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59" r:id="rId8"/>
    <p:sldId id="260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1" r:id="rId20"/>
    <p:sldId id="277" r:id="rId21"/>
    <p:sldId id="278" r:id="rId22"/>
    <p:sldId id="279" r:id="rId23"/>
    <p:sldId id="280" r:id="rId24"/>
    <p:sldId id="262" r:id="rId25"/>
    <p:sldId id="281" r:id="rId26"/>
    <p:sldId id="282" r:id="rId27"/>
    <p:sldId id="263" r:id="rId28"/>
    <p:sldId id="283" r:id="rId29"/>
    <p:sldId id="284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47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92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89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17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81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57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59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82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18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92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668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D9E50-7372-4B90-88B1-ADED095F8056}" type="datetimeFigureOut">
              <a:rPr lang="ko-KR" altLang="en-US" smtClean="0"/>
              <a:t>2020-09-14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D6615-589A-4C9E-9947-EF8E9B43D0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763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제</a:t>
            </a:r>
            <a:r>
              <a:rPr lang="en-US" altLang="ko-KR" dirty="0" smtClean="0"/>
              <a:t>3</a:t>
            </a:r>
            <a:r>
              <a:rPr lang="ko-KR" altLang="en-US" dirty="0" smtClean="0"/>
              <a:t>장 세포와 환경의 상호작용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/>
              <a:t>항상성</a:t>
            </a:r>
            <a:r>
              <a:rPr lang="en-US" altLang="ko-KR" dirty="0" smtClean="0"/>
              <a:t>: </a:t>
            </a:r>
            <a:r>
              <a:rPr lang="ko-KR" altLang="en-US" dirty="0" smtClean="0"/>
              <a:t>산소 영양 노폐물 교환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세포막 수송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배설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소화 흡수</a:t>
            </a:r>
            <a:endParaRPr lang="en-US" altLang="ko-KR" dirty="0" smtClean="0"/>
          </a:p>
          <a:p>
            <a:r>
              <a:rPr lang="ko-KR" altLang="en-US" dirty="0" smtClean="0"/>
              <a:t>임상연구</a:t>
            </a:r>
            <a:r>
              <a:rPr lang="en-US" altLang="ko-KR" dirty="0" smtClean="0"/>
              <a:t>: </a:t>
            </a:r>
            <a:r>
              <a:rPr lang="ko-KR" altLang="en-US" dirty="0" smtClean="0"/>
              <a:t>부종</a:t>
            </a:r>
            <a:r>
              <a:rPr lang="en-US" altLang="ko-KR" dirty="0" smtClean="0"/>
              <a:t>-</a:t>
            </a:r>
            <a:r>
              <a:rPr lang="ko-KR" altLang="en-US" dirty="0" smtClean="0"/>
              <a:t>당뇨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저혈장단백질</a:t>
            </a:r>
            <a:r>
              <a:rPr lang="en-US" altLang="ko-KR" dirty="0" smtClean="0"/>
              <a:t>(</a:t>
            </a:r>
            <a:r>
              <a:rPr lang="ko-KR" altLang="en-US" dirty="0" smtClean="0"/>
              <a:t>간경화</a:t>
            </a:r>
            <a:r>
              <a:rPr lang="en-US" altLang="ko-KR" dirty="0" smtClean="0"/>
              <a:t>)   </a:t>
            </a:r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063893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77" y="365125"/>
            <a:ext cx="9367601" cy="6221766"/>
          </a:xfrm>
        </p:spPr>
      </p:pic>
    </p:spTree>
    <p:extLst>
      <p:ext uri="{BB962C8B-B14F-4D97-AF65-F5344CB8AC3E}">
        <p14:creationId xmlns:p14="http://schemas.microsoft.com/office/powerpoint/2010/main" val="283675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57" y="485029"/>
            <a:ext cx="9244490" cy="6139998"/>
          </a:xfrm>
        </p:spPr>
      </p:pic>
    </p:spTree>
    <p:extLst>
      <p:ext uri="{BB962C8B-B14F-4D97-AF65-F5344CB8AC3E}">
        <p14:creationId xmlns:p14="http://schemas.microsoft.com/office/powerpoint/2010/main" val="53248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1" y="365125"/>
            <a:ext cx="9244757" cy="6140175"/>
          </a:xfrm>
        </p:spPr>
      </p:pic>
    </p:spTree>
    <p:extLst>
      <p:ext uri="{BB962C8B-B14F-4D97-AF65-F5344CB8AC3E}">
        <p14:creationId xmlns:p14="http://schemas.microsoft.com/office/powerpoint/2010/main" val="747043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91" y="365125"/>
            <a:ext cx="8866758" cy="5889116"/>
          </a:xfrm>
        </p:spPr>
      </p:pic>
    </p:spTree>
    <p:extLst>
      <p:ext uri="{BB962C8B-B14F-4D97-AF65-F5344CB8AC3E}">
        <p14:creationId xmlns:p14="http://schemas.microsoft.com/office/powerpoint/2010/main" val="2432555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7" y="365125"/>
            <a:ext cx="9300146" cy="6176963"/>
          </a:xfrm>
        </p:spPr>
      </p:pic>
    </p:spTree>
    <p:extLst>
      <p:ext uri="{BB962C8B-B14F-4D97-AF65-F5344CB8AC3E}">
        <p14:creationId xmlns:p14="http://schemas.microsoft.com/office/powerpoint/2010/main" val="3105516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57" y="365125"/>
            <a:ext cx="9300146" cy="6176963"/>
          </a:xfrm>
        </p:spPr>
      </p:pic>
    </p:spTree>
    <p:extLst>
      <p:ext uri="{BB962C8B-B14F-4D97-AF65-F5344CB8AC3E}">
        <p14:creationId xmlns:p14="http://schemas.microsoft.com/office/powerpoint/2010/main" val="96783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287"/>
            <a:ext cx="9586411" cy="6367095"/>
          </a:xfrm>
        </p:spPr>
      </p:pic>
    </p:spTree>
    <p:extLst>
      <p:ext uri="{BB962C8B-B14F-4D97-AF65-F5344CB8AC3E}">
        <p14:creationId xmlns:p14="http://schemas.microsoft.com/office/powerpoint/2010/main" val="28564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578"/>
            <a:ext cx="9850840" cy="6542723"/>
          </a:xfrm>
        </p:spPr>
      </p:pic>
    </p:spTree>
    <p:extLst>
      <p:ext uri="{BB962C8B-B14F-4D97-AF65-F5344CB8AC3E}">
        <p14:creationId xmlns:p14="http://schemas.microsoft.com/office/powerpoint/2010/main" val="19335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20" y="279762"/>
            <a:ext cx="9743960" cy="6471735"/>
          </a:xfrm>
        </p:spPr>
      </p:pic>
    </p:spTree>
    <p:extLst>
      <p:ext uri="{BB962C8B-B14F-4D97-AF65-F5344CB8AC3E}">
        <p14:creationId xmlns:p14="http://schemas.microsoft.com/office/powerpoint/2010/main" val="2794900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촉진확산과</a:t>
            </a:r>
            <a:r>
              <a:rPr lang="ko-KR" altLang="en-US" dirty="0" smtClean="0"/>
              <a:t> 능동수송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운반체매개</a:t>
            </a:r>
            <a:r>
              <a:rPr lang="ko-KR" altLang="en-US" dirty="0" smtClean="0"/>
              <a:t> 수송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운반단백질</a:t>
            </a:r>
            <a:r>
              <a:rPr lang="en-US" altLang="ko-KR" dirty="0" smtClean="0"/>
              <a:t>,</a:t>
            </a:r>
            <a:r>
              <a:rPr lang="ko-KR" altLang="en-US" dirty="0" smtClean="0"/>
              <a:t> 통로 단백질과</a:t>
            </a:r>
            <a:r>
              <a:rPr lang="en-US" altLang="ko-KR" dirty="0" smtClean="0"/>
              <a:t> </a:t>
            </a:r>
            <a:r>
              <a:rPr lang="ko-KR" altLang="en-US" dirty="0" smtClean="0"/>
              <a:t>다름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특이적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포화시에</a:t>
            </a:r>
            <a:r>
              <a:rPr lang="ko-KR" altLang="en-US" dirty="0" smtClean="0"/>
              <a:t> 최대수송속도</a:t>
            </a:r>
            <a:endParaRPr lang="en-US" altLang="ko-KR" dirty="0" smtClean="0"/>
          </a:p>
          <a:p>
            <a:r>
              <a:rPr lang="ko-KR" altLang="en-US" dirty="0" err="1" smtClean="0"/>
              <a:t>촉진확산</a:t>
            </a:r>
            <a:r>
              <a:rPr lang="en-US" altLang="ko-KR" dirty="0" smtClean="0"/>
              <a:t>: </a:t>
            </a:r>
            <a:r>
              <a:rPr lang="ko-KR" altLang="en-US" dirty="0" smtClean="0"/>
              <a:t>수동적 수송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특이성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농도구배에</a:t>
            </a:r>
            <a:r>
              <a:rPr lang="ko-KR" altLang="en-US" dirty="0" smtClean="0"/>
              <a:t> 의존</a:t>
            </a:r>
            <a:endParaRPr lang="en-US" altLang="ko-KR" dirty="0" smtClean="0"/>
          </a:p>
          <a:p>
            <a:r>
              <a:rPr lang="ko-KR" altLang="en-US" dirty="0" smtClean="0"/>
              <a:t>능동수송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농도구배에</a:t>
            </a:r>
            <a:r>
              <a:rPr lang="ko-KR" altLang="en-US" dirty="0" smtClean="0"/>
              <a:t> 역행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특이성</a:t>
            </a:r>
            <a:r>
              <a:rPr lang="en-US" altLang="ko-KR" dirty="0" smtClean="0"/>
              <a:t>, ATP</a:t>
            </a:r>
            <a:r>
              <a:rPr lang="ko-KR" altLang="en-US" dirty="0" smtClean="0"/>
              <a:t>사용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칼슘펌프</a:t>
            </a:r>
            <a:r>
              <a:rPr lang="en-US" altLang="ko-KR" dirty="0" smtClean="0"/>
              <a:t>, NA+/K+ </a:t>
            </a:r>
            <a:r>
              <a:rPr lang="ko-KR" altLang="en-US" dirty="0" smtClean="0"/>
              <a:t>펌프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공동수송</a:t>
            </a:r>
            <a:r>
              <a:rPr lang="en-US" altLang="ko-KR" dirty="0" smtClean="0"/>
              <a:t>(NA+, </a:t>
            </a:r>
            <a:r>
              <a:rPr lang="ko-KR" altLang="en-US" dirty="0" smtClean="0"/>
              <a:t>포도당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1940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원형질막은 여러분자들을 함께 이동시킬 수 있다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세포외</a:t>
            </a:r>
            <a:r>
              <a:rPr lang="ko-KR" altLang="en-US" dirty="0" smtClean="0"/>
              <a:t> 환경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간질액</a:t>
            </a:r>
            <a:r>
              <a:rPr lang="ko-KR" altLang="en-US" dirty="0" smtClean="0"/>
              <a:t> 조직액</a:t>
            </a:r>
            <a:r>
              <a:rPr lang="en-US" altLang="ko-KR" dirty="0" smtClean="0"/>
              <a:t>), </a:t>
            </a:r>
            <a:r>
              <a:rPr lang="ko-KR" altLang="en-US" dirty="0" smtClean="0"/>
              <a:t>세포내 환경</a:t>
            </a:r>
            <a:endParaRPr lang="en-US" altLang="ko-KR" dirty="0" smtClean="0"/>
          </a:p>
          <a:p>
            <a:r>
              <a:rPr lang="ko-KR" altLang="en-US" dirty="0" smtClean="0"/>
              <a:t>물질의 이동</a:t>
            </a:r>
            <a:r>
              <a:rPr lang="en-US" altLang="ko-KR" dirty="0" smtClean="0"/>
              <a:t>: </a:t>
            </a:r>
            <a:r>
              <a:rPr lang="ko-KR" altLang="en-US" dirty="0" err="1"/>
              <a:t>막</a:t>
            </a:r>
            <a:r>
              <a:rPr lang="ko-KR" altLang="en-US" dirty="0" err="1" smtClean="0"/>
              <a:t>방울</a:t>
            </a:r>
            <a:r>
              <a:rPr lang="en-US" altLang="ko-KR" dirty="0" smtClean="0"/>
              <a:t>(</a:t>
            </a:r>
            <a:r>
              <a:rPr lang="ko-KR" altLang="en-US" dirty="0" smtClean="0"/>
              <a:t>공포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소포</a:t>
            </a:r>
            <a:r>
              <a:rPr lang="en-US" altLang="ko-KR" dirty="0" smtClean="0"/>
              <a:t>), </a:t>
            </a:r>
            <a:r>
              <a:rPr lang="ko-KR" altLang="en-US" dirty="0" smtClean="0"/>
              <a:t>직접 세포막 통과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3163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55" y="365125"/>
            <a:ext cx="9635352" cy="6399600"/>
          </a:xfrm>
        </p:spPr>
      </p:pic>
    </p:spTree>
    <p:extLst>
      <p:ext uri="{BB962C8B-B14F-4D97-AF65-F5344CB8AC3E}">
        <p14:creationId xmlns:p14="http://schemas.microsoft.com/office/powerpoint/2010/main" val="1291766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040"/>
            <a:ext cx="9665924" cy="6419905"/>
          </a:xfrm>
        </p:spPr>
      </p:pic>
    </p:spTree>
    <p:extLst>
      <p:ext uri="{BB962C8B-B14F-4D97-AF65-F5344CB8AC3E}">
        <p14:creationId xmlns:p14="http://schemas.microsoft.com/office/powerpoint/2010/main" val="2906676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8" y="217743"/>
            <a:ext cx="9752052" cy="6477110"/>
          </a:xfrm>
        </p:spPr>
      </p:pic>
    </p:spTree>
    <p:extLst>
      <p:ext uri="{BB962C8B-B14F-4D97-AF65-F5344CB8AC3E}">
        <p14:creationId xmlns:p14="http://schemas.microsoft.com/office/powerpoint/2010/main" val="299421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6" y="276325"/>
            <a:ext cx="9578460" cy="6361814"/>
          </a:xfrm>
        </p:spPr>
      </p:pic>
    </p:spTree>
    <p:extLst>
      <p:ext uri="{BB962C8B-B14F-4D97-AF65-F5344CB8AC3E}">
        <p14:creationId xmlns:p14="http://schemas.microsoft.com/office/powerpoint/2010/main" val="1627346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막전위</a:t>
            </a:r>
            <a:r>
              <a:rPr lang="ko-KR" altLang="en-US" dirty="0" smtClean="0"/>
              <a:t> 생성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이온통로의</a:t>
            </a:r>
            <a:r>
              <a:rPr lang="ko-KR" altLang="en-US" dirty="0" smtClean="0"/>
              <a:t> 투과도 및 </a:t>
            </a:r>
            <a:r>
              <a:rPr lang="en-US" altLang="ko-KR" dirty="0" smtClean="0"/>
              <a:t> </a:t>
            </a:r>
            <a:r>
              <a:rPr lang="ko-KR" altLang="en-US" dirty="0" smtClean="0"/>
              <a:t>능동수송에 따른 </a:t>
            </a:r>
            <a:r>
              <a:rPr lang="ko-KR" altLang="en-US" dirty="0" err="1" smtClean="0"/>
              <a:t>막내외의</a:t>
            </a:r>
            <a:r>
              <a:rPr lang="ko-KR" altLang="en-US" dirty="0" smtClean="0"/>
              <a:t> 이온 </a:t>
            </a:r>
            <a:r>
              <a:rPr lang="ko-KR" altLang="en-US" dirty="0" err="1" smtClean="0"/>
              <a:t>농도차</a:t>
            </a:r>
            <a:r>
              <a:rPr lang="en-US" altLang="ko-KR" dirty="0" smtClean="0"/>
              <a:t>: </a:t>
            </a:r>
            <a:r>
              <a:rPr lang="ko-KR" altLang="en-US" dirty="0" smtClean="0"/>
              <a:t>전위차</a:t>
            </a:r>
            <a:r>
              <a:rPr lang="en-US" altLang="ko-KR" dirty="0" smtClean="0">
                <a:sym typeface="Wingdings" panose="05000000000000000000" pitchFamily="2" charset="2"/>
              </a:rPr>
              <a:t></a:t>
            </a:r>
            <a:r>
              <a:rPr lang="ko-KR" altLang="en-US" dirty="0" err="1" smtClean="0">
                <a:sym typeface="Wingdings" panose="05000000000000000000" pitchFamily="2" charset="2"/>
              </a:rPr>
              <a:t>막전위</a:t>
            </a:r>
            <a:endParaRPr lang="en-US" altLang="ko-KR" dirty="0" smtClean="0"/>
          </a:p>
          <a:p>
            <a:r>
              <a:rPr lang="ko-KR" altLang="en-US" dirty="0" err="1" smtClean="0"/>
              <a:t>안정막전위</a:t>
            </a:r>
            <a:r>
              <a:rPr lang="en-US" altLang="ko-KR" dirty="0" smtClean="0"/>
              <a:t>: </a:t>
            </a:r>
            <a:r>
              <a:rPr lang="ko-KR" altLang="en-US" dirty="0" smtClean="0"/>
              <a:t>자극이 없는 상태의 </a:t>
            </a:r>
            <a:r>
              <a:rPr lang="ko-KR" altLang="en-US" dirty="0" err="1" smtClean="0"/>
              <a:t>막전위</a:t>
            </a:r>
            <a:endParaRPr lang="en-US" altLang="ko-KR" dirty="0" smtClean="0"/>
          </a:p>
          <a:p>
            <a:r>
              <a:rPr lang="ko-KR" altLang="en-US" dirty="0" smtClean="0"/>
              <a:t>근육세포와 신경세포</a:t>
            </a:r>
            <a:r>
              <a:rPr lang="en-US" altLang="ko-KR" dirty="0" smtClean="0"/>
              <a:t>: </a:t>
            </a:r>
            <a:r>
              <a:rPr lang="ko-KR" altLang="en-US" dirty="0" smtClean="0"/>
              <a:t>자극에 의해 </a:t>
            </a:r>
            <a:r>
              <a:rPr lang="ko-KR" altLang="en-US" dirty="0" err="1" smtClean="0"/>
              <a:t>막전위</a:t>
            </a:r>
            <a:r>
              <a:rPr lang="ko-KR" altLang="en-US" dirty="0" smtClean="0"/>
              <a:t> 변화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열림성통로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비열림성통로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누출통로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0093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96" y="266373"/>
            <a:ext cx="9729535" cy="6462155"/>
          </a:xfrm>
        </p:spPr>
      </p:pic>
    </p:spTree>
    <p:extLst>
      <p:ext uri="{BB962C8B-B14F-4D97-AF65-F5344CB8AC3E}">
        <p14:creationId xmlns:p14="http://schemas.microsoft.com/office/powerpoint/2010/main" val="1566124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7" y="215576"/>
            <a:ext cx="9948642" cy="6607679"/>
          </a:xfrm>
        </p:spPr>
      </p:pic>
    </p:spTree>
    <p:extLst>
      <p:ext uri="{BB962C8B-B14F-4D97-AF65-F5344CB8AC3E}">
        <p14:creationId xmlns:p14="http://schemas.microsoft.com/office/powerpoint/2010/main" val="1586352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세포외액의</a:t>
            </a:r>
            <a:r>
              <a:rPr lang="ko-KR" altLang="en-US" dirty="0" smtClean="0"/>
              <a:t>  </a:t>
            </a:r>
            <a:r>
              <a:rPr lang="ko-KR" altLang="en-US" dirty="0" err="1" smtClean="0"/>
              <a:t>조절자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측분비조절자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신경전달물질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호르몬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수용체단백질</a:t>
            </a:r>
            <a:endParaRPr lang="en-US" altLang="ko-KR" dirty="0" smtClean="0"/>
          </a:p>
          <a:p>
            <a:r>
              <a:rPr lang="ko-KR" altLang="en-US" dirty="0" smtClean="0"/>
              <a:t>수용성</a:t>
            </a:r>
            <a:r>
              <a:rPr lang="en-US" altLang="ko-KR" dirty="0" smtClean="0"/>
              <a:t>(</a:t>
            </a:r>
            <a:r>
              <a:rPr lang="ko-KR" altLang="en-US" dirty="0" smtClean="0"/>
              <a:t>극성</a:t>
            </a:r>
            <a:r>
              <a:rPr lang="en-US" altLang="ko-KR" dirty="0" smtClean="0"/>
              <a:t>)</a:t>
            </a:r>
            <a:r>
              <a:rPr lang="ko-KR" altLang="en-US" dirty="0" smtClean="0"/>
              <a:t> 및 지용성</a:t>
            </a:r>
            <a:r>
              <a:rPr lang="en-US" altLang="ko-KR" dirty="0" smtClean="0"/>
              <a:t>(</a:t>
            </a:r>
            <a:r>
              <a:rPr lang="ko-KR" altLang="en-US" dirty="0" smtClean="0"/>
              <a:t>비극성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조절자</a:t>
            </a:r>
            <a:endParaRPr lang="en-US" altLang="ko-KR" dirty="0" smtClean="0"/>
          </a:p>
          <a:p>
            <a:r>
              <a:rPr lang="en-US" altLang="ko-KR" dirty="0" smtClean="0"/>
              <a:t>2</a:t>
            </a:r>
            <a:r>
              <a:rPr lang="ko-KR" altLang="en-US" dirty="0" smtClean="0"/>
              <a:t>차정보전달물질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188099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2" y="234398"/>
            <a:ext cx="9417451" cy="6254872"/>
          </a:xfrm>
        </p:spPr>
      </p:pic>
    </p:spTree>
    <p:extLst>
      <p:ext uri="{BB962C8B-B14F-4D97-AF65-F5344CB8AC3E}">
        <p14:creationId xmlns:p14="http://schemas.microsoft.com/office/powerpoint/2010/main" val="4165405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2" y="149093"/>
            <a:ext cx="10012250" cy="6649925"/>
          </a:xfrm>
        </p:spPr>
      </p:pic>
    </p:spTree>
    <p:extLst>
      <p:ext uri="{BB962C8B-B14F-4D97-AF65-F5344CB8AC3E}">
        <p14:creationId xmlns:p14="http://schemas.microsoft.com/office/powerpoint/2010/main" val="419160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식세포작용</a:t>
            </a:r>
            <a:r>
              <a:rPr lang="en-US" altLang="ko-KR" dirty="0" smtClean="0"/>
              <a:t>: </a:t>
            </a:r>
            <a:r>
              <a:rPr lang="ko-KR" altLang="en-US" dirty="0" smtClean="0"/>
              <a:t>위족</a:t>
            </a:r>
            <a:r>
              <a:rPr lang="en-US" altLang="ko-KR" dirty="0" smtClean="0"/>
              <a:t>(</a:t>
            </a:r>
            <a:r>
              <a:rPr lang="ko-KR" altLang="en-US" dirty="0" smtClean="0"/>
              <a:t>운동성 및 </a:t>
            </a:r>
            <a:r>
              <a:rPr lang="ko-KR" altLang="en-US" dirty="0" err="1" smtClean="0"/>
              <a:t>먹이섭취</a:t>
            </a:r>
            <a:r>
              <a:rPr lang="en-US" altLang="ko-KR" dirty="0" smtClean="0"/>
              <a:t>=phagocytosis), </a:t>
            </a:r>
            <a:r>
              <a:rPr lang="ko-KR" altLang="en-US" dirty="0" smtClean="0"/>
              <a:t>공포와 </a:t>
            </a:r>
            <a:r>
              <a:rPr lang="ko-KR" altLang="en-US" dirty="0" err="1" smtClean="0"/>
              <a:t>리소솜과</a:t>
            </a:r>
            <a:r>
              <a:rPr lang="en-US" altLang="ko-KR" dirty="0" smtClean="0"/>
              <a:t> </a:t>
            </a:r>
            <a:r>
              <a:rPr lang="ko-KR" altLang="en-US" dirty="0" smtClean="0"/>
              <a:t>융합하여 소화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중성구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단핵구</a:t>
            </a:r>
            <a:r>
              <a:rPr lang="en-US" altLang="ko-KR" dirty="0" smtClean="0"/>
              <a:t>(</a:t>
            </a:r>
            <a:r>
              <a:rPr lang="ko-KR" altLang="en-US" dirty="0" smtClean="0"/>
              <a:t>대식세포</a:t>
            </a:r>
            <a:r>
              <a:rPr lang="en-US" altLang="ko-KR" dirty="0" smtClean="0"/>
              <a:t>), </a:t>
            </a:r>
            <a:r>
              <a:rPr lang="ko-KR" altLang="en-US" dirty="0" err="1" smtClean="0"/>
              <a:t>고정식세포</a:t>
            </a:r>
            <a:r>
              <a:rPr lang="en-US" altLang="ko-KR" dirty="0" smtClean="0"/>
              <a:t>(</a:t>
            </a:r>
            <a:r>
              <a:rPr lang="ko-KR" altLang="en-US" dirty="0" smtClean="0"/>
              <a:t>간의 </a:t>
            </a:r>
            <a:r>
              <a:rPr lang="ko-KR" altLang="en-US" dirty="0" err="1" smtClean="0"/>
              <a:t>쿠퍼세포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세포냉내입과 </a:t>
            </a:r>
            <a:r>
              <a:rPr lang="ko-KR" altLang="en-US" dirty="0" err="1" smtClean="0"/>
              <a:t>소포생성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음세포작용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비선택적</a:t>
            </a:r>
            <a:r>
              <a:rPr lang="en-US" altLang="ko-KR" dirty="0" smtClean="0"/>
              <a:t>), </a:t>
            </a:r>
            <a:r>
              <a:rPr lang="ko-KR" altLang="en-US" dirty="0" err="1" smtClean="0"/>
              <a:t>수용체매개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세포내이입</a:t>
            </a:r>
            <a:r>
              <a:rPr lang="en-US" altLang="ko-KR" dirty="0" smtClean="0"/>
              <a:t>(</a:t>
            </a:r>
            <a:r>
              <a:rPr lang="ko-KR" altLang="en-US" dirty="0" smtClean="0"/>
              <a:t>선택적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간 및 혈관벽의 콜레스테롤 흡수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세포외</a:t>
            </a:r>
            <a:r>
              <a:rPr lang="ko-KR" altLang="en-US" dirty="0" smtClean="0"/>
              <a:t> 유출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소포막과</a:t>
            </a:r>
            <a:r>
              <a:rPr lang="ko-KR" altLang="en-US" dirty="0" smtClean="0"/>
              <a:t> 원형질막의 융합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분비성</a:t>
            </a:r>
            <a:r>
              <a:rPr lang="ko-KR" altLang="en-US" dirty="0" smtClean="0"/>
              <a:t> 단백질 및 </a:t>
            </a:r>
            <a:r>
              <a:rPr lang="ko-KR" altLang="en-US" dirty="0" err="1" smtClean="0"/>
              <a:t>막단백질</a:t>
            </a:r>
            <a:r>
              <a:rPr lang="en-US" altLang="ko-KR" dirty="0" smtClean="0"/>
              <a:t>(</a:t>
            </a:r>
            <a:r>
              <a:rPr lang="ko-KR" altLang="en-US" dirty="0" smtClean="0"/>
              <a:t>수용체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양방향 이동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539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7" y="508883"/>
            <a:ext cx="8922417" cy="5926083"/>
          </a:xfrm>
        </p:spPr>
      </p:pic>
    </p:spTree>
    <p:extLst>
      <p:ext uri="{BB962C8B-B14F-4D97-AF65-F5344CB8AC3E}">
        <p14:creationId xmlns:p14="http://schemas.microsoft.com/office/powerpoint/2010/main" val="81910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9" y="500932"/>
            <a:ext cx="9088341" cy="6036287"/>
          </a:xfrm>
        </p:spPr>
      </p:pic>
    </p:spTree>
    <p:extLst>
      <p:ext uri="{BB962C8B-B14F-4D97-AF65-F5344CB8AC3E}">
        <p14:creationId xmlns:p14="http://schemas.microsoft.com/office/powerpoint/2010/main" val="13037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49" y="469127"/>
            <a:ext cx="9347767" cy="6208592"/>
          </a:xfrm>
        </p:spPr>
      </p:pic>
    </p:spTree>
    <p:extLst>
      <p:ext uri="{BB962C8B-B14F-4D97-AF65-F5344CB8AC3E}">
        <p14:creationId xmlns:p14="http://schemas.microsoft.com/office/powerpoint/2010/main" val="357601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원형질막은 개별분자들을 수송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선택적투과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수동적 </a:t>
            </a:r>
            <a:r>
              <a:rPr lang="ko-KR" altLang="en-US" dirty="0" err="1" smtClean="0"/>
              <a:t>막수송</a:t>
            </a:r>
            <a:r>
              <a:rPr lang="en-US" altLang="ko-KR" dirty="0" smtClean="0"/>
              <a:t>(</a:t>
            </a:r>
            <a:r>
              <a:rPr lang="ko-KR" altLang="en-US" dirty="0" smtClean="0"/>
              <a:t>확산</a:t>
            </a:r>
            <a:r>
              <a:rPr lang="en-US" altLang="ko-KR" dirty="0" smtClean="0"/>
              <a:t>), </a:t>
            </a:r>
            <a:r>
              <a:rPr lang="ko-KR" altLang="en-US" dirty="0" smtClean="0"/>
              <a:t>능동적 </a:t>
            </a:r>
            <a:r>
              <a:rPr lang="ko-KR" altLang="en-US" dirty="0" err="1" smtClean="0"/>
              <a:t>막수송</a:t>
            </a:r>
            <a:r>
              <a:rPr lang="en-US" altLang="ko-KR" dirty="0" smtClean="0"/>
              <a:t>(</a:t>
            </a:r>
            <a:r>
              <a:rPr lang="ko-KR" altLang="en-US" dirty="0" smtClean="0"/>
              <a:t>에너지사용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확산</a:t>
            </a:r>
            <a:r>
              <a:rPr lang="en-US" altLang="ko-KR" dirty="0"/>
              <a:t>(</a:t>
            </a:r>
            <a:r>
              <a:rPr lang="ko-KR" altLang="en-US" dirty="0" err="1" smtClean="0"/>
              <a:t>농도차에</a:t>
            </a:r>
            <a:r>
              <a:rPr lang="ko-KR" altLang="en-US" dirty="0" smtClean="0"/>
              <a:t> 의한 물질의 이동</a:t>
            </a:r>
            <a:r>
              <a:rPr lang="en-US" altLang="ko-KR" dirty="0" smtClean="0"/>
              <a:t>), </a:t>
            </a:r>
            <a:r>
              <a:rPr lang="ko-KR" altLang="en-US" dirty="0" err="1" smtClean="0"/>
              <a:t>순확산</a:t>
            </a:r>
            <a:endParaRPr lang="en-US" altLang="ko-KR" dirty="0" smtClean="0"/>
          </a:p>
          <a:p>
            <a:r>
              <a:rPr lang="ko-KR" altLang="en-US" dirty="0" smtClean="0"/>
              <a:t>수동수송속도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농도구배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원형질막투과도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용액온도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막표면적</a:t>
            </a:r>
            <a:endParaRPr lang="en-US" altLang="ko-KR" dirty="0" smtClean="0"/>
          </a:p>
          <a:p>
            <a:r>
              <a:rPr lang="ko-KR" altLang="en-US" dirty="0" smtClean="0"/>
              <a:t>수동수송방법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인지질이중층 통과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단백질통로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운반단백질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촉진확산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능동수송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단순확산</a:t>
            </a:r>
            <a:r>
              <a:rPr lang="en-US" altLang="ko-KR" dirty="0" smtClean="0"/>
              <a:t>:</a:t>
            </a:r>
            <a:r>
              <a:rPr lang="ko-KR" altLang="en-US" dirty="0" smtClean="0"/>
              <a:t>인지질이중층통과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통로단백질</a:t>
            </a:r>
            <a:r>
              <a:rPr lang="ko-KR" altLang="en-US" dirty="0" smtClean="0"/>
              <a:t> 통한 확산</a:t>
            </a:r>
            <a:endParaRPr lang="en-US" altLang="ko-KR" dirty="0" smtClean="0"/>
          </a:p>
          <a:p>
            <a:r>
              <a:rPr lang="ko-KR" altLang="en-US" dirty="0" smtClean="0"/>
              <a:t>펌프</a:t>
            </a:r>
            <a:r>
              <a:rPr lang="en-US" altLang="ko-KR" dirty="0" smtClean="0"/>
              <a:t>:</a:t>
            </a:r>
            <a:r>
              <a:rPr lang="ko-KR" altLang="en-US" dirty="0" smtClean="0"/>
              <a:t>능동수송에 관여하는 </a:t>
            </a:r>
            <a:r>
              <a:rPr lang="ko-KR" altLang="en-US" dirty="0" err="1" smtClean="0"/>
              <a:t>운반단백질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02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수동수송과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단순확산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비극성분자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단순확산에</a:t>
            </a:r>
            <a:r>
              <a:rPr lang="ko-KR" altLang="en-US" dirty="0" smtClean="0"/>
              <a:t> 의한 인지질이중층 통과</a:t>
            </a:r>
            <a:endParaRPr lang="en-US" altLang="ko-KR" dirty="0" smtClean="0"/>
          </a:p>
          <a:p>
            <a:r>
              <a:rPr lang="ko-KR" altLang="en-US" dirty="0" err="1" smtClean="0"/>
              <a:t>무기이온</a:t>
            </a:r>
            <a:r>
              <a:rPr lang="en-US" altLang="ko-KR" dirty="0" smtClean="0"/>
              <a:t>: </a:t>
            </a:r>
            <a:r>
              <a:rPr lang="ko-KR" altLang="en-US" dirty="0" smtClean="0"/>
              <a:t>단백질통로로 확산</a:t>
            </a:r>
            <a:endParaRPr lang="en-US" altLang="ko-KR" dirty="0" smtClean="0"/>
          </a:p>
          <a:p>
            <a:r>
              <a:rPr lang="ko-KR" altLang="en-US" dirty="0" err="1" smtClean="0"/>
              <a:t>삼투현상</a:t>
            </a:r>
            <a:r>
              <a:rPr lang="en-US" altLang="ko-KR" dirty="0" smtClean="0"/>
              <a:t>: </a:t>
            </a:r>
            <a:r>
              <a:rPr lang="ko-KR" altLang="en-US" dirty="0" smtClean="0"/>
              <a:t>물의 확산</a:t>
            </a:r>
            <a:endParaRPr lang="en-US" altLang="ko-KR" dirty="0"/>
          </a:p>
          <a:p>
            <a:r>
              <a:rPr lang="ko-KR" altLang="en-US" dirty="0" smtClean="0"/>
              <a:t>삼투압</a:t>
            </a:r>
            <a:r>
              <a:rPr lang="en-US" altLang="ko-KR" dirty="0" smtClean="0"/>
              <a:t>:</a:t>
            </a:r>
            <a:r>
              <a:rPr lang="ko-KR" altLang="en-US" dirty="0" smtClean="0"/>
              <a:t>삼투를 중지시키는 힘</a:t>
            </a:r>
            <a:endParaRPr lang="en-US" altLang="ko-KR" dirty="0" smtClean="0"/>
          </a:p>
          <a:p>
            <a:r>
              <a:rPr lang="ko-KR" altLang="en-US" dirty="0" err="1" smtClean="0"/>
              <a:t>삼투몰농도</a:t>
            </a:r>
            <a:r>
              <a:rPr lang="en-US" altLang="ko-KR" dirty="0" smtClean="0"/>
              <a:t>:</a:t>
            </a:r>
            <a:r>
              <a:rPr lang="ko-KR" altLang="en-US" dirty="0" smtClean="0"/>
              <a:t>용질의 </a:t>
            </a:r>
            <a:r>
              <a:rPr lang="ko-KR" altLang="en-US" dirty="0" err="1" smtClean="0"/>
              <a:t>몰농도</a:t>
            </a:r>
            <a:endParaRPr lang="en-US" altLang="ko-KR" dirty="0" smtClean="0"/>
          </a:p>
          <a:p>
            <a:r>
              <a:rPr lang="ko-KR" altLang="en-US" dirty="0" err="1" smtClean="0"/>
              <a:t>긴장성</a:t>
            </a:r>
            <a:r>
              <a:rPr lang="en-US" altLang="ko-KR" dirty="0" smtClean="0"/>
              <a:t>:</a:t>
            </a:r>
            <a:r>
              <a:rPr lang="ko-KR" altLang="en-US" dirty="0" smtClean="0"/>
              <a:t>혈장의 삼투몰농도와 비교</a:t>
            </a:r>
            <a:endParaRPr lang="en-US" altLang="ko-KR" dirty="0" smtClean="0"/>
          </a:p>
          <a:p>
            <a:r>
              <a:rPr lang="ko-KR" altLang="en-US" dirty="0" err="1" smtClean="0"/>
              <a:t>수분통로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삼투현상을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가능하게함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052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4" y="437321"/>
            <a:ext cx="9172749" cy="6092349"/>
          </a:xfrm>
        </p:spPr>
      </p:pic>
    </p:spTree>
    <p:extLst>
      <p:ext uri="{BB962C8B-B14F-4D97-AF65-F5344CB8AC3E}">
        <p14:creationId xmlns:p14="http://schemas.microsoft.com/office/powerpoint/2010/main" val="385490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12874</TotalTime>
  <Words>310</Words>
  <Application>Microsoft Office PowerPoint</Application>
  <PresentationFormat>와이드스크린</PresentationFormat>
  <Paragraphs>37</Paragraphs>
  <Slides>29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3" baseType="lpstr">
      <vt:lpstr>맑은 고딕</vt:lpstr>
      <vt:lpstr>Arial</vt:lpstr>
      <vt:lpstr>Wingdings</vt:lpstr>
      <vt:lpstr>Office 테마</vt:lpstr>
      <vt:lpstr>제3장 세포와 환경의 상호작용</vt:lpstr>
      <vt:lpstr>원형질막은 여러분자들을 함께 이동시킬 수 있다</vt:lpstr>
      <vt:lpstr>PowerPoint 프레젠테이션</vt:lpstr>
      <vt:lpstr>PowerPoint 프레젠테이션</vt:lpstr>
      <vt:lpstr>PowerPoint 프레젠테이션</vt:lpstr>
      <vt:lpstr>PowerPoint 프레젠테이션</vt:lpstr>
      <vt:lpstr>원형질막은 개별분자들을 수송</vt:lpstr>
      <vt:lpstr>수동수송과 단순확산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촉진확산과 능동수송</vt:lpstr>
      <vt:lpstr>PowerPoint 프레젠테이션</vt:lpstr>
      <vt:lpstr>PowerPoint 프레젠테이션</vt:lpstr>
      <vt:lpstr>PowerPoint 프레젠테이션</vt:lpstr>
      <vt:lpstr>PowerPoint 프레젠테이션</vt:lpstr>
      <vt:lpstr>막전위 생성</vt:lpstr>
      <vt:lpstr>PowerPoint 프레젠테이션</vt:lpstr>
      <vt:lpstr>PowerPoint 프레젠테이션</vt:lpstr>
      <vt:lpstr>세포외액의  조절자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제3장 세포와 환경의 상호작용</dc:title>
  <dc:creator>Windows User</dc:creator>
  <cp:lastModifiedBy>admin</cp:lastModifiedBy>
  <cp:revision>20</cp:revision>
  <dcterms:created xsi:type="dcterms:W3CDTF">2019-08-19T07:14:27Z</dcterms:created>
  <dcterms:modified xsi:type="dcterms:W3CDTF">2020-09-14T13:29:37Z</dcterms:modified>
</cp:coreProperties>
</file>