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59" r:id="rId9"/>
    <p:sldId id="260" r:id="rId10"/>
    <p:sldId id="270" r:id="rId11"/>
    <p:sldId id="261" r:id="rId12"/>
    <p:sldId id="271" r:id="rId13"/>
    <p:sldId id="272" r:id="rId14"/>
    <p:sldId id="273" r:id="rId15"/>
    <p:sldId id="274" r:id="rId16"/>
    <p:sldId id="262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63" r:id="rId27"/>
    <p:sldId id="284" r:id="rId28"/>
    <p:sldId id="285" r:id="rId29"/>
    <p:sldId id="264" r:id="rId30"/>
    <p:sldId id="286" r:id="rId31"/>
    <p:sldId id="287" r:id="rId32"/>
    <p:sldId id="265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ADC3-5429-4945-A21C-878AC4671EED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4B15A-FDEC-4E1C-B18A-C33804F3EA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140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ADC3-5429-4945-A21C-878AC4671EED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4B15A-FDEC-4E1C-B18A-C33804F3EA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12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ADC3-5429-4945-A21C-878AC4671EED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4B15A-FDEC-4E1C-B18A-C33804F3EA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90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ADC3-5429-4945-A21C-878AC4671EED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4B15A-FDEC-4E1C-B18A-C33804F3EA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1081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ADC3-5429-4945-A21C-878AC4671EED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4B15A-FDEC-4E1C-B18A-C33804F3EA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268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ADC3-5429-4945-A21C-878AC4671EED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4B15A-FDEC-4E1C-B18A-C33804F3EA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908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ADC3-5429-4945-A21C-878AC4671EED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4B15A-FDEC-4E1C-B18A-C33804F3EA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4010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ADC3-5429-4945-A21C-878AC4671EED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4B15A-FDEC-4E1C-B18A-C33804F3EA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2684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ADC3-5429-4945-A21C-878AC4671EED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4B15A-FDEC-4E1C-B18A-C33804F3EA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437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ADC3-5429-4945-A21C-878AC4671EED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4B15A-FDEC-4E1C-B18A-C33804F3EA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8056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ADC3-5429-4945-A21C-878AC4671EED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4B15A-FDEC-4E1C-B18A-C33804F3EA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674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5ADC3-5429-4945-A21C-878AC4671EED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4B15A-FDEC-4E1C-B18A-C33804F3EA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380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8989" y="1122947"/>
            <a:ext cx="96696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제 </a:t>
            </a:r>
            <a:r>
              <a:rPr lang="en-US" altLang="ko-KR" dirty="0" smtClean="0"/>
              <a:t>1 </a:t>
            </a:r>
            <a:r>
              <a:rPr lang="ko-KR" altLang="en-US" dirty="0" smtClean="0"/>
              <a:t>장 </a:t>
            </a:r>
            <a:r>
              <a:rPr lang="ko-KR" altLang="en-US" dirty="0" err="1" smtClean="0"/>
              <a:t>인체생리학</a:t>
            </a:r>
            <a:r>
              <a:rPr lang="ko-KR" altLang="en-US" dirty="0" smtClean="0"/>
              <a:t> 서론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항상성</a:t>
            </a:r>
            <a:r>
              <a:rPr lang="en-US" altLang="ko-KR" dirty="0" smtClean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smtClean="0"/>
              <a:t>신체 </a:t>
            </a:r>
            <a:r>
              <a:rPr lang="ko-KR" altLang="en-US" dirty="0" err="1" smtClean="0"/>
              <a:t>내적환경을</a:t>
            </a:r>
            <a:r>
              <a:rPr lang="ko-KR" altLang="en-US" dirty="0" smtClean="0"/>
              <a:t> </a:t>
            </a:r>
            <a:r>
              <a:rPr lang="ko-KR" altLang="en-US" dirty="0" smtClean="0"/>
              <a:t>동적으로 </a:t>
            </a:r>
            <a:r>
              <a:rPr lang="ko-KR" altLang="en-US" dirty="0" smtClean="0"/>
              <a:t>일정하게 유지</a:t>
            </a:r>
            <a:r>
              <a:rPr lang="en-US" altLang="ko-KR" dirty="0" smtClean="0"/>
              <a:t>. </a:t>
            </a:r>
            <a:r>
              <a:rPr lang="ko-KR" altLang="en-US" dirty="0" smtClean="0"/>
              <a:t> </a:t>
            </a:r>
            <a:r>
              <a:rPr lang="ko-KR" altLang="en-US" dirty="0" smtClean="0"/>
              <a:t>예</a:t>
            </a:r>
            <a:r>
              <a:rPr lang="en-US" altLang="ko-KR" dirty="0" smtClean="0"/>
              <a:t>) </a:t>
            </a:r>
            <a:r>
              <a:rPr lang="ko-KR" altLang="en-US" dirty="0" smtClean="0"/>
              <a:t>혈압</a:t>
            </a:r>
            <a:r>
              <a:rPr lang="en-US" altLang="ko-KR" dirty="0" smtClean="0"/>
              <a:t>(80~120</a:t>
            </a:r>
            <a:r>
              <a:rPr lang="en-US" altLang="ko-KR" dirty="0" smtClean="0"/>
              <a:t>mmHg),</a:t>
            </a:r>
            <a:r>
              <a:rPr lang="ko-KR" altLang="en-US" dirty="0" smtClean="0"/>
              <a:t> 혈당</a:t>
            </a:r>
            <a:r>
              <a:rPr lang="en-US" altLang="ko-KR" dirty="0" smtClean="0"/>
              <a:t>(90~100 mg/</a:t>
            </a:r>
            <a:r>
              <a:rPr lang="en-US" altLang="ko-KR" dirty="0" err="1" smtClean="0"/>
              <a:t>dL</a:t>
            </a:r>
            <a:r>
              <a:rPr lang="en-US" altLang="ko-KR" dirty="0" smtClean="0"/>
              <a:t>),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en-US" altLang="ko-KR" dirty="0"/>
              <a:t> </a:t>
            </a:r>
            <a:r>
              <a:rPr lang="ko-KR" altLang="en-US" dirty="0" smtClean="0"/>
              <a:t>무기질</a:t>
            </a:r>
            <a:r>
              <a:rPr lang="en-US" altLang="ko-KR" dirty="0" smtClean="0"/>
              <a:t>, </a:t>
            </a:r>
            <a:r>
              <a:rPr lang="ko-KR" altLang="en-US" dirty="0" smtClean="0"/>
              <a:t>체온</a:t>
            </a:r>
            <a:r>
              <a:rPr lang="en-US" altLang="ko-KR" dirty="0" smtClean="0"/>
              <a:t>(36.5~37℃)</a:t>
            </a:r>
            <a:r>
              <a:rPr lang="ko-KR" altLang="en-US" dirty="0" smtClean="0"/>
              <a:t> </a:t>
            </a:r>
            <a:r>
              <a:rPr lang="ko-KR" altLang="en-US" dirty="0" smtClean="0"/>
              <a:t>등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음성되먹임으로 조절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신경계와 내분비계가 관여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항상성 이상</a:t>
            </a:r>
            <a:r>
              <a:rPr lang="en-US" altLang="ko-KR" dirty="0" smtClean="0"/>
              <a:t>-</a:t>
            </a:r>
            <a:r>
              <a:rPr lang="ko-KR" altLang="en-US" dirty="0" smtClean="0"/>
              <a:t>당뇨병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고혈압 등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5702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51" y="365125"/>
            <a:ext cx="9140496" cy="6070927"/>
          </a:xfrm>
        </p:spPr>
      </p:pic>
    </p:spTree>
    <p:extLst>
      <p:ext uri="{BB962C8B-B14F-4D97-AF65-F5344CB8AC3E}">
        <p14:creationId xmlns:p14="http://schemas.microsoft.com/office/powerpoint/2010/main" val="2091585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760021"/>
            <a:ext cx="10515600" cy="5416942"/>
          </a:xfrm>
        </p:spPr>
        <p:txBody>
          <a:bodyPr/>
          <a:lstStyle/>
          <a:p>
            <a:r>
              <a:rPr lang="ko-KR" altLang="en-US" dirty="0" smtClean="0"/>
              <a:t>공유결합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극성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비극성</a:t>
            </a:r>
            <a:endParaRPr lang="en-US" altLang="ko-KR" dirty="0" smtClean="0"/>
          </a:p>
          <a:p>
            <a:r>
              <a:rPr lang="ko-KR" altLang="en-US" dirty="0" err="1" smtClean="0"/>
              <a:t>이온결합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양이온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음이온</a:t>
            </a:r>
            <a:endParaRPr lang="en-US" altLang="ko-KR" dirty="0" smtClean="0"/>
          </a:p>
          <a:p>
            <a:r>
              <a:rPr lang="ko-KR" altLang="en-US" dirty="0" smtClean="0"/>
              <a:t>수소결합</a:t>
            </a:r>
            <a:endParaRPr lang="en-US" altLang="ko-KR" dirty="0" smtClean="0"/>
          </a:p>
          <a:p>
            <a:r>
              <a:rPr lang="ko-KR" altLang="en-US" dirty="0" smtClean="0"/>
              <a:t>산도 알칼리도</a:t>
            </a:r>
            <a:endParaRPr lang="en-US" altLang="ko-KR" dirty="0"/>
          </a:p>
          <a:p>
            <a:r>
              <a:rPr lang="en-US" altLang="ko-KR" dirty="0" smtClean="0"/>
              <a:t>pH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6306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8" y="365125"/>
            <a:ext cx="9550302" cy="6343111"/>
          </a:xfrm>
        </p:spPr>
      </p:pic>
    </p:spTree>
    <p:extLst>
      <p:ext uri="{BB962C8B-B14F-4D97-AF65-F5344CB8AC3E}">
        <p14:creationId xmlns:p14="http://schemas.microsoft.com/office/powerpoint/2010/main" val="337687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09" y="508883"/>
            <a:ext cx="9303008" cy="6178864"/>
          </a:xfrm>
        </p:spPr>
      </p:pic>
    </p:spTree>
    <p:extLst>
      <p:ext uri="{BB962C8B-B14F-4D97-AF65-F5344CB8AC3E}">
        <p14:creationId xmlns:p14="http://schemas.microsoft.com/office/powerpoint/2010/main" val="1279737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93" y="365125"/>
            <a:ext cx="9264501" cy="6153289"/>
          </a:xfrm>
        </p:spPr>
      </p:pic>
    </p:spTree>
    <p:extLst>
      <p:ext uri="{BB962C8B-B14F-4D97-AF65-F5344CB8AC3E}">
        <p14:creationId xmlns:p14="http://schemas.microsoft.com/office/powerpoint/2010/main" val="1878655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9952"/>
            <a:ext cx="9513198" cy="6318467"/>
          </a:xfrm>
        </p:spPr>
      </p:pic>
    </p:spTree>
    <p:extLst>
      <p:ext uri="{BB962C8B-B14F-4D97-AF65-F5344CB8AC3E}">
        <p14:creationId xmlns:p14="http://schemas.microsoft.com/office/powerpoint/2010/main" val="1746239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403761"/>
            <a:ext cx="10515600" cy="534390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 smtClean="0"/>
              <a:t>탄수화물과 지질</a:t>
            </a:r>
            <a:endParaRPr lang="en-US" altLang="ko-KR" dirty="0" smtClean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2525" y="1425039"/>
            <a:ext cx="294503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err="1" smtClean="0"/>
              <a:t>유기분자</a:t>
            </a:r>
            <a:r>
              <a:rPr lang="en-US" altLang="ko-KR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smtClean="0"/>
              <a:t>탄수화물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단당류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이당류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다당류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가수분해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err="1" smtClean="0"/>
              <a:t>탈수합성</a:t>
            </a:r>
            <a:endParaRPr lang="en-US" altLang="ko-KR" dirty="0" smtClean="0"/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smtClean="0"/>
              <a:t>지질은 비극성 </a:t>
            </a:r>
            <a:r>
              <a:rPr lang="ko-KR" altLang="en-US" dirty="0" err="1" smtClean="0"/>
              <a:t>유기분자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err="1" smtClean="0"/>
              <a:t>트리글리세리드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포화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불포화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인지질</a:t>
            </a:r>
            <a:r>
              <a:rPr lang="en-US" altLang="ko-KR" dirty="0" smtClean="0"/>
              <a:t>: </a:t>
            </a:r>
            <a:r>
              <a:rPr lang="ko-KR" altLang="en-US" dirty="0" smtClean="0"/>
              <a:t>레시틴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스테로이드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2828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4" y="278296"/>
            <a:ext cx="9677969" cy="6427905"/>
          </a:xfrm>
        </p:spPr>
      </p:pic>
    </p:spTree>
    <p:extLst>
      <p:ext uri="{BB962C8B-B14F-4D97-AF65-F5344CB8AC3E}">
        <p14:creationId xmlns:p14="http://schemas.microsoft.com/office/powerpoint/2010/main" val="452444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1" y="365125"/>
            <a:ext cx="9339011" cy="6202777"/>
          </a:xfrm>
        </p:spPr>
      </p:pic>
    </p:spTree>
    <p:extLst>
      <p:ext uri="{BB962C8B-B14F-4D97-AF65-F5344CB8AC3E}">
        <p14:creationId xmlns:p14="http://schemas.microsoft.com/office/powerpoint/2010/main" val="2251791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46" y="480636"/>
            <a:ext cx="9246902" cy="6141600"/>
          </a:xfrm>
        </p:spPr>
      </p:pic>
    </p:spTree>
    <p:extLst>
      <p:ext uri="{BB962C8B-B14F-4D97-AF65-F5344CB8AC3E}">
        <p14:creationId xmlns:p14="http://schemas.microsoft.com/office/powerpoint/2010/main" val="2239798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생리학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980004"/>
            <a:ext cx="10515600" cy="4351338"/>
          </a:xfrm>
        </p:spPr>
        <p:txBody>
          <a:bodyPr>
            <a:normAutofit/>
          </a:bodyPr>
          <a:lstStyle/>
          <a:p>
            <a:r>
              <a:rPr lang="ko-KR" altLang="en-US" dirty="0" err="1" smtClean="0"/>
              <a:t>정상신체의</a:t>
            </a:r>
            <a:r>
              <a:rPr lang="ko-KR" altLang="en-US" dirty="0" smtClean="0"/>
              <a:t> 기능을 </a:t>
            </a:r>
            <a:r>
              <a:rPr lang="ko-KR" altLang="en-US" dirty="0" smtClean="0"/>
              <a:t>세포</a:t>
            </a:r>
            <a:r>
              <a:rPr lang="en-US" altLang="ko-KR" dirty="0" smtClean="0"/>
              <a:t>,</a:t>
            </a:r>
            <a:r>
              <a:rPr lang="ko-KR" altLang="en-US" dirty="0" smtClean="0"/>
              <a:t> 조직</a:t>
            </a:r>
            <a:r>
              <a:rPr lang="en-US" altLang="ko-KR" dirty="0" smtClean="0"/>
              <a:t>,</a:t>
            </a:r>
            <a:r>
              <a:rPr lang="ko-KR" altLang="en-US" dirty="0" smtClean="0"/>
              <a:t> 기관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신체계</a:t>
            </a:r>
            <a:r>
              <a:rPr lang="en-US" altLang="ko-KR" dirty="0" smtClean="0"/>
              <a:t>(</a:t>
            </a:r>
            <a:r>
              <a:rPr lang="ko-KR" altLang="en-US" dirty="0" smtClean="0"/>
              <a:t>기관계</a:t>
            </a:r>
            <a:r>
              <a:rPr lang="en-US" altLang="ko-KR" dirty="0" smtClean="0"/>
              <a:t>)</a:t>
            </a:r>
            <a:r>
              <a:rPr lang="ko-KR" altLang="en-US" dirty="0" smtClean="0"/>
              <a:t> 수준에서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</a:t>
            </a:r>
            <a:r>
              <a:rPr lang="ko-KR" altLang="en-US" dirty="0" smtClean="0"/>
              <a:t>과학적으로 </a:t>
            </a:r>
            <a:r>
              <a:rPr lang="ko-KR" altLang="en-US" dirty="0" smtClean="0"/>
              <a:t>연구</a:t>
            </a:r>
            <a:endParaRPr lang="en-US" altLang="ko-KR" dirty="0" smtClean="0"/>
          </a:p>
          <a:p>
            <a:r>
              <a:rPr lang="ko-KR" altLang="en-US" dirty="0" err="1" smtClean="0"/>
              <a:t>병태생리학</a:t>
            </a:r>
            <a:r>
              <a:rPr lang="en-US" altLang="ko-KR" dirty="0" smtClean="0"/>
              <a:t>: </a:t>
            </a:r>
            <a:r>
              <a:rPr lang="ko-KR" altLang="en-US" dirty="0" smtClean="0"/>
              <a:t>병적 상태에서 생리적 변화 연구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957875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02" y="365125"/>
            <a:ext cx="9494195" cy="6305847"/>
          </a:xfrm>
        </p:spPr>
      </p:pic>
    </p:spTree>
    <p:extLst>
      <p:ext uri="{BB962C8B-B14F-4D97-AF65-F5344CB8AC3E}">
        <p14:creationId xmlns:p14="http://schemas.microsoft.com/office/powerpoint/2010/main" val="3356339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71" y="238538"/>
            <a:ext cx="9569779" cy="6356048"/>
          </a:xfrm>
        </p:spPr>
      </p:pic>
    </p:spTree>
    <p:extLst>
      <p:ext uri="{BB962C8B-B14F-4D97-AF65-F5344CB8AC3E}">
        <p14:creationId xmlns:p14="http://schemas.microsoft.com/office/powerpoint/2010/main" val="902430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0" y="246491"/>
            <a:ext cx="9653758" cy="6411825"/>
          </a:xfrm>
        </p:spPr>
      </p:pic>
    </p:spTree>
    <p:extLst>
      <p:ext uri="{BB962C8B-B14F-4D97-AF65-F5344CB8AC3E}">
        <p14:creationId xmlns:p14="http://schemas.microsoft.com/office/powerpoint/2010/main" val="2415402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87" y="365125"/>
            <a:ext cx="9509920" cy="6316291"/>
          </a:xfrm>
        </p:spPr>
      </p:pic>
    </p:spTree>
    <p:extLst>
      <p:ext uri="{BB962C8B-B14F-4D97-AF65-F5344CB8AC3E}">
        <p14:creationId xmlns:p14="http://schemas.microsoft.com/office/powerpoint/2010/main" val="2564937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6" y="206734"/>
            <a:ext cx="9422367" cy="6258140"/>
          </a:xfrm>
        </p:spPr>
      </p:pic>
    </p:spTree>
    <p:extLst>
      <p:ext uri="{BB962C8B-B14F-4D97-AF65-F5344CB8AC3E}">
        <p14:creationId xmlns:p14="http://schemas.microsoft.com/office/powerpoint/2010/main" val="736401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531987" cy="6330947"/>
          </a:xfrm>
        </p:spPr>
      </p:pic>
    </p:spTree>
    <p:extLst>
      <p:ext uri="{BB962C8B-B14F-4D97-AF65-F5344CB8AC3E}">
        <p14:creationId xmlns:p14="http://schemas.microsoft.com/office/powerpoint/2010/main" val="485359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smtClean="0"/>
              <a:t>단백질과 핵산</a:t>
            </a:r>
            <a:endParaRPr lang="ko-KR" altLang="en-US" sz="320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단백질 구조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아미노산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err="1" smtClean="0"/>
              <a:t>폴리펩디드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-1</a:t>
            </a:r>
            <a:r>
              <a:rPr lang="ko-KR" altLang="en-US" dirty="0" err="1" smtClean="0"/>
              <a:t>차구조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-2</a:t>
            </a:r>
            <a:r>
              <a:rPr lang="ko-KR" altLang="en-US" dirty="0" err="1" smtClean="0"/>
              <a:t>차구조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-3</a:t>
            </a:r>
            <a:r>
              <a:rPr lang="ko-KR" altLang="en-US" dirty="0" err="1" smtClean="0"/>
              <a:t>차구조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-4</a:t>
            </a:r>
            <a:r>
              <a:rPr lang="ko-KR" altLang="en-US" dirty="0" err="1" smtClean="0"/>
              <a:t>차구조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754762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8391"/>
            <a:ext cx="9898257" cy="6574216"/>
          </a:xfrm>
        </p:spPr>
      </p:pic>
    </p:spTree>
    <p:extLst>
      <p:ext uri="{BB962C8B-B14F-4D97-AF65-F5344CB8AC3E}">
        <p14:creationId xmlns:p14="http://schemas.microsoft.com/office/powerpoint/2010/main" val="4250386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7" y="277524"/>
            <a:ext cx="9622401" cy="6390998"/>
          </a:xfrm>
        </p:spPr>
      </p:pic>
    </p:spTree>
    <p:extLst>
      <p:ext uri="{BB962C8B-B14F-4D97-AF65-F5344CB8AC3E}">
        <p14:creationId xmlns:p14="http://schemas.microsoft.com/office/powerpoint/2010/main" val="3015824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719528"/>
            <a:ext cx="10515600" cy="5457435"/>
          </a:xfrm>
        </p:spPr>
        <p:txBody>
          <a:bodyPr/>
          <a:lstStyle/>
          <a:p>
            <a:r>
              <a:rPr lang="ko-KR" altLang="en-US" dirty="0" smtClean="0"/>
              <a:t>효소단백질은 매우 특이적인 촉매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촉매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활성화에너지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특이성</a:t>
            </a:r>
            <a:r>
              <a:rPr lang="en-US" altLang="ko-KR" dirty="0" smtClean="0"/>
              <a:t>:</a:t>
            </a:r>
            <a:r>
              <a:rPr lang="ko-KR" altLang="en-US" dirty="0" smtClean="0"/>
              <a:t>열쇠와 자물쇠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err="1" smtClean="0"/>
              <a:t>활성부위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err="1" smtClean="0"/>
              <a:t>최적조건</a:t>
            </a:r>
            <a:r>
              <a:rPr lang="en-US" altLang="ko-KR" dirty="0" smtClean="0"/>
              <a:t>:</a:t>
            </a:r>
            <a:r>
              <a:rPr lang="ko-KR" altLang="en-US" dirty="0" smtClean="0"/>
              <a:t>온도</a:t>
            </a:r>
            <a:r>
              <a:rPr lang="en-US" altLang="ko-KR" dirty="0" smtClean="0"/>
              <a:t>, pH</a:t>
            </a:r>
            <a:r>
              <a:rPr lang="ko-KR" altLang="en-US" dirty="0" smtClean="0"/>
              <a:t>등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4596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85701" y="2090057"/>
            <a:ext cx="10515600" cy="4609420"/>
          </a:xfrm>
        </p:spPr>
        <p:txBody>
          <a:bodyPr/>
          <a:lstStyle/>
          <a:p>
            <a:r>
              <a:rPr lang="ko-KR" altLang="en-US" dirty="0" smtClean="0"/>
              <a:t>항상성</a:t>
            </a: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동적이면서 불변성</a:t>
            </a:r>
            <a:endParaRPr lang="en-US" altLang="ko-KR" dirty="0" smtClean="0"/>
          </a:p>
          <a:p>
            <a:r>
              <a:rPr lang="ko-KR" altLang="en-US" dirty="0" err="1" smtClean="0"/>
              <a:t>음성되먹임고리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err="1" smtClean="0"/>
              <a:t>설정값을</a:t>
            </a:r>
            <a:r>
              <a:rPr lang="ko-KR" altLang="en-US" dirty="0" smtClean="0"/>
              <a:t> 유지하기 위한 방법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err="1" smtClean="0"/>
              <a:t>통합중추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감지기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효과기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err="1" smtClean="0"/>
              <a:t>길항작용</a:t>
            </a:r>
            <a:r>
              <a:rPr lang="en-US" altLang="ko-KR" dirty="0" smtClean="0"/>
              <a:t>:</a:t>
            </a:r>
            <a:r>
              <a:rPr lang="ko-KR" altLang="en-US" dirty="0" smtClean="0"/>
              <a:t>서로 반대되는 효과</a:t>
            </a:r>
          </a:p>
          <a:p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99407" y="973777"/>
            <a:ext cx="7778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/>
              <a:t>생리학은 항상성 연구</a:t>
            </a:r>
            <a:endParaRPr lang="en-US" altLang="ko-KR" sz="3600" dirty="0" smtClean="0"/>
          </a:p>
        </p:txBody>
      </p:sp>
    </p:spTree>
    <p:extLst>
      <p:ext uri="{BB962C8B-B14F-4D97-AF65-F5344CB8AC3E}">
        <p14:creationId xmlns:p14="http://schemas.microsoft.com/office/powerpoint/2010/main" val="3903074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05" y="254441"/>
            <a:ext cx="9270189" cy="6157067"/>
          </a:xfrm>
        </p:spPr>
      </p:pic>
    </p:spTree>
    <p:extLst>
      <p:ext uri="{BB962C8B-B14F-4D97-AF65-F5344CB8AC3E}">
        <p14:creationId xmlns:p14="http://schemas.microsoft.com/office/powerpoint/2010/main" val="3637583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91" y="262392"/>
            <a:ext cx="9418346" cy="6255469"/>
          </a:xfrm>
        </p:spPr>
      </p:pic>
    </p:spTree>
    <p:extLst>
      <p:ext uri="{BB962C8B-B14F-4D97-AF65-F5344CB8AC3E}">
        <p14:creationId xmlns:p14="http://schemas.microsoft.com/office/powerpoint/2010/main" val="524398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659567"/>
            <a:ext cx="10515600" cy="5517396"/>
          </a:xfrm>
        </p:spPr>
        <p:txBody>
          <a:bodyPr/>
          <a:lstStyle/>
          <a:p>
            <a:r>
              <a:rPr lang="ko-KR" altLang="en-US" dirty="0" smtClean="0"/>
              <a:t>핵산의 구조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-DNA</a:t>
            </a:r>
          </a:p>
          <a:p>
            <a:pPr marL="0" indent="0">
              <a:buNone/>
            </a:pPr>
            <a:r>
              <a:rPr lang="en-US" altLang="ko-KR" dirty="0" smtClean="0"/>
              <a:t>-RNA</a:t>
            </a:r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염기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당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인산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상보성 짝짓기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이중나선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455888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43" y="214050"/>
            <a:ext cx="9532497" cy="6331286"/>
          </a:xfrm>
        </p:spPr>
      </p:pic>
    </p:spTree>
    <p:extLst>
      <p:ext uri="{BB962C8B-B14F-4D97-AF65-F5344CB8AC3E}">
        <p14:creationId xmlns:p14="http://schemas.microsoft.com/office/powerpoint/2010/main" val="2402242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86" y="564541"/>
            <a:ext cx="8849068" cy="5877366"/>
          </a:xfrm>
        </p:spPr>
      </p:pic>
    </p:spTree>
    <p:extLst>
      <p:ext uri="{BB962C8B-B14F-4D97-AF65-F5344CB8AC3E}">
        <p14:creationId xmlns:p14="http://schemas.microsoft.com/office/powerpoint/2010/main" val="1703839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75" y="365125"/>
            <a:ext cx="9379226" cy="6229486"/>
          </a:xfrm>
        </p:spPr>
      </p:pic>
    </p:spTree>
    <p:extLst>
      <p:ext uri="{BB962C8B-B14F-4D97-AF65-F5344CB8AC3E}">
        <p14:creationId xmlns:p14="http://schemas.microsoft.com/office/powerpoint/2010/main" val="995829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6" y="392936"/>
            <a:ext cx="9112195" cy="6052130"/>
          </a:xfrm>
        </p:spPr>
      </p:pic>
    </p:spTree>
    <p:extLst>
      <p:ext uri="{BB962C8B-B14F-4D97-AF65-F5344CB8AC3E}">
        <p14:creationId xmlns:p14="http://schemas.microsoft.com/office/powerpoint/2010/main" val="228143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98" y="365125"/>
            <a:ext cx="9218103" cy="6122472"/>
          </a:xfrm>
        </p:spPr>
      </p:pic>
    </p:spTree>
    <p:extLst>
      <p:ext uri="{BB962C8B-B14F-4D97-AF65-F5344CB8AC3E}">
        <p14:creationId xmlns:p14="http://schemas.microsoft.com/office/powerpoint/2010/main" val="4068535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13" y="524786"/>
            <a:ext cx="9209974" cy="6117073"/>
          </a:xfrm>
        </p:spPr>
      </p:pic>
    </p:spTree>
    <p:extLst>
      <p:ext uri="{BB962C8B-B14F-4D97-AF65-F5344CB8AC3E}">
        <p14:creationId xmlns:p14="http://schemas.microsoft.com/office/powerpoint/2010/main" val="294849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05" y="598273"/>
            <a:ext cx="8889558" cy="5904259"/>
          </a:xfrm>
        </p:spPr>
      </p:pic>
    </p:spTree>
    <p:extLst>
      <p:ext uri="{BB962C8B-B14F-4D97-AF65-F5344CB8AC3E}">
        <p14:creationId xmlns:p14="http://schemas.microsoft.com/office/powerpoint/2010/main" val="3021271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938151"/>
            <a:ext cx="10515600" cy="5238812"/>
          </a:xfrm>
        </p:spPr>
        <p:txBody>
          <a:bodyPr/>
          <a:lstStyle/>
          <a:p>
            <a:r>
              <a:rPr lang="ko-KR" altLang="en-US" dirty="0" smtClean="0"/>
              <a:t>신경계통 및 내분비계통에 의한 항상성 조절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혈압 조절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압수용체</a:t>
            </a:r>
            <a:r>
              <a:rPr lang="en-US" altLang="ko-KR" dirty="0" smtClean="0">
                <a:sym typeface="Wingdings" panose="05000000000000000000" pitchFamily="2" charset="2"/>
              </a:rPr>
              <a:t></a:t>
            </a:r>
            <a:r>
              <a:rPr lang="ko-KR" altLang="en-US" dirty="0" smtClean="0">
                <a:sym typeface="Wingdings" panose="05000000000000000000" pitchFamily="2" charset="2"/>
              </a:rPr>
              <a:t>감각신경</a:t>
            </a:r>
            <a:r>
              <a:rPr lang="en-US" altLang="ko-KR" dirty="0" smtClean="0">
                <a:sym typeface="Wingdings" panose="05000000000000000000" pitchFamily="2" charset="2"/>
              </a:rPr>
              <a:t></a:t>
            </a:r>
            <a:r>
              <a:rPr lang="ko-KR" altLang="en-US" dirty="0" err="1" smtClean="0">
                <a:sym typeface="Wingdings" panose="05000000000000000000" pitchFamily="2" charset="2"/>
              </a:rPr>
              <a:t>통합중추</a:t>
            </a:r>
            <a:r>
              <a:rPr lang="en-US" altLang="ko-KR" dirty="0" smtClean="0">
                <a:sym typeface="Wingdings" panose="05000000000000000000" pitchFamily="2" charset="2"/>
              </a:rPr>
              <a:t>(</a:t>
            </a:r>
            <a:r>
              <a:rPr lang="ko-KR" altLang="en-US" dirty="0" smtClean="0">
                <a:sym typeface="Wingdings" panose="05000000000000000000" pitchFamily="2" charset="2"/>
              </a:rPr>
              <a:t>연수</a:t>
            </a:r>
            <a:r>
              <a:rPr lang="en-US" altLang="ko-KR" dirty="0" smtClean="0">
                <a:sym typeface="Wingdings" panose="05000000000000000000" pitchFamily="2" charset="2"/>
              </a:rPr>
              <a:t>)</a:t>
            </a:r>
            <a:r>
              <a:rPr lang="ko-KR" altLang="en-US" dirty="0" smtClean="0">
                <a:sym typeface="Wingdings" panose="05000000000000000000" pitchFamily="2" charset="2"/>
              </a:rPr>
              <a:t>자율신경</a:t>
            </a:r>
            <a:r>
              <a:rPr lang="en-US" altLang="ko-KR" dirty="0" smtClean="0">
                <a:sym typeface="Wingdings" panose="05000000000000000000" pitchFamily="2" charset="2"/>
              </a:rPr>
              <a:t></a:t>
            </a:r>
          </a:p>
          <a:p>
            <a:pPr marL="0" indent="0">
              <a:buNone/>
            </a:pPr>
            <a:r>
              <a:rPr lang="ko-KR" altLang="en-US" dirty="0" err="1" smtClean="0">
                <a:sym typeface="Wingdings" panose="05000000000000000000" pitchFamily="2" charset="2"/>
              </a:rPr>
              <a:t>심박수조절</a:t>
            </a:r>
            <a:r>
              <a:rPr lang="en-US" altLang="ko-KR" dirty="0" smtClean="0">
                <a:sym typeface="Wingdings" panose="05000000000000000000" pitchFamily="2" charset="2"/>
              </a:rPr>
              <a:t></a:t>
            </a:r>
            <a:r>
              <a:rPr lang="ko-KR" altLang="en-US" dirty="0" smtClean="0">
                <a:sym typeface="Wingdings" panose="05000000000000000000" pitchFamily="2" charset="2"/>
              </a:rPr>
              <a:t>혈압조절</a:t>
            </a:r>
            <a:endParaRPr lang="en-US" altLang="ko-KR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ko-KR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ko-KR" dirty="0" smtClean="0">
                <a:sym typeface="Wingdings" panose="05000000000000000000" pitchFamily="2" charset="2"/>
              </a:rPr>
              <a:t>-</a:t>
            </a:r>
            <a:r>
              <a:rPr lang="ko-KR" altLang="en-US" dirty="0" smtClean="0">
                <a:sym typeface="Wingdings" panose="05000000000000000000" pitchFamily="2" charset="2"/>
              </a:rPr>
              <a:t>혈당조절</a:t>
            </a:r>
            <a:r>
              <a:rPr lang="en-US" altLang="ko-KR" dirty="0" smtClean="0">
                <a:sym typeface="Wingdings" panose="05000000000000000000" pitchFamily="2" charset="2"/>
              </a:rPr>
              <a:t>: </a:t>
            </a:r>
            <a:r>
              <a:rPr lang="ko-KR" altLang="en-US" dirty="0" smtClean="0">
                <a:sym typeface="Wingdings" panose="05000000000000000000" pitchFamily="2" charset="2"/>
              </a:rPr>
              <a:t>혈당 감지</a:t>
            </a:r>
            <a:r>
              <a:rPr lang="en-US" altLang="ko-KR" dirty="0" smtClean="0">
                <a:sym typeface="Wingdings" panose="05000000000000000000" pitchFamily="2" charset="2"/>
              </a:rPr>
              <a:t></a:t>
            </a:r>
            <a:r>
              <a:rPr lang="ko-KR" altLang="en-US" dirty="0" err="1" smtClean="0">
                <a:sym typeface="Wingdings" panose="05000000000000000000" pitchFamily="2" charset="2"/>
              </a:rPr>
              <a:t>인술린</a:t>
            </a:r>
            <a:r>
              <a:rPr lang="en-US" altLang="ko-KR" dirty="0" smtClean="0">
                <a:sym typeface="Wingdings" panose="05000000000000000000" pitchFamily="2" charset="2"/>
              </a:rPr>
              <a:t>, </a:t>
            </a:r>
            <a:r>
              <a:rPr lang="ko-KR" altLang="en-US" dirty="0" err="1" smtClean="0">
                <a:sym typeface="Wingdings" panose="05000000000000000000" pitchFamily="2" charset="2"/>
              </a:rPr>
              <a:t>글루카곤</a:t>
            </a:r>
            <a:r>
              <a:rPr lang="ko-KR" altLang="en-US" dirty="0" smtClean="0">
                <a:sym typeface="Wingdings" panose="05000000000000000000" pitchFamily="2" charset="2"/>
              </a:rPr>
              <a:t> 분비</a:t>
            </a:r>
            <a:r>
              <a:rPr lang="en-US" altLang="ko-KR" dirty="0" smtClean="0">
                <a:sym typeface="Wingdings" panose="05000000000000000000" pitchFamily="2" charset="2"/>
              </a:rPr>
              <a:t> </a:t>
            </a:r>
            <a:r>
              <a:rPr lang="ko-KR" altLang="en-US" dirty="0" smtClean="0">
                <a:sym typeface="Wingdings" panose="05000000000000000000" pitchFamily="2" charset="2"/>
              </a:rPr>
              <a:t>혈당조절</a:t>
            </a:r>
            <a:endParaRPr lang="en-US" altLang="ko-KR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ko-KR" dirty="0">
              <a:sym typeface="Wingdings" panose="05000000000000000000" pitchFamily="2" charset="2"/>
            </a:endParaRPr>
          </a:p>
          <a:p>
            <a:r>
              <a:rPr lang="ko-KR" altLang="en-US" dirty="0" err="1" smtClean="0">
                <a:sym typeface="Wingdings" panose="05000000000000000000" pitchFamily="2" charset="2"/>
              </a:rPr>
              <a:t>양성되먹임</a:t>
            </a:r>
            <a:endParaRPr lang="en-US" altLang="ko-KR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ko-KR" dirty="0" smtClean="0">
                <a:sym typeface="Wingdings" panose="05000000000000000000" pitchFamily="2" charset="2"/>
              </a:rPr>
              <a:t>-</a:t>
            </a:r>
            <a:r>
              <a:rPr lang="ko-KR" altLang="en-US" dirty="0" err="1" smtClean="0">
                <a:sym typeface="Wingdings" panose="05000000000000000000" pitchFamily="2" charset="2"/>
              </a:rPr>
              <a:t>변화증폭</a:t>
            </a:r>
            <a:endParaRPr lang="en-US" altLang="ko-KR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ko-KR" dirty="0" smtClean="0">
                <a:sym typeface="Wingdings" panose="05000000000000000000" pitchFamily="2" charset="2"/>
              </a:rPr>
              <a:t>-</a:t>
            </a:r>
            <a:r>
              <a:rPr lang="ko-KR" altLang="en-US" dirty="0" smtClean="0">
                <a:sym typeface="Wingdings" panose="05000000000000000000" pitchFamily="2" charset="2"/>
              </a:rPr>
              <a:t>혈액응고</a:t>
            </a:r>
            <a:r>
              <a:rPr lang="en-US" altLang="ko-KR" dirty="0" smtClean="0">
                <a:sym typeface="Wingdings" panose="05000000000000000000" pitchFamily="2" charset="2"/>
              </a:rPr>
              <a:t>, </a:t>
            </a:r>
            <a:r>
              <a:rPr lang="ko-KR" altLang="en-US" dirty="0" smtClean="0">
                <a:sym typeface="Wingdings" panose="05000000000000000000" pitchFamily="2" charset="2"/>
              </a:rPr>
              <a:t>배란</a:t>
            </a:r>
            <a:r>
              <a:rPr lang="en-US" altLang="ko-KR" dirty="0" smtClean="0">
                <a:sym typeface="Wingdings" panose="05000000000000000000" pitchFamily="2" charset="2"/>
              </a:rPr>
              <a:t>, </a:t>
            </a:r>
            <a:r>
              <a:rPr lang="ko-KR" altLang="en-US" dirty="0" smtClean="0">
                <a:sym typeface="Wingdings" panose="05000000000000000000" pitchFamily="2" charset="2"/>
              </a:rPr>
              <a:t>분만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07834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화학복습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원자</a:t>
            </a:r>
            <a:endParaRPr lang="en-US" altLang="ko-KR" dirty="0" smtClean="0"/>
          </a:p>
          <a:p>
            <a:r>
              <a:rPr lang="ko-KR" altLang="en-US" dirty="0" smtClean="0"/>
              <a:t>핵</a:t>
            </a:r>
            <a:endParaRPr lang="en-US" altLang="ko-KR" dirty="0" smtClean="0"/>
          </a:p>
          <a:p>
            <a:r>
              <a:rPr lang="ko-KR" altLang="en-US" dirty="0" smtClean="0"/>
              <a:t>양성자</a:t>
            </a:r>
            <a:endParaRPr lang="en-US" altLang="ko-KR" dirty="0" smtClean="0"/>
          </a:p>
          <a:p>
            <a:r>
              <a:rPr lang="ko-KR" altLang="en-US" dirty="0" smtClean="0"/>
              <a:t>중성자</a:t>
            </a:r>
            <a:endParaRPr lang="en-US" altLang="ko-KR" dirty="0" smtClean="0"/>
          </a:p>
          <a:p>
            <a:r>
              <a:rPr lang="ko-KR" altLang="en-US" dirty="0" err="1" smtClean="0"/>
              <a:t>원자질량</a:t>
            </a:r>
            <a:endParaRPr lang="en-US" altLang="ko-KR" dirty="0" smtClean="0"/>
          </a:p>
          <a:p>
            <a:r>
              <a:rPr lang="ko-KR" altLang="en-US" dirty="0" smtClean="0"/>
              <a:t>원자번호</a:t>
            </a:r>
            <a:endParaRPr lang="en-US" altLang="ko-KR" dirty="0" smtClean="0"/>
          </a:p>
          <a:p>
            <a:r>
              <a:rPr lang="ko-KR" altLang="en-US" dirty="0" smtClean="0"/>
              <a:t>전자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8449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255</Words>
  <Application>Microsoft Office PowerPoint</Application>
  <PresentationFormat>와이드스크린</PresentationFormat>
  <Paragraphs>80</Paragraphs>
  <Slides>35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39" baseType="lpstr">
      <vt:lpstr>맑은 고딕</vt:lpstr>
      <vt:lpstr>Arial</vt:lpstr>
      <vt:lpstr>Wingdings</vt:lpstr>
      <vt:lpstr>Office 테마</vt:lpstr>
      <vt:lpstr>PowerPoint 프레젠테이션</vt:lpstr>
      <vt:lpstr>생리학?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화학복습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단백질과 핵산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ybkoo</dc:creator>
  <cp:lastModifiedBy>admin</cp:lastModifiedBy>
  <cp:revision>19</cp:revision>
  <dcterms:created xsi:type="dcterms:W3CDTF">2019-08-04T03:07:46Z</dcterms:created>
  <dcterms:modified xsi:type="dcterms:W3CDTF">2020-08-28T14:22:43Z</dcterms:modified>
</cp:coreProperties>
</file>