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CC02A-F4E4-474A-A6A4-DF519CBD0EFA}" type="datetimeFigureOut">
              <a:rPr lang="ko-KR" altLang="en-US" smtClean="0"/>
              <a:t>2020-03-10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6E112-C49E-4BA0-9D8A-96746482B1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9587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CC02A-F4E4-474A-A6A4-DF519CBD0EFA}" type="datetimeFigureOut">
              <a:rPr lang="ko-KR" altLang="en-US" smtClean="0"/>
              <a:t>2020-03-10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6E112-C49E-4BA0-9D8A-96746482B1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0429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CC02A-F4E4-474A-A6A4-DF519CBD0EFA}" type="datetimeFigureOut">
              <a:rPr lang="ko-KR" altLang="en-US" smtClean="0"/>
              <a:t>2020-03-10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6E112-C49E-4BA0-9D8A-96746482B1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0875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CC02A-F4E4-474A-A6A4-DF519CBD0EFA}" type="datetimeFigureOut">
              <a:rPr lang="ko-KR" altLang="en-US" smtClean="0"/>
              <a:t>2020-03-10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6E112-C49E-4BA0-9D8A-96746482B1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7759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CC02A-F4E4-474A-A6A4-DF519CBD0EFA}" type="datetimeFigureOut">
              <a:rPr lang="ko-KR" altLang="en-US" smtClean="0"/>
              <a:t>2020-03-10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6E112-C49E-4BA0-9D8A-96746482B1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7387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CC02A-F4E4-474A-A6A4-DF519CBD0EFA}" type="datetimeFigureOut">
              <a:rPr lang="ko-KR" altLang="en-US" smtClean="0"/>
              <a:t>2020-03-10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6E112-C49E-4BA0-9D8A-96746482B1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8816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CC02A-F4E4-474A-A6A4-DF519CBD0EFA}" type="datetimeFigureOut">
              <a:rPr lang="ko-KR" altLang="en-US" smtClean="0"/>
              <a:t>2020-03-10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6E112-C49E-4BA0-9D8A-96746482B1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4035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CC02A-F4E4-474A-A6A4-DF519CBD0EFA}" type="datetimeFigureOut">
              <a:rPr lang="ko-KR" altLang="en-US" smtClean="0"/>
              <a:t>2020-03-10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6E112-C49E-4BA0-9D8A-96746482B1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4928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CC02A-F4E4-474A-A6A4-DF519CBD0EFA}" type="datetimeFigureOut">
              <a:rPr lang="ko-KR" altLang="en-US" smtClean="0"/>
              <a:t>2020-03-10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6E112-C49E-4BA0-9D8A-96746482B1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4776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CC02A-F4E4-474A-A6A4-DF519CBD0EFA}" type="datetimeFigureOut">
              <a:rPr lang="ko-KR" altLang="en-US" smtClean="0"/>
              <a:t>2020-03-10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6E112-C49E-4BA0-9D8A-96746482B1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5345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CC02A-F4E4-474A-A6A4-DF519CBD0EFA}" type="datetimeFigureOut">
              <a:rPr lang="ko-KR" altLang="en-US" smtClean="0"/>
              <a:t>2020-03-10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6E112-C49E-4BA0-9D8A-96746482B1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8606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CC02A-F4E4-474A-A6A4-DF519CBD0EFA}" type="datetimeFigureOut">
              <a:rPr lang="ko-KR" altLang="en-US" smtClean="0"/>
              <a:t>2020-03-10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6E112-C49E-4BA0-9D8A-96746482B1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6740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유전자 </a:t>
            </a:r>
            <a:r>
              <a:rPr lang="ko-KR" altLang="en-US" dirty="0" err="1" smtClean="0"/>
              <a:t>클로닝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7330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473825"/>
            <a:ext cx="10515600" cy="5703138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-DNA ligase </a:t>
            </a:r>
            <a:r>
              <a:rPr lang="ko-KR" altLang="en-US" dirty="0" smtClean="0"/>
              <a:t>종류</a:t>
            </a:r>
            <a:r>
              <a:rPr lang="en-US" altLang="ko-KR" dirty="0" smtClean="0"/>
              <a:t> 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E. coli DNA ligase: </a:t>
            </a:r>
            <a:r>
              <a:rPr lang="ko-KR" altLang="en-US" dirty="0" smtClean="0"/>
              <a:t>반응에 </a:t>
            </a:r>
            <a:r>
              <a:rPr lang="en-US" altLang="ko-KR" dirty="0" smtClean="0"/>
              <a:t>NAD</a:t>
            </a:r>
            <a:r>
              <a:rPr lang="en-US" altLang="ko-KR" baseline="30000" dirty="0" smtClean="0"/>
              <a:t>+</a:t>
            </a:r>
            <a:r>
              <a:rPr lang="ko-KR" altLang="en-US" dirty="0" smtClean="0"/>
              <a:t>를 필요로 함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T4  DNA ligase: </a:t>
            </a:r>
            <a:r>
              <a:rPr lang="ko-KR" altLang="en-US" dirty="0" smtClean="0"/>
              <a:t>반응에 </a:t>
            </a:r>
            <a:r>
              <a:rPr lang="en-US" altLang="ko-KR" dirty="0" smtClean="0"/>
              <a:t>ATP</a:t>
            </a:r>
            <a:r>
              <a:rPr lang="ko-KR" altLang="en-US" dirty="0" smtClean="0"/>
              <a:t>를 필요로 함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171" y="2281237"/>
            <a:ext cx="6401233" cy="428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699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내용 개체 틀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35730" y="275010"/>
            <a:ext cx="4322617" cy="643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994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783771"/>
            <a:ext cx="10515600" cy="5393192"/>
          </a:xfrm>
        </p:spPr>
        <p:txBody>
          <a:bodyPr/>
          <a:lstStyle/>
          <a:p>
            <a:r>
              <a:rPr lang="ko-KR" altLang="en-US" dirty="0" smtClean="0"/>
              <a:t>유전자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클로닝의</a:t>
            </a:r>
            <a:r>
              <a:rPr lang="ko-KR" altLang="en-US" dirty="0" smtClean="0"/>
              <a:t> 목적</a:t>
            </a:r>
            <a:r>
              <a:rPr lang="en-US" altLang="ko-KR" dirty="0" smtClean="0"/>
              <a:t>?</a:t>
            </a:r>
          </a:p>
          <a:p>
            <a:pPr marL="514350" indent="-514350">
              <a:buAutoNum type="arabicPeriod"/>
            </a:pPr>
            <a:r>
              <a:rPr lang="ko-KR" altLang="en-US" dirty="0" smtClean="0"/>
              <a:t>유전자 대량 생산</a:t>
            </a:r>
            <a:r>
              <a:rPr lang="en-US" altLang="ko-KR" dirty="0" smtClean="0">
                <a:sym typeface="Wingdings" panose="05000000000000000000" pitchFamily="2" charset="2"/>
              </a:rPr>
              <a:t></a:t>
            </a:r>
            <a:r>
              <a:rPr lang="ko-KR" altLang="en-US" dirty="0" smtClean="0">
                <a:sym typeface="Wingdings" panose="05000000000000000000" pitchFamily="2" charset="2"/>
              </a:rPr>
              <a:t>염기서열 분석</a:t>
            </a:r>
            <a:r>
              <a:rPr lang="en-US" altLang="ko-KR" dirty="0" smtClean="0">
                <a:sym typeface="Wingdings" panose="05000000000000000000" pitchFamily="2" charset="2"/>
              </a:rPr>
              <a:t></a:t>
            </a:r>
            <a:r>
              <a:rPr lang="ko-KR" altLang="en-US" dirty="0" smtClean="0">
                <a:sym typeface="Wingdings" panose="05000000000000000000" pitchFamily="2" charset="2"/>
              </a:rPr>
              <a:t>유전정보 분석</a:t>
            </a:r>
            <a:endParaRPr lang="en-US" altLang="ko-KR" dirty="0" smtClean="0">
              <a:sym typeface="Wingdings" panose="05000000000000000000" pitchFamily="2" charset="2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068" y="2049793"/>
            <a:ext cx="9930841" cy="341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284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838200" y="771896"/>
            <a:ext cx="10515600" cy="5405067"/>
          </a:xfrm>
        </p:spPr>
        <p:txBody>
          <a:bodyPr/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유전자 구조</a:t>
            </a:r>
            <a:r>
              <a:rPr lang="en-US" altLang="ko-KR" dirty="0" smtClean="0"/>
              <a:t>, </a:t>
            </a:r>
            <a:r>
              <a:rPr lang="ko-KR" altLang="en-US" dirty="0" smtClean="0"/>
              <a:t>배열 분석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003" y="1653825"/>
            <a:ext cx="7622793" cy="417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172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534390"/>
            <a:ext cx="10515600" cy="5642573"/>
          </a:xfrm>
        </p:spPr>
        <p:txBody>
          <a:bodyPr/>
          <a:lstStyle/>
          <a:p>
            <a:r>
              <a:rPr lang="ko-KR" altLang="en-US" dirty="0" smtClean="0"/>
              <a:t>단백질 생산</a:t>
            </a:r>
            <a:r>
              <a:rPr lang="en-US" altLang="ko-KR" dirty="0" smtClean="0"/>
              <a:t>: </a:t>
            </a:r>
            <a:r>
              <a:rPr lang="ko-KR" altLang="en-US" dirty="0" smtClean="0"/>
              <a:t>단백질 대량 생산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054" y="1719201"/>
            <a:ext cx="6048750" cy="351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423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712519"/>
            <a:ext cx="10515600" cy="5464444"/>
          </a:xfrm>
        </p:spPr>
        <p:txBody>
          <a:bodyPr/>
          <a:lstStyle/>
          <a:p>
            <a:r>
              <a:rPr lang="ko-KR" altLang="en-US" dirty="0" smtClean="0"/>
              <a:t>유전자 조작</a:t>
            </a:r>
            <a:r>
              <a:rPr lang="en-US" altLang="ko-KR" dirty="0" smtClean="0"/>
              <a:t>, </a:t>
            </a:r>
            <a:r>
              <a:rPr lang="ko-KR" altLang="en-US" dirty="0" smtClean="0"/>
              <a:t>변이 유도  및 기능 연구</a:t>
            </a:r>
            <a:r>
              <a:rPr lang="en-US" altLang="ko-KR" dirty="0" smtClean="0"/>
              <a:t>: </a:t>
            </a:r>
            <a:r>
              <a:rPr lang="ko-KR" altLang="en-US" dirty="0" smtClean="0"/>
              <a:t>유전자 가위</a:t>
            </a:r>
            <a:r>
              <a:rPr lang="en-US" altLang="ko-KR" dirty="0" smtClean="0"/>
              <a:t>, </a:t>
            </a:r>
            <a:r>
              <a:rPr lang="ko-KR" altLang="en-US" dirty="0" smtClean="0"/>
              <a:t>형질전환 동물 생산 등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927" y="1977839"/>
            <a:ext cx="6317673" cy="429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747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내용 개체 틀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9429" y="937460"/>
            <a:ext cx="7030192" cy="527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248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유전자 </a:t>
            </a:r>
            <a:r>
              <a:rPr lang="ko-KR" altLang="en-US" dirty="0" err="1" smtClean="0"/>
              <a:t>클로닝이</a:t>
            </a:r>
            <a:r>
              <a:rPr lang="ko-KR" altLang="en-US" dirty="0" smtClean="0"/>
              <a:t> 뭐지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CLONE: </a:t>
            </a:r>
            <a:r>
              <a:rPr lang="ko-KR" altLang="en-US" dirty="0" smtClean="0"/>
              <a:t>똑 같은 형태의 모임</a:t>
            </a:r>
            <a:r>
              <a:rPr lang="en-US" altLang="ko-KR" dirty="0"/>
              <a:t> </a:t>
            </a:r>
            <a:endParaRPr lang="en-US" altLang="ko-KR" dirty="0" smtClean="0"/>
          </a:p>
          <a:p>
            <a:r>
              <a:rPr lang="en-US" altLang="ko-KR" dirty="0" smtClean="0"/>
              <a:t>cloning: clone</a:t>
            </a:r>
            <a:r>
              <a:rPr lang="ko-KR" altLang="en-US" dirty="0" smtClean="0"/>
              <a:t>을 만드는 것</a:t>
            </a:r>
            <a:endParaRPr lang="en-US" altLang="ko-KR" dirty="0" smtClean="0"/>
          </a:p>
          <a:p>
            <a:r>
              <a:rPr lang="ko-KR" altLang="en-US" dirty="0" smtClean="0"/>
              <a:t>유전자 </a:t>
            </a:r>
            <a:r>
              <a:rPr lang="ko-KR" altLang="en-US" dirty="0" err="1" smtClean="0"/>
              <a:t>클로닝</a:t>
            </a:r>
            <a:r>
              <a:rPr lang="en-US" altLang="ko-KR" dirty="0" smtClean="0"/>
              <a:t>: </a:t>
            </a:r>
            <a:r>
              <a:rPr lang="ko-KR" altLang="en-US" dirty="0" smtClean="0"/>
              <a:t>똑 같은 유전자를 여러 개 모으는 것</a:t>
            </a:r>
            <a:r>
              <a:rPr lang="en-US" altLang="ko-KR" dirty="0" smtClean="0"/>
              <a:t>(</a:t>
            </a:r>
            <a:r>
              <a:rPr lang="ko-KR" altLang="en-US" dirty="0" smtClean="0"/>
              <a:t>만드는 것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188" y="3498891"/>
            <a:ext cx="3491156" cy="191625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8910" y="3498891"/>
            <a:ext cx="3431414" cy="199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341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유전자 </a:t>
            </a:r>
            <a:r>
              <a:rPr lang="ko-KR" altLang="en-US" dirty="0" err="1" smtClean="0"/>
              <a:t>클로닝</a:t>
            </a:r>
            <a:r>
              <a:rPr lang="ko-KR" altLang="en-US" dirty="0" smtClean="0"/>
              <a:t> 이해를 위해 알아야 할 것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플라스미드</a:t>
            </a:r>
            <a:r>
              <a:rPr lang="en-US" altLang="ko-KR" dirty="0" smtClean="0"/>
              <a:t>: </a:t>
            </a:r>
            <a:r>
              <a:rPr lang="ko-KR" altLang="en-US" dirty="0" smtClean="0"/>
              <a:t>세균의 염색체 외부에 존재하는 작은 크기의 원형 </a:t>
            </a:r>
            <a:r>
              <a:rPr lang="en-US" altLang="ko-KR" dirty="0" smtClean="0"/>
              <a:t>DNA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pPr marL="0" indent="0">
              <a:buNone/>
            </a:pPr>
            <a:r>
              <a:rPr lang="en-US" altLang="ko-KR" dirty="0" smtClean="0"/>
              <a:t>-</a:t>
            </a:r>
            <a:r>
              <a:rPr lang="ko-KR" altLang="en-US" dirty="0" smtClean="0"/>
              <a:t>대장균의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염색체 크기</a:t>
            </a:r>
            <a:r>
              <a:rPr lang="en-US" altLang="ko-KR" dirty="0" smtClean="0"/>
              <a:t>: 4,500,000 </a:t>
            </a:r>
            <a:r>
              <a:rPr lang="ko-KR" altLang="en-US" dirty="0" err="1" smtClean="0"/>
              <a:t>염기쌍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-</a:t>
            </a:r>
            <a:r>
              <a:rPr lang="ko-KR" altLang="en-US" dirty="0" smtClean="0"/>
              <a:t>대장균의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플라스미드</a:t>
            </a:r>
            <a:r>
              <a:rPr lang="ko-KR" altLang="en-US" dirty="0" smtClean="0"/>
              <a:t> 크기</a:t>
            </a:r>
            <a:r>
              <a:rPr lang="en-US" altLang="ko-KR" dirty="0" smtClean="0"/>
              <a:t>: 3000~100,000</a:t>
            </a:r>
            <a:r>
              <a:rPr lang="ko-KR" altLang="en-US" dirty="0" err="1" smtClean="0"/>
              <a:t>염기쌍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522" y="2534444"/>
            <a:ext cx="31242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051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3392" y="1410073"/>
            <a:ext cx="4412984" cy="309857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3253" y="1153245"/>
            <a:ext cx="3834740" cy="335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523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648393"/>
            <a:ext cx="10515600" cy="5528570"/>
          </a:xfrm>
        </p:spPr>
        <p:txBody>
          <a:bodyPr/>
          <a:lstStyle/>
          <a:p>
            <a:r>
              <a:rPr lang="ko-KR" altLang="en-US" dirty="0" err="1" smtClean="0"/>
              <a:t>플라스미드의</a:t>
            </a:r>
            <a:r>
              <a:rPr lang="ko-KR" altLang="en-US" dirty="0" smtClean="0"/>
              <a:t> 특징</a:t>
            </a:r>
            <a:endParaRPr lang="en-US" altLang="ko-KR" dirty="0"/>
          </a:p>
          <a:p>
            <a:pPr>
              <a:buFontTx/>
              <a:buChar char="-"/>
            </a:pPr>
            <a:r>
              <a:rPr lang="ko-KR" altLang="en-US" sz="2400" dirty="0" err="1" smtClean="0"/>
              <a:t>자가복제</a:t>
            </a:r>
            <a:r>
              <a:rPr lang="en-US" altLang="ko-KR" sz="2400" dirty="0" smtClean="0"/>
              <a:t>:</a:t>
            </a:r>
            <a:r>
              <a:rPr lang="ko-KR" altLang="en-US" sz="2400" dirty="0" smtClean="0"/>
              <a:t>자신의 복제 원점</a:t>
            </a:r>
            <a:endParaRPr lang="en-US" altLang="ko-KR" sz="2400" dirty="0" smtClean="0"/>
          </a:p>
          <a:p>
            <a:pPr>
              <a:buFontTx/>
              <a:buChar char="-"/>
            </a:pPr>
            <a:r>
              <a:rPr lang="ko-KR" altLang="en-US" sz="2400" dirty="0" smtClean="0"/>
              <a:t>다양한 </a:t>
            </a:r>
            <a:r>
              <a:rPr lang="ko-KR" altLang="en-US" sz="2400" dirty="0" err="1" smtClean="0"/>
              <a:t>사본수</a:t>
            </a:r>
            <a:r>
              <a:rPr lang="en-US" altLang="ko-KR" sz="2400" dirty="0" smtClean="0"/>
              <a:t>: </a:t>
            </a:r>
            <a:r>
              <a:rPr lang="ko-KR" altLang="en-US" sz="2400" dirty="0" err="1" smtClean="0"/>
              <a:t>플라스미드</a:t>
            </a:r>
            <a:r>
              <a:rPr lang="ko-KR" altLang="en-US" sz="2400" dirty="0" smtClean="0"/>
              <a:t> 종류에 따라 </a:t>
            </a:r>
            <a:r>
              <a:rPr lang="en-US" altLang="ko-KR" sz="2400" dirty="0" smtClean="0"/>
              <a:t>1~</a:t>
            </a:r>
            <a:r>
              <a:rPr lang="ko-KR" altLang="en-US" sz="2400" dirty="0" err="1" smtClean="0"/>
              <a:t>수백개</a:t>
            </a:r>
            <a:r>
              <a:rPr lang="en-US" altLang="ko-KR" sz="2400" dirty="0" smtClean="0"/>
              <a:t>/</a:t>
            </a:r>
            <a:r>
              <a:rPr lang="ko-KR" altLang="en-US" sz="2400" dirty="0" smtClean="0"/>
              <a:t>세포</a:t>
            </a:r>
            <a:endParaRPr lang="en-US" altLang="ko-KR" sz="2400" dirty="0" smtClean="0"/>
          </a:p>
          <a:p>
            <a:pPr marL="0" indent="0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</a:t>
            </a:r>
            <a:r>
              <a:rPr lang="ko-KR" altLang="en-US" sz="2000" dirty="0" smtClean="0"/>
              <a:t>단일 사본</a:t>
            </a:r>
            <a:r>
              <a:rPr lang="en-US" altLang="ko-KR" sz="2000" dirty="0" smtClean="0"/>
              <a:t>(1</a:t>
            </a:r>
            <a:r>
              <a:rPr lang="ko-KR" altLang="en-US" sz="2000" dirty="0" smtClean="0"/>
              <a:t>개</a:t>
            </a:r>
            <a:r>
              <a:rPr lang="en-US" altLang="ko-KR" sz="2000" dirty="0" smtClean="0"/>
              <a:t>/</a:t>
            </a:r>
            <a:r>
              <a:rPr lang="ko-KR" altLang="en-US" sz="2000" dirty="0" smtClean="0"/>
              <a:t>세포</a:t>
            </a:r>
            <a:r>
              <a:rPr lang="en-US" altLang="ko-KR" sz="2000" dirty="0" smtClean="0"/>
              <a:t>)</a:t>
            </a:r>
          </a:p>
          <a:p>
            <a:pPr marL="0" indent="0">
              <a:buNone/>
            </a:pPr>
            <a:r>
              <a:rPr lang="en-US" altLang="ko-KR" sz="2000" dirty="0"/>
              <a:t> </a:t>
            </a:r>
            <a:r>
              <a:rPr lang="en-US" altLang="ko-KR" sz="2000" dirty="0" smtClean="0"/>
              <a:t>   </a:t>
            </a:r>
            <a:r>
              <a:rPr lang="ko-KR" altLang="en-US" sz="2000" dirty="0" err="1" smtClean="0"/>
              <a:t>저사본수</a:t>
            </a:r>
            <a:r>
              <a:rPr lang="en-US" altLang="ko-KR" sz="2000" dirty="0" smtClean="0"/>
              <a:t>(2~10</a:t>
            </a:r>
            <a:r>
              <a:rPr lang="ko-KR" altLang="en-US" sz="2000" dirty="0" smtClean="0"/>
              <a:t>개</a:t>
            </a:r>
            <a:r>
              <a:rPr lang="en-US" altLang="ko-KR" sz="2000" dirty="0" smtClean="0"/>
              <a:t>/</a:t>
            </a:r>
            <a:r>
              <a:rPr lang="ko-KR" altLang="en-US" sz="2000" dirty="0" smtClean="0"/>
              <a:t>세포</a:t>
            </a:r>
            <a:r>
              <a:rPr lang="en-US" altLang="ko-KR" sz="2000" dirty="0" smtClean="0"/>
              <a:t>)</a:t>
            </a:r>
          </a:p>
          <a:p>
            <a:pPr marL="0" indent="0">
              <a:buNone/>
            </a:pPr>
            <a:r>
              <a:rPr lang="en-US" altLang="ko-KR" sz="2000" dirty="0"/>
              <a:t> </a:t>
            </a:r>
            <a:r>
              <a:rPr lang="en-US" altLang="ko-KR" sz="2000" dirty="0" smtClean="0"/>
              <a:t>   </a:t>
            </a:r>
            <a:r>
              <a:rPr lang="ko-KR" altLang="en-US" sz="2000" dirty="0" err="1" smtClean="0"/>
              <a:t>중사본수</a:t>
            </a:r>
            <a:r>
              <a:rPr lang="en-US" altLang="ko-KR" sz="2000" dirty="0" smtClean="0"/>
              <a:t>(10~100</a:t>
            </a:r>
            <a:r>
              <a:rPr lang="ko-KR" altLang="en-US" sz="2000" dirty="0" smtClean="0"/>
              <a:t>개</a:t>
            </a:r>
            <a:r>
              <a:rPr lang="en-US" altLang="ko-KR" sz="2000" dirty="0" smtClean="0"/>
              <a:t>/</a:t>
            </a:r>
            <a:r>
              <a:rPr lang="ko-KR" altLang="en-US" sz="2000" dirty="0" smtClean="0"/>
              <a:t>세포</a:t>
            </a:r>
            <a:r>
              <a:rPr lang="en-US" altLang="ko-KR" sz="2000" dirty="0" smtClean="0"/>
              <a:t>)</a:t>
            </a:r>
          </a:p>
          <a:p>
            <a:pPr marL="0" indent="0">
              <a:buNone/>
            </a:pPr>
            <a:r>
              <a:rPr lang="en-US" altLang="ko-KR" sz="2000" dirty="0"/>
              <a:t> </a:t>
            </a:r>
            <a:r>
              <a:rPr lang="en-US" altLang="ko-KR" sz="2000" dirty="0" smtClean="0"/>
              <a:t>   </a:t>
            </a:r>
            <a:r>
              <a:rPr lang="ko-KR" altLang="en-US" sz="2000" dirty="0" err="1" smtClean="0"/>
              <a:t>고사본수</a:t>
            </a:r>
            <a:r>
              <a:rPr lang="en-US" altLang="ko-KR" sz="2000" dirty="0" smtClean="0"/>
              <a:t>(100</a:t>
            </a:r>
            <a:r>
              <a:rPr lang="ko-KR" altLang="en-US" sz="2000" dirty="0" smtClean="0"/>
              <a:t>개 이상</a:t>
            </a:r>
            <a:r>
              <a:rPr lang="en-US" altLang="ko-KR" sz="2000" dirty="0" smtClean="0"/>
              <a:t>/</a:t>
            </a:r>
            <a:r>
              <a:rPr lang="ko-KR" altLang="en-US" sz="2000" dirty="0" smtClean="0"/>
              <a:t>세포</a:t>
            </a:r>
            <a:r>
              <a:rPr lang="en-US" altLang="ko-KR" sz="2000" dirty="0" smtClean="0"/>
              <a:t>)</a:t>
            </a:r>
          </a:p>
          <a:p>
            <a:pPr>
              <a:buFontTx/>
              <a:buChar char="-"/>
            </a:pPr>
            <a:r>
              <a:rPr lang="ko-KR" altLang="en-US" sz="2400" dirty="0" smtClean="0"/>
              <a:t>항생제 내성 유전자 등 </a:t>
            </a:r>
            <a:r>
              <a:rPr lang="ko-KR" altLang="en-US" sz="2400" dirty="0"/>
              <a:t>세</a:t>
            </a:r>
            <a:r>
              <a:rPr lang="ko-KR" altLang="en-US" sz="2400" dirty="0" smtClean="0"/>
              <a:t>포 생장에 꼭 필요하지 않지만 도움이 되는 유전자 포함</a:t>
            </a:r>
            <a:endParaRPr lang="en-US" altLang="ko-KR" sz="2400" dirty="0" smtClean="0"/>
          </a:p>
          <a:p>
            <a:pPr marL="0" indent="0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</a:t>
            </a:r>
            <a:r>
              <a:rPr lang="ko-KR" altLang="en-US" sz="2000" dirty="0" err="1" smtClean="0"/>
              <a:t>앰피실린</a:t>
            </a:r>
            <a:r>
              <a:rPr lang="ko-KR" altLang="en-US" sz="2000" dirty="0" smtClean="0"/>
              <a:t> 내성 유전자</a:t>
            </a:r>
            <a:r>
              <a:rPr lang="en-US" altLang="ko-KR" sz="2000" dirty="0" smtClean="0"/>
              <a:t>, </a:t>
            </a:r>
            <a:r>
              <a:rPr lang="ko-KR" altLang="en-US" sz="2000" dirty="0" err="1" smtClean="0"/>
              <a:t>테트라사이클린</a:t>
            </a:r>
            <a:r>
              <a:rPr lang="ko-KR" altLang="en-US" sz="2000" dirty="0" smtClean="0"/>
              <a:t> 내성 유전자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수은 환원 유전자</a:t>
            </a:r>
            <a:endParaRPr lang="en-US" altLang="ko-KR" sz="2000" dirty="0" smtClean="0"/>
          </a:p>
          <a:p>
            <a:pPr marL="0" indent="0">
              <a:buNone/>
            </a:pPr>
            <a:r>
              <a:rPr lang="en-US" altLang="ko-KR" sz="2400" dirty="0" smtClean="0"/>
              <a:t>- </a:t>
            </a:r>
            <a:r>
              <a:rPr lang="ko-KR" altLang="en-US" sz="2400" dirty="0" smtClean="0"/>
              <a:t>형질전환 능력</a:t>
            </a:r>
            <a:r>
              <a:rPr lang="en-US" altLang="ko-KR" sz="2400" dirty="0" smtClean="0"/>
              <a:t>: </a:t>
            </a:r>
            <a:r>
              <a:rPr lang="ko-KR" altLang="en-US" sz="2400" dirty="0" err="1" smtClean="0"/>
              <a:t>세포내로</a:t>
            </a:r>
            <a:r>
              <a:rPr lang="ko-KR" altLang="en-US" sz="2400" dirty="0" smtClean="0"/>
              <a:t> 주입되어 유전자를 </a:t>
            </a:r>
            <a:r>
              <a:rPr lang="ko-KR" altLang="en-US" sz="2400" dirty="0" err="1" smtClean="0"/>
              <a:t>세포내로</a:t>
            </a:r>
            <a:r>
              <a:rPr lang="ko-KR" altLang="en-US" sz="2400" dirty="0" smtClean="0"/>
              <a:t> 이동시켜 발현 가능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04226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31520" y="656704"/>
            <a:ext cx="10622280" cy="6108107"/>
          </a:xfrm>
        </p:spPr>
        <p:txBody>
          <a:bodyPr/>
          <a:lstStyle/>
          <a:p>
            <a:r>
              <a:rPr lang="ko-KR" altLang="en-US" dirty="0" err="1" smtClean="0"/>
              <a:t>제한효소</a:t>
            </a:r>
            <a:endParaRPr lang="en-US" altLang="ko-KR" dirty="0"/>
          </a:p>
          <a:p>
            <a:pPr>
              <a:buFontTx/>
              <a:buChar char="-"/>
            </a:pPr>
            <a:r>
              <a:rPr lang="ko-KR" altLang="en-US" dirty="0" smtClean="0"/>
              <a:t>세균에 있다</a:t>
            </a:r>
            <a:r>
              <a:rPr lang="en-US" altLang="ko-KR" dirty="0" smtClean="0"/>
              <a:t>. </a:t>
            </a:r>
          </a:p>
          <a:p>
            <a:pPr>
              <a:buFontTx/>
              <a:buChar char="-"/>
            </a:pPr>
            <a:r>
              <a:rPr lang="en-US" altLang="ko-KR" dirty="0" smtClean="0"/>
              <a:t>DNA</a:t>
            </a:r>
            <a:r>
              <a:rPr lang="ko-KR" altLang="en-US" dirty="0" smtClean="0"/>
              <a:t>의 특정 염기서열을 인식하여 절단</a:t>
            </a:r>
            <a:endParaRPr lang="en-US" altLang="ko-KR" dirty="0" smtClean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227" y="2405236"/>
            <a:ext cx="5089899" cy="435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65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714895"/>
            <a:ext cx="10515600" cy="5462068"/>
          </a:xfrm>
        </p:spPr>
        <p:txBody>
          <a:bodyPr/>
          <a:lstStyle/>
          <a:p>
            <a:pPr>
              <a:buFontTx/>
              <a:buChar char="-"/>
            </a:pPr>
            <a:r>
              <a:rPr lang="ko-KR" altLang="en-US" dirty="0"/>
              <a:t>외부에서 침입하는 유전물질</a:t>
            </a:r>
            <a:r>
              <a:rPr lang="en-US" altLang="ko-KR" dirty="0"/>
              <a:t>(DNA), </a:t>
            </a:r>
            <a:r>
              <a:rPr lang="ko-KR" altLang="en-US" dirty="0"/>
              <a:t>바이러스 게놈 등을 절단하여 제거</a:t>
            </a:r>
            <a:r>
              <a:rPr lang="en-US" altLang="ko-KR" dirty="0"/>
              <a:t> </a:t>
            </a:r>
          </a:p>
          <a:p>
            <a:pPr>
              <a:buFontTx/>
              <a:buChar char="-"/>
            </a:pPr>
            <a:r>
              <a:rPr lang="ko-KR" altLang="en-US" dirty="0"/>
              <a:t>제한효소를 갖고 있는 세포의 </a:t>
            </a:r>
            <a:r>
              <a:rPr lang="en-US" altLang="ko-KR" dirty="0"/>
              <a:t>DNA</a:t>
            </a:r>
            <a:r>
              <a:rPr lang="ko-KR" altLang="en-US" dirty="0"/>
              <a:t>는</a:t>
            </a:r>
            <a:r>
              <a:rPr lang="en-US" altLang="ko-KR" dirty="0"/>
              <a:t> </a:t>
            </a:r>
            <a:r>
              <a:rPr lang="ko-KR" altLang="en-US" dirty="0"/>
              <a:t>보호된다</a:t>
            </a:r>
            <a:r>
              <a:rPr lang="en-US" altLang="ko-KR" dirty="0"/>
              <a:t>(DNA</a:t>
            </a:r>
            <a:r>
              <a:rPr lang="ko-KR" altLang="en-US" dirty="0"/>
              <a:t>의 </a:t>
            </a:r>
            <a:r>
              <a:rPr lang="ko-KR" altLang="en-US" dirty="0" err="1"/>
              <a:t>메칠화에</a:t>
            </a:r>
            <a:r>
              <a:rPr lang="ko-KR" altLang="en-US" dirty="0"/>
              <a:t> 의해 보호</a:t>
            </a:r>
            <a:r>
              <a:rPr lang="en-US" altLang="ko-KR" dirty="0"/>
              <a:t>)</a:t>
            </a:r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483" y="2476956"/>
            <a:ext cx="8445731" cy="394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23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773084"/>
            <a:ext cx="10515600" cy="566928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altLang="ko-KR" dirty="0"/>
              <a:t>1</a:t>
            </a:r>
            <a:r>
              <a:rPr lang="ko-KR" altLang="en-US" dirty="0"/>
              <a:t>형 </a:t>
            </a:r>
            <a:r>
              <a:rPr lang="en-US" altLang="ko-KR" dirty="0"/>
              <a:t>2</a:t>
            </a:r>
            <a:r>
              <a:rPr lang="ko-KR" altLang="en-US" dirty="0"/>
              <a:t>형 </a:t>
            </a:r>
            <a:r>
              <a:rPr lang="en-US" altLang="ko-KR" dirty="0"/>
              <a:t>3</a:t>
            </a:r>
            <a:r>
              <a:rPr lang="ko-KR" altLang="en-US" dirty="0"/>
              <a:t>형이 있다</a:t>
            </a:r>
            <a:r>
              <a:rPr lang="en-US" altLang="ko-KR" dirty="0"/>
              <a:t>. </a:t>
            </a:r>
            <a:r>
              <a:rPr lang="ko-KR" altLang="en-US" dirty="0"/>
              <a:t>그 중에서 </a:t>
            </a:r>
            <a:r>
              <a:rPr lang="en-US" altLang="ko-KR" dirty="0"/>
              <a:t>2</a:t>
            </a:r>
            <a:r>
              <a:rPr lang="ko-KR" altLang="en-US" dirty="0"/>
              <a:t>형을 유전자 조작에 주로 </a:t>
            </a:r>
            <a:r>
              <a:rPr lang="ko-KR" altLang="en-US" dirty="0" smtClean="0"/>
              <a:t>사용</a:t>
            </a:r>
            <a:endParaRPr lang="en-US" altLang="ko-KR" dirty="0" smtClean="0"/>
          </a:p>
          <a:p>
            <a:pPr>
              <a:buFontTx/>
              <a:buChar char="-"/>
            </a:pPr>
            <a:endParaRPr lang="en-US" altLang="ko-KR" dirty="0"/>
          </a:p>
          <a:p>
            <a:pPr>
              <a:buFontTx/>
              <a:buChar char="-"/>
            </a:pPr>
            <a:endParaRPr lang="en-US" altLang="ko-KR" dirty="0" smtClean="0"/>
          </a:p>
          <a:p>
            <a:pPr>
              <a:buFontTx/>
              <a:buChar char="-"/>
            </a:pPr>
            <a:endParaRPr lang="en-US" altLang="ko-KR" dirty="0"/>
          </a:p>
          <a:p>
            <a:pPr>
              <a:buFontTx/>
              <a:buChar char="-"/>
            </a:pPr>
            <a:endParaRPr lang="en-US" altLang="ko-KR" dirty="0"/>
          </a:p>
          <a:p>
            <a:pPr>
              <a:buFontTx/>
              <a:buChar char="-"/>
            </a:pPr>
            <a:endParaRPr lang="en-US" altLang="ko-KR" dirty="0" smtClean="0"/>
          </a:p>
          <a:p>
            <a:pPr>
              <a:buFontTx/>
              <a:buChar char="-"/>
            </a:pPr>
            <a:endParaRPr lang="en-US" altLang="ko-KR" dirty="0"/>
          </a:p>
          <a:p>
            <a:pPr>
              <a:buFontTx/>
              <a:buChar char="-"/>
            </a:pPr>
            <a:endParaRPr lang="en-US" altLang="ko-KR" dirty="0" smtClean="0"/>
          </a:p>
          <a:p>
            <a:pPr>
              <a:buFontTx/>
              <a:buChar char="-"/>
            </a:pPr>
            <a:endParaRPr lang="en-US" altLang="ko-KR" dirty="0"/>
          </a:p>
          <a:p>
            <a:pPr>
              <a:buFontTx/>
              <a:buChar char="-"/>
            </a:pPr>
            <a:endParaRPr lang="en-US" altLang="ko-KR" dirty="0" smtClean="0"/>
          </a:p>
          <a:p>
            <a:pPr>
              <a:buFontTx/>
              <a:buChar char="-"/>
            </a:pPr>
            <a:r>
              <a:rPr lang="en-US" altLang="ko-KR" dirty="0" smtClean="0"/>
              <a:t>4~8 </a:t>
            </a:r>
            <a:r>
              <a:rPr lang="ko-KR" altLang="en-US" dirty="0" err="1"/>
              <a:t>염기쌍을</a:t>
            </a:r>
            <a:r>
              <a:rPr lang="ko-KR" altLang="en-US" dirty="0"/>
              <a:t> 인식하여 </a:t>
            </a:r>
            <a:r>
              <a:rPr lang="ko-KR" altLang="en-US" dirty="0" smtClean="0"/>
              <a:t>절단</a:t>
            </a:r>
            <a:r>
              <a:rPr lang="en-US" altLang="ko-KR" dirty="0" smtClean="0"/>
              <a:t>: Not1(</a:t>
            </a:r>
            <a:r>
              <a:rPr lang="en-US" altLang="ko-KR" dirty="0" err="1" smtClean="0"/>
              <a:t>gcggccgc</a:t>
            </a:r>
            <a:r>
              <a:rPr lang="en-US" altLang="ko-KR" dirty="0" smtClean="0"/>
              <a:t>)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571" y="1455723"/>
            <a:ext cx="573405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10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523702"/>
            <a:ext cx="10515600" cy="5653261"/>
          </a:xfrm>
        </p:spPr>
        <p:txBody>
          <a:bodyPr/>
          <a:lstStyle/>
          <a:p>
            <a:r>
              <a:rPr lang="en-US" altLang="ko-KR" dirty="0" smtClean="0"/>
              <a:t>DNA </a:t>
            </a:r>
            <a:r>
              <a:rPr lang="ko-KR" altLang="en-US" dirty="0" err="1" smtClean="0"/>
              <a:t>접합효소</a:t>
            </a:r>
            <a:r>
              <a:rPr lang="en-US" altLang="ko-KR" dirty="0" smtClean="0"/>
              <a:t>(DNA ligase)</a:t>
            </a:r>
          </a:p>
          <a:p>
            <a:pPr>
              <a:buFontTx/>
              <a:buChar char="-"/>
            </a:pPr>
            <a:r>
              <a:rPr lang="ko-KR" altLang="en-US" dirty="0" smtClean="0"/>
              <a:t>절단된</a:t>
            </a:r>
            <a:r>
              <a:rPr lang="en-US" altLang="ko-KR" dirty="0" smtClean="0"/>
              <a:t> DNA</a:t>
            </a:r>
            <a:r>
              <a:rPr lang="ko-KR" altLang="en-US" dirty="0" smtClean="0"/>
              <a:t>를 </a:t>
            </a:r>
            <a:r>
              <a:rPr lang="ko-KR" altLang="en-US" dirty="0" err="1" smtClean="0"/>
              <a:t>접합시킨다</a:t>
            </a:r>
            <a:endParaRPr lang="en-US" altLang="ko-KR" dirty="0" smtClean="0"/>
          </a:p>
          <a:p>
            <a:pPr>
              <a:buFontTx/>
              <a:buChar char="-"/>
            </a:pPr>
            <a:endParaRPr lang="en-US" altLang="ko-KR" dirty="0"/>
          </a:p>
          <a:p>
            <a:pPr>
              <a:buFontTx/>
              <a:buChar char="-"/>
            </a:pPr>
            <a:endParaRPr lang="en-US" altLang="ko-KR" dirty="0" smtClean="0"/>
          </a:p>
          <a:p>
            <a:pPr>
              <a:buFontTx/>
              <a:buChar char="-"/>
            </a:pPr>
            <a:endParaRPr lang="en-US" altLang="ko-KR" dirty="0"/>
          </a:p>
          <a:p>
            <a:pPr>
              <a:buFontTx/>
              <a:buChar char="-"/>
            </a:pPr>
            <a:endParaRPr lang="en-US" altLang="ko-KR" dirty="0" smtClean="0"/>
          </a:p>
          <a:p>
            <a:pPr>
              <a:buFontTx/>
              <a:buChar char="-"/>
            </a:pPr>
            <a:endParaRPr lang="en-US" altLang="ko-KR" dirty="0"/>
          </a:p>
          <a:p>
            <a:pPr>
              <a:buFontTx/>
              <a:buChar char="-"/>
            </a:pPr>
            <a:endParaRPr lang="en-US" altLang="ko-KR" dirty="0" smtClean="0"/>
          </a:p>
          <a:p>
            <a:pPr>
              <a:buFontTx/>
              <a:buChar char="-"/>
            </a:pPr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543" y="2007177"/>
            <a:ext cx="85725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640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9C92A0801176FE4293292D57112F4566" ma:contentTypeVersion="2" ma:contentTypeDescription="새 문서를 만듭니다." ma:contentTypeScope="" ma:versionID="141690df2ed4801838ee99e81c0de604">
  <xsd:schema xmlns:xsd="http://www.w3.org/2001/XMLSchema" xmlns:xs="http://www.w3.org/2001/XMLSchema" xmlns:p="http://schemas.microsoft.com/office/2006/metadata/properties" xmlns:ns2="01c91437-594b-49c1-9a81-dde32bd22ce6" targetNamespace="http://schemas.microsoft.com/office/2006/metadata/properties" ma:root="true" ma:fieldsID="4617b97bfa0b639a5552d7e158130706" ns2:_="">
    <xsd:import namespace="01c91437-594b-49c1-9a81-dde32bd22c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c91437-594b-49c1-9a81-dde32bd22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2E47A41-4019-4BAE-9B54-C708BF430864}"/>
</file>

<file path=customXml/itemProps2.xml><?xml version="1.0" encoding="utf-8"?>
<ds:datastoreItem xmlns:ds="http://schemas.openxmlformats.org/officeDocument/2006/customXml" ds:itemID="{FA717CC1-0276-4716-AF66-9245CAC73B65}"/>
</file>

<file path=customXml/itemProps3.xml><?xml version="1.0" encoding="utf-8"?>
<ds:datastoreItem xmlns:ds="http://schemas.openxmlformats.org/officeDocument/2006/customXml" ds:itemID="{9EDC8F2F-5962-4A7C-A032-41E373D97295}"/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269</Words>
  <Application>Microsoft Office PowerPoint</Application>
  <PresentationFormat>와이드스크린</PresentationFormat>
  <Paragraphs>54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0" baseType="lpstr">
      <vt:lpstr>맑은 고딕</vt:lpstr>
      <vt:lpstr>Arial</vt:lpstr>
      <vt:lpstr>Wingdings</vt:lpstr>
      <vt:lpstr>Office 테마</vt:lpstr>
      <vt:lpstr>유전자 클로닝?</vt:lpstr>
      <vt:lpstr>유전자 클로닝이 뭐지?</vt:lpstr>
      <vt:lpstr>유전자 클로닝 이해를 위해 알아야 할 것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유전자 클로닝 왜?</dc:title>
  <dc:creator>Windows User</dc:creator>
  <cp:lastModifiedBy>ybkoo</cp:lastModifiedBy>
  <cp:revision>34</cp:revision>
  <dcterms:created xsi:type="dcterms:W3CDTF">2020-03-08T14:15:33Z</dcterms:created>
  <dcterms:modified xsi:type="dcterms:W3CDTF">2020-03-10T07:11:38Z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0x0101009C92A0801176FE4293292D57112F4566</vt:lpwstr>
  </property>
</Properties>
</file>