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8" r:id="rId5"/>
    <p:sldId id="285" r:id="rId6"/>
    <p:sldId id="286" r:id="rId7"/>
    <p:sldId id="287" r:id="rId8"/>
    <p:sldId id="290" r:id="rId9"/>
    <p:sldId id="258" r:id="rId10"/>
    <p:sldId id="259" r:id="rId11"/>
    <p:sldId id="26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81" r:id="rId22"/>
    <p:sldId id="270" r:id="rId23"/>
    <p:sldId id="289" r:id="rId24"/>
    <p:sldId id="283" r:id="rId25"/>
    <p:sldId id="271" r:id="rId26"/>
    <p:sldId id="272" r:id="rId27"/>
    <p:sldId id="274" r:id="rId28"/>
    <p:sldId id="273" r:id="rId29"/>
    <p:sldId id="275" r:id="rId30"/>
    <p:sldId id="280" r:id="rId31"/>
    <p:sldId id="276" r:id="rId32"/>
    <p:sldId id="282" r:id="rId33"/>
    <p:sldId id="277" r:id="rId34"/>
    <p:sldId id="278" r:id="rId35"/>
    <p:sldId id="279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DC41-A661-497E-A137-D9C289DFF7F8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9D19-3095-4DC4-A553-874FE89AF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05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DC41-A661-497E-A137-D9C289DFF7F8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9D19-3095-4DC4-A553-874FE89AF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71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DC41-A661-497E-A137-D9C289DFF7F8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9D19-3095-4DC4-A553-874FE89AF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33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DC41-A661-497E-A137-D9C289DFF7F8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9D19-3095-4DC4-A553-874FE89AF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7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DC41-A661-497E-A137-D9C289DFF7F8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9D19-3095-4DC4-A553-874FE89AF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28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DC41-A661-497E-A137-D9C289DFF7F8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9D19-3095-4DC4-A553-874FE89AF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23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DC41-A661-497E-A137-D9C289DFF7F8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9D19-3095-4DC4-A553-874FE89AF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83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DC41-A661-497E-A137-D9C289DFF7F8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9D19-3095-4DC4-A553-874FE89AF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85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DC41-A661-497E-A137-D9C289DFF7F8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9D19-3095-4DC4-A553-874FE89AF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22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DC41-A661-497E-A137-D9C289DFF7F8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9D19-3095-4DC4-A553-874FE89AF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14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DC41-A661-497E-A137-D9C289DFF7F8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9D19-3095-4DC4-A553-874FE89AF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80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8DC41-A661-497E-A137-D9C289DFF7F8}" type="datetimeFigureOut">
              <a:rPr lang="ko-KR" altLang="en-US" smtClean="0"/>
              <a:t>2020-04-05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9D19-3095-4DC4-A553-874FE89AF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62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세포내 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주입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36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인위적 </a:t>
            </a:r>
            <a:r>
              <a:rPr lang="en-US" altLang="ko-KR" dirty="0" smtClean="0"/>
              <a:t>competency </a:t>
            </a:r>
            <a:r>
              <a:rPr lang="ko-KR" altLang="en-US" dirty="0" smtClean="0"/>
              <a:t>유도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Natural competency </a:t>
            </a:r>
            <a:r>
              <a:rPr lang="ko-KR" altLang="en-US" dirty="0" smtClean="0"/>
              <a:t>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없는 세균을 여러가지 화학물질을 처리하거나 전기적 </a:t>
            </a:r>
            <a:r>
              <a:rPr lang="ko-KR" altLang="en-US" dirty="0" err="1" smtClean="0"/>
              <a:t>충격등을</a:t>
            </a:r>
            <a:r>
              <a:rPr lang="ko-KR" altLang="en-US" dirty="0" smtClean="0"/>
              <a:t> 주어 일시적으로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가 침투하도록 유도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화학적 </a:t>
            </a:r>
            <a:r>
              <a:rPr lang="en-US" altLang="ko-KR" dirty="0" smtClean="0"/>
              <a:t>competent</a:t>
            </a:r>
            <a:r>
              <a:rPr lang="ko-KR" altLang="en-US" dirty="0" smtClean="0"/>
              <a:t> </a:t>
            </a:r>
            <a:r>
              <a:rPr lang="en-US" altLang="ko-KR" dirty="0" smtClean="0"/>
              <a:t>cell(chemical competent cell): CaCl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 화학물질을 처리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전기적 </a:t>
            </a:r>
            <a:r>
              <a:rPr lang="en-US" altLang="ko-KR" dirty="0" smtClean="0"/>
              <a:t>competent</a:t>
            </a:r>
            <a:r>
              <a:rPr lang="ko-KR" altLang="en-US" dirty="0" smtClean="0"/>
              <a:t> </a:t>
            </a:r>
            <a:r>
              <a:rPr lang="en-US" altLang="ko-KR" dirty="0" smtClean="0"/>
              <a:t>cell(electro-competent cell): </a:t>
            </a:r>
            <a:r>
              <a:rPr lang="ko-KR" altLang="en-US" dirty="0" smtClean="0"/>
              <a:t>고전압 직류를 단시간 처리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732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847898"/>
            <a:ext cx="10515600" cy="5329065"/>
          </a:xfrm>
        </p:spPr>
        <p:txBody>
          <a:bodyPr/>
          <a:lstStyle/>
          <a:p>
            <a:r>
              <a:rPr lang="ko-KR" altLang="en-US" dirty="0" smtClean="0"/>
              <a:t>세균</a:t>
            </a:r>
            <a:r>
              <a:rPr lang="en-US" altLang="ko-KR" dirty="0" smtClean="0"/>
              <a:t> </a:t>
            </a:r>
            <a:r>
              <a:rPr lang="ko-KR" altLang="en-US" dirty="0" smtClean="0"/>
              <a:t>세포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주입</a:t>
            </a:r>
            <a:r>
              <a:rPr lang="en-US" altLang="ko-KR" dirty="0" smtClean="0"/>
              <a:t> </a:t>
            </a:r>
            <a:r>
              <a:rPr lang="ko-KR" altLang="en-US" dirty="0" smtClean="0"/>
              <a:t> 방법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 Bacteriophage</a:t>
            </a:r>
            <a:r>
              <a:rPr lang="ko-KR" altLang="en-US" dirty="0" smtClean="0"/>
              <a:t> 입자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를 이용한 감염</a:t>
            </a:r>
            <a:r>
              <a:rPr lang="en-US" altLang="ko-KR" dirty="0" smtClean="0"/>
              <a:t>: in</a:t>
            </a:r>
            <a:r>
              <a:rPr lang="ko-KR" altLang="en-US" dirty="0" smtClean="0"/>
              <a:t> </a:t>
            </a:r>
            <a:r>
              <a:rPr lang="en-US" altLang="ko-KR" dirty="0" smtClean="0"/>
              <a:t>vitro packaging</a:t>
            </a:r>
          </a:p>
          <a:p>
            <a:pPr>
              <a:buFontTx/>
              <a:buChar char="-"/>
            </a:pPr>
            <a:r>
              <a:rPr lang="en-US" altLang="ko-KR" dirty="0" smtClean="0"/>
              <a:t>Chemical</a:t>
            </a:r>
            <a:r>
              <a:rPr lang="ko-KR" altLang="en-US" dirty="0" smtClean="0"/>
              <a:t> </a:t>
            </a:r>
            <a:r>
              <a:rPr lang="en-US" altLang="ko-KR" dirty="0" smtClean="0"/>
              <a:t>competent cell 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DNA</a:t>
            </a:r>
            <a:r>
              <a:rPr lang="ko-KR" altLang="en-US" dirty="0" smtClean="0"/>
              <a:t>처리</a:t>
            </a:r>
            <a:r>
              <a:rPr lang="en-US" altLang="ko-KR" dirty="0" smtClean="0"/>
              <a:t>(0C 30min)</a:t>
            </a:r>
          </a:p>
          <a:p>
            <a:pPr>
              <a:buFontTx/>
              <a:buChar char="-"/>
            </a:pPr>
            <a:r>
              <a:rPr lang="en-US" altLang="ko-KR" dirty="0" err="1" smtClean="0"/>
              <a:t>Electrocompetent</a:t>
            </a:r>
            <a:r>
              <a:rPr lang="en-US" altLang="ko-KR" dirty="0" smtClean="0"/>
              <a:t> cell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electroporator</a:t>
            </a:r>
            <a:r>
              <a:rPr lang="ko-KR" altLang="en-US" dirty="0" smtClean="0"/>
              <a:t>를 </a:t>
            </a:r>
            <a:r>
              <a:rPr lang="ko-KR" altLang="en-US" dirty="0" smtClean="0"/>
              <a:t>사용하여 </a:t>
            </a:r>
            <a:r>
              <a:rPr lang="ko-KR" altLang="en-US" dirty="0" smtClean="0"/>
              <a:t>전기적 충격을 줌</a:t>
            </a:r>
            <a:r>
              <a:rPr lang="en-US" altLang="ko-KR" dirty="0" smtClean="0"/>
              <a:t>(12.5~18kV/cm)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491" y="3387412"/>
            <a:ext cx="3667529" cy="235769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846" y="3145327"/>
            <a:ext cx="1524000" cy="3000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5119" y="5751430"/>
            <a:ext cx="106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Cuvette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0533" y="5776370"/>
            <a:ext cx="1668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electroporator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4085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동물세포의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형질주입</a:t>
            </a:r>
            <a:r>
              <a:rPr lang="en-US" altLang="ko-KR" dirty="0" smtClean="0"/>
              <a:t> (Transfection)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439" y="2946876"/>
            <a:ext cx="4648200" cy="2657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9665" y="19867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9950" y="1986742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연구적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형질주입</a:t>
            </a:r>
            <a:r>
              <a:rPr lang="ko-KR" altLang="en-US" dirty="0" smtClean="0"/>
              <a:t>              일시적 </a:t>
            </a:r>
            <a:r>
              <a:rPr lang="ko-KR" altLang="en-US" dirty="0" err="1" smtClean="0"/>
              <a:t>형질주입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358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동물세포 </a:t>
            </a:r>
            <a:r>
              <a:rPr lang="en-US" altLang="ko-KR" dirty="0" smtClean="0"/>
              <a:t>transfection</a:t>
            </a:r>
            <a:r>
              <a:rPr lang="ko-KR" altLang="en-US" dirty="0" smtClean="0"/>
              <a:t>의 다양한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생물학적 방법</a:t>
            </a:r>
            <a:r>
              <a:rPr lang="en-US" altLang="ko-KR" dirty="0" smtClean="0"/>
              <a:t>(transduction): virus vector</a:t>
            </a:r>
            <a:r>
              <a:rPr lang="ko-KR" altLang="en-US" dirty="0" smtClean="0"/>
              <a:t>를 이용</a:t>
            </a:r>
            <a:r>
              <a:rPr lang="en-US" altLang="ko-KR" dirty="0" smtClean="0"/>
              <a:t>, ex) </a:t>
            </a:r>
            <a:r>
              <a:rPr lang="fi-FI" altLang="ko-KR" dirty="0"/>
              <a:t>retrovirus murine </a:t>
            </a:r>
            <a:r>
              <a:rPr lang="fi-FI" altLang="ko-KR" dirty="0" smtClean="0"/>
              <a:t>leukemia </a:t>
            </a:r>
            <a:r>
              <a:rPr lang="fi-FI" altLang="ko-KR" dirty="0"/>
              <a:t>virus (MLV) </a:t>
            </a:r>
            <a:r>
              <a:rPr lang="fi-FI" altLang="ko-KR" dirty="0" smtClean="0"/>
              <a:t>vector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754" y="2701303"/>
            <a:ext cx="5014913" cy="3159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3124200"/>
            <a:ext cx="22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Retrovirus life cycle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4445" y="4145776"/>
            <a:ext cx="4873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RNA</a:t>
            </a:r>
            <a:r>
              <a:rPr lang="en-US" altLang="ko-KR" dirty="0" err="1" smtClean="0">
                <a:sym typeface="Wingdings" panose="05000000000000000000" pitchFamily="2" charset="2"/>
              </a:rPr>
              <a:t>DNA</a:t>
            </a:r>
            <a:r>
              <a:rPr lang="en-US" altLang="ko-K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chromosome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integration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>
                <a:sym typeface="Wingdings" panose="05000000000000000000" pitchFamily="2" charset="2"/>
              </a:rPr>
              <a:t>발현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>
                <a:sym typeface="Wingdings" panose="05000000000000000000" pitchFamily="2" charset="2"/>
              </a:rPr>
              <a:t>게놈 </a:t>
            </a:r>
            <a:r>
              <a:rPr lang="en-US" altLang="ko-KR" dirty="0" smtClean="0">
                <a:sym typeface="Wingdings" panose="05000000000000000000" pitchFamily="2" charset="2"/>
              </a:rPr>
              <a:t>RNA </a:t>
            </a:r>
            <a:r>
              <a:rPr lang="ko-KR" altLang="en-US" dirty="0" smtClean="0">
                <a:sym typeface="Wingdings" panose="05000000000000000000" pitchFamily="2" charset="2"/>
              </a:rPr>
              <a:t>합성</a:t>
            </a:r>
            <a:r>
              <a:rPr lang="en-US" altLang="ko-KR" dirty="0" smtClean="0">
                <a:sym typeface="Wingdings" panose="05000000000000000000" pitchFamily="2" charset="2"/>
              </a:rPr>
              <a:t>packaging</a:t>
            </a:r>
            <a:r>
              <a:rPr lang="ko-KR" altLang="en-US" dirty="0" smtClean="0">
                <a:sym typeface="Wingdings" panose="05000000000000000000" pitchFamily="2" charset="2"/>
              </a:rPr>
              <a:t>방출</a:t>
            </a:r>
            <a:endParaRPr lang="en-US" altLang="ko-K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817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066" y="2138627"/>
            <a:ext cx="3225271" cy="2354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2768600"/>
            <a:ext cx="2824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dirty="0" err="1" smtClean="0"/>
              <a:t>Ψ</a:t>
            </a:r>
            <a:r>
              <a:rPr lang="en-US" altLang="ko-KR" dirty="0" smtClean="0"/>
              <a:t>: packaging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signal</a:t>
            </a:r>
          </a:p>
          <a:p>
            <a:endParaRPr lang="en-US" altLang="ko-KR" dirty="0"/>
          </a:p>
          <a:p>
            <a:r>
              <a:rPr lang="en-US" altLang="ko-KR" dirty="0" smtClean="0"/>
              <a:t>LTR: long terminal repeat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6451" y="1371600"/>
            <a:ext cx="136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Viral vector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68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Packaging cell line 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이용하여 </a:t>
            </a:r>
            <a:r>
              <a:rPr lang="en-US" altLang="ko-KR" dirty="0" smtClean="0"/>
              <a:t>virus </a:t>
            </a:r>
            <a:r>
              <a:rPr lang="ko-KR" altLang="en-US" dirty="0" smtClean="0"/>
              <a:t>입자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44647"/>
            <a:ext cx="3669456" cy="17531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335" y="2344189"/>
            <a:ext cx="4888744" cy="38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86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Retrovirus vector </a:t>
            </a:r>
            <a:r>
              <a:rPr lang="ko-KR" altLang="en-US" dirty="0" smtClean="0"/>
              <a:t>사용의 장단점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매우 효과적</a:t>
            </a:r>
            <a:endParaRPr lang="en-US" altLang="ko-KR" dirty="0"/>
          </a:p>
          <a:p>
            <a:pPr>
              <a:buFontTx/>
              <a:buChar char="-"/>
            </a:pPr>
            <a:r>
              <a:rPr lang="en-US" altLang="ko-KR" dirty="0" smtClean="0"/>
              <a:t>stable transfection </a:t>
            </a:r>
            <a:r>
              <a:rPr lang="ko-KR" altLang="en-US" dirty="0" smtClean="0"/>
              <a:t>에 용이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err="1" smtClean="0"/>
              <a:t>면역원성이</a:t>
            </a:r>
            <a:r>
              <a:rPr lang="ko-KR" altLang="en-US" dirty="0" smtClean="0"/>
              <a:t> 있다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염증반응</a:t>
            </a:r>
            <a:r>
              <a:rPr lang="en-US" altLang="ko-KR" dirty="0" smtClean="0"/>
              <a:t>)</a:t>
            </a:r>
          </a:p>
          <a:p>
            <a:pPr>
              <a:buFontTx/>
              <a:buChar char="-"/>
            </a:pPr>
            <a:r>
              <a:rPr lang="ko-KR" altLang="en-US" dirty="0" err="1" smtClean="0"/>
              <a:t>세포독성이</a:t>
            </a:r>
            <a:r>
              <a:rPr lang="ko-KR" altLang="en-US" dirty="0" smtClean="0"/>
              <a:t> 있다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유전자 파괴</a:t>
            </a:r>
            <a:r>
              <a:rPr lang="en-US" altLang="ko-KR" dirty="0" smtClean="0"/>
              <a:t>)</a:t>
            </a:r>
          </a:p>
          <a:p>
            <a:pPr>
              <a:buFontTx/>
              <a:buChar char="-"/>
            </a:pPr>
            <a:r>
              <a:rPr lang="en-US" altLang="ko-KR" dirty="0" smtClean="0"/>
              <a:t>Packaging</a:t>
            </a:r>
            <a:r>
              <a:rPr lang="ko-KR" altLang="en-US" dirty="0" smtClean="0"/>
              <a:t> 가능 크기 제한 때문에 삽입 유전자의 크기에 제한이 있다</a:t>
            </a:r>
            <a:r>
              <a:rPr lang="en-US" altLang="ko-KR" dirty="0" smtClean="0"/>
              <a:t>(8kb </a:t>
            </a:r>
            <a:r>
              <a:rPr lang="ko-KR" altLang="en-US" dirty="0" smtClean="0"/>
              <a:t>내외</a:t>
            </a:r>
            <a:r>
              <a:rPr lang="en-US" altLang="ko-KR" dirty="0" smtClean="0"/>
              <a:t>)</a:t>
            </a:r>
          </a:p>
          <a:p>
            <a:pPr>
              <a:buFontTx/>
              <a:buChar char="-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839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/>
          <a:lstStyle/>
          <a:p>
            <a:r>
              <a:rPr lang="ko-KR" altLang="en-US" dirty="0" err="1" smtClean="0"/>
              <a:t>동물세포의</a:t>
            </a:r>
            <a:r>
              <a:rPr lang="ko-KR" altLang="en-US" dirty="0" smtClean="0"/>
              <a:t> 화학적 </a:t>
            </a:r>
            <a:r>
              <a:rPr lang="en-US" altLang="ko-KR" dirty="0" smtClean="0"/>
              <a:t>Transfection</a:t>
            </a:r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ko-KR" altLang="en-US" dirty="0" smtClean="0"/>
              <a:t>양이온 </a:t>
            </a:r>
            <a:r>
              <a:rPr lang="ko-KR" altLang="en-US" dirty="0" err="1" smtClean="0"/>
              <a:t>중합체</a:t>
            </a:r>
            <a:r>
              <a:rPr lang="en-US" altLang="ko-KR" dirty="0" smtClean="0"/>
              <a:t>(cationic</a:t>
            </a:r>
            <a:r>
              <a:rPr lang="ko-KR" altLang="en-US" dirty="0" smtClean="0"/>
              <a:t> </a:t>
            </a:r>
            <a:r>
              <a:rPr lang="en-US" altLang="ko-KR" dirty="0" smtClean="0"/>
              <a:t>polymer)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DEAE-Dextran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257" y="1943706"/>
            <a:ext cx="4702233" cy="35266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98" y="2949980"/>
            <a:ext cx="3638550" cy="1257300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flipH="1">
            <a:off x="1936865" y="4073236"/>
            <a:ext cx="74815" cy="689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800" y="4995949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다당류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 flipH="1">
            <a:off x="3965171" y="3707043"/>
            <a:ext cx="174567" cy="138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6382" y="50873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양이온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76851" y="5639006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DNA: </a:t>
            </a:r>
            <a:r>
              <a:rPr lang="ko-KR" altLang="en-US" dirty="0" smtClean="0"/>
              <a:t>음이온</a:t>
            </a:r>
            <a:r>
              <a:rPr lang="en-US" altLang="ko-KR" dirty="0" smtClean="0"/>
              <a:t>,   </a:t>
            </a:r>
            <a:r>
              <a:rPr lang="ko-KR" altLang="en-US" dirty="0" smtClean="0"/>
              <a:t>세포막</a:t>
            </a:r>
            <a:r>
              <a:rPr lang="en-US" altLang="ko-KR" dirty="0" smtClean="0"/>
              <a:t>:</a:t>
            </a:r>
            <a:r>
              <a:rPr lang="ko-KR" altLang="en-US" dirty="0" smtClean="0"/>
              <a:t>음이온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3658" y="6251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2873" y="3241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01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-Calcium ion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Cationic lipid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1" y="1305098"/>
            <a:ext cx="2094806" cy="19683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720" y="4001974"/>
            <a:ext cx="2790849" cy="269037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205" y="2594494"/>
            <a:ext cx="5674959" cy="3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38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162397" y="822960"/>
            <a:ext cx="10515600" cy="5470381"/>
          </a:xfrm>
        </p:spPr>
        <p:txBody>
          <a:bodyPr/>
          <a:lstStyle/>
          <a:p>
            <a:r>
              <a:rPr lang="ko-KR" altLang="en-US" dirty="0" smtClean="0"/>
              <a:t>동물세포 화학적 </a:t>
            </a:r>
            <a:r>
              <a:rPr lang="en-US" altLang="ko-KR" dirty="0" smtClean="0"/>
              <a:t>transfection</a:t>
            </a:r>
            <a:r>
              <a:rPr lang="ko-KR" altLang="en-US" dirty="0" smtClean="0"/>
              <a:t>의 장 단점과 특징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 Transient transformation 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편리하다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err="1" smtClean="0"/>
              <a:t>세포독성이</a:t>
            </a:r>
            <a:r>
              <a:rPr lang="ko-KR" altLang="en-US" dirty="0" smtClean="0"/>
              <a:t> 적다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DNA</a:t>
            </a:r>
            <a:r>
              <a:rPr lang="ko-KR" altLang="en-US" dirty="0" smtClean="0"/>
              <a:t>크기에 제한이 없다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돌연변이가 없다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Viral vector</a:t>
            </a:r>
            <a:r>
              <a:rPr lang="ko-KR" altLang="en-US" dirty="0" smtClean="0"/>
              <a:t>에 비교하여 효율이 낮다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/>
              <a:t>세포에 따라</a:t>
            </a:r>
            <a:r>
              <a:rPr lang="en-US" altLang="ko-KR" dirty="0"/>
              <a:t> </a:t>
            </a:r>
            <a:r>
              <a:rPr lang="ko-KR" altLang="en-US" dirty="0" smtClean="0"/>
              <a:t>그리고 세포 상태</a:t>
            </a:r>
            <a:r>
              <a:rPr lang="en-US" altLang="ko-KR" dirty="0" smtClean="0"/>
              <a:t>(</a:t>
            </a:r>
            <a:r>
              <a:rPr lang="ko-KR" altLang="en-US" dirty="0" smtClean="0"/>
              <a:t>세포막 상태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따라 효율이 좌우된다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DNA</a:t>
            </a:r>
            <a:r>
              <a:rPr lang="ko-KR" altLang="en-US" dirty="0" smtClean="0"/>
              <a:t>와 화학물질의 양과 비율에 따라 효율이 좌우된다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636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세균 세포에 </a:t>
            </a:r>
            <a:r>
              <a:rPr lang="en-US" altLang="ko-KR" sz="2800" dirty="0" smtClean="0"/>
              <a:t>DNA </a:t>
            </a:r>
            <a:r>
              <a:rPr lang="ko-KR" altLang="en-US" sz="2800" dirty="0" smtClean="0"/>
              <a:t>주입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형질전환</a:t>
            </a:r>
            <a:r>
              <a:rPr lang="en-US" altLang="ko-KR" sz="2800" dirty="0" smtClean="0"/>
              <a:t>, transformation)</a:t>
            </a:r>
            <a:endParaRPr lang="ko-KR" altLang="en-US" sz="2800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665" y="2796579"/>
            <a:ext cx="3726700" cy="2502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2218" y="1795549"/>
            <a:ext cx="4780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Histroy</a:t>
            </a:r>
            <a:r>
              <a:rPr lang="en-US" altLang="ko-KR" dirty="0" smtClean="0"/>
              <a:t>: 1928 Griffith 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폐렴구균 </a:t>
            </a:r>
            <a:r>
              <a:rPr lang="ko-KR" altLang="en-US" dirty="0" smtClean="0"/>
              <a:t>실험</a:t>
            </a:r>
            <a:endParaRPr lang="en-US" altLang="ko-KR" dirty="0" smtClean="0"/>
          </a:p>
          <a:p>
            <a:r>
              <a:rPr lang="en-US" altLang="ko-KR" dirty="0" smtClean="0"/>
              <a:t>R: rough, </a:t>
            </a:r>
            <a:r>
              <a:rPr lang="ko-KR" altLang="en-US" dirty="0" err="1" smtClean="0"/>
              <a:t>비독성</a:t>
            </a:r>
            <a:r>
              <a:rPr lang="en-US" altLang="ko-KR" dirty="0" smtClean="0"/>
              <a:t>  Streptococcus pneumonia</a:t>
            </a:r>
          </a:p>
          <a:p>
            <a:r>
              <a:rPr lang="en-US" altLang="ko-KR" dirty="0" smtClean="0"/>
              <a:t>S: smooth, </a:t>
            </a:r>
            <a:r>
              <a:rPr lang="ko-KR" altLang="en-US" dirty="0" smtClean="0"/>
              <a:t>독성</a:t>
            </a:r>
            <a:r>
              <a:rPr lang="en-US" altLang="ko-KR" dirty="0"/>
              <a:t>  Streptococcus pneumonia</a:t>
            </a:r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754" y="2796579"/>
            <a:ext cx="5261805" cy="2261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49670" y="5328458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DNA</a:t>
            </a:r>
            <a:r>
              <a:rPr lang="ko-KR" altLang="en-US" dirty="0" smtClean="0"/>
              <a:t>가 유전물질이다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04066" y="1776248"/>
            <a:ext cx="231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1944 </a:t>
            </a:r>
            <a:r>
              <a:rPr lang="en-US" altLang="ko-KR" dirty="0"/>
              <a:t>A</a:t>
            </a:r>
            <a:r>
              <a:rPr lang="en-US" altLang="ko-KR" dirty="0" smtClean="0"/>
              <a:t>very</a:t>
            </a:r>
            <a:r>
              <a:rPr lang="ko-KR" altLang="en-US" dirty="0" smtClean="0"/>
              <a:t> </a:t>
            </a:r>
            <a:r>
              <a:rPr lang="en-US" altLang="ko-KR" dirty="0" smtClean="0"/>
              <a:t>McCarty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40092" y="5368864"/>
            <a:ext cx="466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독성을 발현하는 유전물질이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세균으로 전달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940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2360" y="764772"/>
            <a:ext cx="10515600" cy="516281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동물세포의</a:t>
            </a:r>
            <a:r>
              <a:rPr lang="ko-KR" altLang="en-US" dirty="0" smtClean="0"/>
              <a:t> 물리적 </a:t>
            </a:r>
            <a:r>
              <a:rPr lang="en-US" altLang="ko-KR" dirty="0" smtClean="0"/>
              <a:t>transfection</a:t>
            </a:r>
          </a:p>
          <a:p>
            <a:pPr marL="0" indent="0">
              <a:buNone/>
            </a:pPr>
            <a:r>
              <a:rPr lang="en-US" altLang="ko-KR" dirty="0" smtClean="0"/>
              <a:t>-micro injection: </a:t>
            </a:r>
            <a:r>
              <a:rPr lang="ko-KR" altLang="en-US" dirty="0" smtClean="0"/>
              <a:t>숙련이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세포에 상처를 줄 수 있음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-electroporation: </a:t>
            </a:r>
            <a:r>
              <a:rPr lang="ko-KR" altLang="en-US" dirty="0" smtClean="0"/>
              <a:t>가장</a:t>
            </a:r>
            <a:r>
              <a:rPr lang="en-US" altLang="ko-KR" dirty="0" smtClean="0"/>
              <a:t> </a:t>
            </a:r>
            <a:r>
              <a:rPr lang="ko-KR" altLang="en-US" dirty="0" smtClean="0"/>
              <a:t>많이 사용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쉽고 빠르다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다양한 세포에 적용 가능</a:t>
            </a: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981" y="1637607"/>
            <a:ext cx="2289475" cy="12863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1" y="4379720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24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- Laser-mediated transfection (</a:t>
            </a:r>
            <a:r>
              <a:rPr lang="en-US" altLang="ko-KR" dirty="0" err="1" smtClean="0"/>
              <a:t>optoporation</a:t>
            </a:r>
            <a:r>
              <a:rPr lang="en-US" altLang="ko-KR" dirty="0" smtClean="0"/>
              <a:t> or </a:t>
            </a:r>
            <a:r>
              <a:rPr lang="en-US" altLang="ko-KR" dirty="0" err="1" smtClean="0"/>
              <a:t>phototransfection</a:t>
            </a:r>
            <a:r>
              <a:rPr lang="en-US" altLang="ko-KR" dirty="0" smtClean="0"/>
              <a:t>): laser</a:t>
            </a:r>
            <a:r>
              <a:rPr lang="ko-KR" altLang="en-US" dirty="0" smtClean="0"/>
              <a:t>로 세포막에 작은 구멍을 유도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작은 세포에 사용</a:t>
            </a:r>
            <a:r>
              <a:rPr lang="en-US" altLang="ko-KR" dirty="0" smtClean="0"/>
              <a:t>, laser</a:t>
            </a:r>
            <a:r>
              <a:rPr lang="ko-KR" altLang="en-US" dirty="0" smtClean="0"/>
              <a:t> </a:t>
            </a:r>
            <a:r>
              <a:rPr lang="en-US" altLang="ko-KR" dirty="0" smtClean="0"/>
              <a:t>microscope</a:t>
            </a:r>
            <a:r>
              <a:rPr lang="ko-KR" altLang="en-US" dirty="0" smtClean="0"/>
              <a:t>가 필요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59" y="3463795"/>
            <a:ext cx="48482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25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63139" y="390698"/>
            <a:ext cx="10515600" cy="5553508"/>
          </a:xfrm>
        </p:spPr>
        <p:txBody>
          <a:bodyPr/>
          <a:lstStyle/>
          <a:p>
            <a:r>
              <a:rPr lang="ko-KR" altLang="en-US" dirty="0" err="1" smtClean="0"/>
              <a:t>식물세포의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transformation</a:t>
            </a:r>
          </a:p>
          <a:p>
            <a:pPr marL="0" indent="0">
              <a:buNone/>
            </a:pPr>
            <a:r>
              <a:rPr lang="en-US" altLang="ko-KR" dirty="0" smtClean="0"/>
              <a:t>- Agrobacterium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tumefaciens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Ti</a:t>
            </a:r>
            <a:r>
              <a:rPr lang="en-US" altLang="ko-KR" dirty="0" smtClean="0"/>
              <a:t>-plasmid(tumor-inducing plasmid)</a:t>
            </a:r>
            <a:r>
              <a:rPr lang="ko-KR" altLang="en-US" dirty="0" smtClean="0"/>
              <a:t>를 이용한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방법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7" y="1724890"/>
            <a:ext cx="8578734" cy="48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13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017" y="1288473"/>
            <a:ext cx="6995314" cy="48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36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8049" y="2800645"/>
            <a:ext cx="4457231" cy="2507192"/>
          </a:xfrm>
        </p:spPr>
      </p:pic>
      <p:sp>
        <p:nvSpPr>
          <p:cNvPr id="7" name="TextBox 6"/>
          <p:cNvSpPr txBox="1"/>
          <p:nvPr/>
        </p:nvSpPr>
        <p:spPr>
          <a:xfrm>
            <a:off x="1371600" y="2419004"/>
            <a:ext cx="304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신불산</a:t>
            </a:r>
            <a:r>
              <a:rPr lang="en-US" altLang="ko-KR" dirty="0" smtClean="0"/>
              <a:t> </a:t>
            </a:r>
            <a:r>
              <a:rPr lang="ko-KR" altLang="en-US" dirty="0" smtClean="0"/>
              <a:t>소나무의 </a:t>
            </a:r>
            <a:r>
              <a:rPr lang="en-US" altLang="ko-KR" dirty="0" smtClean="0"/>
              <a:t>crown</a:t>
            </a:r>
            <a:r>
              <a:rPr lang="ko-KR" altLang="en-US" dirty="0" smtClean="0"/>
              <a:t> </a:t>
            </a:r>
            <a:r>
              <a:rPr lang="en-US" altLang="ko-KR" dirty="0" smtClean="0"/>
              <a:t>gall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58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185" y="1346661"/>
            <a:ext cx="6523535" cy="40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33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-Agrobacterium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rhizogenes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Ri</a:t>
            </a:r>
            <a:r>
              <a:rPr lang="en-US" altLang="ko-KR" dirty="0" smtClean="0"/>
              <a:t>-plasmid(root-inducing plasmid)</a:t>
            </a:r>
            <a:r>
              <a:rPr lang="ko-KR" altLang="en-US" dirty="0" smtClean="0"/>
              <a:t> 이용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45" y="2755496"/>
            <a:ext cx="5067068" cy="261019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2898716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93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393192"/>
          </a:xfrm>
        </p:spPr>
        <p:txBody>
          <a:bodyPr/>
          <a:lstStyle/>
          <a:p>
            <a:r>
              <a:rPr lang="en-US" altLang="ko-KR" dirty="0" err="1" smtClean="0"/>
              <a:t>Ti</a:t>
            </a:r>
            <a:r>
              <a:rPr lang="en-US" altLang="ko-KR" dirty="0" smtClean="0"/>
              <a:t>-plasmid binary vector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04" y="1828800"/>
            <a:ext cx="5071771" cy="419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20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46" y="2077645"/>
            <a:ext cx="7188258" cy="3583070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4128033" y="4552557"/>
            <a:ext cx="1521229" cy="1745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49262" y="6205592"/>
            <a:ext cx="4947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MCS: multiple cloning site, </a:t>
            </a:r>
            <a:r>
              <a:rPr lang="ko-KR" altLang="en-US" sz="1200" dirty="0" smtClean="0"/>
              <a:t>외부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유전자 </a:t>
            </a:r>
            <a:r>
              <a:rPr lang="ko-KR" altLang="en-US" sz="1200" dirty="0" err="1" smtClean="0"/>
              <a:t>클로닝을</a:t>
            </a:r>
            <a:r>
              <a:rPr lang="ko-KR" altLang="en-US" sz="1200" dirty="0" smtClean="0"/>
              <a:t> 위한 제한효소자리</a:t>
            </a:r>
            <a:endParaRPr lang="ko-KR" altLang="en-US" sz="1200" dirty="0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7830589" y="3684514"/>
            <a:ext cx="141316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520323" y="349984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err="1" smtClean="0"/>
              <a:t>식물세포</a:t>
            </a:r>
            <a:r>
              <a:rPr lang="en-US" altLang="ko-KR" dirty="0" smtClean="0"/>
              <a:t> </a:t>
            </a:r>
            <a:r>
              <a:rPr lang="ko-KR" altLang="en-US" dirty="0" smtClean="0"/>
              <a:t>감염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72816" y="830424"/>
            <a:ext cx="468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Binary</a:t>
            </a:r>
            <a:r>
              <a:rPr lang="ko-KR" altLang="en-US" dirty="0" smtClean="0"/>
              <a:t> </a:t>
            </a:r>
            <a:r>
              <a:rPr lang="en-US" altLang="ko-KR" dirty="0" smtClean="0"/>
              <a:t>vector for plant cell transformation</a:t>
            </a:r>
            <a:endParaRPr lang="ko-KR" altLang="en-US" dirty="0"/>
          </a:p>
        </p:txBody>
      </p:sp>
      <p:cxnSp>
        <p:nvCxnSpPr>
          <p:cNvPr id="15" name="직선 연결선 14"/>
          <p:cNvCxnSpPr/>
          <p:nvPr/>
        </p:nvCxnSpPr>
        <p:spPr>
          <a:xfrm flipV="1">
            <a:off x="7119257" y="2077645"/>
            <a:ext cx="989045" cy="889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23016" y="1869978"/>
            <a:ext cx="33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T-DNA </a:t>
            </a:r>
            <a:r>
              <a:rPr lang="ko-KR" altLang="en-US" dirty="0" smtClean="0"/>
              <a:t>부위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제거된 </a:t>
            </a:r>
            <a:r>
              <a:rPr lang="en-US" altLang="ko-KR" dirty="0" err="1" smtClean="0"/>
              <a:t>Ti</a:t>
            </a:r>
            <a:r>
              <a:rPr lang="en-US" altLang="ko-KR" dirty="0" smtClean="0"/>
              <a:t>-plasmid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791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695" y="1513406"/>
            <a:ext cx="7070174" cy="40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8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033" y="2271178"/>
            <a:ext cx="3179732" cy="20514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262" y="1932398"/>
            <a:ext cx="4500622" cy="3371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3287" y="906087"/>
            <a:ext cx="874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Smooth</a:t>
            </a:r>
            <a:r>
              <a:rPr lang="ko-KR" altLang="en-US" dirty="0"/>
              <a:t> </a:t>
            </a:r>
            <a:r>
              <a:rPr lang="en-US" altLang="ko-KR" dirty="0"/>
              <a:t>form</a:t>
            </a:r>
            <a:r>
              <a:rPr lang="ko-KR" altLang="en-US" dirty="0"/>
              <a:t>은 세포가 캡슐로 싸여 있어서</a:t>
            </a:r>
            <a:r>
              <a:rPr lang="en-US" altLang="ko-KR" dirty="0"/>
              <a:t>, </a:t>
            </a:r>
            <a:r>
              <a:rPr lang="ko-KR" altLang="en-US" dirty="0"/>
              <a:t>숙주의 면역반응에 </a:t>
            </a:r>
            <a:r>
              <a:rPr lang="ko-KR" altLang="en-US" dirty="0" smtClean="0"/>
              <a:t>대하여 내성이 </a:t>
            </a:r>
            <a:r>
              <a:rPr lang="ko-KR" altLang="en-US" dirty="0"/>
              <a:t>있다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0358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Agrobacterium</a:t>
            </a:r>
            <a:r>
              <a:rPr lang="ko-KR" altLang="en-US" dirty="0" smtClean="0"/>
              <a:t> 을 이용한 식물의 형질전환의 단점은 </a:t>
            </a:r>
            <a:r>
              <a:rPr lang="en-US" altLang="ko-KR" dirty="0" smtClean="0"/>
              <a:t>Agrobacterium</a:t>
            </a:r>
            <a:r>
              <a:rPr lang="ko-KR" altLang="en-US" dirty="0" smtClean="0"/>
              <a:t>이 감염을 일으키는 숙주 식물의 종류가 제한적이라는 점이다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그러나 새로운 종류의</a:t>
            </a:r>
            <a:r>
              <a:rPr lang="en-US" altLang="ko-KR" dirty="0" smtClean="0"/>
              <a:t> Agrobacterium </a:t>
            </a:r>
            <a:r>
              <a:rPr lang="ko-KR" altLang="en-US" dirty="0" smtClean="0"/>
              <a:t>종이 발견되어 숙주의 범위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쌍떡잎</a:t>
            </a:r>
            <a:r>
              <a:rPr lang="ko-KR" altLang="en-US" dirty="0" smtClean="0"/>
              <a:t> 식물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외떡잎 식물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침엽수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넓어지고 있다</a:t>
            </a:r>
            <a:r>
              <a:rPr lang="en-US" altLang="ko-KR" dirty="0" smtClean="0"/>
              <a:t>. </a:t>
            </a:r>
          </a:p>
          <a:p>
            <a:pPr marL="0" indent="0">
              <a:buNone/>
            </a:pPr>
            <a:r>
              <a:rPr lang="en-US" altLang="ko-KR" dirty="0" smtClean="0"/>
              <a:t>Ex) Agrobacterium </a:t>
            </a:r>
            <a:r>
              <a:rPr lang="en-US" altLang="ko-KR" dirty="0" err="1" smtClean="0"/>
              <a:t>rubi</a:t>
            </a:r>
            <a:r>
              <a:rPr lang="en-US" altLang="ko-KR" dirty="0" smtClean="0"/>
              <a:t> : </a:t>
            </a:r>
            <a:r>
              <a:rPr lang="ko-KR" altLang="en-US" dirty="0" smtClean="0"/>
              <a:t>사탕수수에 </a:t>
            </a:r>
            <a:r>
              <a:rPr lang="en-US" altLang="ko-KR" dirty="0" smtClean="0"/>
              <a:t>crown gall</a:t>
            </a:r>
            <a:r>
              <a:rPr lang="ko-KR" altLang="en-US" dirty="0" smtClean="0"/>
              <a:t>형성</a:t>
            </a:r>
            <a:r>
              <a:rPr lang="en-US" altLang="ko-KR" dirty="0" smtClean="0"/>
              <a:t>.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A. </a:t>
            </a:r>
            <a:r>
              <a:rPr lang="en-US" altLang="ko-KR" dirty="0" err="1" smtClean="0"/>
              <a:t>vitis</a:t>
            </a:r>
            <a:r>
              <a:rPr lang="en-US" altLang="ko-KR" dirty="0" smtClean="0"/>
              <a:t> : </a:t>
            </a:r>
            <a:r>
              <a:rPr lang="ko-KR" altLang="en-US" dirty="0" smtClean="0"/>
              <a:t>포도나무에 </a:t>
            </a:r>
            <a:r>
              <a:rPr lang="en-US" altLang="ko-KR" dirty="0" smtClean="0"/>
              <a:t>crown gall</a:t>
            </a:r>
            <a:r>
              <a:rPr lang="ko-KR" altLang="en-US" dirty="0" smtClean="0"/>
              <a:t>형성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7211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429208"/>
            <a:ext cx="10515600" cy="5747755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-biolistic particle delivery(particle bombardment): DNA-coated gold particle</a:t>
            </a:r>
            <a:r>
              <a:rPr lang="ko-KR" altLang="en-US" dirty="0" smtClean="0"/>
              <a:t>들을 </a:t>
            </a:r>
            <a:r>
              <a:rPr lang="en-US" altLang="ko-KR" dirty="0" smtClean="0"/>
              <a:t>Gene gun(helium gas gun)</a:t>
            </a:r>
            <a:r>
              <a:rPr lang="ko-KR" altLang="en-US" dirty="0" smtClean="0"/>
              <a:t>으로 쏘아 세포에 주입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고가의 장비 필요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2" y="2064195"/>
            <a:ext cx="2314575" cy="19716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94" y="1619517"/>
            <a:ext cx="3842215" cy="3367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8922" y="5570376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장점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식물의 종류에 관계없이 적용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6442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762" y="1321724"/>
            <a:ext cx="9445363" cy="4689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7156" y="498764"/>
            <a:ext cx="439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Gene</a:t>
            </a:r>
            <a:r>
              <a:rPr lang="ko-KR" altLang="en-US" dirty="0" smtClean="0"/>
              <a:t> </a:t>
            </a:r>
            <a:r>
              <a:rPr lang="en-US" altLang="ko-KR" dirty="0" smtClean="0"/>
              <a:t>gun</a:t>
            </a:r>
            <a:r>
              <a:rPr lang="ko-KR" altLang="en-US" dirty="0" smtClean="0"/>
              <a:t>의 종류와 입자의 종류 및 크기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6016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-Plant cell protoplast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형질전환</a:t>
            </a:r>
            <a:r>
              <a:rPr lang="en-US" altLang="ko-KR" dirty="0" smtClean="0"/>
              <a:t>(Direct DNA transfer to protoplast</a:t>
            </a:r>
            <a:r>
              <a:rPr lang="en-US" altLang="ko-KR" dirty="0" smtClean="0"/>
              <a:t>): Agrobacterium</a:t>
            </a:r>
            <a:r>
              <a:rPr lang="ko-KR" altLang="en-US" dirty="0" smtClean="0"/>
              <a:t> 숙주가 아닌 식물에 적용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sz="2400" dirty="0" smtClean="0"/>
              <a:t>식물 조직</a:t>
            </a:r>
            <a:r>
              <a:rPr lang="en-US" altLang="ko-KR" sz="2400" dirty="0" smtClean="0">
                <a:sym typeface="Wingdings" panose="05000000000000000000" pitchFamily="2" charset="2"/>
              </a:rPr>
              <a:t></a:t>
            </a:r>
            <a:r>
              <a:rPr lang="ko-KR" altLang="en-US" sz="2400" dirty="0" err="1" smtClean="0">
                <a:sym typeface="Wingdings" panose="05000000000000000000" pitchFamily="2" charset="2"/>
              </a:rPr>
              <a:t>세포벽제거</a:t>
            </a:r>
            <a:r>
              <a:rPr lang="en-US" altLang="ko-KR" sz="2400" dirty="0" smtClean="0">
                <a:sym typeface="Wingdings" panose="05000000000000000000" pitchFamily="2" charset="2"/>
              </a:rPr>
              <a:t>(</a:t>
            </a:r>
            <a:r>
              <a:rPr lang="en-US" altLang="ko-KR" sz="2400" dirty="0" err="1" smtClean="0">
                <a:sym typeface="Wingdings" panose="05000000000000000000" pitchFamily="2" charset="2"/>
              </a:rPr>
              <a:t>cellulase</a:t>
            </a:r>
            <a:r>
              <a:rPr lang="ko-KR" altLang="en-US" sz="2400" dirty="0" smtClean="0">
                <a:sym typeface="Wingdings" panose="05000000000000000000" pitchFamily="2" charset="2"/>
              </a:rPr>
              <a:t> 등</a:t>
            </a:r>
            <a:r>
              <a:rPr lang="en-US" altLang="ko-KR" sz="2400" dirty="0" smtClean="0">
                <a:sym typeface="Wingdings" panose="05000000000000000000" pitchFamily="2" charset="2"/>
              </a:rPr>
              <a:t>, </a:t>
            </a:r>
            <a:r>
              <a:rPr lang="ko-KR" altLang="en-US" sz="2400" dirty="0" err="1" smtClean="0">
                <a:sym typeface="Wingdings" panose="05000000000000000000" pitchFamily="2" charset="2"/>
              </a:rPr>
              <a:t>효소처리</a:t>
            </a:r>
            <a:r>
              <a:rPr lang="en-US" altLang="ko-KR" sz="2400" dirty="0" smtClean="0">
                <a:sym typeface="Wingdings" panose="05000000000000000000" pitchFamily="2" charset="2"/>
              </a:rPr>
              <a:t>)protoplast</a:t>
            </a:r>
          </a:p>
          <a:p>
            <a:pPr marL="0" indent="0">
              <a:buNone/>
            </a:pPr>
            <a:r>
              <a:rPr lang="en-US" altLang="ko-KR" sz="2400" dirty="0">
                <a:sym typeface="Wingdings" panose="05000000000000000000" pitchFamily="2" charset="2"/>
              </a:rPr>
              <a:t>  </a:t>
            </a:r>
            <a:r>
              <a:rPr lang="en-US" altLang="ko-KR" sz="2400" dirty="0" smtClean="0">
                <a:sym typeface="Wingdings" panose="05000000000000000000" pitchFamily="2" charset="2"/>
              </a:rPr>
              <a:t>DNA</a:t>
            </a:r>
            <a:r>
              <a:rPr lang="ko-KR" altLang="en-US" sz="2400" dirty="0" smtClean="0">
                <a:sym typeface="Wingdings" panose="05000000000000000000" pitchFamily="2" charset="2"/>
              </a:rPr>
              <a:t>처리</a:t>
            </a:r>
            <a:r>
              <a:rPr lang="en-US" altLang="ko-KR" sz="2400" dirty="0" smtClean="0">
                <a:sym typeface="Wingdings" panose="05000000000000000000" pitchFamily="2" charset="2"/>
              </a:rPr>
              <a:t>(polyethylene glycol-Ca</a:t>
            </a:r>
            <a:r>
              <a:rPr lang="en-US" altLang="ko-KR" sz="2400" baseline="30000" dirty="0" smtClean="0">
                <a:sym typeface="Wingdings" panose="05000000000000000000" pitchFamily="2" charset="2"/>
              </a:rPr>
              <a:t>++</a:t>
            </a:r>
            <a:r>
              <a:rPr lang="en-US" altLang="ko-KR" sz="2400" dirty="0" smtClean="0">
                <a:sym typeface="Wingdings" panose="05000000000000000000" pitchFamily="2" charset="2"/>
              </a:rPr>
              <a:t> </a:t>
            </a:r>
            <a:r>
              <a:rPr lang="ko-KR" altLang="en-US" sz="2400" dirty="0" smtClean="0">
                <a:sym typeface="Wingdings" panose="05000000000000000000" pitchFamily="2" charset="2"/>
              </a:rPr>
              <a:t>혹은</a:t>
            </a:r>
            <a:r>
              <a:rPr lang="en-US" altLang="ko-KR" sz="2400" dirty="0" smtClean="0">
                <a:sym typeface="Wingdings" panose="05000000000000000000" pitchFamily="2" charset="2"/>
              </a:rPr>
              <a:t>  electroporation)</a:t>
            </a:r>
            <a:r>
              <a:rPr lang="ko-KR" altLang="en-US" sz="2400" dirty="0" smtClean="0">
                <a:sym typeface="Wingdings" panose="05000000000000000000" pitchFamily="2" charset="2"/>
              </a:rPr>
              <a:t>세포벽 재생</a:t>
            </a:r>
            <a:r>
              <a:rPr lang="en-US" altLang="ko-KR" sz="2400" dirty="0" smtClean="0">
                <a:sym typeface="Wingdings" panose="05000000000000000000" pitchFamily="2" charset="2"/>
              </a:rPr>
              <a:t>  </a:t>
            </a:r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23" y="4246546"/>
            <a:ext cx="2047875" cy="1561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139" y="5942568"/>
            <a:ext cx="124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protoplast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1" y="793101"/>
            <a:ext cx="1016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★</a:t>
            </a:r>
            <a:r>
              <a:rPr lang="ko-KR" altLang="en-US" dirty="0" smtClean="0"/>
              <a:t>식물의 형질전환에는 </a:t>
            </a:r>
            <a:r>
              <a:rPr lang="en-US" altLang="ko-KR" dirty="0" smtClean="0"/>
              <a:t>Agrobacterium</a:t>
            </a:r>
            <a:r>
              <a:rPr lang="ko-KR" altLang="en-US" dirty="0" smtClean="0"/>
              <a:t>을 이용하거나 </a:t>
            </a:r>
            <a:r>
              <a:rPr lang="en-US" altLang="ko-KR" dirty="0" smtClean="0"/>
              <a:t>gene</a:t>
            </a:r>
            <a:r>
              <a:rPr lang="ko-KR" altLang="en-US" dirty="0" smtClean="0"/>
              <a:t> </a:t>
            </a:r>
            <a:r>
              <a:rPr lang="en-US" altLang="ko-KR" dirty="0" smtClean="0"/>
              <a:t>gun</a:t>
            </a:r>
            <a:r>
              <a:rPr lang="ko-KR" altLang="en-US" dirty="0" smtClean="0"/>
              <a:t>을 이용하는 것이 주된 방법이다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3823" y="3742277"/>
            <a:ext cx="622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단점</a:t>
            </a:r>
            <a:r>
              <a:rPr lang="en-US" altLang="ko-KR" dirty="0" smtClean="0"/>
              <a:t>: protoplast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만들어야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세포벽을 재생해야 한다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6343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6059" y="603314"/>
            <a:ext cx="2525764" cy="5697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5337" y="233982"/>
            <a:ext cx="384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PEG-Ca</a:t>
            </a:r>
            <a:r>
              <a:rPr lang="en-US" altLang="ko-KR" baseline="30000" dirty="0" smtClean="0"/>
              <a:t>++</a:t>
            </a:r>
            <a:r>
              <a:rPr lang="en-US" altLang="ko-KR" dirty="0" smtClean="0"/>
              <a:t>-mediated gene transfer</a:t>
            </a:r>
            <a:endParaRPr lang="ko-KR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20391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136" y="1825625"/>
            <a:ext cx="57957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1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172" y="2290069"/>
            <a:ext cx="2419350" cy="18954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360" y="2018873"/>
            <a:ext cx="3039861" cy="2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0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Capsule (also known as K antigen) is a major virulence factor of bacteria, e.g. all of the principal pathogens which cause pneumonia and meningitis, including </a:t>
            </a:r>
            <a:r>
              <a:rPr lang="en-US" altLang="ko-KR" i="1" dirty="0"/>
              <a:t>Streptococcus </a:t>
            </a:r>
            <a:r>
              <a:rPr lang="en-US" altLang="ko-KR" i="1" dirty="0" err="1"/>
              <a:t>pneumoniae</a:t>
            </a:r>
            <a:r>
              <a:rPr lang="en-US" altLang="ko-KR" i="1" dirty="0"/>
              <a:t>, </a:t>
            </a:r>
            <a:r>
              <a:rPr lang="en-US" altLang="ko-KR" i="1" dirty="0" err="1"/>
              <a:t>Haemophilus</a:t>
            </a:r>
            <a:r>
              <a:rPr lang="en-US" altLang="ko-KR" i="1" dirty="0"/>
              <a:t> </a:t>
            </a:r>
            <a:r>
              <a:rPr lang="en-US" altLang="ko-KR" i="1" dirty="0" err="1"/>
              <a:t>influenzae</a:t>
            </a:r>
            <a:r>
              <a:rPr lang="en-US" altLang="ko-KR" i="1" dirty="0"/>
              <a:t>, Neisseria </a:t>
            </a:r>
            <a:r>
              <a:rPr lang="en-US" altLang="ko-KR" i="1" dirty="0" err="1"/>
              <a:t>meningitidis</a:t>
            </a:r>
            <a:r>
              <a:rPr lang="en-US" altLang="ko-KR" i="1" dirty="0"/>
              <a:t>, </a:t>
            </a:r>
            <a:r>
              <a:rPr lang="en-US" altLang="ko-KR" i="1" dirty="0" err="1"/>
              <a:t>Klebsiella</a:t>
            </a:r>
            <a:r>
              <a:rPr lang="en-US" altLang="ko-KR" i="1" dirty="0"/>
              <a:t> </a:t>
            </a:r>
            <a:r>
              <a:rPr lang="en-US" altLang="ko-KR" i="1" dirty="0" err="1"/>
              <a:t>pneumoniae</a:t>
            </a:r>
            <a:r>
              <a:rPr lang="en-US" altLang="ko-KR" i="1" dirty="0"/>
              <a:t>,  Escherichia coli,</a:t>
            </a:r>
            <a:r>
              <a:rPr lang="en-US" altLang="ko-KR" dirty="0"/>
              <a:t> and group B streptococci have polysaccharide capsules on their surface. </a:t>
            </a:r>
            <a:r>
              <a:rPr lang="en-US" altLang="ko-KR" dirty="0" err="1"/>
              <a:t>Nonencapsulated</a:t>
            </a:r>
            <a:r>
              <a:rPr lang="en-US" altLang="ko-KR" dirty="0"/>
              <a:t> mutants of these organisms are </a:t>
            </a:r>
            <a:r>
              <a:rPr lang="en-US" altLang="ko-KR" dirty="0" err="1"/>
              <a:t>avirulent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369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b="1" dirty="0"/>
              <a:t>Capsule is a </a:t>
            </a:r>
            <a:endParaRPr lang="en-US" altLang="ko-KR" dirty="0"/>
          </a:p>
          <a:p>
            <a:pPr fontAlgn="base"/>
            <a:r>
              <a:rPr lang="en-US" altLang="ko-KR" dirty="0"/>
              <a:t>Gelatinous layer covering the entire bacterium</a:t>
            </a:r>
          </a:p>
          <a:p>
            <a:pPr fontAlgn="base"/>
            <a:r>
              <a:rPr lang="en-US" altLang="ko-KR" dirty="0"/>
              <a:t>Composed of polysaccharide (i.e. poly: many, saccharide: sugar). These polymers are composed of repeating oligosaccharide units of two to four monosaccharides.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614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ntroduction to Streptococcus - Microbiology - Medbullets Step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92" y="1825625"/>
            <a:ext cx="48394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2" y="676275"/>
            <a:ext cx="60483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5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331" y="1825625"/>
            <a:ext cx="64033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2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형질전환은 자연상태에서 일어나는가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Yes!!!!!</a:t>
            </a:r>
          </a:p>
          <a:p>
            <a:pPr marL="0" indent="0"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특정 생리적 조건에서 자연상태에서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유전물질을 받아들이는 세균 종류가 있다</a:t>
            </a:r>
            <a:r>
              <a:rPr lang="en-US" altLang="ko-KR" sz="2000" dirty="0" smtClean="0"/>
              <a:t>(Natural competency).</a:t>
            </a:r>
          </a:p>
          <a:p>
            <a:pPr marL="0" indent="0"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이러한 생리적 조건을 수용성</a:t>
            </a:r>
            <a:r>
              <a:rPr lang="en-US" altLang="ko-KR" sz="2000" dirty="0" smtClean="0"/>
              <a:t>(DNA</a:t>
            </a:r>
            <a:r>
              <a:rPr lang="ko-KR" altLang="en-US" sz="2000" dirty="0" smtClean="0"/>
              <a:t>를 받아들이는 성질</a:t>
            </a:r>
            <a:r>
              <a:rPr lang="en-US" altLang="ko-KR" sz="2000" dirty="0" smtClean="0"/>
              <a:t>, competency)</a:t>
            </a:r>
            <a:r>
              <a:rPr lang="ko-KR" altLang="en-US" sz="2000" dirty="0" smtClean="0"/>
              <a:t>라고 하며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그러한 세포를 </a:t>
            </a:r>
            <a:r>
              <a:rPr lang="en-US" altLang="ko-KR" sz="2000" dirty="0" smtClean="0"/>
              <a:t>competent</a:t>
            </a:r>
            <a:r>
              <a:rPr lang="ko-KR" altLang="en-US" sz="2000" dirty="0" smtClean="0"/>
              <a:t> 하다고 하며</a:t>
            </a:r>
            <a:r>
              <a:rPr lang="en-US" altLang="ko-KR" sz="2000" dirty="0" smtClean="0"/>
              <a:t>, competent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cell </a:t>
            </a:r>
            <a:r>
              <a:rPr lang="ko-KR" altLang="en-US" sz="2000" dirty="0" smtClean="0"/>
              <a:t>이라고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한다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고밀도 상태이거나 영양부족 상태에서 수용성이 생긴다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-</a:t>
            </a:r>
            <a:r>
              <a:rPr lang="ko-KR" altLang="en-US" sz="2000" dirty="0" smtClean="0"/>
              <a:t>특정 유전자의 발현이 </a:t>
            </a:r>
            <a:r>
              <a:rPr lang="en-US" altLang="ko-KR" sz="2000" dirty="0" smtClean="0"/>
              <a:t>competency </a:t>
            </a:r>
            <a:r>
              <a:rPr lang="ko-KR" altLang="en-US" sz="2000" dirty="0" smtClean="0"/>
              <a:t>를 유도한다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Ex) Bacillus</a:t>
            </a:r>
            <a:r>
              <a:rPr lang="ko-KR" altLang="en-US" sz="2000" dirty="0" smtClean="0"/>
              <a:t> </a:t>
            </a:r>
            <a:r>
              <a:rPr lang="en-US" altLang="ko-KR" sz="2000" dirty="0" err="1" smtClean="0"/>
              <a:t>sutilis</a:t>
            </a:r>
            <a:r>
              <a:rPr lang="en-US" altLang="ko-KR" sz="2000" dirty="0" smtClean="0"/>
              <a:t>, </a:t>
            </a:r>
            <a:r>
              <a:rPr lang="en-US" altLang="ko-KR" sz="2000" dirty="0" smtClean="0"/>
              <a:t>Streptococcus </a:t>
            </a:r>
            <a:r>
              <a:rPr lang="en-US" altLang="ko-KR" sz="2000" dirty="0" err="1" smtClean="0"/>
              <a:t>mutans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등 </a:t>
            </a:r>
            <a:r>
              <a:rPr lang="ko-KR" altLang="en-US" sz="2000" dirty="0" err="1" smtClean="0"/>
              <a:t>등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 smtClean="0"/>
              <a:t>왜</a:t>
            </a:r>
            <a:r>
              <a:rPr lang="en-US" altLang="ko-KR" sz="2000" dirty="0" smtClean="0"/>
              <a:t>?</a:t>
            </a:r>
          </a:p>
          <a:p>
            <a:pPr marL="0" indent="0">
              <a:buNone/>
            </a:pPr>
            <a:r>
              <a:rPr lang="en-US" altLang="ko-KR" sz="2000" dirty="0" smtClean="0"/>
              <a:t>-DNA repair</a:t>
            </a:r>
            <a:r>
              <a:rPr lang="ko-KR" altLang="en-US" sz="2000" dirty="0" smtClean="0"/>
              <a:t>와 관련</a:t>
            </a:r>
            <a:r>
              <a:rPr lang="en-US" altLang="ko-KR" sz="2000" dirty="0" smtClean="0"/>
              <a:t>?: DNA </a:t>
            </a:r>
            <a:r>
              <a:rPr lang="ko-KR" altLang="en-US" sz="2000" dirty="0" err="1" smtClean="0"/>
              <a:t>손상를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일으키는 </a:t>
            </a:r>
            <a:r>
              <a:rPr lang="en-US" altLang="ko-KR" sz="2000" dirty="0" smtClean="0"/>
              <a:t>UV, </a:t>
            </a:r>
            <a:r>
              <a:rPr lang="en-US" altLang="ko-KR" sz="2000" dirty="0" err="1" smtClean="0"/>
              <a:t>mytomycin</a:t>
            </a:r>
            <a:r>
              <a:rPr lang="en-US" altLang="ko-KR" sz="2000" dirty="0" smtClean="0"/>
              <a:t> C </a:t>
            </a:r>
            <a:r>
              <a:rPr lang="ko-KR" altLang="en-US" sz="2000" dirty="0" smtClean="0"/>
              <a:t>등을 처리하면 수용성 유도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62054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702</Words>
  <Application>Microsoft Office PowerPoint</Application>
  <PresentationFormat>와이드스크린</PresentationFormat>
  <Paragraphs>102</Paragraphs>
  <Slides>35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9" baseType="lpstr">
      <vt:lpstr>맑은 고딕</vt:lpstr>
      <vt:lpstr>Arial</vt:lpstr>
      <vt:lpstr>Wingdings</vt:lpstr>
      <vt:lpstr>Office 테마</vt:lpstr>
      <vt:lpstr>세포내  DNA 주입</vt:lpstr>
      <vt:lpstr>세균 세포에 DNA 주입(형질전환, transformation)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형질전환은 자연상태에서 일어나는가?</vt:lpstr>
      <vt:lpstr>인위적 competency 유도</vt:lpstr>
      <vt:lpstr>PowerPoint 프레젠테이션</vt:lpstr>
      <vt:lpstr>동물세포의 형질주입 (Transfection)</vt:lpstr>
      <vt:lpstr>동물세포 transfection의 다양한 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세포내  DNA 주입</dc:title>
  <dc:creator>Windows User</dc:creator>
  <cp:lastModifiedBy>Windows User</cp:lastModifiedBy>
  <cp:revision>63</cp:revision>
  <dcterms:created xsi:type="dcterms:W3CDTF">2020-04-04T02:42:12Z</dcterms:created>
  <dcterms:modified xsi:type="dcterms:W3CDTF">2020-04-05T23:28:29Z</dcterms:modified>
</cp:coreProperties>
</file>