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7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06B6-3374-4394-9C54-E445277246BD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BE8D-3278-4C8D-90E9-1D0A57EF9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984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06B6-3374-4394-9C54-E445277246BD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BE8D-3278-4C8D-90E9-1D0A57EF9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300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06B6-3374-4394-9C54-E445277246BD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BE8D-3278-4C8D-90E9-1D0A57EF9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002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06B6-3374-4394-9C54-E445277246BD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BE8D-3278-4C8D-90E9-1D0A57EF9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695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06B6-3374-4394-9C54-E445277246BD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BE8D-3278-4C8D-90E9-1D0A57EF9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109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06B6-3374-4394-9C54-E445277246BD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BE8D-3278-4C8D-90E9-1D0A57EF9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632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06B6-3374-4394-9C54-E445277246BD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BE8D-3278-4C8D-90E9-1D0A57EF9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721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06B6-3374-4394-9C54-E445277246BD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BE8D-3278-4C8D-90E9-1D0A57EF9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86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06B6-3374-4394-9C54-E445277246BD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BE8D-3278-4C8D-90E9-1D0A57EF9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461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06B6-3374-4394-9C54-E445277246BD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BE8D-3278-4C8D-90E9-1D0A57EF9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190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06B6-3374-4394-9C54-E445277246BD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BE8D-3278-4C8D-90E9-1D0A57EF9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753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B06B6-3374-4394-9C54-E445277246BD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4BE8D-3278-4C8D-90E9-1D0A57EF9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861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DNA cutting</a:t>
            </a:r>
            <a:r>
              <a:rPr lang="ko-KR" altLang="en-US" dirty="0" smtClean="0"/>
              <a:t>과</a:t>
            </a:r>
            <a:r>
              <a:rPr lang="en-US" altLang="ko-KR" dirty="0" smtClean="0"/>
              <a:t> Joining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9775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290945"/>
            <a:ext cx="10515600" cy="5886018"/>
          </a:xfrm>
        </p:spPr>
        <p:txBody>
          <a:bodyPr/>
          <a:lstStyle/>
          <a:p>
            <a:r>
              <a:rPr lang="en-US" altLang="ko-KR" dirty="0" smtClean="0"/>
              <a:t>Gel</a:t>
            </a:r>
            <a:r>
              <a:rPr lang="ko-KR" altLang="en-US" dirty="0" smtClean="0"/>
              <a:t> </a:t>
            </a:r>
            <a:r>
              <a:rPr lang="en-US" altLang="ko-KR" dirty="0" smtClean="0"/>
              <a:t>extraction </a:t>
            </a:r>
            <a:r>
              <a:rPr lang="ko-KR" altLang="en-US" dirty="0" smtClean="0"/>
              <a:t>한 </a:t>
            </a:r>
            <a:r>
              <a:rPr lang="en-US" altLang="ko-KR" dirty="0" smtClean="0"/>
              <a:t>DNA</a:t>
            </a:r>
            <a:r>
              <a:rPr lang="ko-KR" altLang="en-US" dirty="0" smtClean="0"/>
              <a:t>는 전기영동으로 다시 확인한다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5258" y="2352502"/>
            <a:ext cx="6666276" cy="2274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983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Cloning</a:t>
            </a:r>
            <a:r>
              <a:rPr lang="ko-KR" altLang="en-US" dirty="0" smtClean="0"/>
              <a:t> 할</a:t>
            </a:r>
            <a:r>
              <a:rPr lang="en-US" altLang="ko-KR" dirty="0" smtClean="0"/>
              <a:t> </a:t>
            </a:r>
            <a:r>
              <a:rPr lang="ko-KR" altLang="en-US" dirty="0" smtClean="0"/>
              <a:t>유전자의 제한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효소 처리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이미 </a:t>
            </a:r>
            <a:r>
              <a:rPr lang="en-US" altLang="ko-KR" dirty="0" smtClean="0"/>
              <a:t>plasmid </a:t>
            </a:r>
            <a:r>
              <a:rPr lang="ko-KR" altLang="en-US" dirty="0" smtClean="0"/>
              <a:t>에</a:t>
            </a:r>
            <a:r>
              <a:rPr lang="en-US" altLang="ko-KR" dirty="0" smtClean="0"/>
              <a:t> cloning</a:t>
            </a:r>
            <a:r>
              <a:rPr lang="ko-KR" altLang="en-US" dirty="0" smtClean="0"/>
              <a:t> 되어</a:t>
            </a:r>
            <a:r>
              <a:rPr lang="en-US" altLang="ko-KR" dirty="0" smtClean="0"/>
              <a:t> </a:t>
            </a:r>
            <a:r>
              <a:rPr lang="ko-KR" altLang="en-US" dirty="0" smtClean="0"/>
              <a:t>있는 유전자를 다시 다른 </a:t>
            </a:r>
            <a:r>
              <a:rPr lang="en-US" altLang="ko-KR" dirty="0" smtClean="0"/>
              <a:t>plasmid</a:t>
            </a:r>
            <a:r>
              <a:rPr lang="ko-KR" altLang="en-US" dirty="0" smtClean="0"/>
              <a:t> 로</a:t>
            </a:r>
            <a:r>
              <a:rPr lang="en-US" altLang="ko-KR" dirty="0" smtClean="0"/>
              <a:t> cloning</a:t>
            </a:r>
            <a:r>
              <a:rPr lang="ko-KR" altLang="en-US" dirty="0" smtClean="0"/>
              <a:t> 할</a:t>
            </a:r>
            <a:r>
              <a:rPr lang="en-US" altLang="ko-KR" dirty="0" smtClean="0"/>
              <a:t> </a:t>
            </a:r>
            <a:r>
              <a:rPr lang="ko-KR" altLang="en-US" dirty="0" smtClean="0"/>
              <a:t>경우는 일반적인 </a:t>
            </a:r>
            <a:r>
              <a:rPr lang="en-US" altLang="ko-KR" dirty="0" smtClean="0"/>
              <a:t>plasmid digestion </a:t>
            </a:r>
            <a:r>
              <a:rPr lang="ko-KR" altLang="en-US" dirty="0" smtClean="0"/>
              <a:t>과</a:t>
            </a:r>
            <a:r>
              <a:rPr lang="en-US" altLang="ko-KR" dirty="0" smtClean="0"/>
              <a:t> </a:t>
            </a:r>
            <a:r>
              <a:rPr lang="ko-KR" altLang="en-US" dirty="0" smtClean="0"/>
              <a:t>동일하게 시행한다</a:t>
            </a:r>
            <a:endParaRPr lang="en-US" altLang="ko-KR" dirty="0" smtClean="0"/>
          </a:p>
          <a:p>
            <a:r>
              <a:rPr lang="ko-KR" altLang="en-US" dirty="0" smtClean="0"/>
              <a:t>게놈 </a:t>
            </a:r>
            <a:r>
              <a:rPr lang="en-US" altLang="ko-KR" dirty="0" smtClean="0"/>
              <a:t>library </a:t>
            </a:r>
            <a:r>
              <a:rPr lang="ko-KR" altLang="en-US" dirty="0" smtClean="0"/>
              <a:t>제작을 위해 </a:t>
            </a:r>
            <a:r>
              <a:rPr lang="ko-KR" altLang="en-US" dirty="0" err="1" smtClean="0"/>
              <a:t>랜덤하게</a:t>
            </a:r>
            <a:r>
              <a:rPr lang="ko-KR" altLang="en-US" dirty="0" smtClean="0"/>
              <a:t> 아무 조각이나 </a:t>
            </a:r>
            <a:r>
              <a:rPr lang="en-US" altLang="ko-KR" dirty="0" smtClean="0"/>
              <a:t>cloning </a:t>
            </a:r>
            <a:r>
              <a:rPr lang="ko-KR" altLang="en-US" dirty="0" smtClean="0"/>
              <a:t>하고자</a:t>
            </a:r>
            <a:r>
              <a:rPr lang="en-US" altLang="ko-KR" dirty="0" smtClean="0"/>
              <a:t> </a:t>
            </a:r>
            <a:r>
              <a:rPr lang="ko-KR" altLang="en-US" dirty="0" smtClean="0"/>
              <a:t>할 때는 게놈 </a:t>
            </a:r>
            <a:r>
              <a:rPr lang="en-US" altLang="ko-KR" dirty="0" smtClean="0"/>
              <a:t>DNA</a:t>
            </a:r>
            <a:r>
              <a:rPr lang="ko-KR" altLang="en-US" dirty="0" smtClean="0"/>
              <a:t>를 </a:t>
            </a:r>
            <a:r>
              <a:rPr lang="ko-KR" altLang="en-US" dirty="0" err="1" smtClean="0"/>
              <a:t>제한효소</a:t>
            </a:r>
            <a:r>
              <a:rPr lang="ko-KR" altLang="en-US" dirty="0" smtClean="0"/>
              <a:t> 처리하여 </a:t>
            </a:r>
            <a:r>
              <a:rPr lang="en-US" altLang="ko-KR" dirty="0" smtClean="0"/>
              <a:t>phenol/chloroform </a:t>
            </a:r>
            <a:r>
              <a:rPr lang="ko-KR" altLang="en-US" dirty="0" smtClean="0"/>
              <a:t>추출</a:t>
            </a:r>
            <a:r>
              <a:rPr lang="en-US" altLang="ko-KR" dirty="0" smtClean="0"/>
              <a:t> </a:t>
            </a:r>
            <a:r>
              <a:rPr lang="ko-KR" altLang="en-US" dirty="0" smtClean="0"/>
              <a:t>및 알코올 침전하여 사용한다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41740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789709"/>
            <a:ext cx="10515600" cy="5387254"/>
          </a:xfrm>
        </p:spPr>
        <p:txBody>
          <a:bodyPr>
            <a:normAutofit/>
          </a:bodyPr>
          <a:lstStyle/>
          <a:p>
            <a:r>
              <a:rPr lang="en-US" altLang="ko-KR" sz="1600" dirty="0" smtClean="0"/>
              <a:t>Ligation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reaction</a:t>
            </a:r>
          </a:p>
          <a:p>
            <a:r>
              <a:rPr lang="ko-KR" altLang="en-US" sz="1600" dirty="0" smtClean="0"/>
              <a:t>다음을 섞는다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 smtClean="0"/>
              <a:t>Plasmid(digested and purified)  0.01~0.05㎍(gel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extraction </a:t>
            </a:r>
            <a:r>
              <a:rPr lang="ko-KR" altLang="en-US" sz="1600" dirty="0" smtClean="0"/>
              <a:t>한 </a:t>
            </a:r>
            <a:r>
              <a:rPr lang="en-US" altLang="ko-KR" sz="1600" dirty="0" smtClean="0"/>
              <a:t>DNA 1~2 ㎕)</a:t>
            </a:r>
          </a:p>
          <a:p>
            <a:pPr marL="0" indent="0">
              <a:buNone/>
            </a:pPr>
            <a:r>
              <a:rPr lang="en-US" altLang="ko-KR" sz="1600" dirty="0" smtClean="0"/>
              <a:t>Cloning </a:t>
            </a:r>
            <a:r>
              <a:rPr lang="ko-KR" altLang="en-US" sz="1600" dirty="0" smtClean="0"/>
              <a:t>할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유전자 조각 </a:t>
            </a:r>
            <a:r>
              <a:rPr lang="en-US" altLang="ko-KR" sz="1600" dirty="0" smtClean="0"/>
              <a:t>0.05~0.1 </a:t>
            </a:r>
            <a:r>
              <a:rPr lang="en-US" altLang="ko-KR" sz="1600" dirty="0" smtClean="0"/>
              <a:t>㎍(gel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extraction </a:t>
            </a:r>
            <a:r>
              <a:rPr lang="ko-KR" altLang="en-US" sz="1600" dirty="0" smtClean="0"/>
              <a:t>한 </a:t>
            </a:r>
            <a:r>
              <a:rPr lang="en-US" altLang="ko-KR" sz="1600" dirty="0" smtClean="0"/>
              <a:t>DNA 2~3 ㎕)</a:t>
            </a:r>
          </a:p>
          <a:p>
            <a:pPr marL="0" indent="0">
              <a:buNone/>
            </a:pPr>
            <a:r>
              <a:rPr lang="en-US" altLang="ko-KR" sz="1600" dirty="0" smtClean="0"/>
              <a:t>10x ligase buffer 1</a:t>
            </a:r>
            <a:r>
              <a:rPr lang="en-US" altLang="ko-KR" sz="1600" dirty="0" smtClean="0"/>
              <a:t> ㎕</a:t>
            </a:r>
          </a:p>
          <a:p>
            <a:pPr marL="0" indent="0">
              <a:buNone/>
            </a:pPr>
            <a:r>
              <a:rPr lang="en-US" altLang="ko-KR" sz="1600" dirty="0" smtClean="0"/>
              <a:t>T4 DNA ligase 1</a:t>
            </a:r>
            <a:r>
              <a:rPr lang="en-US" altLang="ko-KR" sz="1600" dirty="0" smtClean="0"/>
              <a:t> ㎕(1unit)</a:t>
            </a:r>
          </a:p>
          <a:p>
            <a:pPr marL="0" indent="0">
              <a:buNone/>
            </a:pPr>
            <a:r>
              <a:rPr lang="en-US" altLang="ko-KR" sz="1600" dirty="0" smtClean="0"/>
              <a:t>-----------------------------------------------------</a:t>
            </a:r>
          </a:p>
          <a:p>
            <a:pPr marL="0" indent="0">
              <a:buNone/>
            </a:pPr>
            <a:r>
              <a:rPr lang="en-US" altLang="ko-KR" sz="1600" dirty="0" smtClean="0"/>
              <a:t>Add DW to make 10 </a:t>
            </a:r>
            <a:r>
              <a:rPr lang="en-US" altLang="ko-KR" sz="1600" dirty="0" smtClean="0"/>
              <a:t>㎕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12~14C</a:t>
            </a:r>
            <a:r>
              <a:rPr lang="ko-KR" altLang="en-US" sz="1600" dirty="0" smtClean="0"/>
              <a:t>에서 하룻밤 배양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220340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Restriction digestion</a:t>
            </a:r>
            <a:endParaRPr lang="ko-KR" altLang="en-US" dirty="0"/>
          </a:p>
        </p:txBody>
      </p:sp>
      <p:pic>
        <p:nvPicPr>
          <p:cNvPr id="12" name="내용 개체 틀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5505" y="2352603"/>
            <a:ext cx="5433319" cy="364499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63287" y="1762298"/>
            <a:ext cx="5927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재한효소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처리후</a:t>
            </a:r>
            <a:r>
              <a:rPr lang="ko-KR" altLang="en-US" dirty="0" smtClean="0"/>
              <a:t> </a:t>
            </a:r>
            <a:r>
              <a:rPr lang="en-US" altLang="ko-KR" dirty="0" smtClean="0"/>
              <a:t>DNA </a:t>
            </a:r>
            <a:r>
              <a:rPr lang="ko-KR" altLang="en-US" dirty="0" smtClean="0"/>
              <a:t>말단의 구조</a:t>
            </a:r>
            <a:r>
              <a:rPr lang="en-US" altLang="ko-KR" dirty="0" smtClean="0"/>
              <a:t>: 5’ phosphate, 3’OH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88873" y="5997597"/>
            <a:ext cx="200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역반응은</a:t>
            </a:r>
            <a:r>
              <a:rPr lang="en-US" altLang="ko-KR" dirty="0" smtClean="0"/>
              <a:t> ligation’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9061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5462" y="2337709"/>
            <a:ext cx="4506970" cy="290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611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9906" y="661842"/>
            <a:ext cx="4267939" cy="603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478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1513" y="2538254"/>
            <a:ext cx="4876800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44189" y="1945178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Ligation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3651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2996" y="1468177"/>
            <a:ext cx="6677641" cy="500823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27811" y="989215"/>
            <a:ext cx="8148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하나의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제한효소를 사용한 </a:t>
            </a:r>
            <a:r>
              <a:rPr lang="en-US" altLang="ko-KR" dirty="0" smtClean="0"/>
              <a:t>cloning: plasmid </a:t>
            </a:r>
            <a:r>
              <a:rPr lang="ko-KR" altLang="en-US" dirty="0" smtClean="0"/>
              <a:t>의</a:t>
            </a:r>
            <a:r>
              <a:rPr lang="en-US" altLang="ko-KR" dirty="0" smtClean="0"/>
              <a:t> self ligation</a:t>
            </a:r>
            <a:r>
              <a:rPr lang="ko-KR" altLang="en-US" dirty="0" smtClean="0"/>
              <a:t>을 방지하기 위해 </a:t>
            </a:r>
            <a:endParaRPr lang="en-US" altLang="ko-KR" dirty="0" smtClean="0"/>
          </a:p>
          <a:p>
            <a:r>
              <a:rPr lang="en-US" altLang="ko-KR" dirty="0" smtClean="0"/>
              <a:t>Alkaline</a:t>
            </a:r>
            <a:r>
              <a:rPr lang="ko-KR" altLang="en-US" dirty="0" smtClean="0"/>
              <a:t> </a:t>
            </a:r>
            <a:r>
              <a:rPr lang="en-US" altLang="ko-KR" dirty="0" smtClean="0"/>
              <a:t>phosphatase(AKP)</a:t>
            </a:r>
            <a:r>
              <a:rPr lang="ko-KR" altLang="en-US" dirty="0" smtClean="0"/>
              <a:t>를 처리하여 사용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2094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4522" y="1825625"/>
            <a:ext cx="6522955" cy="43513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36865" y="1005840"/>
            <a:ext cx="9623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가지 제한효소를 사용하면 </a:t>
            </a:r>
            <a:r>
              <a:rPr lang="en-US" altLang="ko-KR" dirty="0" smtClean="0"/>
              <a:t>plasmid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self</a:t>
            </a:r>
            <a:r>
              <a:rPr lang="ko-KR" altLang="en-US" dirty="0" smtClean="0"/>
              <a:t> </a:t>
            </a:r>
            <a:r>
              <a:rPr lang="en-US" altLang="ko-KR" dirty="0" smtClean="0"/>
              <a:t>ligation </a:t>
            </a:r>
            <a:r>
              <a:rPr lang="ko-KR" altLang="en-US" dirty="0" smtClean="0"/>
              <a:t>을 피할 수 있고 </a:t>
            </a:r>
            <a:r>
              <a:rPr lang="en-US" altLang="ko-KR" dirty="0" smtClean="0"/>
              <a:t>cloning</a:t>
            </a:r>
            <a:r>
              <a:rPr lang="ko-KR" altLang="en-US" dirty="0" smtClean="0"/>
              <a:t> 되는</a:t>
            </a:r>
            <a:r>
              <a:rPr lang="en-US" altLang="ko-KR" dirty="0" smtClean="0"/>
              <a:t> </a:t>
            </a:r>
            <a:r>
              <a:rPr lang="ko-KR" altLang="en-US" dirty="0" smtClean="0"/>
              <a:t>유전자는 </a:t>
            </a:r>
            <a:endParaRPr lang="en-US" altLang="ko-KR" dirty="0" smtClean="0"/>
          </a:p>
          <a:p>
            <a:r>
              <a:rPr lang="ko-KR" altLang="en-US" dirty="0" smtClean="0"/>
              <a:t>한 방향으로만 </a:t>
            </a:r>
            <a:r>
              <a:rPr lang="en-US" altLang="ko-KR" dirty="0" smtClean="0"/>
              <a:t>cloning</a:t>
            </a:r>
            <a:r>
              <a:rPr lang="ko-KR" altLang="en-US" dirty="0" smtClean="0"/>
              <a:t> 된다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5428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0011" y="0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3600" dirty="0"/>
              <a:t>P</a:t>
            </a:r>
            <a:r>
              <a:rPr lang="en-US" altLang="ko-KR" sz="3600" dirty="0" smtClean="0"/>
              <a:t>lasmid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>digestion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>and purification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80011" y="1193858"/>
            <a:ext cx="10515600" cy="5256818"/>
          </a:xfrm>
        </p:spPr>
        <p:txBody>
          <a:bodyPr>
            <a:noAutofit/>
          </a:bodyPr>
          <a:lstStyle/>
          <a:p>
            <a:pPr>
              <a:lnSpc>
                <a:spcPts val="1700"/>
              </a:lnSpc>
            </a:pPr>
            <a:r>
              <a:rPr lang="ko-KR" altLang="en-US" sz="1600" dirty="0" smtClean="0"/>
              <a:t>한 가지 </a:t>
            </a:r>
            <a:r>
              <a:rPr lang="ko-KR" altLang="en-US" sz="1600" dirty="0" err="1" smtClean="0"/>
              <a:t>제한효소</a:t>
            </a:r>
            <a:r>
              <a:rPr lang="ko-KR" altLang="en-US" sz="1600" dirty="0" smtClean="0"/>
              <a:t> 사용할 경우</a:t>
            </a:r>
            <a:endParaRPr lang="en-US" altLang="ko-KR" sz="1600" dirty="0" smtClean="0"/>
          </a:p>
          <a:p>
            <a:pPr marL="514350" indent="-514350">
              <a:lnSpc>
                <a:spcPts val="1700"/>
              </a:lnSpc>
              <a:buAutoNum type="arabicPeriod"/>
            </a:pPr>
            <a:r>
              <a:rPr lang="ko-KR" altLang="en-US" sz="1600" dirty="0" smtClean="0"/>
              <a:t>다음과 같이 </a:t>
            </a:r>
            <a:r>
              <a:rPr lang="ko-KR" altLang="en-US" sz="1600" dirty="0" err="1" smtClean="0"/>
              <a:t>반응액을</a:t>
            </a:r>
            <a:r>
              <a:rPr lang="ko-KR" altLang="en-US" sz="1600" dirty="0" smtClean="0"/>
              <a:t> 섞는다</a:t>
            </a:r>
            <a:endParaRPr lang="en-US" altLang="ko-KR" sz="1600" dirty="0" smtClean="0"/>
          </a:p>
          <a:p>
            <a:pPr marL="0" indent="0">
              <a:lnSpc>
                <a:spcPts val="1700"/>
              </a:lnSpc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2㎍ plasmid DNA    x</a:t>
            </a:r>
            <a:r>
              <a:rPr lang="en-US" altLang="ko-KR" sz="1600" dirty="0" smtClean="0"/>
              <a:t> ㎕</a:t>
            </a:r>
            <a:endParaRPr lang="en-US" altLang="ko-KR" sz="1600" dirty="0" smtClean="0"/>
          </a:p>
          <a:p>
            <a:pPr marL="0" indent="0">
              <a:lnSpc>
                <a:spcPts val="1700"/>
              </a:lnSpc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10 x reaction buffer 2㎕</a:t>
            </a:r>
          </a:p>
          <a:p>
            <a:pPr marL="0" indent="0">
              <a:lnSpc>
                <a:spcPts val="1700"/>
              </a:lnSpc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DW (17-x)</a:t>
            </a:r>
            <a:r>
              <a:rPr lang="en-US" altLang="ko-KR" sz="1600" dirty="0" smtClean="0"/>
              <a:t> ㎕</a:t>
            </a:r>
          </a:p>
          <a:p>
            <a:pPr marL="0" indent="0">
              <a:lnSpc>
                <a:spcPts val="1700"/>
              </a:lnSpc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</a:t>
            </a:r>
            <a:r>
              <a:rPr lang="ko-KR" altLang="en-US" sz="1600" dirty="0" err="1" smtClean="0"/>
              <a:t>제한효소</a:t>
            </a:r>
            <a:r>
              <a:rPr lang="en-US" altLang="ko-KR" sz="1600" dirty="0" smtClean="0"/>
              <a:t>(5~10unit/</a:t>
            </a:r>
            <a:r>
              <a:rPr lang="en-US" altLang="ko-KR" sz="1600" dirty="0" smtClean="0"/>
              <a:t> ㎕) 1 ㎕</a:t>
            </a:r>
          </a:p>
          <a:p>
            <a:pPr marL="0" indent="0">
              <a:lnSpc>
                <a:spcPts val="1700"/>
              </a:lnSpc>
              <a:buNone/>
            </a:pPr>
            <a:r>
              <a:rPr lang="en-US" altLang="ko-KR" sz="1600" dirty="0" smtClean="0"/>
              <a:t>----------------------------------------</a:t>
            </a:r>
          </a:p>
          <a:p>
            <a:pPr marL="0" indent="0">
              <a:lnSpc>
                <a:spcPts val="1700"/>
              </a:lnSpc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total 20ul</a:t>
            </a:r>
          </a:p>
          <a:p>
            <a:pPr marL="0" indent="0">
              <a:lnSpc>
                <a:spcPts val="1700"/>
              </a:lnSpc>
              <a:buNone/>
            </a:pPr>
            <a:r>
              <a:rPr lang="en-US" altLang="ko-KR" sz="1600" dirty="0" smtClean="0"/>
              <a:t>2. </a:t>
            </a:r>
            <a:r>
              <a:rPr lang="ko-KR" altLang="en-US" sz="1600" dirty="0" smtClean="0"/>
              <a:t>해당</a:t>
            </a:r>
            <a:r>
              <a:rPr lang="en-US" altLang="ko-KR" sz="1600" dirty="0" smtClean="0"/>
              <a:t> </a:t>
            </a:r>
            <a:r>
              <a:rPr lang="ko-KR" altLang="en-US" sz="1600" dirty="0" err="1" smtClean="0"/>
              <a:t>제한효소의</a:t>
            </a:r>
            <a:r>
              <a:rPr lang="ko-KR" altLang="en-US" sz="1600" dirty="0" smtClean="0"/>
              <a:t> 최적온도에서 </a:t>
            </a:r>
            <a:r>
              <a:rPr lang="en-US" altLang="ko-KR" sz="1600" dirty="0" smtClean="0"/>
              <a:t>1~2</a:t>
            </a:r>
            <a:r>
              <a:rPr lang="ko-KR" altLang="en-US" sz="1600" dirty="0" err="1" smtClean="0"/>
              <a:t>시간동안</a:t>
            </a:r>
            <a:r>
              <a:rPr lang="ko-KR" altLang="en-US" sz="1600" dirty="0" smtClean="0"/>
              <a:t> 배양한다</a:t>
            </a:r>
            <a:endParaRPr lang="en-US" altLang="ko-KR" sz="1600" dirty="0" smtClean="0"/>
          </a:p>
          <a:p>
            <a:pPr marL="0" indent="0">
              <a:lnSpc>
                <a:spcPts val="1700"/>
              </a:lnSpc>
              <a:buNone/>
            </a:pPr>
            <a:r>
              <a:rPr lang="en-US" altLang="ko-KR" sz="1600" dirty="0" smtClean="0"/>
              <a:t>3. Phenol/chloroform </a:t>
            </a:r>
            <a:r>
              <a:rPr lang="ko-KR" altLang="en-US" sz="1600" dirty="0" smtClean="0"/>
              <a:t>추출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및 </a:t>
            </a:r>
            <a:r>
              <a:rPr lang="ko-KR" altLang="en-US" sz="1600" dirty="0" err="1" smtClean="0"/>
              <a:t>알콜침전시키고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17</a:t>
            </a:r>
            <a:r>
              <a:rPr lang="en-US" altLang="ko-KR" sz="1600" dirty="0" smtClean="0"/>
              <a:t> ㎕ </a:t>
            </a:r>
            <a:r>
              <a:rPr lang="ko-KR" altLang="en-US" sz="1600" dirty="0" smtClean="0"/>
              <a:t>의 </a:t>
            </a:r>
            <a:r>
              <a:rPr lang="en-US" altLang="ko-KR" sz="1600" dirty="0" smtClean="0"/>
              <a:t>DW</a:t>
            </a:r>
            <a:r>
              <a:rPr lang="ko-KR" altLang="en-US" sz="1600" dirty="0" smtClean="0"/>
              <a:t>에 녹인다</a:t>
            </a:r>
            <a:r>
              <a:rPr lang="en-US" altLang="ko-KR" sz="1600" dirty="0" smtClean="0"/>
              <a:t>   </a:t>
            </a:r>
          </a:p>
          <a:p>
            <a:pPr marL="0" indent="0">
              <a:lnSpc>
                <a:spcPts val="1700"/>
              </a:lnSpc>
              <a:buNone/>
            </a:pPr>
            <a:r>
              <a:rPr lang="en-US" altLang="ko-KR" sz="1600" dirty="0" smtClean="0"/>
              <a:t>4. 10x alkaline phosphatase buffer 2</a:t>
            </a:r>
            <a:r>
              <a:rPr lang="en-US" altLang="ko-KR" sz="1600" dirty="0" smtClean="0"/>
              <a:t> ㎕ </a:t>
            </a:r>
            <a:r>
              <a:rPr lang="ko-KR" altLang="en-US" sz="1600" dirty="0" smtClean="0"/>
              <a:t>와</a:t>
            </a:r>
            <a:r>
              <a:rPr lang="en-US" altLang="ko-KR" sz="1600" dirty="0" smtClean="0"/>
              <a:t> alkaline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phosphatase 1 ㎕(1unit)</a:t>
            </a:r>
            <a:r>
              <a:rPr lang="ko-KR" altLang="en-US" sz="1600" dirty="0" smtClean="0"/>
              <a:t>를 넣고 </a:t>
            </a:r>
            <a:r>
              <a:rPr lang="en-US" altLang="ko-KR" sz="1600" dirty="0" smtClean="0"/>
              <a:t>37C</a:t>
            </a:r>
            <a:r>
              <a:rPr lang="ko-KR" altLang="en-US" sz="1600" dirty="0" smtClean="0"/>
              <a:t>에서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시간 배양한다</a:t>
            </a:r>
            <a:endParaRPr lang="en-US" altLang="ko-KR" sz="1600" dirty="0"/>
          </a:p>
          <a:p>
            <a:pPr marL="0" indent="0">
              <a:lnSpc>
                <a:spcPts val="1700"/>
              </a:lnSpc>
              <a:buNone/>
            </a:pPr>
            <a:r>
              <a:rPr lang="en-US" altLang="ko-KR" sz="1600" dirty="0" smtClean="0"/>
              <a:t>5. 1</a:t>
            </a:r>
            <a:r>
              <a:rPr lang="en-US" altLang="ko-KR" sz="1600" dirty="0" smtClean="0"/>
              <a:t> ㎕ 0.5M EDTA</a:t>
            </a:r>
            <a:r>
              <a:rPr lang="ko-KR" altLang="en-US" sz="1600" dirty="0" smtClean="0"/>
              <a:t>를 넣어 반응을 중지시킨다</a:t>
            </a:r>
            <a:endParaRPr lang="en-US" altLang="ko-KR" sz="1600" dirty="0" smtClean="0"/>
          </a:p>
        </p:txBody>
      </p:sp>
    </p:spTree>
    <p:extLst>
      <p:ext uri="{BB962C8B-B14F-4D97-AF65-F5344CB8AC3E}">
        <p14:creationId xmlns:p14="http://schemas.microsoft.com/office/powerpoint/2010/main" val="1293804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89956"/>
            <a:ext cx="10515600" cy="548700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US" altLang="ko-KR" sz="16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1600" dirty="0"/>
              <a:t>5</a:t>
            </a:r>
            <a:r>
              <a:rPr lang="en-US" altLang="ko-KR" sz="1600" dirty="0" smtClean="0"/>
              <a:t>. </a:t>
            </a:r>
            <a:r>
              <a:rPr lang="en-US" altLang="ko-KR" sz="1600" dirty="0"/>
              <a:t>Phenol/chloroform </a:t>
            </a:r>
            <a:r>
              <a:rPr lang="ko-KR" altLang="en-US" sz="1600" dirty="0"/>
              <a:t>추출</a:t>
            </a:r>
            <a:r>
              <a:rPr lang="en-US" altLang="ko-KR" sz="1600" dirty="0"/>
              <a:t> </a:t>
            </a:r>
            <a:r>
              <a:rPr lang="ko-KR" altLang="en-US" sz="1600" dirty="0"/>
              <a:t>및 </a:t>
            </a:r>
            <a:r>
              <a:rPr lang="ko-KR" altLang="en-US" sz="1600" dirty="0" err="1"/>
              <a:t>알콜침전시키고</a:t>
            </a:r>
            <a:r>
              <a:rPr lang="ko-KR" altLang="en-US" sz="1600" dirty="0"/>
              <a:t> </a:t>
            </a:r>
            <a:r>
              <a:rPr lang="en-US" altLang="ko-KR" sz="1600" dirty="0"/>
              <a:t>20 ㎕ </a:t>
            </a:r>
            <a:r>
              <a:rPr lang="ko-KR" altLang="en-US" sz="1600" dirty="0"/>
              <a:t>의 </a:t>
            </a:r>
            <a:r>
              <a:rPr lang="en-US" altLang="ko-KR" sz="1600" dirty="0"/>
              <a:t>TE buffer</a:t>
            </a:r>
            <a:r>
              <a:rPr lang="ko-KR" altLang="en-US" sz="1600" dirty="0"/>
              <a:t>혹은 </a:t>
            </a:r>
            <a:r>
              <a:rPr lang="en-US" altLang="ko-KR" sz="1600" dirty="0"/>
              <a:t>DW</a:t>
            </a:r>
            <a:r>
              <a:rPr lang="ko-KR" altLang="en-US" sz="1600" dirty="0"/>
              <a:t>에 녹인다</a:t>
            </a:r>
            <a:r>
              <a:rPr lang="en-US" altLang="ko-KR" sz="1600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ko-KR" sz="1600" dirty="0"/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1600" dirty="0"/>
              <a:t>위 </a:t>
            </a:r>
            <a:r>
              <a:rPr lang="en-US" altLang="ko-KR" sz="1600" dirty="0" smtClean="0"/>
              <a:t>5</a:t>
            </a:r>
            <a:r>
              <a:rPr lang="ko-KR" altLang="en-US" sz="1600" dirty="0" smtClean="0"/>
              <a:t>번 </a:t>
            </a:r>
            <a:r>
              <a:rPr lang="ko-KR" altLang="en-US" sz="1600" dirty="0"/>
              <a:t>대신에 </a:t>
            </a:r>
            <a:r>
              <a:rPr lang="en-US" altLang="ko-KR" sz="1600" dirty="0" smtClean="0"/>
              <a:t>1~2 </a:t>
            </a:r>
            <a:r>
              <a:rPr lang="en-US" altLang="ko-KR" sz="1600" dirty="0"/>
              <a:t>㎕ </a:t>
            </a:r>
            <a:r>
              <a:rPr lang="ko-KR" altLang="en-US" sz="1600" dirty="0"/>
              <a:t>를</a:t>
            </a:r>
            <a:r>
              <a:rPr lang="en-US" altLang="ko-KR" sz="1600" dirty="0"/>
              <a:t> </a:t>
            </a:r>
            <a:r>
              <a:rPr lang="ko-KR" altLang="en-US" sz="1600" dirty="0" err="1"/>
              <a:t>전기영동후</a:t>
            </a:r>
            <a:r>
              <a:rPr lang="en-US" altLang="ko-KR" sz="1600" dirty="0"/>
              <a:t> gel extraction </a:t>
            </a:r>
            <a:r>
              <a:rPr lang="ko-KR" altLang="en-US" sz="1600" dirty="0"/>
              <a:t>방법으로도</a:t>
            </a:r>
            <a:r>
              <a:rPr lang="en-US" altLang="ko-KR" sz="1600" dirty="0"/>
              <a:t> </a:t>
            </a:r>
            <a:r>
              <a:rPr lang="ko-KR" altLang="en-US" sz="1600" dirty="0" err="1"/>
              <a:t>순수분리</a:t>
            </a:r>
            <a:r>
              <a:rPr lang="ko-KR" altLang="en-US" sz="1600" dirty="0"/>
              <a:t> 할 수 있다</a:t>
            </a:r>
            <a:r>
              <a:rPr lang="en-US" altLang="ko-KR" sz="1600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1600" dirty="0"/>
              <a:t>-</a:t>
            </a:r>
            <a:r>
              <a:rPr lang="ko-KR" altLang="en-US" sz="1600" dirty="0"/>
              <a:t>반응물 </a:t>
            </a:r>
            <a:r>
              <a:rPr lang="en-US" altLang="ko-KR" sz="1600" dirty="0"/>
              <a:t>2 ㎕ +TE 7 ㎕ + 10xloading dye 1 ㎕(10 ㎕ total)</a:t>
            </a:r>
            <a:r>
              <a:rPr lang="ko-KR" altLang="en-US" sz="1600" dirty="0"/>
              <a:t>을 </a:t>
            </a:r>
            <a:r>
              <a:rPr lang="en-US" altLang="ko-KR" sz="1600" dirty="0"/>
              <a:t>well</a:t>
            </a:r>
            <a:r>
              <a:rPr lang="ko-KR" altLang="en-US" sz="1600" dirty="0"/>
              <a:t> 하나에</a:t>
            </a:r>
            <a:r>
              <a:rPr lang="en-US" altLang="ko-KR" sz="1600" dirty="0"/>
              <a:t> loading </a:t>
            </a:r>
            <a:r>
              <a:rPr lang="ko-KR" altLang="en-US" sz="1600" dirty="0"/>
              <a:t>하여 </a:t>
            </a:r>
            <a:r>
              <a:rPr lang="en-US" altLang="ko-KR" sz="1600" dirty="0"/>
              <a:t>0.7% agarose</a:t>
            </a:r>
            <a:r>
              <a:rPr lang="ko-KR" altLang="en-US" sz="1600" dirty="0"/>
              <a:t> 겔에서 전기영동한다</a:t>
            </a:r>
            <a:r>
              <a:rPr lang="en-US" altLang="ko-KR" sz="1600" dirty="0"/>
              <a:t>.</a:t>
            </a:r>
            <a:r>
              <a:rPr lang="ko-KR" altLang="en-US" sz="1600" dirty="0"/>
              <a:t>이때 자르지 않은 </a:t>
            </a:r>
            <a:r>
              <a:rPr lang="en-US" altLang="ko-KR" sz="1600" dirty="0"/>
              <a:t>plasmid</a:t>
            </a:r>
            <a:r>
              <a:rPr lang="ko-KR" altLang="en-US" sz="1600" dirty="0"/>
              <a:t> 를 옆 </a:t>
            </a:r>
            <a:r>
              <a:rPr lang="en-US" altLang="ko-KR" sz="1600" dirty="0"/>
              <a:t>well</a:t>
            </a:r>
            <a:r>
              <a:rPr lang="ko-KR" altLang="en-US" sz="1600" dirty="0"/>
              <a:t> 에 같이 전기영동하여 완전히 잘려졌는지 확인한다</a:t>
            </a:r>
            <a:r>
              <a:rPr lang="en-US" altLang="ko-KR" sz="1600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1600" dirty="0"/>
              <a:t>-gel</a:t>
            </a:r>
            <a:r>
              <a:rPr lang="ko-KR" altLang="en-US" sz="1600" dirty="0"/>
              <a:t> </a:t>
            </a:r>
            <a:r>
              <a:rPr lang="en-US" altLang="ko-KR" sz="1600" dirty="0"/>
              <a:t>extraction </a:t>
            </a:r>
            <a:r>
              <a:rPr lang="ko-KR" altLang="en-US" sz="1600" dirty="0"/>
              <a:t>을</a:t>
            </a:r>
            <a:r>
              <a:rPr lang="en-US" altLang="ko-KR" sz="1600" dirty="0"/>
              <a:t> </a:t>
            </a:r>
            <a:r>
              <a:rPr lang="ko-KR" altLang="en-US" sz="1600" dirty="0"/>
              <a:t>시행한다</a:t>
            </a:r>
            <a:endParaRPr lang="en-US" altLang="ko-KR" sz="1600" dirty="0"/>
          </a:p>
          <a:p>
            <a:pPr>
              <a:lnSpc>
                <a:spcPct val="100000"/>
              </a:lnSpc>
            </a:pP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10528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350</Words>
  <Application>Microsoft Office PowerPoint</Application>
  <PresentationFormat>와이드스크린</PresentationFormat>
  <Paragraphs>42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5" baseType="lpstr">
      <vt:lpstr>맑은 고딕</vt:lpstr>
      <vt:lpstr>Arial</vt:lpstr>
      <vt:lpstr>Office 테마</vt:lpstr>
      <vt:lpstr>DNA cutting과 Joining</vt:lpstr>
      <vt:lpstr>Restriction digestion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Plasmid digestion and purification</vt:lpstr>
      <vt:lpstr>PowerPoint 프레젠테이션</vt:lpstr>
      <vt:lpstr>PowerPoint 프레젠테이션</vt:lpstr>
      <vt:lpstr>Cloning 할 유전자의 제한 효소 처리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cutting과 Joining</dc:title>
  <dc:creator>Windows User</dc:creator>
  <cp:lastModifiedBy>Windows User</cp:lastModifiedBy>
  <cp:revision>18</cp:revision>
  <dcterms:created xsi:type="dcterms:W3CDTF">2020-03-30T13:21:09Z</dcterms:created>
  <dcterms:modified xsi:type="dcterms:W3CDTF">2020-03-30T23:00:50Z</dcterms:modified>
</cp:coreProperties>
</file>