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A5C0-E546-465F-AD70-E69BDFCDDA5F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3E62-738D-4BF6-8FB4-8CFE668DD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893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A5C0-E546-465F-AD70-E69BDFCDDA5F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3E62-738D-4BF6-8FB4-8CFE668DD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676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A5C0-E546-465F-AD70-E69BDFCDDA5F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3E62-738D-4BF6-8FB4-8CFE668DD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08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A5C0-E546-465F-AD70-E69BDFCDDA5F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3E62-738D-4BF6-8FB4-8CFE668DD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71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A5C0-E546-465F-AD70-E69BDFCDDA5F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3E62-738D-4BF6-8FB4-8CFE668DD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418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A5C0-E546-465F-AD70-E69BDFCDDA5F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3E62-738D-4BF6-8FB4-8CFE668DD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80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A5C0-E546-465F-AD70-E69BDFCDDA5F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3E62-738D-4BF6-8FB4-8CFE668DD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912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A5C0-E546-465F-AD70-E69BDFCDDA5F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3E62-738D-4BF6-8FB4-8CFE668DD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351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A5C0-E546-465F-AD70-E69BDFCDDA5F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3E62-738D-4BF6-8FB4-8CFE668DD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697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A5C0-E546-465F-AD70-E69BDFCDDA5F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3E62-738D-4BF6-8FB4-8CFE668DD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703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A5C0-E546-465F-AD70-E69BDFCDDA5F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3E62-738D-4BF6-8FB4-8CFE668DD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461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AA5C0-E546-465F-AD70-E69BDFCDDA5F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33E62-738D-4BF6-8FB4-8CFE668DD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810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제한효소</a:t>
            </a:r>
            <a:r>
              <a:rPr lang="en-US" altLang="ko-KR" dirty="0" smtClean="0"/>
              <a:t> </a:t>
            </a:r>
            <a:r>
              <a:rPr lang="ko-KR" altLang="en-US" dirty="0" smtClean="0"/>
              <a:t>처리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033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제한효소</a:t>
            </a:r>
            <a:r>
              <a:rPr lang="ko-KR" altLang="en-US" dirty="0" smtClean="0"/>
              <a:t> 사용량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1unit 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제한효소는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el-GR" altLang="ko-KR" dirty="0" smtClean="0"/>
              <a:t>μ</a:t>
            </a:r>
            <a:r>
              <a:rPr lang="en-US" altLang="ko-KR" dirty="0" smtClean="0"/>
              <a:t>g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최적 조건하에서 </a:t>
            </a:r>
            <a:r>
              <a:rPr lang="en-US" altLang="ko-KR" dirty="0" smtClean="0"/>
              <a:t>1</a:t>
            </a:r>
            <a:r>
              <a:rPr lang="ko-KR" altLang="en-US" dirty="0" smtClean="0"/>
              <a:t>시간에 절단할 수 있는 양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err="1" smtClean="0"/>
              <a:t>최적조건</a:t>
            </a:r>
            <a:r>
              <a:rPr lang="en-US" altLang="ko-KR" dirty="0" smtClean="0"/>
              <a:t>: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반응온도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pH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salt</a:t>
            </a:r>
            <a:r>
              <a:rPr lang="ko-KR" altLang="en-US" dirty="0" smtClean="0"/>
              <a:t>농도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이온 종류 및 농도</a:t>
            </a:r>
            <a:r>
              <a:rPr lang="en-US" altLang="ko-KR" dirty="0" smtClean="0"/>
              <a:t>(Na, K, Mg,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r>
              <a:rPr lang="en-US" altLang="ko-KR" dirty="0" smtClean="0"/>
              <a:t> DTT(</a:t>
            </a:r>
            <a:r>
              <a:rPr lang="en-US" altLang="ko-KR" dirty="0" err="1" smtClean="0"/>
              <a:t>dithiotreitol</a:t>
            </a:r>
            <a:r>
              <a:rPr lang="en-US" altLang="ko-KR" dirty="0" smtClean="0"/>
              <a:t>): S-S </a:t>
            </a:r>
            <a:r>
              <a:rPr lang="ko-KR" altLang="en-US" dirty="0" smtClean="0"/>
              <a:t>결합 환원제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nuclease</a:t>
            </a:r>
            <a:r>
              <a:rPr lang="en-US" altLang="ko-KR" dirty="0" smtClean="0"/>
              <a:t>-free </a:t>
            </a:r>
            <a:r>
              <a:rPr lang="en-US" altLang="ko-KR" dirty="0" smtClean="0"/>
              <a:t>BSA(bovine </a:t>
            </a:r>
            <a:r>
              <a:rPr lang="en-US" altLang="ko-KR" dirty="0" smtClean="0"/>
              <a:t>serum albumin)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일반적으로 </a:t>
            </a:r>
            <a:r>
              <a:rPr lang="ko-KR" altLang="en-US" dirty="0" err="1" smtClean="0"/>
              <a:t>제한효소</a:t>
            </a:r>
            <a:r>
              <a:rPr lang="ko-KR" altLang="en-US" dirty="0" smtClean="0"/>
              <a:t> 원액의 농도는 </a:t>
            </a:r>
            <a:r>
              <a:rPr lang="en-US" altLang="ko-KR" dirty="0" smtClean="0"/>
              <a:t>5~10unit/</a:t>
            </a:r>
            <a:r>
              <a:rPr lang="el-GR" altLang="ko-KR" dirty="0" smtClean="0"/>
              <a:t>㎕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 </a:t>
            </a:r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3636" y="3797704"/>
            <a:ext cx="3295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69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98269"/>
            <a:ext cx="10515600" cy="5478694"/>
          </a:xfrm>
        </p:spPr>
        <p:txBody>
          <a:bodyPr/>
          <a:lstStyle/>
          <a:p>
            <a:r>
              <a:rPr lang="en-US" altLang="ko-KR" dirty="0" smtClean="0"/>
              <a:t>DNA </a:t>
            </a:r>
            <a:r>
              <a:rPr lang="ko-KR" altLang="en-US" dirty="0" smtClean="0"/>
              <a:t>종류에 따른 사용량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Plasmid(supercoil): 2-3 unit restriction enzyme/㎍ DNA</a:t>
            </a:r>
          </a:p>
          <a:p>
            <a:pPr marL="0" indent="0">
              <a:buNone/>
            </a:pPr>
            <a:r>
              <a:rPr lang="en-US" altLang="ko-KR" dirty="0" smtClean="0"/>
              <a:t>Linear DNA(Genomic DNA): 1 unit/㎍ DNA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1596" y="2674359"/>
            <a:ext cx="343852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08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제한효소</a:t>
            </a:r>
            <a:r>
              <a:rPr lang="ko-KR" altLang="en-US" dirty="0" smtClean="0"/>
              <a:t> 처리 반응에서 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의 농도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err="1" smtClean="0"/>
              <a:t>반응용액의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DNA </a:t>
            </a:r>
            <a:r>
              <a:rPr lang="ko-KR" altLang="en-US" dirty="0" smtClean="0"/>
              <a:t>농도</a:t>
            </a:r>
            <a:r>
              <a:rPr lang="en-US" altLang="ko-KR" dirty="0" smtClean="0"/>
              <a:t>: </a:t>
            </a:r>
            <a:r>
              <a:rPr lang="en-US" altLang="ko-KR" dirty="0" smtClean="0"/>
              <a:t>0.1 </a:t>
            </a:r>
            <a:r>
              <a:rPr lang="en-US" altLang="ko-KR" dirty="0" smtClean="0"/>
              <a:t>~ 0.2 ㎍ DNA/㎕ reaction solution</a:t>
            </a:r>
          </a:p>
          <a:p>
            <a:r>
              <a:rPr lang="en-US" altLang="ko-KR" dirty="0" smtClean="0"/>
              <a:t>Add restriction enzyme last</a:t>
            </a:r>
          </a:p>
          <a:p>
            <a:endParaRPr lang="en-US" altLang="ko-KR" dirty="0"/>
          </a:p>
          <a:p>
            <a:r>
              <a:rPr lang="en-US" altLang="ko-KR" dirty="0" smtClean="0"/>
              <a:t>Ex)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10 ㎕ DNA(1 ㎍ / ㎕ )</a:t>
            </a:r>
            <a:r>
              <a:rPr lang="en-US" altLang="ko-KR" dirty="0" smtClean="0">
                <a:sym typeface="Wingdings" panose="05000000000000000000" pitchFamily="2" charset="2"/>
              </a:rPr>
              <a:t></a:t>
            </a:r>
            <a:r>
              <a:rPr lang="en-US" altLang="ko-KR" dirty="0" smtClean="0"/>
              <a:t>10 ㎍ DNA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10 ㎕ 10x reaction buffer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79 ㎕ sterilized Distilled Water</a:t>
            </a:r>
          </a:p>
          <a:p>
            <a:pPr marL="0" indent="0">
              <a:buNone/>
            </a:pPr>
            <a:r>
              <a:rPr lang="en-US" altLang="ko-KR" dirty="0" smtClean="0"/>
              <a:t>Mix well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Add 1 ㎕ restriction enzyme(10 unit/ ㎕) and mix</a:t>
            </a:r>
          </a:p>
          <a:p>
            <a:pPr marL="0" indent="0">
              <a:buNone/>
            </a:pPr>
            <a:r>
              <a:rPr lang="en-US" altLang="ko-KR" dirty="0" smtClean="0"/>
              <a:t>---------------------------------------------------------</a:t>
            </a:r>
          </a:p>
          <a:p>
            <a:pPr marL="0" indent="0">
              <a:buNone/>
            </a:pPr>
            <a:r>
              <a:rPr lang="en-US" altLang="ko-KR" dirty="0" smtClean="0"/>
              <a:t>100 ㎕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741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8429" y="889462"/>
            <a:ext cx="7303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제한 효소 처리 </a:t>
            </a:r>
            <a:r>
              <a:rPr lang="en-US" altLang="ko-KR" dirty="0" smtClean="0"/>
              <a:t>plasmid(linear)</a:t>
            </a:r>
            <a:r>
              <a:rPr lang="ko-KR" altLang="en-US" dirty="0" smtClean="0"/>
              <a:t>의 이동 속도는 </a:t>
            </a:r>
            <a:r>
              <a:rPr lang="en-US" altLang="ko-KR" dirty="0" smtClean="0"/>
              <a:t>super</a:t>
            </a:r>
            <a:r>
              <a:rPr lang="ko-KR" altLang="en-US" dirty="0" smtClean="0"/>
              <a:t> </a:t>
            </a:r>
            <a:r>
              <a:rPr lang="en-US" altLang="ko-KR" dirty="0" smtClean="0"/>
              <a:t>coil </a:t>
            </a:r>
            <a:r>
              <a:rPr lang="ko-KR" altLang="en-US" dirty="0" smtClean="0"/>
              <a:t>보다 느리다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1611" y="1750811"/>
            <a:ext cx="579723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70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5108" y="1825625"/>
            <a:ext cx="5801784" cy="43513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19251" y="897775"/>
            <a:ext cx="7303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Genomic</a:t>
            </a:r>
            <a:r>
              <a:rPr lang="ko-KR" altLang="en-US" dirty="0" smtClean="0"/>
              <a:t>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제한 효소로 처리하면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smear</a:t>
            </a:r>
            <a:r>
              <a:rPr lang="ko-KR" altLang="en-US" dirty="0" smtClean="0"/>
              <a:t> 되어 나타난다</a:t>
            </a:r>
            <a:endParaRPr lang="en-US" altLang="ko-KR" dirty="0" smtClean="0"/>
          </a:p>
          <a:p>
            <a:r>
              <a:rPr lang="ko-KR" altLang="en-US" dirty="0" smtClean="0"/>
              <a:t>다수의 다양한 크기의 소화된 절편 때문이다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975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제한효소</a:t>
            </a:r>
            <a:r>
              <a:rPr lang="ko-KR" altLang="en-US" dirty="0" smtClean="0"/>
              <a:t> 처리한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의 정제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목적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제한효소제거 및 </a:t>
            </a:r>
            <a:r>
              <a:rPr lang="en-US" altLang="ko-KR" dirty="0" smtClean="0"/>
              <a:t>DNA </a:t>
            </a:r>
            <a:r>
              <a:rPr lang="ko-KR" altLang="en-US" dirty="0" smtClean="0"/>
              <a:t>농축 및 농도 조정</a:t>
            </a: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en-US" altLang="ko-KR" dirty="0" smtClean="0"/>
              <a:t>Phenol/chloroform </a:t>
            </a:r>
            <a:r>
              <a:rPr lang="ko-KR" altLang="en-US" dirty="0" smtClean="0"/>
              <a:t>추출 및 알코올 침전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 phenol/chloroform </a:t>
            </a:r>
            <a:r>
              <a:rPr lang="ko-KR" altLang="en-US" dirty="0" smtClean="0"/>
              <a:t>추출</a:t>
            </a:r>
            <a:r>
              <a:rPr lang="en-US" altLang="ko-KR" dirty="0" smtClean="0"/>
              <a:t> 1</a:t>
            </a:r>
            <a:r>
              <a:rPr lang="ko-KR" altLang="en-US" dirty="0" smtClean="0"/>
              <a:t>회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 salt </a:t>
            </a:r>
            <a:r>
              <a:rPr lang="ko-KR" altLang="en-US" dirty="0" smtClean="0"/>
              <a:t>첨가</a:t>
            </a:r>
            <a:r>
              <a:rPr lang="en-US" altLang="ko-KR" dirty="0" smtClean="0"/>
              <a:t>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- 2</a:t>
            </a:r>
            <a:r>
              <a:rPr lang="ko-KR" altLang="en-US" dirty="0" smtClean="0"/>
              <a:t>배 부피의 에탄올 첨가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- -20C 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30</a:t>
            </a:r>
            <a:r>
              <a:rPr lang="ko-KR" altLang="en-US" dirty="0" smtClean="0"/>
              <a:t>분 혹은 </a:t>
            </a:r>
            <a:r>
              <a:rPr lang="en-US" altLang="ko-KR" dirty="0" smtClean="0"/>
              <a:t>-70C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5~10</a:t>
            </a:r>
            <a:r>
              <a:rPr lang="ko-KR" altLang="en-US" dirty="0" smtClean="0"/>
              <a:t>분간 보관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  4C, 15000 </a:t>
            </a:r>
            <a:r>
              <a:rPr lang="en-US" altLang="ko-KR" dirty="0" err="1" smtClean="0"/>
              <a:t>xg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분간 원심분리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상층액</a:t>
            </a:r>
            <a:r>
              <a:rPr lang="ko-KR" altLang="en-US" dirty="0" smtClean="0"/>
              <a:t> 버리고 </a:t>
            </a:r>
            <a:r>
              <a:rPr lang="en-US" altLang="ko-KR" dirty="0" smtClean="0"/>
              <a:t>70% </a:t>
            </a:r>
            <a:r>
              <a:rPr lang="ko-KR" altLang="en-US" dirty="0" smtClean="0"/>
              <a:t>에탄올</a:t>
            </a:r>
            <a:r>
              <a:rPr lang="en-US" altLang="ko-KR" dirty="0" smtClean="0"/>
              <a:t>(~1ml)</a:t>
            </a:r>
            <a:r>
              <a:rPr lang="ko-KR" altLang="en-US" dirty="0" smtClean="0"/>
              <a:t> 첨가 후</a:t>
            </a:r>
            <a:r>
              <a:rPr lang="en-US" altLang="ko-KR" dirty="0" smtClean="0"/>
              <a:t> </a:t>
            </a:r>
            <a:r>
              <a:rPr lang="ko-KR" altLang="en-US" dirty="0" smtClean="0"/>
              <a:t>다시 </a:t>
            </a:r>
            <a:r>
              <a:rPr lang="en-US" altLang="ko-KR" dirty="0" smtClean="0"/>
              <a:t>5~10</a:t>
            </a:r>
            <a:r>
              <a:rPr lang="ko-KR" altLang="en-US" dirty="0" smtClean="0"/>
              <a:t>분간 원심분리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상층액</a:t>
            </a:r>
            <a:r>
              <a:rPr lang="ko-KR" altLang="en-US" dirty="0" smtClean="0"/>
              <a:t> 버리고 공기 중에 </a:t>
            </a:r>
            <a:r>
              <a:rPr lang="en-US" altLang="ko-KR" dirty="0" smtClean="0"/>
              <a:t>5~10</a:t>
            </a:r>
            <a:r>
              <a:rPr lang="ko-KR" altLang="en-US" dirty="0" smtClean="0"/>
              <a:t>분간 건조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적당량의 </a:t>
            </a:r>
            <a:r>
              <a:rPr lang="en-US" altLang="ko-KR" dirty="0" smtClean="0"/>
              <a:t>DW </a:t>
            </a:r>
            <a:r>
              <a:rPr lang="ko-KR" altLang="en-US" dirty="0" smtClean="0"/>
              <a:t>혹은</a:t>
            </a:r>
            <a:r>
              <a:rPr lang="en-US" altLang="ko-KR" dirty="0" smtClean="0"/>
              <a:t> TE buffer</a:t>
            </a:r>
            <a:r>
              <a:rPr lang="ko-KR" altLang="en-US" dirty="0" smtClean="0"/>
              <a:t> 에 녹임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농도측정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분광광도계</a:t>
            </a:r>
            <a:r>
              <a:rPr lang="ko-KR" altLang="en-US" dirty="0" smtClean="0"/>
              <a:t> 혹은 </a:t>
            </a:r>
            <a:r>
              <a:rPr lang="en-US" altLang="ko-KR" dirty="0" smtClean="0"/>
              <a:t>agarose gel </a:t>
            </a:r>
            <a:r>
              <a:rPr lang="ko-KR" altLang="en-US" dirty="0" smtClean="0"/>
              <a:t>전기영동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899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2. Gel extraction: </a:t>
            </a:r>
            <a:r>
              <a:rPr lang="ko-KR" altLang="en-US" dirty="0" smtClean="0"/>
              <a:t>전기영동</a:t>
            </a:r>
            <a:r>
              <a:rPr lang="en-US" altLang="ko-KR" dirty="0" smtClean="0"/>
              <a:t> </a:t>
            </a:r>
            <a:r>
              <a:rPr lang="ko-KR" altLang="en-US" dirty="0" smtClean="0"/>
              <a:t>한 후에 원하는 </a:t>
            </a:r>
            <a:r>
              <a:rPr lang="en-US" altLang="ko-KR" dirty="0" smtClean="0"/>
              <a:t>band</a:t>
            </a:r>
            <a:r>
              <a:rPr lang="ko-KR" altLang="en-US" dirty="0" smtClean="0"/>
              <a:t>만 잘라내어 </a:t>
            </a:r>
            <a:r>
              <a:rPr lang="en-US" altLang="ko-KR" dirty="0" smtClean="0"/>
              <a:t>gel</a:t>
            </a:r>
            <a:r>
              <a:rPr lang="ko-KR" altLang="en-US" dirty="0" smtClean="0"/>
              <a:t> 속의</a:t>
            </a:r>
            <a:r>
              <a:rPr lang="en-US" altLang="ko-KR" dirty="0" smtClean="0"/>
              <a:t> DNA</a:t>
            </a:r>
            <a:r>
              <a:rPr lang="ko-KR" altLang="en-US" dirty="0" smtClean="0"/>
              <a:t>를 추출하여 사용</a:t>
            </a:r>
            <a:r>
              <a:rPr lang="en-US" altLang="ko-KR" dirty="0" smtClean="0"/>
              <a:t>(kit</a:t>
            </a:r>
            <a:r>
              <a:rPr lang="ko-KR" altLang="en-US" dirty="0" smtClean="0"/>
              <a:t> 사용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53" y="3059084"/>
            <a:ext cx="4160517" cy="234029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9953" y="2909282"/>
            <a:ext cx="5943600" cy="2419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73728" y="5300695"/>
            <a:ext cx="2017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6M Sodium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iodide</a:t>
            </a:r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7977448" y="5315213"/>
            <a:ext cx="1008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mtClean="0"/>
              <a:t>알코올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용액</a:t>
            </a:r>
            <a:endParaRPr lang="ko-KR" alt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9308795" y="5314664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TE or DW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90892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317</Words>
  <Application>Microsoft Office PowerPoint</Application>
  <PresentationFormat>와이드스크린</PresentationFormat>
  <Paragraphs>46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Wingdings</vt:lpstr>
      <vt:lpstr>Office 테마</vt:lpstr>
      <vt:lpstr>제한효소 처리</vt:lpstr>
      <vt:lpstr>제한효소 사용량</vt:lpstr>
      <vt:lpstr>PowerPoint 프레젠테이션</vt:lpstr>
      <vt:lpstr>제한효소 처리 반응에서  DNA의 농도</vt:lpstr>
      <vt:lpstr>PowerPoint 프레젠테이션</vt:lpstr>
      <vt:lpstr>PowerPoint 프레젠테이션</vt:lpstr>
      <vt:lpstr>제한효소 처리한 DNA의 정제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제한효소 처리</dc:title>
  <dc:creator>Windows User</dc:creator>
  <cp:lastModifiedBy>Windows User</cp:lastModifiedBy>
  <cp:revision>18</cp:revision>
  <dcterms:created xsi:type="dcterms:W3CDTF">2020-03-29T23:07:44Z</dcterms:created>
  <dcterms:modified xsi:type="dcterms:W3CDTF">2020-03-30T22:00:28Z</dcterms:modified>
</cp:coreProperties>
</file>