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68" r:id="rId9"/>
    <p:sldId id="264" r:id="rId10"/>
    <p:sldId id="269" r:id="rId11"/>
    <p:sldId id="265" r:id="rId12"/>
    <p:sldId id="261" r:id="rId13"/>
    <p:sldId id="263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70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4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7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5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1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14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57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3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9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85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53C0-B5E3-4013-AEBA-ABAB97577FA6}" type="datetimeFigureOut">
              <a:rPr lang="ko-KR" altLang="en-US" smtClean="0"/>
              <a:t>2020-03-28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5BE3-95FF-4070-9C44-A4100CCFD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DNA </a:t>
            </a:r>
            <a:r>
              <a:rPr lang="ko-KR" altLang="en-US" dirty="0" smtClean="0"/>
              <a:t>전기영동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00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Loading dye(</a:t>
            </a:r>
            <a:r>
              <a:rPr lang="ko-KR" altLang="en-US" dirty="0" smtClean="0"/>
              <a:t>전기영동</a:t>
            </a:r>
            <a:r>
              <a:rPr lang="en-US" altLang="ko-KR" dirty="0" smtClean="0"/>
              <a:t> buffer</a:t>
            </a:r>
            <a:r>
              <a:rPr lang="ko-KR" altLang="en-US" dirty="0" smtClean="0"/>
              <a:t> 에 </a:t>
            </a:r>
            <a:r>
              <a:rPr lang="ko-KR" altLang="en-US" dirty="0" err="1" smtClean="0"/>
              <a:t>만듬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10x loading dye</a:t>
            </a:r>
          </a:p>
          <a:p>
            <a:pPr marL="0" indent="0" fontAlgn="base">
              <a:buNone/>
            </a:pPr>
            <a:r>
              <a:rPr lang="en-US" altLang="ko-KR" dirty="0" smtClean="0"/>
              <a:t>0.42 </a:t>
            </a:r>
            <a:r>
              <a:rPr lang="en-US" altLang="ko-KR" dirty="0"/>
              <a:t>% (W/V) Bromophenol </a:t>
            </a:r>
            <a:r>
              <a:rPr lang="en-US" altLang="ko-KR" dirty="0" smtClean="0"/>
              <a:t>blue(BPB) </a:t>
            </a:r>
            <a:r>
              <a:rPr lang="en-US" altLang="ko-KR" dirty="0"/>
              <a:t>powder</a:t>
            </a:r>
          </a:p>
          <a:p>
            <a:pPr marL="0" indent="0" fontAlgn="base">
              <a:buNone/>
            </a:pPr>
            <a:r>
              <a:rPr lang="en-US" altLang="ko-KR" dirty="0"/>
              <a:t>25 % </a:t>
            </a:r>
            <a:r>
              <a:rPr lang="en-US" altLang="ko-KR" dirty="0" err="1" smtClean="0"/>
              <a:t>Ficoll</a:t>
            </a:r>
            <a:r>
              <a:rPr lang="en-US" altLang="ko-KR" dirty="0" smtClean="0"/>
              <a:t>(or 50% glycerol)</a:t>
            </a:r>
            <a:endParaRPr lang="en-US" altLang="ko-KR" dirty="0"/>
          </a:p>
          <a:p>
            <a:pPr marL="0" indent="0" fontAlgn="base">
              <a:buNone/>
            </a:pPr>
            <a:r>
              <a:rPr lang="en-US" altLang="ko-KR" dirty="0"/>
              <a:t>0.42% (W/V) Xylene </a:t>
            </a:r>
            <a:r>
              <a:rPr lang="en-US" altLang="ko-KR" dirty="0" err="1"/>
              <a:t>cyanol</a:t>
            </a:r>
            <a:r>
              <a:rPr lang="en-US" altLang="ko-KR" dirty="0"/>
              <a:t> </a:t>
            </a:r>
            <a:r>
              <a:rPr lang="en-US" altLang="ko-KR" dirty="0" smtClean="0"/>
              <a:t>FF(XC) </a:t>
            </a:r>
            <a:r>
              <a:rPr lang="en-US" altLang="ko-KR" dirty="0"/>
              <a:t>(optional)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64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474" y="2078282"/>
            <a:ext cx="3181187" cy="31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Agarose gel </a:t>
            </a:r>
            <a:r>
              <a:rPr lang="ko-KR" altLang="en-US" dirty="0" smtClean="0"/>
              <a:t>농도와 </a:t>
            </a:r>
            <a:r>
              <a:rPr lang="ko-KR" altLang="en-US" dirty="0" err="1" smtClean="0"/>
              <a:t>분리가능</a:t>
            </a:r>
            <a:r>
              <a:rPr lang="ko-KR" altLang="en-US" dirty="0" smtClean="0"/>
              <a:t>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965" y="1853739"/>
            <a:ext cx="4811300" cy="36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Well</a:t>
            </a:r>
            <a:r>
              <a:rPr lang="ko-KR" altLang="en-US" dirty="0" smtClean="0"/>
              <a:t> 당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의 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10ng </a:t>
            </a:r>
            <a:r>
              <a:rPr lang="ko-KR" altLang="en-US" dirty="0" smtClean="0"/>
              <a:t>이상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이면 </a:t>
            </a:r>
            <a:r>
              <a:rPr lang="en-US" altLang="ko-KR" dirty="0" smtClean="0"/>
              <a:t>DNA </a:t>
            </a:r>
            <a:r>
              <a:rPr lang="ko-KR" altLang="en-US" dirty="0" err="1" smtClean="0"/>
              <a:t>염색제인</a:t>
            </a:r>
            <a:r>
              <a:rPr lang="ko-KR" altLang="en-US" dirty="0" smtClean="0"/>
              <a:t> </a:t>
            </a:r>
            <a:r>
              <a:rPr lang="en-US" altLang="ko-KR" dirty="0" smtClean="0"/>
              <a:t>ethidium bromide</a:t>
            </a:r>
            <a:r>
              <a:rPr lang="ko-KR" altLang="en-US" dirty="0" smtClean="0"/>
              <a:t>로 염색하면 보인다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보통 </a:t>
            </a:r>
            <a:r>
              <a:rPr lang="en-US" altLang="ko-KR" dirty="0" smtClean="0"/>
              <a:t>10~100ng/well</a:t>
            </a:r>
            <a:r>
              <a:rPr lang="ko-KR" altLang="en-US" dirty="0" smtClean="0"/>
              <a:t>이 적당하다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너무 적으면 보이지 안을 수 있고 너무 많으면 </a:t>
            </a:r>
            <a:r>
              <a:rPr lang="en-US" altLang="ko-KR" dirty="0" smtClean="0"/>
              <a:t>DNA band(</a:t>
            </a:r>
            <a:r>
              <a:rPr lang="ko-KR" altLang="en-US" dirty="0" smtClean="0"/>
              <a:t>띠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너무</a:t>
            </a:r>
            <a:r>
              <a:rPr lang="en-US" altLang="ko-KR" dirty="0" smtClean="0"/>
              <a:t> </a:t>
            </a:r>
            <a:r>
              <a:rPr lang="ko-KR" altLang="en-US" dirty="0" smtClean="0"/>
              <a:t>두껍게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보일 수 있어 정확한 크기의 계산이 어렵다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만약 한 </a:t>
            </a:r>
            <a:r>
              <a:rPr lang="en-US" altLang="ko-KR" dirty="0" smtClean="0"/>
              <a:t>well </a:t>
            </a:r>
            <a:r>
              <a:rPr lang="ko-KR" altLang="en-US" dirty="0" smtClean="0"/>
              <a:t>에 들어가는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종류가 여러가지 일 경우 각 </a:t>
            </a:r>
            <a:r>
              <a:rPr lang="en-US" altLang="ko-KR" dirty="0" smtClean="0"/>
              <a:t>DNA band</a:t>
            </a:r>
            <a:r>
              <a:rPr lang="ko-KR" altLang="en-US" dirty="0" smtClean="0"/>
              <a:t>당 </a:t>
            </a:r>
            <a:r>
              <a:rPr lang="en-US" altLang="ko-KR" dirty="0" smtClean="0"/>
              <a:t>10~100ng</a:t>
            </a:r>
            <a:r>
              <a:rPr lang="ko-KR" altLang="en-US" dirty="0" smtClean="0"/>
              <a:t>이 한</a:t>
            </a:r>
            <a:r>
              <a:rPr lang="en-US" altLang="ko-KR" dirty="0" smtClean="0"/>
              <a:t> well</a:t>
            </a:r>
            <a:r>
              <a:rPr lang="ko-KR" altLang="en-US" dirty="0" smtClean="0"/>
              <a:t> 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들어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가야한다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24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전기영동 조건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비교적 </a:t>
            </a:r>
            <a:r>
              <a:rPr lang="en-US" altLang="ko-KR" dirty="0" smtClean="0"/>
              <a:t>size</a:t>
            </a:r>
            <a:r>
              <a:rPr lang="ko-KR" altLang="en-US" dirty="0" smtClean="0"/>
              <a:t> 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큰  </a:t>
            </a:r>
            <a:r>
              <a:rPr lang="en-US" altLang="ko-KR" dirty="0" smtClean="0"/>
              <a:t>DNA(10kb </a:t>
            </a:r>
            <a:r>
              <a:rPr lang="ko-KR" altLang="en-US" dirty="0" smtClean="0"/>
              <a:t>이상</a:t>
            </a:r>
            <a:r>
              <a:rPr lang="en-US" altLang="ko-KR" dirty="0" smtClean="0"/>
              <a:t>)</a:t>
            </a:r>
            <a:r>
              <a:rPr lang="ko-KR" altLang="en-US" dirty="0" smtClean="0"/>
              <a:t>들을 서로 분리하고자 한다면 낮은 농도의</a:t>
            </a:r>
            <a:r>
              <a:rPr lang="en-US" altLang="ko-KR" dirty="0" smtClean="0"/>
              <a:t> agarose</a:t>
            </a:r>
            <a:r>
              <a:rPr lang="ko-KR" altLang="en-US" dirty="0" smtClean="0"/>
              <a:t> </a:t>
            </a:r>
            <a:r>
              <a:rPr lang="en-US" altLang="ko-KR" dirty="0" smtClean="0"/>
              <a:t>gel(0.5~0.6%)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low</a:t>
            </a:r>
            <a:r>
              <a:rPr lang="ko-KR" altLang="en-US" dirty="0" smtClean="0"/>
              <a:t> </a:t>
            </a:r>
            <a:r>
              <a:rPr lang="en-US" altLang="ko-KR" dirty="0" smtClean="0"/>
              <a:t>voltage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(1~2V/cm) </a:t>
            </a:r>
            <a:r>
              <a:rPr lang="ko-KR" altLang="en-US" dirty="0" smtClean="0"/>
              <a:t>긴 </a:t>
            </a:r>
            <a:r>
              <a:rPr lang="ko-KR" altLang="en-US" dirty="0" err="1" smtClean="0"/>
              <a:t>시간동안</a:t>
            </a:r>
            <a:r>
              <a:rPr lang="en-US" altLang="ko-KR" dirty="0" smtClean="0"/>
              <a:t>(5~10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전기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영동하고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작은 </a:t>
            </a:r>
            <a:r>
              <a:rPr lang="en-US" altLang="ko-KR" dirty="0" smtClean="0"/>
              <a:t>size(1kb </a:t>
            </a:r>
            <a:r>
              <a:rPr lang="ko-KR" altLang="en-US" dirty="0" smtClean="0"/>
              <a:t>이하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를 분리하고자 한다면 </a:t>
            </a:r>
            <a:r>
              <a:rPr lang="en-US" altLang="ko-KR" dirty="0" smtClean="0"/>
              <a:t>1.5~2% agarose</a:t>
            </a:r>
            <a:r>
              <a:rPr lang="ko-KR" altLang="en-US" dirty="0"/>
              <a:t> </a:t>
            </a:r>
            <a:r>
              <a:rPr lang="en-US" altLang="ko-KR" dirty="0" smtClean="0"/>
              <a:t>gel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high</a:t>
            </a:r>
            <a:r>
              <a:rPr lang="ko-KR" altLang="en-US" dirty="0" smtClean="0"/>
              <a:t> </a:t>
            </a:r>
            <a:r>
              <a:rPr lang="en-US" altLang="ko-KR" dirty="0" smtClean="0"/>
              <a:t>voltage(~5V/cm) </a:t>
            </a:r>
            <a:r>
              <a:rPr lang="ko-KR" altLang="en-US" dirty="0" smtClean="0"/>
              <a:t>에서 짧은 시간</a:t>
            </a:r>
            <a:r>
              <a:rPr lang="en-US" altLang="ko-KR" dirty="0" smtClean="0"/>
              <a:t>(0.5~1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동안 전기영동한다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전기영동 시간은 </a:t>
            </a:r>
            <a:r>
              <a:rPr lang="en-US" altLang="ko-KR" dirty="0" smtClean="0"/>
              <a:t>dye(BPB </a:t>
            </a:r>
            <a:r>
              <a:rPr lang="ko-KR" altLang="en-US" dirty="0" smtClean="0"/>
              <a:t>혹은 </a:t>
            </a:r>
            <a:r>
              <a:rPr lang="en-US" altLang="ko-KR" dirty="0" smtClean="0"/>
              <a:t>XC)</a:t>
            </a:r>
            <a:r>
              <a:rPr lang="ko-KR" altLang="en-US" dirty="0" smtClean="0"/>
              <a:t>의 움직인 정도로 판단한다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84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전기영동 후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염색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염색 </a:t>
            </a:r>
            <a:r>
              <a:rPr lang="en-US" altLang="ko-KR" dirty="0" smtClean="0"/>
              <a:t>dye: ethidium bromide(intercalating agent)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40" y="2784765"/>
            <a:ext cx="2190144" cy="14658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52" y="2636616"/>
            <a:ext cx="5734050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916" y="5203767"/>
            <a:ext cx="482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돌연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변이를 일으키므로 </a:t>
            </a:r>
            <a:r>
              <a:rPr lang="en-US" altLang="ko-KR" dirty="0" smtClean="0">
                <a:solidFill>
                  <a:srgbClr val="FF0000"/>
                </a:solidFill>
              </a:rPr>
              <a:t>glove</a:t>
            </a:r>
            <a:r>
              <a:rPr lang="ko-KR" altLang="en-US" dirty="0" smtClean="0">
                <a:solidFill>
                  <a:srgbClr val="FF0000"/>
                </a:solidFill>
              </a:rPr>
              <a:t> 착용이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필수</a:t>
            </a:r>
            <a:r>
              <a:rPr lang="en-US" altLang="ko-KR" dirty="0" smtClean="0">
                <a:solidFill>
                  <a:srgbClr val="FF0000"/>
                </a:solidFill>
              </a:rPr>
              <a:t>!!!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8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1" y="1762468"/>
            <a:ext cx="6376232" cy="3873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9782" y="97259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EtBr</a:t>
            </a:r>
            <a:r>
              <a:rPr lang="ko-KR" altLang="en-US" dirty="0" smtClean="0"/>
              <a:t>은 자외선</a:t>
            </a:r>
            <a:r>
              <a:rPr lang="en-US" altLang="ko-KR" dirty="0" smtClean="0"/>
              <a:t>(300nm)</a:t>
            </a:r>
            <a:r>
              <a:rPr lang="ko-KR" altLang="en-US" dirty="0" smtClean="0"/>
              <a:t>을 흡수하여 가시광선</a:t>
            </a:r>
            <a:r>
              <a:rPr lang="en-US" altLang="ko-KR" dirty="0" smtClean="0"/>
              <a:t>(590nm)</a:t>
            </a:r>
            <a:r>
              <a:rPr lang="ko-KR" altLang="en-US" dirty="0" smtClean="0"/>
              <a:t>를 방출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0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8323" y="1961803"/>
            <a:ext cx="10515600" cy="4506105"/>
          </a:xfrm>
        </p:spPr>
        <p:txBody>
          <a:bodyPr/>
          <a:lstStyle/>
          <a:p>
            <a:r>
              <a:rPr lang="en-US" altLang="ko-KR" dirty="0" smtClean="0"/>
              <a:t>Gel </a:t>
            </a:r>
            <a:r>
              <a:rPr lang="ko-KR" altLang="en-US" dirty="0" smtClean="0"/>
              <a:t>염색 및 관찰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전기영동 한 후에 </a:t>
            </a:r>
            <a:r>
              <a:rPr lang="en-US" altLang="ko-KR" dirty="0" smtClean="0"/>
              <a:t>agarose gel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EtBr </a:t>
            </a:r>
            <a:r>
              <a:rPr lang="ko-KR" altLang="en-US" dirty="0" smtClean="0"/>
              <a:t>용액</a:t>
            </a:r>
            <a:r>
              <a:rPr lang="en-US" altLang="ko-KR" dirty="0" smtClean="0"/>
              <a:t>(0.5~1</a:t>
            </a:r>
            <a:r>
              <a:rPr lang="el-GR" altLang="ko-KR" dirty="0" smtClean="0"/>
              <a:t>μ</a:t>
            </a:r>
            <a:r>
              <a:rPr lang="en-US" altLang="ko-KR" dirty="0" smtClean="0"/>
              <a:t>g/ml)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0.5~1</a:t>
            </a:r>
            <a:r>
              <a:rPr lang="ko-KR" altLang="en-US" dirty="0" smtClean="0"/>
              <a:t>시간 염색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물로 세척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-UV </a:t>
            </a:r>
            <a:r>
              <a:rPr lang="en-US" altLang="ko-KR" dirty="0" err="1" smtClean="0"/>
              <a:t>transilluminator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위에 놓고 관찰 및 사진촬영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UV </a:t>
            </a:r>
            <a:r>
              <a:rPr lang="ko-KR" altLang="en-US" dirty="0" smtClean="0">
                <a:solidFill>
                  <a:srgbClr val="FF0000"/>
                </a:solidFill>
              </a:rPr>
              <a:t>주의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err="1" smtClean="0">
                <a:solidFill>
                  <a:srgbClr val="FF0000"/>
                </a:solidFill>
              </a:rPr>
              <a:t>고글</a:t>
            </a:r>
            <a:r>
              <a:rPr lang="ko-KR" altLang="en-US" dirty="0" smtClean="0">
                <a:solidFill>
                  <a:srgbClr val="FF0000"/>
                </a:solidFill>
              </a:rPr>
              <a:t> 착용 필수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* Agarose gel </a:t>
            </a:r>
            <a:r>
              <a:rPr lang="ko-KR" altLang="en-US" dirty="0" smtClean="0"/>
              <a:t>만들</a:t>
            </a:r>
            <a:r>
              <a:rPr lang="en-US" altLang="ko-KR" dirty="0" smtClean="0"/>
              <a:t> 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agarose</a:t>
            </a:r>
            <a:r>
              <a:rPr lang="ko-KR" altLang="en-US" dirty="0" smtClean="0"/>
              <a:t> 녹이고 식힌 후 </a:t>
            </a:r>
            <a:r>
              <a:rPr lang="en-US" altLang="ko-KR" dirty="0" smtClean="0"/>
              <a:t>EtBr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0.5</a:t>
            </a:r>
            <a:r>
              <a:rPr lang="el-GR" altLang="ko-KR" dirty="0" smtClean="0"/>
              <a:t>μ</a:t>
            </a:r>
            <a:r>
              <a:rPr lang="en-US" altLang="ko-KR" smtClean="0"/>
              <a:t>g/</a:t>
            </a:r>
            <a:r>
              <a:rPr lang="en-US" altLang="ko-KR" smtClean="0"/>
              <a:t>ml</a:t>
            </a:r>
            <a:r>
              <a:rPr lang="ko-KR" altLang="en-US" smtClean="0"/>
              <a:t> </a:t>
            </a:r>
            <a:r>
              <a:rPr lang="ko-KR" altLang="en-US" dirty="0" smtClean="0"/>
              <a:t>되도록 첨가하여 </a:t>
            </a:r>
            <a:r>
              <a:rPr lang="en-US" altLang="ko-KR" dirty="0" smtClean="0"/>
              <a:t>gel</a:t>
            </a:r>
            <a:r>
              <a:rPr lang="ko-KR" altLang="en-US" dirty="0" smtClean="0"/>
              <a:t> 을 만들면 별도의 </a:t>
            </a:r>
            <a:r>
              <a:rPr lang="ko-KR" altLang="en-US" dirty="0" err="1" smtClean="0"/>
              <a:t>염색과정이</a:t>
            </a:r>
            <a:r>
              <a:rPr lang="ko-KR" altLang="en-US" dirty="0" smtClean="0"/>
              <a:t> 불필요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47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982" y="2043040"/>
            <a:ext cx="3064452" cy="28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아가로스</a:t>
            </a:r>
            <a:r>
              <a:rPr lang="ko-KR" altLang="en-US" dirty="0" smtClean="0"/>
              <a:t> 분자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466" y="1847589"/>
            <a:ext cx="5615401" cy="3709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3803" y="5843694"/>
            <a:ext cx="381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Agarose </a:t>
            </a:r>
            <a:r>
              <a:rPr lang="ko-KR" altLang="en-US" dirty="0" smtClean="0"/>
              <a:t>고분자</a:t>
            </a:r>
            <a:r>
              <a:rPr lang="en-US" altLang="ko-KR" dirty="0" smtClean="0"/>
              <a:t> (</a:t>
            </a:r>
            <a:r>
              <a:rPr lang="ko-KR" altLang="en-US" dirty="0" smtClean="0"/>
              <a:t>해조류에서 추출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24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Agarose gel </a:t>
            </a:r>
            <a:r>
              <a:rPr lang="ko-KR" altLang="en-US" dirty="0" smtClean="0"/>
              <a:t>만들기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74" y="2172827"/>
            <a:ext cx="2802775" cy="21648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58" y="2252296"/>
            <a:ext cx="3577125" cy="20121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434" y="2172826"/>
            <a:ext cx="2921817" cy="2191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932" y="4819828"/>
            <a:ext cx="992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전기영동 </a:t>
            </a:r>
            <a:r>
              <a:rPr lang="ko-KR" altLang="en-US" dirty="0" err="1" smtClean="0"/>
              <a:t>완충용액에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agarose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넣고 가열하여 </a:t>
            </a:r>
            <a:r>
              <a:rPr lang="en-US" altLang="ko-KR" dirty="0" smtClean="0"/>
              <a:t>agarose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녹인 다음 </a:t>
            </a:r>
            <a:r>
              <a:rPr lang="en-US" altLang="ko-KR" dirty="0" smtClean="0"/>
              <a:t>50C </a:t>
            </a:r>
            <a:r>
              <a:rPr lang="ko-KR" altLang="en-US" dirty="0" smtClean="0"/>
              <a:t>로 식혀서 빗이 설치된 젤 틀에 부어 식혀 굳힌다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76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Agarose</a:t>
            </a:r>
            <a:r>
              <a:rPr lang="ko-KR" altLang="en-US" dirty="0" smtClean="0"/>
              <a:t> </a:t>
            </a:r>
            <a:r>
              <a:rPr lang="en-US" altLang="ko-KR" dirty="0" smtClean="0"/>
              <a:t>gel </a:t>
            </a:r>
            <a:r>
              <a:rPr lang="ko-KR" altLang="en-US" dirty="0" smtClean="0"/>
              <a:t>의 구조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6" y="1878677"/>
            <a:ext cx="10242548" cy="3466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857" y="5642956"/>
            <a:ext cx="93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전기영동으로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agarose gel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그물망을 통과하게 된다</a:t>
            </a:r>
            <a:r>
              <a:rPr lang="en-US" altLang="ko-KR" dirty="0" smtClean="0"/>
              <a:t>. DNA </a:t>
            </a:r>
            <a:r>
              <a:rPr lang="ko-KR" altLang="en-US" dirty="0" smtClean="0"/>
              <a:t>분자의 크기가 작을 수록 통과 속도가 빠르다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2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Agarose gel </a:t>
            </a:r>
            <a:r>
              <a:rPr lang="ko-KR" altLang="en-US" dirty="0" err="1" smtClean="0"/>
              <a:t>전기영동의</a:t>
            </a:r>
            <a:r>
              <a:rPr lang="ko-KR" altLang="en-US" dirty="0" smtClean="0"/>
              <a:t> 원리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796" y="1885559"/>
            <a:ext cx="3804469" cy="28308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41" y="1693632"/>
            <a:ext cx="2435170" cy="3110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5844" y="5278562"/>
            <a:ext cx="692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 </a:t>
            </a:r>
            <a:r>
              <a:rPr lang="ko-KR" altLang="en-US" dirty="0" smtClean="0"/>
              <a:t>분자는 음전하이므로 음극에서 양극방향으로 이동한다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이동 속도는 </a:t>
            </a:r>
            <a:r>
              <a:rPr lang="en-US" altLang="ko-KR" dirty="0" smtClean="0"/>
              <a:t>agarose gel </a:t>
            </a:r>
            <a:r>
              <a:rPr lang="ko-KR" altLang="en-US" dirty="0" smtClean="0"/>
              <a:t>농도</a:t>
            </a:r>
            <a:r>
              <a:rPr lang="en-US" altLang="ko-KR" dirty="0" smtClean="0"/>
              <a:t>(%)</a:t>
            </a:r>
            <a:r>
              <a:rPr lang="ko-KR" altLang="en-US" dirty="0" smtClean="0"/>
              <a:t>와 전압</a:t>
            </a:r>
            <a:r>
              <a:rPr lang="en-US" altLang="ko-KR" dirty="0" smtClean="0"/>
              <a:t>(Volt/cm)</a:t>
            </a:r>
            <a:r>
              <a:rPr lang="ko-KR" altLang="en-US" dirty="0" smtClean="0"/>
              <a:t>에 의존한다</a:t>
            </a:r>
            <a:endParaRPr lang="en-US" altLang="ko-KR" dirty="0" smtClean="0"/>
          </a:p>
          <a:p>
            <a:r>
              <a:rPr lang="en-US" altLang="ko-KR" dirty="0" smtClean="0"/>
              <a:t>Volt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전압</a:t>
            </a:r>
            <a:r>
              <a:rPr lang="en-US" altLang="ko-KR" dirty="0" smtClean="0"/>
              <a:t>)  cm(+ - </a:t>
            </a:r>
            <a:r>
              <a:rPr lang="ko-KR" altLang="en-US" dirty="0" err="1" smtClean="0"/>
              <a:t>전극사이의</a:t>
            </a:r>
            <a:r>
              <a:rPr lang="ko-KR" altLang="en-US" dirty="0" smtClean="0"/>
              <a:t> 거리</a:t>
            </a:r>
            <a:r>
              <a:rPr lang="en-US" altLang="ko-KR" dirty="0" smtClean="0"/>
              <a:t>), 1~5V/cm,  gel%(0.3 ~ 2%)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72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전기영동 </a:t>
            </a:r>
            <a:r>
              <a:rPr lang="ko-KR" altLang="en-US" dirty="0" err="1" smtClean="0"/>
              <a:t>완충용액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전해질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Tris</a:t>
            </a:r>
            <a:r>
              <a:rPr lang="en-US" altLang="ko-KR" dirty="0" smtClean="0"/>
              <a:t>-borate-EDTA(TBE) buffer Recipe (1 liter of 5X stock solution)</a:t>
            </a:r>
          </a:p>
          <a:p>
            <a:pPr marL="0" indent="0">
              <a:buNone/>
            </a:pPr>
            <a:r>
              <a:rPr lang="en-US" altLang="ko-KR" dirty="0" smtClean="0"/>
              <a:t>54 g of </a:t>
            </a:r>
            <a:r>
              <a:rPr lang="en-US" altLang="ko-KR" dirty="0" err="1" smtClean="0"/>
              <a:t>Tris</a:t>
            </a:r>
            <a:r>
              <a:rPr lang="en-US" altLang="ko-KR" dirty="0" smtClean="0"/>
              <a:t> base</a:t>
            </a:r>
          </a:p>
          <a:p>
            <a:pPr marL="0" indent="0">
              <a:buNone/>
            </a:pPr>
            <a:r>
              <a:rPr lang="en-US" altLang="ko-KR" dirty="0" smtClean="0"/>
              <a:t>27.5 g of boric acid </a:t>
            </a:r>
          </a:p>
          <a:p>
            <a:pPr marL="0" indent="0">
              <a:buNone/>
            </a:pPr>
            <a:r>
              <a:rPr lang="en-US" altLang="ko-KR" dirty="0" smtClean="0"/>
              <a:t>20 ml of 0.5 M EDTA (pH 8.0)</a:t>
            </a:r>
          </a:p>
          <a:p>
            <a:pPr marL="0" indent="0">
              <a:buNone/>
            </a:pPr>
            <a:r>
              <a:rPr lang="en-US" altLang="ko-KR" dirty="0" smtClean="0"/>
              <a:t>Adjust pH to 8.3 by </a:t>
            </a:r>
            <a:r>
              <a:rPr lang="en-US" altLang="ko-KR" dirty="0" err="1" smtClean="0"/>
              <a:t>HCl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---------------------------------------</a:t>
            </a:r>
          </a:p>
          <a:p>
            <a:pPr marL="0" indent="0">
              <a:buNone/>
            </a:pPr>
            <a:r>
              <a:rPr lang="en-US" altLang="ko-KR" dirty="0" smtClean="0"/>
              <a:t>Add DW to make 1liter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70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Tris</a:t>
            </a:r>
            <a:r>
              <a:rPr lang="en-US" altLang="ko-KR" dirty="0" smtClean="0"/>
              <a:t>-acetate-EDTA(TAE) buffer Recipe (1 liter of 50X stock solution)</a:t>
            </a:r>
          </a:p>
          <a:p>
            <a:pPr marL="0" indent="0">
              <a:buNone/>
            </a:pPr>
            <a:r>
              <a:rPr lang="en-US" altLang="ko-KR" dirty="0" smtClean="0"/>
              <a:t>242.2</a:t>
            </a:r>
            <a:r>
              <a:rPr lang="en-US" altLang="ko-KR" dirty="0" smtClean="0"/>
              <a:t> g of </a:t>
            </a:r>
            <a:r>
              <a:rPr lang="en-US" altLang="ko-KR" dirty="0" err="1" smtClean="0"/>
              <a:t>Tris</a:t>
            </a:r>
            <a:r>
              <a:rPr lang="en-US" altLang="ko-KR" dirty="0" smtClean="0"/>
              <a:t> base</a:t>
            </a:r>
          </a:p>
          <a:p>
            <a:pPr marL="0" indent="0">
              <a:buNone/>
            </a:pPr>
            <a:r>
              <a:rPr lang="en-US" altLang="ko-KR" dirty="0" smtClean="0"/>
              <a:t>60.5ml of acetic acid </a:t>
            </a:r>
          </a:p>
          <a:p>
            <a:pPr marL="0" indent="0">
              <a:buNone/>
            </a:pPr>
            <a:r>
              <a:rPr lang="en-US" altLang="ko-KR" dirty="0" smtClean="0"/>
              <a:t>100 ml of 0.5 M EDTA (pH 8.0)</a:t>
            </a:r>
          </a:p>
          <a:p>
            <a:pPr marL="0" indent="0">
              <a:buNone/>
            </a:pPr>
            <a:r>
              <a:rPr lang="en-US" altLang="ko-KR" dirty="0" smtClean="0"/>
              <a:t>---------------------------------------</a:t>
            </a:r>
          </a:p>
          <a:p>
            <a:pPr marL="0" indent="0">
              <a:buNone/>
            </a:pPr>
            <a:r>
              <a:rPr lang="en-US" altLang="ko-KR" dirty="0" smtClean="0"/>
              <a:t>Add DW to make 1liter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834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TBE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장단점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TBE stock solution</a:t>
            </a:r>
            <a:r>
              <a:rPr lang="ko-KR" altLang="en-US" dirty="0" smtClean="0"/>
              <a:t>은 침전이 잘 일어난다</a:t>
            </a:r>
            <a:endParaRPr lang="en-US" altLang="ko-KR" dirty="0" smtClean="0"/>
          </a:p>
          <a:p>
            <a:r>
              <a:rPr lang="en-US" altLang="ko-KR" dirty="0" smtClean="0"/>
              <a:t>TBE</a:t>
            </a:r>
            <a:r>
              <a:rPr lang="ko-KR" altLang="en-US" dirty="0" smtClean="0"/>
              <a:t>는 비교적 작은 크기의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분자들이 잘 분리되게 하는 반면 </a:t>
            </a:r>
            <a:r>
              <a:rPr lang="en-US" altLang="ko-KR" dirty="0" smtClean="0"/>
              <a:t>TAE</a:t>
            </a:r>
            <a:r>
              <a:rPr lang="ko-KR" altLang="en-US" dirty="0" smtClean="0"/>
              <a:t>는 비교적 큰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분리에 유리하다</a:t>
            </a:r>
            <a:endParaRPr lang="en-US" altLang="ko-KR" dirty="0" smtClean="0"/>
          </a:p>
          <a:p>
            <a:r>
              <a:rPr lang="en-US" altLang="ko-KR" dirty="0" smtClean="0"/>
              <a:t>TAE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TBE</a:t>
            </a:r>
            <a:r>
              <a:rPr lang="ko-KR" altLang="en-US" dirty="0" smtClean="0"/>
              <a:t>보다 더 많은 열이 발생한다</a:t>
            </a:r>
            <a:endParaRPr lang="en-US" altLang="ko-KR" dirty="0" smtClean="0"/>
          </a:p>
          <a:p>
            <a:r>
              <a:rPr lang="ko-KR" altLang="en-US" dirty="0" smtClean="0"/>
              <a:t>전기영동 후 </a:t>
            </a:r>
            <a:r>
              <a:rPr lang="en-US" altLang="ko-KR" dirty="0" smtClean="0"/>
              <a:t>gel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추출하고자 한다면 </a:t>
            </a:r>
            <a:r>
              <a:rPr lang="en-US" altLang="ko-KR" dirty="0" smtClean="0"/>
              <a:t>TAE</a:t>
            </a:r>
            <a:r>
              <a:rPr lang="ko-KR" altLang="en-US" dirty="0" smtClean="0"/>
              <a:t>가 더 효율적이다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977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075" y="2169623"/>
            <a:ext cx="7253394" cy="27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516</Words>
  <Application>Microsoft Office PowerPoint</Application>
  <PresentationFormat>와이드스크린</PresentationFormat>
  <Paragraphs>53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DNA 전기영동</vt:lpstr>
      <vt:lpstr>아가로스 분자</vt:lpstr>
      <vt:lpstr>Agarose gel 만들기 </vt:lpstr>
      <vt:lpstr>Agarose gel 의 구조</vt:lpstr>
      <vt:lpstr>Agarose gel 전기영동의 원리</vt:lpstr>
      <vt:lpstr>전기영동 완충용액(전해질)</vt:lpstr>
      <vt:lpstr>PowerPoint 프레젠테이션</vt:lpstr>
      <vt:lpstr>TAE와 TBE의 장단점 </vt:lpstr>
      <vt:lpstr>PowerPoint 프레젠테이션</vt:lpstr>
      <vt:lpstr>Loading dye(전기영동 buffer 에 만듬)</vt:lpstr>
      <vt:lpstr>PowerPoint 프레젠테이션</vt:lpstr>
      <vt:lpstr>Agarose gel 농도와 분리가능 DNA 크기 </vt:lpstr>
      <vt:lpstr>Well 당 DNA의 량</vt:lpstr>
      <vt:lpstr>전기영동 조건</vt:lpstr>
      <vt:lpstr>전기영동 후 DNA 염색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전기영동</dc:title>
  <dc:creator>Windows User</dc:creator>
  <cp:lastModifiedBy>Windows User</cp:lastModifiedBy>
  <cp:revision>19</cp:revision>
  <dcterms:created xsi:type="dcterms:W3CDTF">2020-03-28T13:47:06Z</dcterms:created>
  <dcterms:modified xsi:type="dcterms:W3CDTF">2020-03-29T14:36:47Z</dcterms:modified>
</cp:coreProperties>
</file>