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87" r:id="rId19"/>
    <p:sldId id="288" r:id="rId20"/>
    <p:sldId id="275" r:id="rId21"/>
    <p:sldId id="278" r:id="rId22"/>
    <p:sldId id="276" r:id="rId23"/>
    <p:sldId id="280" r:id="rId24"/>
    <p:sldId id="277" r:id="rId25"/>
    <p:sldId id="279" r:id="rId26"/>
    <p:sldId id="281" r:id="rId27"/>
    <p:sldId id="283" r:id="rId28"/>
    <p:sldId id="284" r:id="rId29"/>
    <p:sldId id="285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98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50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90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92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64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00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86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48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81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31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68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99AE-1CF1-401F-B8C2-87A13E385E2C}" type="datetimeFigureOut">
              <a:rPr lang="ko-KR" altLang="en-US" smtClean="0"/>
              <a:t>2020-03-23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3938-F18C-48A0-B7A4-F18094D97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2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유전자 </a:t>
            </a:r>
            <a:r>
              <a:rPr lang="ko-KR" altLang="en-US" dirty="0" err="1" smtClean="0"/>
              <a:t>클로닝에</a:t>
            </a:r>
            <a:r>
              <a:rPr lang="ko-KR" altLang="en-US" dirty="0" smtClean="0"/>
              <a:t> 사용되는 </a:t>
            </a:r>
            <a:r>
              <a:rPr lang="en-US" altLang="ko-KR" dirty="0" smtClean="0"/>
              <a:t>Vector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6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037" y="1409195"/>
            <a:ext cx="7324564" cy="35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ko-KR" dirty="0" smtClean="0"/>
              <a:t>α</a:t>
            </a:r>
            <a:r>
              <a:rPr lang="en-US" altLang="ko-KR" dirty="0" smtClean="0"/>
              <a:t>-complementation</a:t>
            </a:r>
          </a:p>
          <a:p>
            <a:pPr marL="0" indent="0">
              <a:buNone/>
            </a:pPr>
            <a:r>
              <a:rPr lang="en-US" altLang="ko-KR" dirty="0" smtClean="0"/>
              <a:t>-</a:t>
            </a:r>
            <a:r>
              <a:rPr lang="el-GR" altLang="ko-KR" dirty="0" smtClean="0"/>
              <a:t>β</a:t>
            </a:r>
            <a:r>
              <a:rPr lang="en-US" altLang="ko-KR" dirty="0" smtClean="0"/>
              <a:t>-galactosidase(aa 1024)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aa 1-92(</a:t>
            </a:r>
            <a:r>
              <a:rPr lang="el-GR" altLang="ko-KR" dirty="0" smtClean="0"/>
              <a:t>α</a:t>
            </a:r>
            <a:r>
              <a:rPr lang="en-US" altLang="ko-KR" dirty="0" smtClean="0"/>
              <a:t> peptide </a:t>
            </a:r>
            <a:r>
              <a:rPr lang="ko-KR" altLang="en-US" dirty="0" smtClean="0"/>
              <a:t>조각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aa 93-1024(</a:t>
            </a:r>
            <a:r>
              <a:rPr lang="el-GR" altLang="ko-KR" dirty="0" smtClean="0"/>
              <a:t>ω</a:t>
            </a:r>
            <a:r>
              <a:rPr lang="en-US" altLang="ko-KR" dirty="0" smtClean="0"/>
              <a:t> peptide </a:t>
            </a:r>
            <a:r>
              <a:rPr lang="ko-KR" altLang="en-US" dirty="0" smtClean="0"/>
              <a:t>조각</a:t>
            </a:r>
            <a:r>
              <a:rPr lang="en-US" altLang="ko-KR" dirty="0" smtClean="0"/>
              <a:t>)</a:t>
            </a:r>
            <a:r>
              <a:rPr lang="ko-KR" altLang="en-US" dirty="0" smtClean="0"/>
              <a:t>부분으로 나누었을 때 각각은 효소 활성이 없지만 다시 두 조각을 </a:t>
            </a:r>
            <a:r>
              <a:rPr lang="ko-KR" altLang="en-US" dirty="0" err="1" smtClean="0"/>
              <a:t>합쳐면</a:t>
            </a:r>
            <a:r>
              <a:rPr lang="ko-KR" altLang="en-US" dirty="0" smtClean="0"/>
              <a:t> 활성이 살아난다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951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553" y="1341497"/>
            <a:ext cx="6932814" cy="52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319" y="1943634"/>
            <a:ext cx="2857500" cy="248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9360" y="2618509"/>
            <a:ext cx="4631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White</a:t>
            </a:r>
            <a:r>
              <a:rPr lang="ko-KR" altLang="en-US" dirty="0" smtClean="0"/>
              <a:t> </a:t>
            </a:r>
            <a:r>
              <a:rPr lang="en-US" altLang="ko-KR" dirty="0" smtClean="0"/>
              <a:t>colony: </a:t>
            </a:r>
            <a:r>
              <a:rPr lang="ko-KR" altLang="en-US" dirty="0" smtClean="0"/>
              <a:t>유전자가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클로닝된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콜로니</a:t>
            </a:r>
            <a:endParaRPr lang="en-US" altLang="ko-KR" dirty="0" smtClean="0"/>
          </a:p>
          <a:p>
            <a:r>
              <a:rPr lang="en-US" altLang="ko-KR" dirty="0" smtClean="0"/>
              <a:t>Blue colony : </a:t>
            </a:r>
            <a:r>
              <a:rPr lang="ko-KR" altLang="en-US" dirty="0" smtClean="0"/>
              <a:t>유전자가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클로닝</a:t>
            </a:r>
            <a:r>
              <a:rPr lang="ko-KR" altLang="en-US" dirty="0" smtClean="0"/>
              <a:t> 안된 </a:t>
            </a:r>
            <a:r>
              <a:rPr lang="ko-KR" altLang="en-US" dirty="0" err="1" smtClean="0"/>
              <a:t>콜로니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47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90945"/>
            <a:ext cx="10515600" cy="5886018"/>
          </a:xfrm>
        </p:spPr>
        <p:txBody>
          <a:bodyPr/>
          <a:lstStyle/>
          <a:p>
            <a:r>
              <a:rPr lang="en-US" altLang="ko-KR" dirty="0" smtClean="0"/>
              <a:t>Filamentous</a:t>
            </a:r>
            <a:r>
              <a:rPr lang="ko-KR" altLang="en-US" dirty="0" smtClean="0"/>
              <a:t> </a:t>
            </a:r>
            <a:r>
              <a:rPr lang="en-US" altLang="ko-KR" dirty="0" smtClean="0"/>
              <a:t>Bacteriophage M13, </a:t>
            </a:r>
            <a:r>
              <a:rPr lang="en-US" altLang="ko-KR" dirty="0" err="1" smtClean="0"/>
              <a:t>fd</a:t>
            </a:r>
            <a:r>
              <a:rPr lang="en-US" altLang="ko-KR" dirty="0" smtClean="0"/>
              <a:t> f1, </a:t>
            </a:r>
            <a:r>
              <a:rPr lang="en-US" altLang="ko-KR" dirty="0" err="1" smtClean="0"/>
              <a:t>Ff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단선</a:t>
            </a:r>
            <a:r>
              <a:rPr lang="en-US" altLang="ko-KR" dirty="0" smtClean="0"/>
              <a:t> </a:t>
            </a:r>
            <a:r>
              <a:rPr lang="ko-KR" altLang="en-US" dirty="0" smtClean="0"/>
              <a:t>원형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게놈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316" y="912234"/>
            <a:ext cx="4370069" cy="52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7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31" y="1467342"/>
            <a:ext cx="4286250" cy="3333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73167"/>
            <a:ext cx="3090948" cy="275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9899" y="4954386"/>
            <a:ext cx="546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MCS: multiple cloning site(</a:t>
            </a:r>
            <a:r>
              <a:rPr lang="ko-KR" altLang="en-US" dirty="0" smtClean="0"/>
              <a:t>여러가지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제한효소자리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912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337" y="597939"/>
            <a:ext cx="6039871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/>
          <a:lstStyle/>
          <a:p>
            <a:r>
              <a:rPr lang="en-US" altLang="ko-KR" dirty="0" smtClean="0"/>
              <a:t>Bacteriophage </a:t>
            </a:r>
            <a:r>
              <a:rPr lang="ko-KR" altLang="en-US" dirty="0" smtClean="0"/>
              <a:t>배양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61" y="1342332"/>
            <a:ext cx="3126711" cy="49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112" y="1416050"/>
            <a:ext cx="475927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9198" y="4676775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M13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복제원점을</a:t>
            </a:r>
            <a:r>
              <a:rPr lang="ko-KR" altLang="en-US" dirty="0" smtClean="0"/>
              <a:t> 갖고 있다</a:t>
            </a:r>
            <a:endParaRPr lang="en-US" altLang="ko-KR" dirty="0" smtClean="0"/>
          </a:p>
          <a:p>
            <a:r>
              <a:rPr lang="en-US" altLang="ko-KR" dirty="0" smtClean="0"/>
              <a:t>M13</a:t>
            </a:r>
            <a:r>
              <a:rPr lang="ko-KR" altLang="en-US" dirty="0" smtClean="0"/>
              <a:t>을 감염시켜 단선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얻을 수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721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1333500"/>
            <a:ext cx="6191250" cy="406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022" y="5401469"/>
            <a:ext cx="959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Baceriophage</a:t>
            </a:r>
            <a:r>
              <a:rPr lang="ko-KR" altLang="en-US" dirty="0" smtClean="0"/>
              <a:t> </a:t>
            </a:r>
            <a:r>
              <a:rPr lang="en-US" altLang="ko-KR" dirty="0" smtClean="0"/>
              <a:t>T7, </a:t>
            </a:r>
            <a:r>
              <a:rPr lang="en-US" altLang="ko-KR" dirty="0" err="1" smtClean="0"/>
              <a:t>Baceriophage</a:t>
            </a:r>
            <a:r>
              <a:rPr lang="en-US" altLang="ko-KR" dirty="0" smtClean="0"/>
              <a:t> SP6</a:t>
            </a:r>
            <a:r>
              <a:rPr lang="ko-KR" altLang="en-US" dirty="0" smtClean="0"/>
              <a:t>에 있는 </a:t>
            </a:r>
            <a:r>
              <a:rPr lang="en-US" altLang="ko-KR" dirty="0" smtClean="0"/>
              <a:t>promoter</a:t>
            </a:r>
            <a:r>
              <a:rPr lang="ko-KR" altLang="en-US" dirty="0" smtClean="0"/>
              <a:t> 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갖고 있어서 시험관내에서 </a:t>
            </a:r>
            <a:r>
              <a:rPr lang="en-US" altLang="ko-KR" dirty="0" smtClean="0"/>
              <a:t>T7 RNA polymerase </a:t>
            </a:r>
            <a:r>
              <a:rPr lang="ko-KR" altLang="en-US" dirty="0" smtClean="0"/>
              <a:t>혹은 </a:t>
            </a:r>
            <a:r>
              <a:rPr lang="en-US" altLang="ko-KR" dirty="0" smtClean="0"/>
              <a:t>SP6 RNA polymerase</a:t>
            </a:r>
            <a:r>
              <a:rPr lang="ko-KR" altLang="en-US" dirty="0" smtClean="0"/>
              <a:t>를 첨가하여 </a:t>
            </a:r>
            <a:r>
              <a:rPr lang="en-US" altLang="ko-KR" dirty="0" smtClean="0"/>
              <a:t>cloning</a:t>
            </a:r>
            <a:r>
              <a:rPr lang="ko-KR" altLang="en-US" dirty="0" smtClean="0"/>
              <a:t> 된</a:t>
            </a:r>
            <a:r>
              <a:rPr lang="en-US" altLang="ko-KR" dirty="0" smtClean="0"/>
              <a:t> DNA</a:t>
            </a:r>
            <a:r>
              <a:rPr lang="ko-KR" altLang="en-US" dirty="0" smtClean="0"/>
              <a:t>로부터</a:t>
            </a:r>
            <a:r>
              <a:rPr lang="en-US" altLang="ko-KR" dirty="0" smtClean="0"/>
              <a:t> RNA</a:t>
            </a:r>
            <a:r>
              <a:rPr lang="ko-KR" altLang="en-US" dirty="0" smtClean="0"/>
              <a:t>를 합성할 수 있다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428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Plasmid pBR322 : </a:t>
            </a:r>
            <a:r>
              <a:rPr lang="ko-KR" altLang="en-US" dirty="0" smtClean="0"/>
              <a:t>초기에 개발되었음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58" y="1618658"/>
            <a:ext cx="4280165" cy="441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4800" y="1690688"/>
            <a:ext cx="5088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Amp: ampicillin </a:t>
            </a:r>
            <a:r>
              <a:rPr lang="ko-KR" altLang="en-US" dirty="0" smtClean="0"/>
              <a:t>내성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유전자</a:t>
            </a:r>
            <a:endParaRPr lang="en-US" altLang="ko-KR" dirty="0" smtClean="0"/>
          </a:p>
          <a:p>
            <a:r>
              <a:rPr lang="en-US" altLang="ko-KR" dirty="0" smtClean="0"/>
              <a:t>Tet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tetracyclin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내성유전자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Ori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복제원점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사용방법</a:t>
            </a:r>
            <a:r>
              <a:rPr lang="en-US" altLang="ko-KR" dirty="0" smtClean="0"/>
              <a:t>: Pst1 </a:t>
            </a:r>
            <a:r>
              <a:rPr lang="ko-KR" altLang="en-US" dirty="0" smtClean="0"/>
              <a:t>혹은</a:t>
            </a:r>
            <a:r>
              <a:rPr lang="en-US" altLang="ko-KR" dirty="0" smtClean="0"/>
              <a:t> BamH1 </a:t>
            </a:r>
            <a:r>
              <a:rPr lang="ko-KR" altLang="en-US" dirty="0" smtClean="0"/>
              <a:t>자리에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유전자를 </a:t>
            </a:r>
            <a:r>
              <a:rPr lang="ko-KR" altLang="en-US" dirty="0" err="1" smtClean="0"/>
              <a:t>클로닝하면</a:t>
            </a:r>
            <a:r>
              <a:rPr lang="ko-KR" altLang="en-US" dirty="0" smtClean="0"/>
              <a:t> 항생제 내성이 없어진다는 점을 이용하여 유전자가 </a:t>
            </a:r>
            <a:r>
              <a:rPr lang="ko-KR" altLang="en-US" dirty="0" err="1" smtClean="0"/>
              <a:t>클로닝되었는지</a:t>
            </a:r>
            <a:r>
              <a:rPr lang="ko-KR" altLang="en-US" dirty="0" smtClean="0"/>
              <a:t> 확인함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29922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14895"/>
            <a:ext cx="10515600" cy="5462068"/>
          </a:xfrm>
        </p:spPr>
        <p:txBody>
          <a:bodyPr/>
          <a:lstStyle/>
          <a:p>
            <a:r>
              <a:rPr lang="en-US" altLang="ko-KR" dirty="0" err="1" smtClean="0"/>
              <a:t>Bacteriopage</a:t>
            </a:r>
            <a:r>
              <a:rPr lang="ko-KR" altLang="en-US" dirty="0" smtClean="0"/>
              <a:t> </a:t>
            </a:r>
            <a:r>
              <a:rPr lang="el-GR" altLang="ko-KR" dirty="0" smtClean="0"/>
              <a:t>λ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이중나선 선상</a:t>
            </a:r>
            <a:r>
              <a:rPr lang="en-US" altLang="ko-KR" dirty="0" smtClean="0"/>
              <a:t> DNA </a:t>
            </a:r>
            <a:r>
              <a:rPr lang="ko-KR" altLang="en-US" dirty="0" smtClean="0"/>
              <a:t>게놈</a:t>
            </a:r>
            <a:r>
              <a:rPr lang="en-US" altLang="ko-KR" dirty="0" smtClean="0"/>
              <a:t>(48.5Kb)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323975"/>
            <a:ext cx="762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701" y="1690687"/>
            <a:ext cx="5450834" cy="4717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1700" y="1038225"/>
            <a:ext cx="63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211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751681"/>
            <a:ext cx="7676408" cy="58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2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301" y="901699"/>
            <a:ext cx="7246094" cy="5004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3175" y="6067425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Packaging</a:t>
            </a:r>
            <a:r>
              <a:rPr lang="ko-KR" altLang="en-US" dirty="0" smtClean="0"/>
              <a:t> 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게놈의 크기는 </a:t>
            </a:r>
            <a:r>
              <a:rPr lang="en-US" altLang="ko-KR" dirty="0" smtClean="0"/>
              <a:t>38~51Kb</a:t>
            </a:r>
            <a:r>
              <a:rPr lang="ko-KR" altLang="en-US" dirty="0" smtClean="0"/>
              <a:t>이어야 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508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841" y="1494631"/>
            <a:ext cx="10813273" cy="501015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670553" y="5447506"/>
            <a:ext cx="11144250" cy="10572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95475" y="723900"/>
            <a:ext cx="865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삽입형</a:t>
            </a:r>
            <a:r>
              <a:rPr lang="en-US" altLang="ko-KR" dirty="0" smtClean="0"/>
              <a:t> vector:  </a:t>
            </a:r>
            <a:r>
              <a:rPr lang="ko-KR" altLang="en-US" dirty="0" smtClean="0"/>
              <a:t>최대 </a:t>
            </a:r>
            <a:r>
              <a:rPr lang="en-US" altLang="ko-KR" dirty="0" smtClean="0"/>
              <a:t>9Kb </a:t>
            </a:r>
            <a:r>
              <a:rPr lang="ko-KR" altLang="en-US" dirty="0" smtClean="0"/>
              <a:t>크기의</a:t>
            </a:r>
            <a:r>
              <a:rPr lang="en-US" altLang="ko-KR" dirty="0" smtClean="0"/>
              <a:t> DNA cloning </a:t>
            </a:r>
            <a:r>
              <a:rPr lang="ko-KR" altLang="en-US" dirty="0" smtClean="0"/>
              <a:t>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게놈 라이브러리 제작에 사</a:t>
            </a:r>
            <a:r>
              <a:rPr lang="ko-KR" altLang="en-US" dirty="0" smtClean="0"/>
              <a:t>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423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558" y="1701800"/>
            <a:ext cx="58017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175" y="1085850"/>
            <a:ext cx="502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치환형</a:t>
            </a:r>
            <a:r>
              <a:rPr lang="ko-KR" altLang="en-US" dirty="0" smtClean="0"/>
              <a:t>  </a:t>
            </a:r>
            <a:r>
              <a:rPr lang="en-US" altLang="ko-KR" dirty="0" smtClean="0"/>
              <a:t>vector: 9~23Kb </a:t>
            </a:r>
            <a:r>
              <a:rPr lang="ko-KR" altLang="en-US" dirty="0" smtClean="0"/>
              <a:t>크기를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cloniong</a:t>
            </a:r>
            <a:r>
              <a:rPr lang="ko-KR" altLang="en-US" dirty="0" smtClean="0"/>
              <a:t> 가능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1575" y="4752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463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269049"/>
            <a:ext cx="8343900" cy="4695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8775" y="533400"/>
            <a:ext cx="464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</a:t>
            </a:r>
            <a:r>
              <a:rPr lang="ko-KR" altLang="en-US" dirty="0" smtClean="0"/>
              <a:t> </a:t>
            </a:r>
            <a:r>
              <a:rPr lang="en-US" altLang="ko-KR" dirty="0" smtClean="0"/>
              <a:t>vitro packaging : cos</a:t>
            </a:r>
            <a:r>
              <a:rPr lang="ko-KR" altLang="en-US" dirty="0" smtClean="0"/>
              <a:t>부위가 있어야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514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337" y="597939"/>
            <a:ext cx="6039871" cy="56372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0175" y="59793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대장균에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감염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7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38175"/>
            <a:ext cx="10515600" cy="5538788"/>
          </a:xfrm>
        </p:spPr>
        <p:txBody>
          <a:bodyPr/>
          <a:lstStyle/>
          <a:p>
            <a:r>
              <a:rPr lang="en-US" altLang="ko-KR" dirty="0" err="1" smtClean="0"/>
              <a:t>Cosmid</a:t>
            </a:r>
            <a:r>
              <a:rPr lang="en-US" altLang="ko-KR" dirty="0" smtClean="0"/>
              <a:t> plasmid: bacteriophage </a:t>
            </a:r>
            <a:r>
              <a:rPr lang="el-GR" altLang="ko-KR" dirty="0" smtClean="0"/>
              <a:t>λ</a:t>
            </a:r>
            <a:r>
              <a:rPr lang="en-US" altLang="ko-KR" dirty="0"/>
              <a:t> 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cos </a:t>
            </a:r>
            <a:r>
              <a:rPr lang="ko-KR" altLang="en-US" dirty="0" smtClean="0"/>
              <a:t>부위를 삽입시킨 </a:t>
            </a:r>
            <a:r>
              <a:rPr lang="en-US" altLang="ko-KR" dirty="0" smtClean="0"/>
              <a:t>plasmid: 35~40Kb</a:t>
            </a:r>
            <a:r>
              <a:rPr lang="ko-KR" altLang="en-US" dirty="0" smtClean="0"/>
              <a:t>의 크기를 </a:t>
            </a:r>
            <a:r>
              <a:rPr lang="en-US" altLang="ko-KR" dirty="0" smtClean="0"/>
              <a:t>cloning </a:t>
            </a:r>
            <a:r>
              <a:rPr lang="ko-KR" altLang="en-US" dirty="0" smtClean="0"/>
              <a:t>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게놈 라이브러리 제작에 사용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143125"/>
            <a:ext cx="8126322" cy="38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9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411" y="1171575"/>
            <a:ext cx="5498032" cy="4786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241565"/>
            <a:ext cx="5583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BamH1 site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cloning </a:t>
            </a:r>
            <a:r>
              <a:rPr lang="ko-KR" altLang="en-US" dirty="0" smtClean="0"/>
              <a:t>하고</a:t>
            </a:r>
            <a:r>
              <a:rPr lang="en-US" altLang="ko-KR" dirty="0" smtClean="0"/>
              <a:t> Xba1</a:t>
            </a:r>
            <a:r>
              <a:rPr lang="ko-KR" altLang="en-US" dirty="0" smtClean="0"/>
              <a:t>으로 절단한 후 </a:t>
            </a:r>
            <a:endParaRPr lang="en-US" altLang="ko-KR" dirty="0" smtClean="0"/>
          </a:p>
          <a:p>
            <a:r>
              <a:rPr lang="en-US" altLang="ko-KR" dirty="0" smtClean="0"/>
              <a:t>In vitro packaging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r>
              <a:rPr lang="ko-KR" altLang="en-US" dirty="0" smtClean="0">
                <a:sym typeface="Wingdings" panose="05000000000000000000" pitchFamily="2" charset="2"/>
              </a:rPr>
              <a:t>대장균 감염</a:t>
            </a:r>
            <a:r>
              <a:rPr lang="en-US" altLang="ko-KR" dirty="0" smtClean="0">
                <a:sym typeface="Wingdings" panose="05000000000000000000" pitchFamily="2" charset="2"/>
              </a:rPr>
              <a:t>plasmid</a:t>
            </a:r>
            <a:r>
              <a:rPr lang="ko-KR" altLang="en-US" dirty="0" smtClean="0">
                <a:sym typeface="Wingdings" panose="05000000000000000000" pitchFamily="2" charset="2"/>
              </a:rPr>
              <a:t>로 유지됨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979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612" y="788987"/>
            <a:ext cx="4676775" cy="5229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713" y="1064029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pBR322 </a:t>
            </a:r>
            <a:r>
              <a:rPr lang="ko-KR" altLang="en-US" dirty="0" smtClean="0"/>
              <a:t>개발과정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92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704850"/>
            <a:ext cx="10515600" cy="547211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BAC(bacterial artificial chromosome) vector:</a:t>
            </a:r>
            <a:r>
              <a:rPr lang="ko-KR" altLang="en-US" sz="2400" dirty="0" smtClean="0"/>
              <a:t>수백</a:t>
            </a:r>
            <a:r>
              <a:rPr lang="en-US" altLang="ko-KR" sz="2400" dirty="0" smtClean="0"/>
              <a:t> Kb </a:t>
            </a:r>
            <a:r>
              <a:rPr lang="ko-KR" altLang="en-US" sz="2400" dirty="0" smtClean="0"/>
              <a:t>크기 </a:t>
            </a:r>
            <a:r>
              <a:rPr lang="en-US" altLang="ko-KR" sz="2400" dirty="0" smtClean="0"/>
              <a:t>cloning </a:t>
            </a:r>
            <a:r>
              <a:rPr lang="ko-KR" altLang="en-US" sz="2400" dirty="0" smtClean="0"/>
              <a:t>가능 </a:t>
            </a:r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153120"/>
            <a:ext cx="8134350" cy="4575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031766"/>
            <a:ext cx="578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 plasmid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복제원점을</a:t>
            </a:r>
            <a:r>
              <a:rPr lang="ko-KR" altLang="en-US" dirty="0" smtClean="0"/>
              <a:t> 갖고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단일 사본 </a:t>
            </a:r>
            <a:r>
              <a:rPr lang="en-US" altLang="ko-KR" dirty="0" smtClean="0"/>
              <a:t>plasmid</a:t>
            </a:r>
          </a:p>
          <a:p>
            <a:r>
              <a:rPr lang="ko-KR" altLang="en-US" dirty="0" smtClean="0"/>
              <a:t>게놈</a:t>
            </a:r>
            <a:r>
              <a:rPr lang="en-US" altLang="ko-KR" dirty="0" smtClean="0"/>
              <a:t> </a:t>
            </a:r>
            <a:r>
              <a:rPr lang="ko-KR" altLang="en-US" dirty="0" smtClean="0"/>
              <a:t>라이브러리 제작에 사용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86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57225"/>
            <a:ext cx="10515600" cy="5519738"/>
          </a:xfrm>
        </p:spPr>
        <p:txBody>
          <a:bodyPr/>
          <a:lstStyle/>
          <a:p>
            <a:r>
              <a:rPr lang="en-US" altLang="ko-KR" dirty="0" smtClean="0"/>
              <a:t>YAC(Yeast artificial chromosome) vector, 100Kb~</a:t>
            </a:r>
            <a:r>
              <a:rPr lang="ko-KR" altLang="en-US" dirty="0" smtClean="0"/>
              <a:t>수</a:t>
            </a:r>
            <a:r>
              <a:rPr lang="en-US" altLang="ko-KR" dirty="0" smtClean="0"/>
              <a:t>Mb </a:t>
            </a:r>
            <a:r>
              <a:rPr lang="ko-KR" altLang="en-US" dirty="0" smtClean="0"/>
              <a:t>크기를 </a:t>
            </a:r>
            <a:r>
              <a:rPr lang="en-US" altLang="ko-KR" dirty="0" smtClean="0"/>
              <a:t>cloning </a:t>
            </a:r>
            <a:r>
              <a:rPr lang="ko-KR" altLang="en-US" dirty="0" smtClean="0"/>
              <a:t>가능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게놈 라이브러리 제작에 사용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47849"/>
            <a:ext cx="4705350" cy="4033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225" y="3990975"/>
            <a:ext cx="445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Cen4: </a:t>
            </a:r>
            <a:r>
              <a:rPr lang="ko-KR" altLang="en-US" dirty="0" smtClean="0"/>
              <a:t>효모의</a:t>
            </a:r>
            <a:r>
              <a:rPr lang="en-US" altLang="ko-KR" dirty="0" smtClean="0"/>
              <a:t> centromere(</a:t>
            </a:r>
            <a:r>
              <a:rPr lang="ko-KR" altLang="en-US" dirty="0" err="1" smtClean="0"/>
              <a:t>동원체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ARS1: </a:t>
            </a:r>
            <a:r>
              <a:rPr lang="ko-KR" altLang="en-US" dirty="0" smtClean="0"/>
              <a:t>효모의 </a:t>
            </a:r>
            <a:r>
              <a:rPr lang="ko-KR" altLang="en-US" dirty="0" err="1" smtClean="0"/>
              <a:t>복제원점</a:t>
            </a:r>
            <a:r>
              <a:rPr lang="en-US" altLang="ko-KR" dirty="0" smtClean="0"/>
              <a:t>(autonomous</a:t>
            </a:r>
            <a:r>
              <a:rPr lang="ko-KR" altLang="en-US" dirty="0" smtClean="0"/>
              <a:t> </a:t>
            </a:r>
            <a:r>
              <a:rPr lang="en-US" altLang="ko-KR" dirty="0" smtClean="0"/>
              <a:t>replicating sequence)</a:t>
            </a:r>
          </a:p>
          <a:p>
            <a:r>
              <a:rPr lang="en-US" altLang="ko-KR" dirty="0" smtClean="0"/>
              <a:t>Telomere: </a:t>
            </a:r>
            <a:r>
              <a:rPr lang="ko-KR" altLang="en-US" dirty="0" smtClean="0"/>
              <a:t>효모의 </a:t>
            </a:r>
            <a:r>
              <a:rPr lang="ko-KR" altLang="en-US" dirty="0" err="1" smtClean="0"/>
              <a:t>텔로미어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600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975" y="2586831"/>
            <a:ext cx="3505200" cy="3458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5450" y="1695450"/>
            <a:ext cx="702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Bacteriophage P1-derivd vector: 100~300Kb </a:t>
            </a:r>
            <a:r>
              <a:rPr lang="ko-KR" altLang="en-US" dirty="0" smtClean="0"/>
              <a:t>크기</a:t>
            </a:r>
            <a:r>
              <a:rPr lang="en-US" altLang="ko-KR" dirty="0" smtClean="0"/>
              <a:t> cloning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3675" y="2667000"/>
            <a:ext cx="5464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Neomycin</a:t>
            </a:r>
            <a:r>
              <a:rPr lang="ko-KR" altLang="en-US" dirty="0" smtClean="0"/>
              <a:t> 첨가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배지에서 </a:t>
            </a:r>
            <a:r>
              <a:rPr lang="en-US" altLang="ko-KR" dirty="0" smtClean="0"/>
              <a:t>Plasmid 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유지하거나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Lytic</a:t>
            </a:r>
            <a:r>
              <a:rPr lang="ko-KR" altLang="en-US" dirty="0" smtClean="0"/>
              <a:t> </a:t>
            </a:r>
            <a:r>
              <a:rPr lang="en-US" altLang="ko-KR" dirty="0" smtClean="0"/>
              <a:t>cycle</a:t>
            </a:r>
            <a:r>
              <a:rPr lang="ko-KR" altLang="en-US" dirty="0" smtClean="0"/>
              <a:t>을 유도하여 </a:t>
            </a:r>
            <a:r>
              <a:rPr lang="en-US" altLang="ko-KR" dirty="0" smtClean="0"/>
              <a:t>phage</a:t>
            </a:r>
            <a:r>
              <a:rPr lang="ko-KR" altLang="en-US" dirty="0" smtClean="0"/>
              <a:t> 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증식시킬 수 있다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57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26" y="1073121"/>
            <a:ext cx="6276110" cy="503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0466" y="3408217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삽입 불활성화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44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r>
              <a:rPr lang="en-US" altLang="ko-KR" dirty="0" smtClean="0"/>
              <a:t>Selection(</a:t>
            </a:r>
            <a:r>
              <a:rPr lang="ko-KR" altLang="en-US" dirty="0" smtClean="0"/>
              <a:t>재조합 </a:t>
            </a:r>
            <a:r>
              <a:rPr lang="en-US" altLang="ko-KR" dirty="0" smtClean="0"/>
              <a:t>plasmid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형질전환된</a:t>
            </a:r>
            <a:r>
              <a:rPr lang="ko-KR" altLang="en-US" dirty="0" smtClean="0"/>
              <a:t> 세균의 선별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53" y="1463040"/>
            <a:ext cx="8119687" cy="456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935" y="975976"/>
            <a:ext cx="7082443" cy="5317384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468880" y="1271847"/>
            <a:ext cx="440575" cy="4987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8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32015"/>
            <a:ext cx="10515600" cy="564494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pUC19 plasmid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4" y="1797195"/>
            <a:ext cx="7748478" cy="44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128" y="1260360"/>
            <a:ext cx="774259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9171" y="565265"/>
            <a:ext cx="17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Lactose operon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1265" y="5985164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IPTG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21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890" y="1297233"/>
            <a:ext cx="4876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9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348</Words>
  <Application>Microsoft Office PowerPoint</Application>
  <PresentationFormat>와이드스크린</PresentationFormat>
  <Paragraphs>43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맑은 고딕</vt:lpstr>
      <vt:lpstr>Arial</vt:lpstr>
      <vt:lpstr>Wingdings</vt:lpstr>
      <vt:lpstr>Office 테마</vt:lpstr>
      <vt:lpstr>유전자 클로닝에 사용되는 Vector</vt:lpstr>
      <vt:lpstr>Plasmid pBR322 : 초기에 개발되었음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유전자 클로닝에 사용되는 Vector</dc:title>
  <dc:creator>Windows User</dc:creator>
  <cp:lastModifiedBy>Windows User</cp:lastModifiedBy>
  <cp:revision>37</cp:revision>
  <dcterms:created xsi:type="dcterms:W3CDTF">2020-03-22T15:49:38Z</dcterms:created>
  <dcterms:modified xsi:type="dcterms:W3CDTF">2020-03-24T02:11:27Z</dcterms:modified>
</cp:coreProperties>
</file>