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4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4CCC-8F99-4494-A546-DB795A01E96C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59F7-EEAF-4E6D-8DA0-639287B773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0317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4CCC-8F99-4494-A546-DB795A01E96C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59F7-EEAF-4E6D-8DA0-639287B773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489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4CCC-8F99-4494-A546-DB795A01E96C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59F7-EEAF-4E6D-8DA0-639287B773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621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4CCC-8F99-4494-A546-DB795A01E96C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59F7-EEAF-4E6D-8DA0-639287B773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554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4CCC-8F99-4494-A546-DB795A01E96C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59F7-EEAF-4E6D-8DA0-639287B773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39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4CCC-8F99-4494-A546-DB795A01E96C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59F7-EEAF-4E6D-8DA0-639287B773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335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4CCC-8F99-4494-A546-DB795A01E96C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59F7-EEAF-4E6D-8DA0-639287B773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11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4CCC-8F99-4494-A546-DB795A01E96C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59F7-EEAF-4E6D-8DA0-639287B773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676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4CCC-8F99-4494-A546-DB795A01E96C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59F7-EEAF-4E6D-8DA0-639287B773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814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4CCC-8F99-4494-A546-DB795A01E96C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59F7-EEAF-4E6D-8DA0-639287B773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074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4CCC-8F99-4494-A546-DB795A01E96C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59F7-EEAF-4E6D-8DA0-639287B773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665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C4CCC-8F99-4494-A546-DB795A01E96C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559F7-EEAF-4E6D-8DA0-639287B773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3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염색체 </a:t>
            </a:r>
            <a:r>
              <a:rPr lang="en-US" altLang="ko-KR" dirty="0" smtClean="0"/>
              <a:t>DNA </a:t>
            </a:r>
            <a:r>
              <a:rPr lang="ko-KR" altLang="en-US" dirty="0" smtClean="0"/>
              <a:t>분리 실험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8443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9. </a:t>
            </a:r>
            <a:r>
              <a:rPr lang="ko-KR" altLang="en-US" dirty="0" smtClean="0"/>
              <a:t>동량의 </a:t>
            </a:r>
            <a:r>
              <a:rPr lang="en-US" altLang="ko-KR" dirty="0" smtClean="0"/>
              <a:t>phenol</a:t>
            </a:r>
            <a:r>
              <a:rPr lang="ko-KR" altLang="en-US" dirty="0" smtClean="0"/>
              <a:t> 용액을 넣고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분간 천천히 섞은 다음 실온</a:t>
            </a:r>
            <a:r>
              <a:rPr lang="en-US" altLang="ko-KR" dirty="0" smtClean="0"/>
              <a:t>5000rpm</a:t>
            </a:r>
            <a:r>
              <a:rPr lang="ko-KR" altLang="en-US" dirty="0" smtClean="0"/>
              <a:t>에서 </a:t>
            </a:r>
            <a:r>
              <a:rPr lang="ko-KR" altLang="en-US" dirty="0" err="1" smtClean="0"/>
              <a:t>원심분리한</a:t>
            </a:r>
            <a:r>
              <a:rPr lang="ko-KR" altLang="en-US" dirty="0" smtClean="0"/>
              <a:t> 후 </a:t>
            </a:r>
            <a:r>
              <a:rPr lang="ko-KR" altLang="en-US" dirty="0" err="1" smtClean="0"/>
              <a:t>상층액을</a:t>
            </a:r>
            <a:r>
              <a:rPr lang="ko-KR" altLang="en-US" dirty="0" smtClean="0"/>
              <a:t> 새 </a:t>
            </a:r>
            <a:r>
              <a:rPr lang="en-US" altLang="ko-KR" dirty="0" smtClean="0"/>
              <a:t>tube </a:t>
            </a:r>
            <a:r>
              <a:rPr lang="ko-KR" altLang="en-US" dirty="0" smtClean="0"/>
              <a:t>에 옮긴다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-phenol</a:t>
            </a:r>
            <a:r>
              <a:rPr lang="ko-KR" altLang="en-US" dirty="0" smtClean="0"/>
              <a:t>용액 만드는 법</a:t>
            </a:r>
            <a:r>
              <a:rPr lang="en-US" altLang="ko-KR" dirty="0" smtClean="0"/>
              <a:t>: </a:t>
            </a:r>
            <a:r>
              <a:rPr lang="ko-KR" altLang="en-US" dirty="0" smtClean="0"/>
              <a:t>순수한 </a:t>
            </a:r>
            <a:r>
              <a:rPr lang="en-US" altLang="ko-KR" dirty="0" smtClean="0"/>
              <a:t>phenol</a:t>
            </a:r>
            <a:r>
              <a:rPr lang="ko-KR" altLang="en-US" dirty="0" smtClean="0"/>
              <a:t>을 </a:t>
            </a:r>
            <a:r>
              <a:rPr lang="en-US" altLang="ko-KR" dirty="0" smtClean="0"/>
              <a:t>50C </a:t>
            </a:r>
            <a:r>
              <a:rPr lang="ko-KR" altLang="en-US" dirty="0" smtClean="0"/>
              <a:t>수조에서 녹인 후 </a:t>
            </a:r>
            <a:r>
              <a:rPr lang="en-US" altLang="ko-KR" dirty="0" smtClean="0"/>
              <a:t>TE </a:t>
            </a:r>
            <a:r>
              <a:rPr lang="ko-KR" altLang="en-US" dirty="0" smtClean="0"/>
              <a:t>완충용액으로 포화 시키고 냉장고에 보관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10. </a:t>
            </a:r>
            <a:r>
              <a:rPr lang="ko-KR" altLang="en-US" dirty="0" smtClean="0"/>
              <a:t>동량의 </a:t>
            </a:r>
            <a:r>
              <a:rPr lang="en-US" altLang="ko-KR" dirty="0" smtClean="0"/>
              <a:t>chloroform </a:t>
            </a:r>
            <a:r>
              <a:rPr lang="ko-KR" altLang="en-US" dirty="0" smtClean="0"/>
              <a:t>을 넣고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분간 천천히 섞은 다음 우</a:t>
            </a:r>
            <a:r>
              <a:rPr lang="en-US" altLang="ko-KR" dirty="0" smtClean="0"/>
              <a:t>;</a:t>
            </a:r>
            <a:r>
              <a:rPr lang="ko-KR" altLang="en-US" dirty="0" smtClean="0"/>
              <a:t>와 동일한 방법으로 </a:t>
            </a:r>
            <a:r>
              <a:rPr lang="ko-KR" altLang="en-US" dirty="0" err="1" smtClean="0"/>
              <a:t>원심분리한</a:t>
            </a:r>
            <a:r>
              <a:rPr lang="ko-KR" altLang="en-US" dirty="0" smtClean="0"/>
              <a:t> 후 </a:t>
            </a:r>
            <a:r>
              <a:rPr lang="ko-KR" altLang="en-US" dirty="0" err="1" smtClean="0"/>
              <a:t>상층액을</a:t>
            </a:r>
            <a:r>
              <a:rPr lang="ko-KR" altLang="en-US" dirty="0" smtClean="0"/>
              <a:t> 새 </a:t>
            </a:r>
            <a:r>
              <a:rPr lang="en-US" altLang="ko-KR" dirty="0" smtClean="0"/>
              <a:t>tube</a:t>
            </a:r>
            <a:r>
              <a:rPr lang="ko-KR" altLang="en-US" dirty="0" smtClean="0"/>
              <a:t>에 옮긴다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 smtClean="0"/>
              <a:t>-chloroform </a:t>
            </a:r>
            <a:r>
              <a:rPr lang="ko-KR" altLang="en-US" dirty="0" smtClean="0"/>
              <a:t>용액 만드는 법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chloroform:isoamyl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alcoho</a:t>
            </a:r>
            <a:r>
              <a:rPr lang="ko-KR" altLang="en-US" dirty="0" smtClean="0"/>
              <a:t>을 </a:t>
            </a:r>
            <a:r>
              <a:rPr lang="en-US" altLang="ko-KR" dirty="0" smtClean="0"/>
              <a:t>24:1</a:t>
            </a:r>
            <a:r>
              <a:rPr lang="ko-KR" altLang="en-US" dirty="0" smtClean="0"/>
              <a:t>의 비율로 섞어서 냉장보관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isoamyl</a:t>
            </a:r>
            <a:r>
              <a:rPr lang="en-US" altLang="ko-KR" dirty="0" smtClean="0"/>
              <a:t> alcohol</a:t>
            </a:r>
            <a:r>
              <a:rPr lang="ko-KR" altLang="en-US" dirty="0" smtClean="0"/>
              <a:t>은 </a:t>
            </a:r>
            <a:r>
              <a:rPr lang="ko-KR" altLang="en-US" dirty="0" err="1" smtClean="0"/>
              <a:t>거품제거제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0117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536895"/>
            <a:ext cx="10515600" cy="564006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11. DNA</a:t>
            </a:r>
            <a:r>
              <a:rPr lang="ko-KR" altLang="en-US" dirty="0" smtClean="0"/>
              <a:t>용액을 투석 </a:t>
            </a:r>
            <a:r>
              <a:rPr lang="en-US" altLang="ko-KR" dirty="0" smtClean="0"/>
              <a:t>tube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넣고 </a:t>
            </a:r>
            <a:r>
              <a:rPr lang="en-US" altLang="ko-KR" dirty="0" smtClean="0"/>
              <a:t>1liter TE </a:t>
            </a:r>
            <a:r>
              <a:rPr lang="ko-KR" altLang="en-US" dirty="0" smtClean="0"/>
              <a:t>완충용액에서 하룻동안 투석하거나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12. 3M </a:t>
            </a:r>
            <a:r>
              <a:rPr lang="en-US" altLang="ko-KR" dirty="0" err="1" smtClean="0"/>
              <a:t>NaCl</a:t>
            </a:r>
            <a:r>
              <a:rPr lang="en-US" altLang="ko-KR" dirty="0" smtClean="0"/>
              <a:t> 3ml</a:t>
            </a:r>
            <a:r>
              <a:rPr lang="ko-KR" altLang="en-US" dirty="0" smtClean="0"/>
              <a:t>를 넣고 </a:t>
            </a:r>
            <a:r>
              <a:rPr lang="en-US" altLang="ko-KR" dirty="0" smtClean="0"/>
              <a:t>26ml</a:t>
            </a:r>
            <a:r>
              <a:rPr lang="ko-KR" altLang="en-US" dirty="0" smtClean="0"/>
              <a:t>의 에탄올을 넣어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를 </a:t>
            </a:r>
            <a:r>
              <a:rPr lang="ko-KR" altLang="en-US" dirty="0" err="1" smtClean="0"/>
              <a:t>침전시킨다</a:t>
            </a:r>
            <a:r>
              <a:rPr lang="en-US" altLang="ko-KR" dirty="0" smtClean="0"/>
              <a:t>(</a:t>
            </a:r>
            <a:r>
              <a:rPr lang="ko-KR" altLang="en-US" dirty="0" smtClean="0"/>
              <a:t>침전물이 보이지 않으면 </a:t>
            </a:r>
            <a:r>
              <a:rPr lang="en-US" altLang="ko-KR" dirty="0" smtClean="0"/>
              <a:t>-20C </a:t>
            </a:r>
            <a:r>
              <a:rPr lang="ko-KR" altLang="en-US" dirty="0" err="1" smtClean="0"/>
              <a:t>냉동고에서</a:t>
            </a:r>
            <a:r>
              <a:rPr lang="ko-KR" altLang="en-US" dirty="0" smtClean="0"/>
              <a:t>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분 둔다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r>
              <a:rPr lang="en-US" altLang="ko-KR" dirty="0" smtClean="0"/>
              <a:t>13. 4C 1000rpm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분간 원심분리한다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14. </a:t>
            </a:r>
            <a:r>
              <a:rPr lang="ko-KR" altLang="en-US" dirty="0" err="1" smtClean="0"/>
              <a:t>상층액을</a:t>
            </a:r>
            <a:r>
              <a:rPr lang="ko-KR" altLang="en-US" dirty="0" smtClean="0"/>
              <a:t> 버리고 침전물에 </a:t>
            </a:r>
            <a:r>
              <a:rPr lang="en-US" altLang="ko-KR" dirty="0" smtClean="0"/>
              <a:t>70%</a:t>
            </a:r>
            <a:r>
              <a:rPr lang="ko-KR" altLang="en-US" dirty="0" smtClean="0"/>
              <a:t>에탄올</a:t>
            </a:r>
            <a:r>
              <a:rPr lang="en-US" altLang="ko-KR" dirty="0" smtClean="0"/>
              <a:t>(cold)</a:t>
            </a:r>
            <a:r>
              <a:rPr lang="ko-KR" altLang="en-US" dirty="0" smtClean="0"/>
              <a:t>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첨가하여 세척한 후 다시 원심분리한다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15. </a:t>
            </a:r>
            <a:r>
              <a:rPr lang="ko-KR" altLang="en-US" dirty="0" err="1" smtClean="0"/>
              <a:t>상층액을</a:t>
            </a:r>
            <a:r>
              <a:rPr lang="ko-KR" altLang="en-US" dirty="0" smtClean="0"/>
              <a:t> 버리고 침전물을 공기중에 말린다</a:t>
            </a:r>
            <a:r>
              <a:rPr lang="en-US" altLang="ko-KR" dirty="0" smtClean="0"/>
              <a:t>(10</a:t>
            </a:r>
            <a:r>
              <a:rPr lang="ko-KR" altLang="en-US" dirty="0" smtClean="0"/>
              <a:t>분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r>
              <a:rPr lang="en-US" altLang="ko-KR" dirty="0" smtClean="0"/>
              <a:t>16. </a:t>
            </a:r>
            <a:r>
              <a:rPr lang="ko-KR" altLang="en-US" dirty="0" smtClean="0"/>
              <a:t>적당량</a:t>
            </a:r>
            <a:r>
              <a:rPr lang="en-US" altLang="ko-KR" dirty="0" smtClean="0"/>
              <a:t>(1ml)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TE </a:t>
            </a:r>
            <a:r>
              <a:rPr lang="ko-KR" altLang="en-US" dirty="0" err="1" smtClean="0"/>
              <a:t>완충용액에</a:t>
            </a:r>
            <a:r>
              <a:rPr lang="ko-KR" altLang="en-US" dirty="0" smtClean="0"/>
              <a:t> 녹인다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 smtClean="0"/>
              <a:t>17. 1% </a:t>
            </a:r>
            <a:r>
              <a:rPr lang="ko-KR" altLang="en-US" dirty="0" err="1" smtClean="0"/>
              <a:t>아가로스</a:t>
            </a:r>
            <a:r>
              <a:rPr lang="ko-KR" altLang="en-US" dirty="0" smtClean="0"/>
              <a:t> 겔 전기영동으로 분리된</a:t>
            </a:r>
            <a:r>
              <a:rPr lang="en-US" altLang="ko-KR" dirty="0"/>
              <a:t>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확인한다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2557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2200" y="1518408"/>
            <a:ext cx="4619687" cy="274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동물조직</a:t>
            </a:r>
            <a:r>
              <a:rPr lang="en-US" altLang="ko-KR" dirty="0" smtClean="0"/>
              <a:t>(</a:t>
            </a:r>
            <a:r>
              <a:rPr lang="ko-KR" altLang="en-US" dirty="0" smtClean="0"/>
              <a:t>간</a:t>
            </a:r>
            <a:r>
              <a:rPr lang="en-US" altLang="ko-KR" dirty="0" smtClean="0"/>
              <a:t>) DNA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분리 실험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ko-KR" altLang="en-US" dirty="0" err="1" smtClean="0"/>
              <a:t>간조직</a:t>
            </a:r>
            <a:r>
              <a:rPr lang="ko-KR" altLang="en-US" dirty="0" smtClean="0"/>
              <a:t> </a:t>
            </a:r>
            <a:r>
              <a:rPr lang="en-US" altLang="ko-KR" dirty="0" smtClean="0"/>
              <a:t>1g</a:t>
            </a:r>
            <a:r>
              <a:rPr lang="ko-KR" altLang="en-US" dirty="0" smtClean="0"/>
              <a:t>을 </a:t>
            </a:r>
            <a:r>
              <a:rPr lang="ko-KR" altLang="en-US" dirty="0" err="1" smtClean="0"/>
              <a:t>액체질소에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얼린다음</a:t>
            </a:r>
            <a:r>
              <a:rPr lang="en-US" altLang="ko-KR" dirty="0" smtClean="0"/>
              <a:t>, -70C</a:t>
            </a:r>
            <a:r>
              <a:rPr lang="ko-KR" altLang="en-US" dirty="0" smtClean="0"/>
              <a:t>에 보관한다</a:t>
            </a:r>
            <a:r>
              <a:rPr lang="en-US" altLang="ko-KR" dirty="0" smtClean="0"/>
              <a:t>.</a:t>
            </a:r>
          </a:p>
          <a:p>
            <a:pPr marL="514350" indent="-514350">
              <a:buAutoNum type="arabicPeriod"/>
            </a:pPr>
            <a:r>
              <a:rPr lang="ko-KR" altLang="en-US" dirty="0" smtClean="0"/>
              <a:t>냉동된 </a:t>
            </a:r>
            <a:r>
              <a:rPr lang="ko-KR" altLang="en-US" dirty="0" err="1" smtClean="0"/>
              <a:t>간조직을</a:t>
            </a:r>
            <a:r>
              <a:rPr lang="en-US" altLang="ko-KR" dirty="0"/>
              <a:t> </a:t>
            </a:r>
            <a:r>
              <a:rPr lang="en-US" altLang="ko-KR" dirty="0" smtClean="0"/>
              <a:t>-70C</a:t>
            </a:r>
            <a:r>
              <a:rPr lang="ko-KR" altLang="en-US" dirty="0" smtClean="0"/>
              <a:t>에서 차갑게 식힌 </a:t>
            </a:r>
            <a:r>
              <a:rPr lang="ko-KR" altLang="en-US" dirty="0" err="1" smtClean="0"/>
              <a:t>막자사발에</a:t>
            </a:r>
            <a:r>
              <a:rPr lang="ko-KR" altLang="en-US" dirty="0" smtClean="0"/>
              <a:t> 넣고 액체질소를 부어주면서 가루로 만든다</a:t>
            </a:r>
            <a:r>
              <a:rPr lang="en-US" altLang="ko-KR" dirty="0" smtClean="0"/>
              <a:t>(</a:t>
            </a:r>
            <a:r>
              <a:rPr lang="ko-KR" altLang="en-US" dirty="0" smtClean="0">
                <a:solidFill>
                  <a:srgbClr val="FF0000"/>
                </a:solidFill>
              </a:rPr>
              <a:t>액체질소 주의</a:t>
            </a:r>
            <a:r>
              <a:rPr lang="en-US" altLang="ko-KR" dirty="0" smtClean="0"/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ko-KR" altLang="en-US" dirty="0" err="1" smtClean="0"/>
              <a:t>조직가루를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시약숫가락으로</a:t>
            </a:r>
            <a:r>
              <a:rPr lang="ko-KR" altLang="en-US" dirty="0" smtClean="0"/>
              <a:t> </a:t>
            </a:r>
            <a:r>
              <a:rPr lang="en-US" altLang="ko-KR" dirty="0" smtClean="0"/>
              <a:t>20ml </a:t>
            </a:r>
            <a:r>
              <a:rPr lang="ko-KR" altLang="en-US" dirty="0" smtClean="0"/>
              <a:t>부피의 </a:t>
            </a:r>
            <a:r>
              <a:rPr lang="en-US" altLang="ko-KR" dirty="0" smtClean="0"/>
              <a:t>DNA </a:t>
            </a:r>
            <a:r>
              <a:rPr lang="ko-KR" altLang="en-US" dirty="0" smtClean="0"/>
              <a:t>추출 </a:t>
            </a:r>
            <a:r>
              <a:rPr lang="ko-KR" altLang="en-US" dirty="0" err="1" smtClean="0"/>
              <a:t>완충용액</a:t>
            </a:r>
            <a:r>
              <a:rPr lang="en-US" altLang="ko-KR" dirty="0" smtClean="0"/>
              <a:t>(50 </a:t>
            </a:r>
            <a:r>
              <a:rPr lang="en-US" altLang="ko-KR" dirty="0" err="1"/>
              <a:t>mM</a:t>
            </a:r>
            <a:r>
              <a:rPr lang="en-US" altLang="ko-KR" dirty="0"/>
              <a:t> </a:t>
            </a:r>
            <a:r>
              <a:rPr lang="en-US" altLang="ko-KR" dirty="0" err="1"/>
              <a:t>Tris</a:t>
            </a:r>
            <a:r>
              <a:rPr lang="en-US" altLang="ko-KR" dirty="0"/>
              <a:t>-cl, pH 8.0, 0.1M EDTA, pH 8.0, </a:t>
            </a:r>
            <a:r>
              <a:rPr lang="en-US" altLang="ko-KR" dirty="0" smtClean="0"/>
              <a:t>100</a:t>
            </a:r>
            <a:r>
              <a:rPr lang="en-US" altLang="ko-KR" dirty="0"/>
              <a:t>㎍/ml pancreatic </a:t>
            </a:r>
            <a:r>
              <a:rPr lang="en-US" altLang="ko-KR" dirty="0" smtClean="0"/>
              <a:t>RNase A)</a:t>
            </a:r>
            <a:r>
              <a:rPr lang="ko-KR" altLang="en-US" dirty="0" smtClean="0"/>
              <a:t>가 들어 있는 </a:t>
            </a:r>
            <a:r>
              <a:rPr lang="ko-KR" altLang="en-US" dirty="0" err="1" smtClean="0"/>
              <a:t>비이커에</a:t>
            </a:r>
            <a:r>
              <a:rPr lang="ko-KR" altLang="en-US" dirty="0" smtClean="0"/>
              <a:t> 넓게 펴서 뿌려 넣는다</a:t>
            </a:r>
            <a:endParaRPr lang="en-US" altLang="ko-KR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ko-KR" dirty="0"/>
              <a:t>50ml centrifuge tube</a:t>
            </a:r>
            <a:r>
              <a:rPr lang="ko-KR" altLang="en-US" dirty="0"/>
              <a:t>로 옮기고</a:t>
            </a:r>
            <a:r>
              <a:rPr lang="en-US" altLang="ko-KR" dirty="0"/>
              <a:t>, </a:t>
            </a:r>
            <a:r>
              <a:rPr lang="ko-KR" altLang="en-US" dirty="0" smtClean="0"/>
              <a:t>실온에서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분 </a:t>
            </a:r>
            <a:r>
              <a:rPr lang="ko-KR" altLang="en-US" dirty="0" smtClean="0"/>
              <a:t>배양한다</a:t>
            </a:r>
            <a:endParaRPr lang="en-US" altLang="ko-KR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ko-KR" dirty="0" smtClean="0"/>
              <a:t>20% SDS </a:t>
            </a:r>
            <a:r>
              <a:rPr lang="en-US" altLang="ko-KR" dirty="0" smtClean="0"/>
              <a:t>1ml(</a:t>
            </a:r>
            <a:r>
              <a:rPr lang="ko-KR" altLang="en-US" dirty="0" err="1" smtClean="0"/>
              <a:t>최종농도</a:t>
            </a:r>
            <a:r>
              <a:rPr lang="ko-KR" altLang="en-US" dirty="0" smtClean="0"/>
              <a:t> </a:t>
            </a:r>
            <a:r>
              <a:rPr lang="en-US" altLang="ko-KR" dirty="0" smtClean="0"/>
              <a:t>1%)</a:t>
            </a:r>
            <a:r>
              <a:rPr lang="ko-KR" altLang="en-US" dirty="0" smtClean="0"/>
              <a:t>를 </a:t>
            </a:r>
            <a:r>
              <a:rPr lang="ko-KR" altLang="en-US" dirty="0" smtClean="0"/>
              <a:t>섞는다</a:t>
            </a:r>
            <a:endParaRPr lang="ko-KR" alt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ko-KR" dirty="0" err="1" smtClean="0"/>
              <a:t>pronase</a:t>
            </a:r>
            <a:r>
              <a:rPr lang="en-US" altLang="ko-KR" dirty="0" smtClean="0"/>
              <a:t> E</a:t>
            </a:r>
            <a:r>
              <a:rPr lang="ko-KR" altLang="en-US" dirty="0" smtClean="0"/>
              <a:t>를 </a:t>
            </a:r>
            <a:r>
              <a:rPr lang="ko-KR" altLang="en-US" dirty="0"/>
              <a:t>최종 농도 </a:t>
            </a:r>
            <a:r>
              <a:rPr lang="en-US" altLang="ko-KR" dirty="0"/>
              <a:t>100</a:t>
            </a:r>
            <a:r>
              <a:rPr lang="ko-KR" altLang="en-US" dirty="0"/>
              <a:t>㎍</a:t>
            </a:r>
            <a:r>
              <a:rPr lang="en-US" altLang="ko-KR" dirty="0"/>
              <a:t>/ml</a:t>
            </a:r>
            <a:r>
              <a:rPr lang="ko-KR" altLang="en-US" dirty="0"/>
              <a:t>되게 넣고 </a:t>
            </a:r>
            <a:r>
              <a:rPr lang="ko-KR" altLang="en-US" dirty="0" smtClean="0"/>
              <a:t>섞는다</a:t>
            </a:r>
            <a:endParaRPr lang="ko-KR" altLang="en-US" dirty="0"/>
          </a:p>
          <a:p>
            <a:pPr marL="0" indent="0">
              <a:buNone/>
            </a:pPr>
            <a:endParaRPr lang="en-US" altLang="ko-KR" dirty="0"/>
          </a:p>
          <a:p>
            <a:pPr marL="514350" indent="-514350">
              <a:buAutoNum type="arabicPeriod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88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746620"/>
            <a:ext cx="10515600" cy="5430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7</a:t>
            </a:r>
            <a:r>
              <a:rPr lang="en-US" altLang="ko-KR" dirty="0" smtClean="0"/>
              <a:t>. 37C</a:t>
            </a:r>
            <a:r>
              <a:rPr lang="ko-KR" altLang="en-US" dirty="0" smtClean="0"/>
              <a:t>에서 하룻밤 배양한다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8</a:t>
            </a:r>
            <a:r>
              <a:rPr lang="en-US" altLang="ko-KR" dirty="0" smtClean="0"/>
              <a:t>. </a:t>
            </a:r>
            <a:r>
              <a:rPr lang="ko-KR" altLang="en-US" dirty="0" smtClean="0"/>
              <a:t>동량의 </a:t>
            </a:r>
            <a:r>
              <a:rPr lang="en-US" altLang="ko-KR" dirty="0" smtClean="0"/>
              <a:t>Phenol/</a:t>
            </a:r>
            <a:r>
              <a:rPr lang="en-US" altLang="ko-KR" dirty="0" err="1" smtClean="0"/>
              <a:t>chlorofor</a:t>
            </a:r>
            <a:r>
              <a:rPr lang="ko-KR" altLang="en-US" dirty="0" smtClean="0"/>
              <a:t>을 넣고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분간 천천히 섞은 후 </a:t>
            </a:r>
            <a:r>
              <a:rPr lang="en-US" altLang="ko-KR" dirty="0" smtClean="0"/>
              <a:t>4000rpm</a:t>
            </a:r>
            <a:r>
              <a:rPr lang="ko-KR" altLang="en-US" dirty="0" smtClean="0"/>
              <a:t>에서 원심분리한다</a:t>
            </a:r>
            <a:r>
              <a:rPr lang="en-US" altLang="ko-KR" dirty="0" smtClean="0"/>
              <a:t> </a:t>
            </a:r>
            <a:endParaRPr lang="en-US" altLang="ko-KR" dirty="0" smtClean="0"/>
          </a:p>
          <a:p>
            <a:pPr marL="0" indent="0" fontAlgn="base">
              <a:buNone/>
            </a:pPr>
            <a:r>
              <a:rPr lang="en-US" altLang="ko-KR" dirty="0" smtClean="0"/>
              <a:t>9. </a:t>
            </a:r>
            <a:r>
              <a:rPr lang="ko-KR" altLang="en-US" dirty="0" err="1" smtClean="0"/>
              <a:t>상층액을</a:t>
            </a:r>
            <a:r>
              <a:rPr lang="ko-KR" altLang="en-US" dirty="0" smtClean="0"/>
              <a:t> 회수한 후</a:t>
            </a:r>
            <a:endParaRPr lang="en-US" altLang="ko-KR" dirty="0" smtClean="0"/>
          </a:p>
          <a:p>
            <a:pPr marL="0" indent="0" fontAlgn="base">
              <a:buNone/>
            </a:pPr>
            <a:r>
              <a:rPr lang="en-US" altLang="ko-KR" dirty="0"/>
              <a:t>-</a:t>
            </a:r>
            <a:r>
              <a:rPr lang="en-US" altLang="ko-KR" dirty="0" smtClean="0"/>
              <a:t>200kb </a:t>
            </a:r>
            <a:r>
              <a:rPr lang="ko-KR" altLang="en-US" dirty="0"/>
              <a:t>이상의 </a:t>
            </a:r>
            <a:r>
              <a:rPr lang="en-US" altLang="ko-KR" dirty="0"/>
              <a:t>DNA</a:t>
            </a:r>
            <a:r>
              <a:rPr lang="ko-KR" altLang="en-US" dirty="0"/>
              <a:t>를 분리 하기 위해서</a:t>
            </a:r>
            <a:r>
              <a:rPr lang="ko-KR" altLang="en-US" b="1" dirty="0"/>
              <a:t> </a:t>
            </a:r>
            <a:r>
              <a:rPr lang="en-US" altLang="ko-KR" b="1" dirty="0"/>
              <a:t>:</a:t>
            </a:r>
            <a:r>
              <a:rPr lang="ko-KR" altLang="en-US" dirty="0"/>
              <a:t> </a:t>
            </a:r>
            <a:r>
              <a:rPr lang="en-US" altLang="ko-KR" dirty="0" smtClean="0"/>
              <a:t>phenol/chloroform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추출</a:t>
            </a:r>
            <a:r>
              <a:rPr lang="en-US" altLang="ko-KR" dirty="0" smtClean="0"/>
              <a:t>  </a:t>
            </a:r>
            <a:r>
              <a:rPr lang="ko-KR" altLang="en-US" dirty="0"/>
              <a:t>후</a:t>
            </a:r>
            <a:r>
              <a:rPr lang="en-US" altLang="ko-KR" dirty="0"/>
              <a:t>, </a:t>
            </a:r>
            <a:r>
              <a:rPr lang="en-US" altLang="ko-KR" dirty="0" smtClean="0"/>
              <a:t>50mM </a:t>
            </a:r>
            <a:r>
              <a:rPr lang="en-US" altLang="ko-KR" dirty="0" err="1"/>
              <a:t>Tris</a:t>
            </a:r>
            <a:r>
              <a:rPr lang="en-US" altLang="ko-KR" dirty="0"/>
              <a:t>-Cl(pH 8.0), 10mM EDTA(pH 8.0) solution </a:t>
            </a:r>
            <a:r>
              <a:rPr lang="en-US" altLang="ko-KR" dirty="0" smtClean="0"/>
              <a:t>4L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1~2</a:t>
            </a:r>
            <a:r>
              <a:rPr lang="ko-KR" altLang="en-US" smtClean="0"/>
              <a:t>일 투석한다</a:t>
            </a:r>
            <a:r>
              <a:rPr lang="en-US" altLang="ko-KR" dirty="0"/>
              <a:t>(OD</a:t>
            </a:r>
            <a:r>
              <a:rPr lang="en-US" altLang="ko-KR" baseline="-25000" dirty="0"/>
              <a:t>270</a:t>
            </a:r>
            <a:r>
              <a:rPr lang="ko-KR" altLang="en-US" dirty="0"/>
              <a:t>에서 </a:t>
            </a:r>
            <a:r>
              <a:rPr lang="en-US" altLang="ko-KR" dirty="0"/>
              <a:t>0.05</a:t>
            </a:r>
            <a:r>
              <a:rPr lang="ko-KR" altLang="en-US" dirty="0"/>
              <a:t>이하가 될 때까지</a:t>
            </a:r>
            <a:r>
              <a:rPr lang="en-US" altLang="ko-KR" dirty="0"/>
              <a:t>). 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-100-150kb</a:t>
            </a:r>
            <a:r>
              <a:rPr lang="ko-KR" altLang="en-US" dirty="0"/>
              <a:t>의 </a:t>
            </a:r>
            <a:r>
              <a:rPr lang="en-US" altLang="ko-KR" dirty="0"/>
              <a:t>DNA</a:t>
            </a:r>
            <a:r>
              <a:rPr lang="ko-KR" altLang="en-US" dirty="0"/>
              <a:t>를 분리 하기 위해서 </a:t>
            </a:r>
            <a:r>
              <a:rPr lang="en-US" altLang="ko-KR" dirty="0"/>
              <a:t>: </a:t>
            </a:r>
            <a:r>
              <a:rPr lang="ko-KR" altLang="en-US" dirty="0" smtClean="0"/>
              <a:t>새 </a:t>
            </a:r>
            <a:r>
              <a:rPr lang="en-US" altLang="ko-KR" dirty="0"/>
              <a:t>tube</a:t>
            </a:r>
            <a:r>
              <a:rPr lang="ko-KR" altLang="en-US" dirty="0"/>
              <a:t>로 옮기고</a:t>
            </a:r>
            <a:r>
              <a:rPr lang="en-US" altLang="ko-KR" dirty="0"/>
              <a:t>, 0.2 volume</a:t>
            </a:r>
            <a:r>
              <a:rPr lang="ko-KR" altLang="en-US" dirty="0"/>
              <a:t>의 </a:t>
            </a:r>
            <a:r>
              <a:rPr lang="en-US" altLang="ko-KR" dirty="0"/>
              <a:t>10M ammonium acetate</a:t>
            </a:r>
            <a:r>
              <a:rPr lang="ko-KR" altLang="en-US" dirty="0"/>
              <a:t>를 넣고</a:t>
            </a:r>
            <a:r>
              <a:rPr lang="en-US" altLang="ko-KR" dirty="0"/>
              <a:t>, 2 volume </a:t>
            </a:r>
            <a:r>
              <a:rPr lang="en-US" altLang="ko-KR" dirty="0" err="1"/>
              <a:t>EtOH</a:t>
            </a:r>
            <a:r>
              <a:rPr lang="ko-KR" altLang="en-US" dirty="0"/>
              <a:t>을 넣고</a:t>
            </a:r>
            <a:r>
              <a:rPr lang="en-US" altLang="ko-KR" dirty="0"/>
              <a:t>, </a:t>
            </a:r>
            <a:r>
              <a:rPr lang="ko-KR" altLang="en-US" dirty="0"/>
              <a:t>실온에서 </a:t>
            </a:r>
            <a:r>
              <a:rPr lang="ko-KR" altLang="en-US" dirty="0" smtClean="0"/>
              <a:t>섞는다</a:t>
            </a:r>
            <a:r>
              <a:rPr lang="en-US" altLang="ko-KR" dirty="0"/>
              <a:t>. </a:t>
            </a:r>
            <a:r>
              <a:rPr lang="en-US" altLang="ko-KR" dirty="0" smtClean="0"/>
              <a:t>DNA </a:t>
            </a:r>
            <a:r>
              <a:rPr lang="ko-KR" altLang="en-US" dirty="0"/>
              <a:t>침전물을 새 </a:t>
            </a:r>
            <a:r>
              <a:rPr lang="en-US" altLang="ko-KR" dirty="0"/>
              <a:t>tube</a:t>
            </a:r>
            <a:r>
              <a:rPr lang="ko-KR" altLang="en-US" dirty="0"/>
              <a:t>로 옮긴다</a:t>
            </a:r>
            <a:r>
              <a:rPr lang="en-US" altLang="ko-KR" dirty="0"/>
              <a:t>.</a:t>
            </a: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937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822121"/>
            <a:ext cx="10515600" cy="5354842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10. 70</a:t>
            </a:r>
            <a:r>
              <a:rPr lang="en-US" altLang="ko-KR" dirty="0"/>
              <a:t>% </a:t>
            </a:r>
            <a:r>
              <a:rPr lang="ko-KR" altLang="en-US" dirty="0" smtClean="0"/>
              <a:t>에탄올</a:t>
            </a:r>
            <a:r>
              <a:rPr lang="en-US" altLang="ko-KR" dirty="0" smtClean="0"/>
              <a:t>(cold)</a:t>
            </a:r>
            <a:r>
              <a:rPr lang="ko-KR" altLang="en-US" dirty="0" smtClean="0"/>
              <a:t>로 두 번 </a:t>
            </a:r>
            <a:r>
              <a:rPr lang="en-US" altLang="ko-KR" dirty="0"/>
              <a:t>washing</a:t>
            </a:r>
            <a:r>
              <a:rPr lang="ko-KR" altLang="en-US" dirty="0"/>
              <a:t>하고 </a:t>
            </a:r>
            <a:r>
              <a:rPr lang="ko-KR" altLang="en-US" dirty="0" smtClean="0"/>
              <a:t>공기 중에서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분간 말린</a:t>
            </a:r>
            <a:r>
              <a:rPr lang="en-US" altLang="ko-KR" dirty="0" smtClean="0"/>
              <a:t> </a:t>
            </a:r>
            <a:r>
              <a:rPr lang="ko-KR" altLang="en-US" smtClean="0"/>
              <a:t>후 </a:t>
            </a:r>
            <a:r>
              <a:rPr lang="en-US" altLang="ko-KR" smtClean="0"/>
              <a:t>TE(pH </a:t>
            </a:r>
            <a:r>
              <a:rPr lang="en-US" altLang="ko-KR" dirty="0"/>
              <a:t>8.0) 1ml</a:t>
            </a:r>
            <a:r>
              <a:rPr lang="ko-KR" altLang="en-US" dirty="0"/>
              <a:t>을 넣고 녹인다</a:t>
            </a:r>
            <a:r>
              <a:rPr lang="en-US" altLang="ko-KR" dirty="0"/>
              <a:t>.(take 12-24</a:t>
            </a:r>
            <a:r>
              <a:rPr lang="ko-KR" altLang="en-US" dirty="0"/>
              <a:t>시간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r>
              <a:rPr lang="en-US" altLang="ko-KR" dirty="0" smtClean="0"/>
              <a:t>11. </a:t>
            </a:r>
            <a:r>
              <a:rPr lang="en-US" altLang="ko-KR" dirty="0"/>
              <a:t>A</a:t>
            </a:r>
            <a:r>
              <a:rPr lang="en-US" altLang="ko-KR" baseline="-25000" dirty="0"/>
              <a:t>260</a:t>
            </a:r>
            <a:r>
              <a:rPr lang="ko-KR" altLang="en-US" dirty="0"/>
              <a:t>과 </a:t>
            </a:r>
            <a:r>
              <a:rPr lang="en-US" altLang="ko-KR" dirty="0"/>
              <a:t>A</a:t>
            </a:r>
            <a:r>
              <a:rPr lang="en-US" altLang="ko-KR" baseline="-25000" dirty="0"/>
              <a:t>280</a:t>
            </a:r>
            <a:r>
              <a:rPr lang="ko-KR" altLang="en-US" dirty="0"/>
              <a:t>을 측정</a:t>
            </a:r>
            <a:r>
              <a:rPr lang="en-US" altLang="ko-KR" dirty="0"/>
              <a:t>. (A</a:t>
            </a:r>
            <a:r>
              <a:rPr lang="en-US" altLang="ko-KR" baseline="-25000" dirty="0"/>
              <a:t>280</a:t>
            </a:r>
            <a:r>
              <a:rPr lang="ko-KR" altLang="en-US" dirty="0"/>
              <a:t>에 대한 </a:t>
            </a:r>
            <a:r>
              <a:rPr lang="en-US" altLang="ko-KR" dirty="0"/>
              <a:t>A</a:t>
            </a:r>
            <a:r>
              <a:rPr lang="en-US" altLang="ko-KR" baseline="-25000" dirty="0"/>
              <a:t>260</a:t>
            </a:r>
            <a:r>
              <a:rPr lang="ko-KR" altLang="en-US" dirty="0"/>
              <a:t>의 비가 </a:t>
            </a:r>
            <a:r>
              <a:rPr lang="en-US" altLang="ko-KR" dirty="0"/>
              <a:t>1.75 </a:t>
            </a:r>
            <a:r>
              <a:rPr lang="ko-KR" altLang="en-US" dirty="0"/>
              <a:t>이상이여야 한다</a:t>
            </a:r>
            <a:r>
              <a:rPr lang="en-US" altLang="ko-KR" dirty="0"/>
              <a:t>. </a:t>
            </a:r>
            <a:r>
              <a:rPr lang="ko-KR" altLang="en-US" dirty="0"/>
              <a:t>낮은 비는 많은 양의 </a:t>
            </a:r>
            <a:r>
              <a:rPr lang="en-US" altLang="ko-KR" dirty="0"/>
              <a:t>protein</a:t>
            </a:r>
            <a:r>
              <a:rPr lang="ko-KR" altLang="en-US" dirty="0"/>
              <a:t>을 나타낸다</a:t>
            </a:r>
            <a:r>
              <a:rPr lang="en-US" altLang="ko-KR" dirty="0"/>
              <a:t>.</a:t>
            </a:r>
            <a:endParaRPr lang="ko-KR" altLang="en-US" dirty="0"/>
          </a:p>
          <a:p>
            <a:pPr marL="0" indent="0">
              <a:buNone/>
            </a:pPr>
            <a:r>
              <a:rPr lang="en-US" altLang="ko-KR" dirty="0" smtClean="0"/>
              <a:t>12. </a:t>
            </a:r>
            <a:r>
              <a:rPr lang="en-US" altLang="ko-KR" dirty="0"/>
              <a:t>DNA </a:t>
            </a:r>
            <a:r>
              <a:rPr lang="ko-KR" altLang="en-US" dirty="0"/>
              <a:t>농도를 계산하고 </a:t>
            </a:r>
            <a:r>
              <a:rPr lang="en-US" altLang="ko-KR" dirty="0" smtClean="0"/>
              <a:t>1% </a:t>
            </a:r>
            <a:r>
              <a:rPr lang="ko-KR" altLang="en-US" dirty="0" err="1"/>
              <a:t>아</a:t>
            </a:r>
            <a:r>
              <a:rPr lang="ko-KR" altLang="en-US" dirty="0" err="1" smtClean="0"/>
              <a:t>가로스</a:t>
            </a:r>
            <a:r>
              <a:rPr lang="ko-KR" altLang="en-US" dirty="0" smtClean="0"/>
              <a:t> 겔에서 전기영동하여 확인한다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-DNA </a:t>
            </a:r>
            <a:r>
              <a:rPr lang="ko-KR" altLang="en-US" dirty="0" err="1" smtClean="0"/>
              <a:t>농도계산</a:t>
            </a:r>
            <a:r>
              <a:rPr lang="en-US" altLang="ko-KR" dirty="0" smtClean="0"/>
              <a:t>: A</a:t>
            </a:r>
            <a:r>
              <a:rPr lang="en-US" altLang="ko-KR" baseline="-25000" dirty="0" smtClean="0"/>
              <a:t>260</a:t>
            </a:r>
            <a:r>
              <a:rPr lang="en-US" altLang="ko-KR" dirty="0" smtClean="0"/>
              <a:t>=1 </a:t>
            </a:r>
            <a:r>
              <a:rPr lang="ko-KR" altLang="en-US" dirty="0" smtClean="0"/>
              <a:t>이면 </a:t>
            </a:r>
            <a:r>
              <a:rPr lang="en-US" altLang="ko-KR" dirty="0" smtClean="0"/>
              <a:t>50 microgram/ml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33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대장균 염색체 </a:t>
            </a:r>
            <a:r>
              <a:rPr lang="en-US" altLang="ko-KR" dirty="0" smtClean="0"/>
              <a:t>DNA </a:t>
            </a:r>
            <a:r>
              <a:rPr lang="ko-KR" altLang="en-US" dirty="0" smtClean="0"/>
              <a:t>분리 실험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1. </a:t>
            </a:r>
            <a:r>
              <a:rPr lang="ko-KR" altLang="en-US" dirty="0" err="1" smtClean="0"/>
              <a:t>배양접시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평판배지에</a:t>
            </a:r>
            <a:r>
              <a:rPr lang="ko-KR" altLang="en-US" dirty="0" smtClean="0"/>
              <a:t> 대장균 단일 </a:t>
            </a:r>
            <a:r>
              <a:rPr lang="ko-KR" altLang="en-US" dirty="0" err="1" smtClean="0"/>
              <a:t>콜로니를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백금이를</a:t>
            </a:r>
            <a:r>
              <a:rPr lang="ko-KR" altLang="en-US" dirty="0" smtClean="0"/>
              <a:t> 이용하여 </a:t>
            </a:r>
            <a:r>
              <a:rPr lang="en-US" altLang="ko-KR" dirty="0" smtClean="0"/>
              <a:t>streaking </a:t>
            </a:r>
            <a:r>
              <a:rPr lang="ko-KR" altLang="en-US" dirty="0" smtClean="0"/>
              <a:t>한다</a:t>
            </a: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21" y="3042299"/>
            <a:ext cx="3209925" cy="23336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857" y="3414453"/>
            <a:ext cx="3453245" cy="207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47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2. 37C </a:t>
            </a:r>
            <a:r>
              <a:rPr lang="ko-KR" altLang="en-US" dirty="0" smtClean="0"/>
              <a:t>배양기에서 하룻밤 배양한다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67" y="2575661"/>
            <a:ext cx="2851265" cy="285126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602" y="3148043"/>
            <a:ext cx="2286198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13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err="1" smtClean="0"/>
              <a:t>백금이로</a:t>
            </a:r>
            <a:r>
              <a:rPr lang="ko-KR" altLang="en-US" dirty="0" smtClean="0"/>
              <a:t> 단일 </a:t>
            </a:r>
            <a:r>
              <a:rPr lang="ko-KR" altLang="en-US" dirty="0" err="1" smtClean="0"/>
              <a:t>콜로니를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50ml</a:t>
            </a:r>
            <a:r>
              <a:rPr lang="ko-KR" altLang="en-US" dirty="0" smtClean="0"/>
              <a:t>의 </a:t>
            </a:r>
            <a:r>
              <a:rPr lang="ko-KR" altLang="en-US" dirty="0" err="1" smtClean="0"/>
              <a:t>액체배지에</a:t>
            </a:r>
            <a:r>
              <a:rPr lang="ko-KR" altLang="en-US" dirty="0" smtClean="0"/>
              <a:t> 접종한다 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485506"/>
            <a:ext cx="2533996" cy="380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27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939338"/>
            <a:ext cx="10515600" cy="523762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4. 37C </a:t>
            </a:r>
            <a:r>
              <a:rPr lang="ko-KR" altLang="en-US" dirty="0" smtClean="0"/>
              <a:t>진탕배양기에서 </a:t>
            </a:r>
            <a:r>
              <a:rPr lang="en-US" altLang="ko-KR" dirty="0" smtClean="0"/>
              <a:t>200rpm</a:t>
            </a:r>
            <a:r>
              <a:rPr lang="ko-KR" altLang="en-US" dirty="0" smtClean="0"/>
              <a:t>으로 하룻밤 </a:t>
            </a:r>
            <a:r>
              <a:rPr lang="ko-KR" altLang="en-US" dirty="0" err="1" smtClean="0"/>
              <a:t>진탕배양한다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56" y="2016615"/>
            <a:ext cx="3626340" cy="362634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013" y="2301846"/>
            <a:ext cx="4212499" cy="315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08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771787"/>
            <a:ext cx="10515600" cy="5405176"/>
          </a:xfrm>
        </p:spPr>
        <p:txBody>
          <a:bodyPr/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배양액을 </a:t>
            </a:r>
            <a:r>
              <a:rPr lang="en-US" altLang="ko-KR" dirty="0" smtClean="0"/>
              <a:t>50ml </a:t>
            </a:r>
            <a:r>
              <a:rPr lang="ko-KR" altLang="en-US" dirty="0" smtClean="0"/>
              <a:t>원심분리 튜브에 옮기고 </a:t>
            </a:r>
            <a:r>
              <a:rPr lang="en-US" altLang="ko-KR" dirty="0" smtClean="0"/>
              <a:t>4C 8000 rpm</a:t>
            </a:r>
            <a:r>
              <a:rPr lang="ko-KR" altLang="en-US" dirty="0" smtClean="0"/>
              <a:t>에서 원심분리한다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756" y="2759999"/>
            <a:ext cx="7788487" cy="228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729842"/>
            <a:ext cx="10515600" cy="5447121"/>
          </a:xfrm>
        </p:spPr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dirty="0" err="1" smtClean="0"/>
              <a:t>상층액을</a:t>
            </a:r>
            <a:r>
              <a:rPr lang="ko-KR" altLang="en-US" dirty="0" smtClean="0"/>
              <a:t> 버리고 침전된 세포를 </a:t>
            </a:r>
            <a:r>
              <a:rPr lang="en-US" altLang="ko-KR" dirty="0" smtClean="0"/>
              <a:t>10ml TE</a:t>
            </a:r>
            <a:r>
              <a:rPr lang="ko-KR" altLang="en-US" dirty="0" err="1" smtClean="0"/>
              <a:t>완충용액</a:t>
            </a:r>
            <a:r>
              <a:rPr lang="en-US" altLang="ko-KR" dirty="0" smtClean="0"/>
              <a:t>(10mM </a:t>
            </a:r>
            <a:r>
              <a:rPr lang="en-US" altLang="ko-KR" dirty="0" err="1" smtClean="0"/>
              <a:t>Tris-HCl</a:t>
            </a:r>
            <a:r>
              <a:rPr lang="en-US" altLang="ko-KR" dirty="0" smtClean="0"/>
              <a:t>, 1 </a:t>
            </a:r>
            <a:r>
              <a:rPr lang="en-US" altLang="ko-KR" dirty="0" err="1" smtClean="0"/>
              <a:t>mM</a:t>
            </a:r>
            <a:r>
              <a:rPr lang="en-US" altLang="ko-KR" dirty="0" smtClean="0"/>
              <a:t> EDTA, pH8.0)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 </a:t>
            </a:r>
            <a:r>
              <a:rPr lang="ko-KR" altLang="en-US" dirty="0" smtClean="0"/>
              <a:t>녹인다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-EDTA(ethylene diamine </a:t>
            </a:r>
            <a:r>
              <a:rPr lang="en-US" altLang="ko-KR" dirty="0" err="1" smtClean="0"/>
              <a:t>tetraacetic</a:t>
            </a:r>
            <a:r>
              <a:rPr lang="en-US" altLang="ko-KR" dirty="0" smtClean="0"/>
              <a:t> acid): </a:t>
            </a:r>
            <a:r>
              <a:rPr lang="ko-KR" altLang="en-US" dirty="0" smtClean="0"/>
              <a:t>이가</a:t>
            </a:r>
            <a:r>
              <a:rPr lang="en-US" altLang="ko-KR" dirty="0" smtClean="0"/>
              <a:t> </a:t>
            </a:r>
            <a:r>
              <a:rPr lang="ko-KR" altLang="en-US" dirty="0" smtClean="0"/>
              <a:t>금속이온 </a:t>
            </a:r>
            <a:r>
              <a:rPr lang="en-US" altLang="ko-KR" dirty="0" err="1" smtClean="0"/>
              <a:t>chelator</a:t>
            </a:r>
            <a:r>
              <a:rPr lang="en-US" altLang="ko-KR" dirty="0" smtClean="0"/>
              <a:t>, Magnesium </a:t>
            </a:r>
            <a:r>
              <a:rPr lang="ko-KR" altLang="en-US" dirty="0" smtClean="0"/>
              <a:t>포획</a:t>
            </a:r>
            <a:r>
              <a:rPr lang="en-US" altLang="ko-KR" dirty="0" smtClean="0"/>
              <a:t>(DNase </a:t>
            </a:r>
            <a:r>
              <a:rPr lang="ko-KR" altLang="en-US" dirty="0" smtClean="0"/>
              <a:t>억제</a:t>
            </a:r>
            <a:r>
              <a:rPr lang="en-US" altLang="ko-KR" dirty="0" smtClean="0"/>
              <a:t>)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1501629" y="3426138"/>
            <a:ext cx="251670" cy="15596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884" y="2869929"/>
            <a:ext cx="3934695" cy="28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7.lysozyme(10mg/ml) 0.2ml</a:t>
            </a:r>
            <a:r>
              <a:rPr lang="ko-KR" altLang="en-US" dirty="0" smtClean="0"/>
              <a:t>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넣고 </a:t>
            </a:r>
            <a:r>
              <a:rPr lang="en-US" altLang="ko-KR" dirty="0" smtClean="0"/>
              <a:t>37C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분간 배양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8. 10% SDS 0.1ml, RNase A(20mg/ml) 0.2ml, </a:t>
            </a:r>
            <a:r>
              <a:rPr lang="en-US" altLang="ko-KR" dirty="0" err="1" smtClean="0"/>
              <a:t>Pronase</a:t>
            </a:r>
            <a:r>
              <a:rPr lang="en-US" altLang="ko-KR" dirty="0" smtClean="0"/>
              <a:t> E(20mg/ml) 0.2ml </a:t>
            </a:r>
            <a:r>
              <a:rPr lang="ko-KR" altLang="en-US" dirty="0" smtClean="0"/>
              <a:t>을 넣고 섞어서 </a:t>
            </a:r>
            <a:r>
              <a:rPr lang="en-US" altLang="ko-KR" dirty="0" smtClean="0"/>
              <a:t>37C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분간 배양</a:t>
            </a:r>
            <a:r>
              <a:rPr lang="en-US" altLang="ko-KR" dirty="0" smtClean="0"/>
              <a:t>, </a:t>
            </a:r>
          </a:p>
          <a:p>
            <a:pPr marL="0" indent="0">
              <a:buNone/>
            </a:pPr>
            <a:r>
              <a:rPr lang="en-US" altLang="ko-KR" dirty="0" smtClean="0"/>
              <a:t>-lysozyme: </a:t>
            </a:r>
            <a:r>
              <a:rPr lang="ko-KR" altLang="en-US" dirty="0" smtClean="0"/>
              <a:t>세포벽 분해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en-US" altLang="ko-KR" dirty="0" err="1" smtClean="0"/>
              <a:t>pronase</a:t>
            </a:r>
            <a:r>
              <a:rPr lang="en-US" altLang="ko-KR" dirty="0" smtClean="0"/>
              <a:t> E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단백질</a:t>
            </a:r>
            <a:r>
              <a:rPr lang="en-US" altLang="ko-KR" dirty="0" smtClean="0"/>
              <a:t> </a:t>
            </a:r>
            <a:r>
              <a:rPr lang="ko-KR" altLang="en-US" dirty="0" smtClean="0"/>
              <a:t>분해</a:t>
            </a:r>
            <a:r>
              <a:rPr lang="en-US" altLang="ko-KR" dirty="0" smtClean="0"/>
              <a:t> </a:t>
            </a:r>
          </a:p>
          <a:p>
            <a:pPr marL="0" indent="0">
              <a:buNone/>
            </a:pPr>
            <a:r>
              <a:rPr lang="en-US" altLang="ko-KR" dirty="0" smtClean="0"/>
              <a:t>-RNase A: RNA </a:t>
            </a:r>
            <a:r>
              <a:rPr lang="ko-KR" altLang="en-US" dirty="0" smtClean="0"/>
              <a:t>분해</a:t>
            </a:r>
            <a:r>
              <a:rPr lang="en-US" altLang="ko-KR" dirty="0" smtClean="0"/>
              <a:t>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9735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7276" y="1640862"/>
            <a:ext cx="3866975" cy="157257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702" y="3277667"/>
            <a:ext cx="3286125" cy="13906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808" y="5006510"/>
            <a:ext cx="3705225" cy="141922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539801" y="1037830"/>
            <a:ext cx="4280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-SDS: </a:t>
            </a:r>
            <a:r>
              <a:rPr lang="ko-KR" altLang="en-US" dirty="0" smtClean="0"/>
              <a:t>세포막</a:t>
            </a:r>
            <a:r>
              <a:rPr lang="en-US" altLang="ko-KR" dirty="0" smtClean="0"/>
              <a:t> </a:t>
            </a:r>
            <a:r>
              <a:rPr lang="ko-KR" altLang="en-US" dirty="0" smtClean="0"/>
              <a:t>및 핵막 분해</a:t>
            </a:r>
            <a:r>
              <a:rPr lang="en-US" altLang="ko-KR" dirty="0" smtClean="0"/>
              <a:t>, DNase </a:t>
            </a:r>
            <a:r>
              <a:rPr lang="ko-KR" altLang="en-US" dirty="0" smtClean="0"/>
              <a:t>억제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529564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2996</TotalTime>
  <Words>615</Words>
  <Application>Microsoft Office PowerPoint</Application>
  <PresentationFormat>와이드스크린</PresentationFormat>
  <Paragraphs>43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8" baseType="lpstr">
      <vt:lpstr>맑은 고딕</vt:lpstr>
      <vt:lpstr>Arial</vt:lpstr>
      <vt:lpstr>Office 테마</vt:lpstr>
      <vt:lpstr>염색체 DNA 분리 실험</vt:lpstr>
      <vt:lpstr>대장균 염색체 DNA 분리 실험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동물조직(간) DNA의 분리 실험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염색체 DNA 분리 실험</dc:title>
  <dc:creator>Windows User</dc:creator>
  <cp:lastModifiedBy>Windows User</cp:lastModifiedBy>
  <cp:revision>34</cp:revision>
  <cp:lastPrinted>2020-06-05T01:29:23Z</cp:lastPrinted>
  <dcterms:created xsi:type="dcterms:W3CDTF">2020-03-20T14:11:00Z</dcterms:created>
  <dcterms:modified xsi:type="dcterms:W3CDTF">2020-06-05T01:47:49Z</dcterms:modified>
</cp:coreProperties>
</file>