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5207-D4BB-4806-BCE6-13A81F68AEFD}" type="datetimeFigureOut">
              <a:rPr lang="ko-KR" altLang="en-US" smtClean="0"/>
              <a:t>2020-04-24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140B-0297-4025-8C60-1D14E96092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568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5207-D4BB-4806-BCE6-13A81F68AEFD}" type="datetimeFigureOut">
              <a:rPr lang="ko-KR" altLang="en-US" smtClean="0"/>
              <a:t>2020-04-24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140B-0297-4025-8C60-1D14E96092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582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5207-D4BB-4806-BCE6-13A81F68AEFD}" type="datetimeFigureOut">
              <a:rPr lang="ko-KR" altLang="en-US" smtClean="0"/>
              <a:t>2020-04-24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140B-0297-4025-8C60-1D14E96092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40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5207-D4BB-4806-BCE6-13A81F68AEFD}" type="datetimeFigureOut">
              <a:rPr lang="ko-KR" altLang="en-US" smtClean="0"/>
              <a:t>2020-04-24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140B-0297-4025-8C60-1D14E96092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53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5207-D4BB-4806-BCE6-13A81F68AEFD}" type="datetimeFigureOut">
              <a:rPr lang="ko-KR" altLang="en-US" smtClean="0"/>
              <a:t>2020-04-24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140B-0297-4025-8C60-1D14E96092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962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5207-D4BB-4806-BCE6-13A81F68AEFD}" type="datetimeFigureOut">
              <a:rPr lang="ko-KR" altLang="en-US" smtClean="0"/>
              <a:t>2020-04-24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140B-0297-4025-8C60-1D14E96092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77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5207-D4BB-4806-BCE6-13A81F68AEFD}" type="datetimeFigureOut">
              <a:rPr lang="ko-KR" altLang="en-US" smtClean="0"/>
              <a:t>2020-04-24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140B-0297-4025-8C60-1D14E96092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49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5207-D4BB-4806-BCE6-13A81F68AEFD}" type="datetimeFigureOut">
              <a:rPr lang="ko-KR" altLang="en-US" smtClean="0"/>
              <a:t>2020-04-24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140B-0297-4025-8C60-1D14E96092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879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5207-D4BB-4806-BCE6-13A81F68AEFD}" type="datetimeFigureOut">
              <a:rPr lang="ko-KR" altLang="en-US" smtClean="0"/>
              <a:t>2020-04-24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140B-0297-4025-8C60-1D14E96092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083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5207-D4BB-4806-BCE6-13A81F68AEFD}" type="datetimeFigureOut">
              <a:rPr lang="ko-KR" altLang="en-US" smtClean="0"/>
              <a:t>2020-04-24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140B-0297-4025-8C60-1D14E96092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82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5207-D4BB-4806-BCE6-13A81F68AEFD}" type="datetimeFigureOut">
              <a:rPr lang="ko-KR" altLang="en-US" smtClean="0"/>
              <a:t>2020-04-24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140B-0297-4025-8C60-1D14E96092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378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F5207-D4BB-4806-BCE6-13A81F68AEFD}" type="datetimeFigureOut">
              <a:rPr lang="ko-KR" altLang="en-US" smtClean="0"/>
              <a:t>2020-04-24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C140B-0297-4025-8C60-1D14E96092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281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유전자 </a:t>
            </a:r>
            <a:r>
              <a:rPr lang="ko-KR" altLang="en-US" dirty="0" err="1" smtClean="0"/>
              <a:t>발현조절</a:t>
            </a:r>
            <a:r>
              <a:rPr lang="ko-KR" altLang="en-US" dirty="0" smtClean="0"/>
              <a:t> 연구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2699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0667" y="1651058"/>
            <a:ext cx="4735771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6371" y="748145"/>
            <a:ext cx="2885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DNase I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footprinting</a:t>
            </a:r>
            <a:r>
              <a:rPr lang="en-US" altLang="ko-KR" dirty="0" smtClean="0"/>
              <a:t> </a:t>
            </a:r>
            <a:r>
              <a:rPr lang="ko-KR" altLang="en-US" dirty="0" smtClean="0"/>
              <a:t>원리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3114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723207"/>
            <a:ext cx="10515600" cy="5453756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10" y="1570499"/>
            <a:ext cx="6815917" cy="438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4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3616" y="1765589"/>
            <a:ext cx="4924624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8240" y="2986578"/>
            <a:ext cx="54373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Lane1: DNase +probe</a:t>
            </a:r>
          </a:p>
          <a:p>
            <a:r>
              <a:rPr lang="en-US" altLang="ko-KR" dirty="0" smtClean="0"/>
              <a:t>Lane2, 3, 4: </a:t>
            </a:r>
            <a:r>
              <a:rPr lang="en-US" altLang="ko-KR" dirty="0" smtClean="0"/>
              <a:t>DNase +</a:t>
            </a:r>
            <a:r>
              <a:rPr lang="en-US" altLang="ko-KR" dirty="0" err="1" smtClean="0"/>
              <a:t>probe+protein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Protein </a:t>
            </a:r>
            <a:r>
              <a:rPr lang="ko-KR" altLang="en-US" dirty="0" smtClean="0"/>
              <a:t>양</a:t>
            </a:r>
            <a:r>
              <a:rPr lang="en-US" altLang="ko-KR" dirty="0" smtClean="0"/>
              <a:t>: lane</a:t>
            </a:r>
            <a:r>
              <a:rPr lang="ko-KR" altLang="en-US" dirty="0" smtClean="0"/>
              <a:t> </a:t>
            </a:r>
            <a:r>
              <a:rPr lang="en-US" altLang="ko-KR" dirty="0" smtClean="0"/>
              <a:t>2&lt;lane 3&lt;lane 4</a:t>
            </a:r>
          </a:p>
          <a:p>
            <a:r>
              <a:rPr lang="en-US" altLang="ko-KR" dirty="0" smtClean="0"/>
              <a:t>Protein </a:t>
            </a:r>
            <a:r>
              <a:rPr lang="ko-KR" altLang="en-US" dirty="0" smtClean="0"/>
              <a:t>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붙는 위치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전사개시점으로부터</a:t>
            </a:r>
            <a:r>
              <a:rPr lang="en-US" altLang="ko-KR" dirty="0" smtClean="0"/>
              <a:t>-21~-44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70200" y="1117600"/>
            <a:ext cx="4119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Bacteriphage</a:t>
            </a:r>
            <a:r>
              <a:rPr lang="ko-KR" altLang="en-US" dirty="0" smtClean="0"/>
              <a:t> </a:t>
            </a:r>
            <a:r>
              <a:rPr lang="el-GR" altLang="ko-KR" dirty="0" smtClean="0"/>
              <a:t>λ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cII</a:t>
            </a:r>
            <a:r>
              <a:rPr lang="en-US" altLang="ko-KR" dirty="0" smtClean="0"/>
              <a:t> protein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부착위치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8157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39338"/>
            <a:ext cx="10515600" cy="5237625"/>
          </a:xfrm>
        </p:spPr>
        <p:txBody>
          <a:bodyPr/>
          <a:lstStyle/>
          <a:p>
            <a:pPr marL="0" indent="0">
              <a:buNone/>
            </a:pPr>
            <a:r>
              <a:rPr lang="ko-KR" altLang="en-US" b="1" dirty="0" err="1" smtClean="0"/>
              <a:t>변형간섭</a:t>
            </a:r>
            <a:r>
              <a:rPr lang="ko-KR" altLang="en-US" b="1" dirty="0" smtClean="0"/>
              <a:t> 분석법</a:t>
            </a:r>
            <a:r>
              <a:rPr lang="en-US" altLang="ko-KR" b="1" dirty="0" smtClean="0"/>
              <a:t>(modification interference analysis)</a:t>
            </a:r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err="1" smtClean="0"/>
              <a:t>부착부위</a:t>
            </a:r>
            <a:r>
              <a:rPr lang="ko-KR" altLang="en-US" dirty="0" smtClean="0"/>
              <a:t> 염기서열 중 단백질과 밀착하는 </a:t>
            </a:r>
            <a:r>
              <a:rPr lang="en-US" altLang="ko-KR" dirty="0" smtClean="0"/>
              <a:t>guanine </a:t>
            </a:r>
            <a:r>
              <a:rPr lang="ko-KR" altLang="en-US" dirty="0" smtClean="0"/>
              <a:t>염기 분석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원리</a:t>
            </a:r>
            <a:r>
              <a:rPr lang="en-US" altLang="ko-KR" dirty="0" smtClean="0"/>
              <a:t>: guanine </a:t>
            </a:r>
            <a:r>
              <a:rPr lang="ko-KR" altLang="en-US" dirty="0" smtClean="0"/>
              <a:t>염기를 화학적 변형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메칠화</a:t>
            </a:r>
            <a:r>
              <a:rPr lang="en-US" altLang="ko-KR" dirty="0" smtClean="0"/>
              <a:t>) </a:t>
            </a:r>
            <a:r>
              <a:rPr lang="ko-KR" altLang="en-US" dirty="0" smtClean="0"/>
              <a:t>시켰을 때 단백질이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결합하는지 안하는지를 보고 그 </a:t>
            </a:r>
            <a:r>
              <a:rPr lang="en-US" altLang="ko-KR" dirty="0" smtClean="0"/>
              <a:t>guanine</a:t>
            </a:r>
            <a:r>
              <a:rPr lang="ko-KR" altLang="en-US" dirty="0" smtClean="0"/>
              <a:t>이 단백질과 결합에 밀접하게 관련되어 있는지 알 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즉 </a:t>
            </a:r>
            <a:r>
              <a:rPr lang="en-US" altLang="ko-KR" dirty="0" smtClean="0"/>
              <a:t>guanine</a:t>
            </a:r>
            <a:r>
              <a:rPr lang="ko-KR" altLang="en-US" dirty="0" smtClean="0"/>
              <a:t>의 변형이 결합을 방해</a:t>
            </a:r>
            <a:r>
              <a:rPr lang="en-US" altLang="ko-KR" dirty="0" smtClean="0"/>
              <a:t>(</a:t>
            </a:r>
            <a:r>
              <a:rPr lang="ko-KR" altLang="en-US" dirty="0" smtClean="0"/>
              <a:t>간섭</a:t>
            </a:r>
            <a:r>
              <a:rPr lang="en-US" altLang="ko-KR" dirty="0" smtClean="0"/>
              <a:t>)</a:t>
            </a:r>
            <a:r>
              <a:rPr lang="ko-KR" altLang="en-US" dirty="0" smtClean="0"/>
              <a:t>한다는 점을 이용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과정</a:t>
            </a:r>
            <a:r>
              <a:rPr lang="en-US" altLang="ko-KR" dirty="0" smtClean="0"/>
              <a:t>: </a:t>
            </a:r>
          </a:p>
          <a:p>
            <a:pPr marL="0" indent="0">
              <a:buNone/>
            </a:pP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en-US" altLang="ko-KR" dirty="0" smtClean="0"/>
              <a:t>end labeling </a:t>
            </a:r>
            <a:r>
              <a:rPr lang="ko-KR" altLang="en-US" dirty="0" smtClean="0"/>
              <a:t>한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dimethyl sulfate</a:t>
            </a:r>
            <a:r>
              <a:rPr lang="ko-KR" altLang="en-US" dirty="0" smtClean="0"/>
              <a:t>를 약하게 처리하여 </a:t>
            </a:r>
            <a:r>
              <a:rPr lang="en-US" altLang="ko-KR" dirty="0" smtClean="0"/>
              <a:t>guanine </a:t>
            </a:r>
            <a:r>
              <a:rPr lang="ko-KR" altLang="en-US" dirty="0" smtClean="0"/>
              <a:t>염기를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부분적으로 </a:t>
            </a:r>
            <a:r>
              <a:rPr lang="ko-KR" altLang="en-US" dirty="0" err="1" smtClean="0"/>
              <a:t>메칠화</a:t>
            </a:r>
            <a:r>
              <a:rPr lang="en-US" altLang="ko-KR" dirty="0" smtClean="0"/>
              <a:t> </a:t>
            </a:r>
            <a:r>
              <a:rPr lang="ko-KR" altLang="en-US" dirty="0" smtClean="0"/>
              <a:t>시킨다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ko-KR" altLang="en-US" dirty="0" smtClean="0">
                <a:sym typeface="Wingdings" panose="05000000000000000000" pitchFamily="2" charset="2"/>
              </a:rPr>
              <a:t>단백질을 결합시킨다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ko-KR" altLang="en-US" dirty="0" smtClean="0">
                <a:sym typeface="Wingdings" panose="05000000000000000000" pitchFamily="2" charset="2"/>
              </a:rPr>
              <a:t>전기영동한다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8531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507076"/>
            <a:ext cx="10515600" cy="5669887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지연 밴드와 지연 안도니 밴드를 오려내어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를 추출한다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추출된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를 각각 </a:t>
            </a:r>
            <a:r>
              <a:rPr lang="en-US" altLang="ko-KR" dirty="0" err="1" smtClean="0"/>
              <a:t>piperidine</a:t>
            </a:r>
            <a:r>
              <a:rPr lang="ko-KR" altLang="en-US" dirty="0" smtClean="0"/>
              <a:t>을 처리하여 </a:t>
            </a:r>
            <a:r>
              <a:rPr lang="ko-KR" altLang="en-US" dirty="0" err="1" smtClean="0"/>
              <a:t>메칠화된</a:t>
            </a:r>
            <a:r>
              <a:rPr lang="ko-KR" altLang="en-US" dirty="0" smtClean="0"/>
              <a:t> </a:t>
            </a:r>
            <a:r>
              <a:rPr lang="en-US" altLang="ko-KR" dirty="0" smtClean="0"/>
              <a:t>guanine</a:t>
            </a:r>
            <a:r>
              <a:rPr lang="ko-KR" altLang="en-US" dirty="0" smtClean="0"/>
              <a:t>위치를 절단한다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절단된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를 전기영동한다</a:t>
            </a:r>
            <a:r>
              <a:rPr lang="en-US" altLang="ko-KR" dirty="0" smtClean="0"/>
              <a:t>(polyacrylamide gel)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451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0397" y="1271848"/>
            <a:ext cx="6806187" cy="463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57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739833"/>
            <a:ext cx="10515600" cy="5437130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조절 부위 동정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b="1" dirty="0" smtClean="0"/>
              <a:t>결손 및 삽입 분석</a:t>
            </a:r>
            <a:r>
              <a:rPr lang="en-US" altLang="ko-KR" dirty="0" smtClean="0"/>
              <a:t>: </a:t>
            </a:r>
            <a:r>
              <a:rPr lang="ko-KR" altLang="en-US" dirty="0" smtClean="0"/>
              <a:t>예상되는 </a:t>
            </a:r>
            <a:r>
              <a:rPr lang="ko-KR" altLang="en-US" dirty="0" err="1" smtClean="0"/>
              <a:t>조절부위를</a:t>
            </a:r>
            <a:r>
              <a:rPr lang="ko-KR" altLang="en-US" dirty="0" smtClean="0"/>
              <a:t> 결손시키거나 삽입시켰을 때 유전자의 발현을 조사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원리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조절부위의</a:t>
            </a:r>
            <a:r>
              <a:rPr lang="ko-KR" altLang="en-US" dirty="0" smtClean="0"/>
              <a:t> 결손은 유전자 발현에 영향을 미친다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발현 정도를 쉽게 측정하기 위해 </a:t>
            </a:r>
            <a:r>
              <a:rPr lang="en-US" altLang="ko-KR" dirty="0" smtClean="0"/>
              <a:t>reporter</a:t>
            </a:r>
            <a:r>
              <a:rPr lang="ko-KR" altLang="en-US" dirty="0" smtClean="0"/>
              <a:t> </a:t>
            </a:r>
            <a:r>
              <a:rPr lang="en-US" altLang="ko-KR" dirty="0" smtClean="0"/>
              <a:t>gene</a:t>
            </a:r>
            <a:r>
              <a:rPr lang="ko-KR" altLang="en-US" dirty="0" smtClean="0"/>
              <a:t>을 이용한다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307" y="3383280"/>
            <a:ext cx="4668957" cy="268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61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6442" y="2256834"/>
            <a:ext cx="66960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81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6399" y="1105592"/>
            <a:ext cx="3270183" cy="478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4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590204"/>
            <a:ext cx="10515600" cy="5586759"/>
          </a:xfrm>
        </p:spPr>
        <p:txBody>
          <a:bodyPr/>
          <a:lstStyle/>
          <a:p>
            <a:r>
              <a:rPr lang="ko-KR" altLang="en-US" dirty="0" smtClean="0"/>
              <a:t>유전자 </a:t>
            </a:r>
            <a:r>
              <a:rPr lang="ko-KR" altLang="en-US" dirty="0" err="1" smtClean="0"/>
              <a:t>발현조절의</a:t>
            </a:r>
            <a:r>
              <a:rPr lang="ko-KR" altLang="en-US" dirty="0" smtClean="0"/>
              <a:t> 예</a:t>
            </a:r>
            <a:r>
              <a:rPr lang="en-US" altLang="ko-KR" dirty="0" smtClean="0"/>
              <a:t>: </a:t>
            </a:r>
            <a:r>
              <a:rPr lang="ko-KR" altLang="en-US" dirty="0" smtClean="0"/>
              <a:t>대장균의 </a:t>
            </a:r>
            <a:r>
              <a:rPr lang="en-US" altLang="ko-KR" dirty="0" smtClean="0"/>
              <a:t>lac operon </a:t>
            </a:r>
            <a:r>
              <a:rPr lang="ko-KR" altLang="en-US" dirty="0" smtClean="0"/>
              <a:t>조절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01" y="1464425"/>
            <a:ext cx="4762500" cy="396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4696" y="5725293"/>
            <a:ext cx="6296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유전자의 </a:t>
            </a:r>
            <a:r>
              <a:rPr lang="ko-KR" altLang="en-US" dirty="0" err="1" smtClean="0"/>
              <a:t>조절부위와</a:t>
            </a:r>
            <a:r>
              <a:rPr lang="ko-KR" altLang="en-US" dirty="0" smtClean="0"/>
              <a:t> 조절 단백질에 의해 유전자 발현 조절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24008" y="2277687"/>
            <a:ext cx="454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발현 </a:t>
            </a:r>
            <a:r>
              <a:rPr lang="ko-KR" altLang="en-US" dirty="0" err="1" smtClean="0"/>
              <a:t>조절부위</a:t>
            </a:r>
            <a:r>
              <a:rPr lang="en-US" altLang="ko-KR" dirty="0" smtClean="0"/>
              <a:t>: operator, CAP binding site</a:t>
            </a:r>
          </a:p>
          <a:p>
            <a:r>
              <a:rPr lang="ko-KR" altLang="en-US" dirty="0" smtClean="0"/>
              <a:t>조절</a:t>
            </a:r>
            <a:r>
              <a:rPr lang="en-US" altLang="ko-KR" dirty="0" smtClean="0"/>
              <a:t> </a:t>
            </a:r>
            <a:r>
              <a:rPr lang="ko-KR" altLang="en-US" dirty="0" smtClean="0"/>
              <a:t>단백질</a:t>
            </a:r>
            <a:r>
              <a:rPr lang="en-US" altLang="ko-KR" dirty="0" smtClean="0"/>
              <a:t>: repressor, CAP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463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0889" y="2236123"/>
            <a:ext cx="5207323" cy="3706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0889" y="781396"/>
            <a:ext cx="506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진핵세포</a:t>
            </a:r>
            <a:r>
              <a:rPr lang="ko-KR" altLang="en-US" dirty="0" smtClean="0"/>
              <a:t> 유전자 </a:t>
            </a:r>
            <a:r>
              <a:rPr lang="ko-KR" altLang="en-US" dirty="0" err="1" smtClean="0"/>
              <a:t>발현조절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히스톤</a:t>
            </a:r>
            <a:r>
              <a:rPr lang="ko-KR" altLang="en-US" dirty="0" smtClean="0"/>
              <a:t> 및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변형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942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445" y="1255224"/>
            <a:ext cx="6493546" cy="4870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0889" y="781396"/>
            <a:ext cx="5492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진핵세포</a:t>
            </a:r>
            <a:r>
              <a:rPr lang="ko-KR" altLang="en-US" dirty="0" smtClean="0"/>
              <a:t> 유전자 </a:t>
            </a:r>
            <a:r>
              <a:rPr lang="ko-KR" altLang="en-US" dirty="0" err="1" smtClean="0"/>
              <a:t>발현조절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조절부위</a:t>
            </a:r>
            <a:r>
              <a:rPr lang="ko-KR" altLang="en-US" dirty="0" smtClean="0"/>
              <a:t> 및 </a:t>
            </a:r>
            <a:r>
              <a:rPr lang="ko-KR" altLang="en-US" dirty="0" err="1" smtClean="0"/>
              <a:t>조절단백질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53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847898"/>
            <a:ext cx="10515600" cy="5329065"/>
          </a:xfrm>
        </p:spPr>
        <p:txBody>
          <a:bodyPr/>
          <a:lstStyle/>
          <a:p>
            <a:r>
              <a:rPr lang="ko-KR" altLang="en-US" dirty="0" smtClean="0"/>
              <a:t>유전자 </a:t>
            </a:r>
            <a:r>
              <a:rPr lang="ko-KR" altLang="en-US" dirty="0" err="1" smtClean="0"/>
              <a:t>발현조절에</a:t>
            </a:r>
            <a:r>
              <a:rPr lang="ko-KR" altLang="en-US" dirty="0" smtClean="0"/>
              <a:t> 미치는 요인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en-US" altLang="ko-KR" dirty="0" smtClean="0">
                <a:solidFill>
                  <a:srgbClr val="FF0000"/>
                </a:solidFill>
              </a:rPr>
              <a:t>DNA</a:t>
            </a:r>
            <a:r>
              <a:rPr lang="ko-KR" altLang="en-US" dirty="0" smtClean="0">
                <a:solidFill>
                  <a:srgbClr val="FF0000"/>
                </a:solidFill>
              </a:rPr>
              <a:t>의 </a:t>
            </a:r>
            <a:r>
              <a:rPr lang="ko-KR" altLang="en-US" dirty="0" err="1" smtClean="0">
                <a:solidFill>
                  <a:srgbClr val="FF0000"/>
                </a:solidFill>
              </a:rPr>
              <a:t>조절부위</a:t>
            </a:r>
            <a:r>
              <a:rPr lang="ko-KR" altLang="en-US" dirty="0" err="1" smtClean="0"/>
              <a:t>와</a:t>
            </a: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조절 단백질</a:t>
            </a:r>
            <a:r>
              <a:rPr lang="ko-KR" altLang="en-US" dirty="0" smtClean="0"/>
              <a:t>의 상호작용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-DNA </a:t>
            </a:r>
            <a:r>
              <a:rPr lang="ko-KR" altLang="en-US" dirty="0" smtClean="0"/>
              <a:t>혹은 조절 단백질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진핵세포의</a:t>
            </a:r>
            <a:r>
              <a:rPr lang="ko-KR" altLang="en-US" dirty="0" smtClean="0"/>
              <a:t> 경우 </a:t>
            </a:r>
            <a:r>
              <a:rPr lang="ko-KR" altLang="en-US" dirty="0" err="1" smtClean="0"/>
              <a:t>히스톤</a:t>
            </a:r>
            <a:r>
              <a:rPr lang="ko-KR" altLang="en-US" dirty="0" smtClean="0"/>
              <a:t> 포함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공유결합적</a:t>
            </a:r>
            <a:r>
              <a:rPr lang="ko-KR" altLang="en-US" dirty="0" smtClean="0"/>
              <a:t> 변형 및 구조적 변형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err="1" smtClean="0"/>
              <a:t>조절물질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대사물질</a:t>
            </a:r>
            <a:r>
              <a:rPr lang="ko-KR" altLang="en-US" dirty="0" smtClean="0"/>
              <a:t> 등 화학물질</a:t>
            </a:r>
            <a:r>
              <a:rPr lang="en-US" altLang="ko-KR" dirty="0" smtClean="0"/>
              <a:t>)</a:t>
            </a:r>
            <a:r>
              <a:rPr lang="ko-KR" altLang="en-US" dirty="0" smtClean="0"/>
              <a:t> 혹은 호르몬 등 조절 신호</a:t>
            </a:r>
            <a:r>
              <a:rPr lang="en-US" altLang="ko-KR" dirty="0"/>
              <a:t> </a:t>
            </a:r>
            <a:r>
              <a:rPr lang="ko-KR" altLang="en-US" dirty="0" smtClean="0"/>
              <a:t>물질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err="1" smtClean="0"/>
              <a:t>조절단백질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조절단백질</a:t>
            </a:r>
            <a:r>
              <a:rPr lang="ko-KR" altLang="en-US" dirty="0" smtClean="0"/>
              <a:t> 상호작용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966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540327"/>
            <a:ext cx="10515600" cy="5636636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err="1" smtClean="0"/>
              <a:t>조절부위에</a:t>
            </a:r>
            <a:r>
              <a:rPr lang="ko-KR" altLang="en-US" dirty="0" smtClean="0"/>
              <a:t> 결합하는 단백질</a:t>
            </a:r>
            <a:endParaRPr lang="en-US" altLang="ko-KR" dirty="0" smtClean="0"/>
          </a:p>
          <a:p>
            <a:pPr marL="514350" indent="-514350">
              <a:buAutoNum type="arabicPeriod"/>
            </a:pPr>
            <a:r>
              <a:rPr lang="ko-KR" altLang="en-US" dirty="0" err="1" smtClean="0"/>
              <a:t>조절부위에</a:t>
            </a:r>
            <a:r>
              <a:rPr lang="ko-KR" altLang="en-US" dirty="0" smtClean="0"/>
              <a:t> 단백질 결합하는지</a:t>
            </a:r>
            <a:r>
              <a:rPr lang="en-US" altLang="ko-KR" dirty="0"/>
              <a:t> </a:t>
            </a:r>
            <a:r>
              <a:rPr lang="ko-KR" altLang="en-US" dirty="0" smtClean="0"/>
              <a:t>안하는지 확인하기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b="1" dirty="0" smtClean="0"/>
              <a:t>Electrophoretic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mobility shift </a:t>
            </a:r>
            <a:r>
              <a:rPr lang="en-US" altLang="ko-KR" b="1" dirty="0" err="1" smtClean="0"/>
              <a:t>assasy</a:t>
            </a:r>
            <a:r>
              <a:rPr lang="en-US" altLang="ko-KR" b="1" dirty="0" smtClean="0"/>
              <a:t>(EMSA): gel retardation assay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겔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지연 측정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이라고도 함</a:t>
            </a:r>
            <a:r>
              <a:rPr lang="en-US" altLang="ko-KR" b="1" dirty="0" smtClean="0"/>
              <a:t>. </a:t>
            </a:r>
          </a:p>
          <a:p>
            <a:pPr>
              <a:buFontTx/>
              <a:buChar char="-"/>
            </a:pPr>
            <a:r>
              <a:rPr lang="ko-KR" altLang="en-US" dirty="0" smtClean="0"/>
              <a:t>원리</a:t>
            </a:r>
            <a:r>
              <a:rPr lang="en-US" altLang="ko-KR" dirty="0" smtClean="0"/>
              <a:t>: </a:t>
            </a:r>
            <a:r>
              <a:rPr lang="ko-KR" altLang="en-US" dirty="0" smtClean="0"/>
              <a:t>단백질에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결합한 </a:t>
            </a:r>
            <a:r>
              <a:rPr lang="en-US" altLang="ko-KR" dirty="0" smtClean="0"/>
              <a:t>DNA </a:t>
            </a:r>
            <a:r>
              <a:rPr lang="ko-KR" altLang="en-US" dirty="0" smtClean="0"/>
              <a:t>분자는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전기영동에서 이동 속도가 느리다는 점을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과정</a:t>
            </a:r>
            <a:r>
              <a:rPr lang="en-US" altLang="ko-KR" dirty="0" smtClean="0"/>
              <a:t>: 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en-US" altLang="ko-KR" dirty="0" smtClean="0"/>
              <a:t>DNA </a:t>
            </a:r>
            <a:r>
              <a:rPr lang="ko-KR" altLang="en-US" dirty="0" smtClean="0"/>
              <a:t>조각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제한효소</a:t>
            </a:r>
            <a:r>
              <a:rPr lang="en-US" altLang="ko-KR" dirty="0" smtClean="0"/>
              <a:t> </a:t>
            </a:r>
            <a:r>
              <a:rPr lang="ko-KR" altLang="en-US" dirty="0" smtClean="0"/>
              <a:t>처리하여 만든 조각 혹은 합성한 </a:t>
            </a:r>
            <a:r>
              <a:rPr lang="en-US" altLang="ko-KR" dirty="0" smtClean="0"/>
              <a:t>DNA)</a:t>
            </a:r>
            <a:r>
              <a:rPr lang="ko-KR" altLang="en-US" dirty="0" smtClean="0"/>
              <a:t>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방사전동위원소로 표지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ko-KR" altLang="en-US" dirty="0" smtClean="0"/>
              <a:t>단백질과 섞어서 단백질이 결합하게 한다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ko-KR" altLang="en-US" dirty="0" smtClean="0"/>
              <a:t>전기영동</a:t>
            </a:r>
            <a:r>
              <a:rPr lang="en-US" altLang="ko-KR" dirty="0" smtClean="0"/>
              <a:t>(polyacrylamide gel)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en-US" altLang="ko-KR" dirty="0" smtClean="0"/>
              <a:t>X-ray film</a:t>
            </a:r>
            <a:r>
              <a:rPr lang="ko-KR" altLang="en-US" dirty="0" smtClean="0"/>
              <a:t>에 노출</a:t>
            </a:r>
            <a:r>
              <a:rPr lang="en-US" altLang="ko-KR" dirty="0" smtClean="0"/>
              <a:t> 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ko-KR" altLang="en-US" dirty="0" smtClean="0">
                <a:sym typeface="Wingdings" panose="05000000000000000000" pitchFamily="2" charset="2"/>
              </a:rPr>
              <a:t>지연된 밴드 확인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25653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6863" y="1690688"/>
            <a:ext cx="7513752" cy="4351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50524" y="723207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EMSA</a:t>
            </a:r>
            <a:r>
              <a:rPr lang="ko-KR" altLang="en-US" dirty="0" smtClean="0"/>
              <a:t>의 원리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348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521" y="2036618"/>
            <a:ext cx="4694758" cy="2826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6764" y="2394065"/>
            <a:ext cx="4209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Probe: </a:t>
            </a:r>
            <a:r>
              <a:rPr lang="en-US" altLang="ko-KR" baseline="30000" dirty="0" smtClean="0"/>
              <a:t>32</a:t>
            </a:r>
            <a:r>
              <a:rPr lang="en-US" altLang="ko-KR" dirty="0" smtClean="0"/>
              <a:t>P</a:t>
            </a:r>
            <a:r>
              <a:rPr lang="ko-KR" altLang="en-US" dirty="0" smtClean="0"/>
              <a:t>로 </a:t>
            </a:r>
            <a:r>
              <a:rPr lang="ko-KR" altLang="en-US" dirty="0" err="1" smtClean="0"/>
              <a:t>표지한</a:t>
            </a:r>
            <a:r>
              <a:rPr lang="ko-KR" altLang="en-US" dirty="0" smtClean="0"/>
              <a:t> </a:t>
            </a:r>
            <a:r>
              <a:rPr lang="en-US" altLang="ko-KR" dirty="0" smtClean="0"/>
              <a:t>EBNA DNA</a:t>
            </a:r>
          </a:p>
          <a:p>
            <a:r>
              <a:rPr lang="ko-KR" altLang="en-US" dirty="0" smtClean="0"/>
              <a:t>단백질</a:t>
            </a:r>
            <a:r>
              <a:rPr lang="en-US" altLang="ko-KR" dirty="0" smtClean="0"/>
              <a:t>: EBNA</a:t>
            </a:r>
            <a:r>
              <a:rPr lang="ko-KR" altLang="en-US" dirty="0" smtClean="0"/>
              <a:t>가 포함된 단백질 추출물</a:t>
            </a:r>
            <a:endParaRPr lang="en-US" altLang="ko-KR" dirty="0" smtClean="0"/>
          </a:p>
          <a:p>
            <a:r>
              <a:rPr lang="ko-KR" altLang="en-US" dirty="0" smtClean="0"/>
              <a:t>특이적 경쟁</a:t>
            </a:r>
            <a:r>
              <a:rPr lang="en-US" altLang="ko-KR" dirty="0" smtClean="0"/>
              <a:t>DNA: </a:t>
            </a:r>
            <a:r>
              <a:rPr lang="ko-KR" altLang="en-US" dirty="0" err="1" smtClean="0"/>
              <a:t>표지않한</a:t>
            </a:r>
            <a:r>
              <a:rPr lang="ko-KR" altLang="en-US" dirty="0" smtClean="0"/>
              <a:t> </a:t>
            </a:r>
            <a:r>
              <a:rPr lang="en-US" altLang="ko-KR" dirty="0" smtClean="0"/>
              <a:t>EBNA DNA</a:t>
            </a:r>
          </a:p>
          <a:p>
            <a:r>
              <a:rPr lang="ko-KR" altLang="en-US" dirty="0" smtClean="0"/>
              <a:t>비특이적</a:t>
            </a:r>
            <a:r>
              <a:rPr lang="en-US" altLang="ko-KR" dirty="0" smtClean="0"/>
              <a:t> </a:t>
            </a:r>
            <a:r>
              <a:rPr lang="ko-KR" altLang="en-US" dirty="0" smtClean="0"/>
              <a:t>경쟁</a:t>
            </a:r>
            <a:r>
              <a:rPr lang="en-US" altLang="ko-KR" dirty="0" smtClean="0"/>
              <a:t>DNA: Oct-1</a:t>
            </a:r>
            <a:r>
              <a:rPr lang="ko-KR" altLang="en-US" dirty="0" smtClean="0"/>
              <a:t>결합 </a:t>
            </a:r>
            <a:r>
              <a:rPr lang="en-US" altLang="ko-KR" dirty="0" smtClean="0"/>
              <a:t>DNA</a:t>
            </a:r>
          </a:p>
        </p:txBody>
      </p:sp>
      <p:cxnSp>
        <p:nvCxnSpPr>
          <p:cNvPr id="7" name="직선 화살표 연결선 6"/>
          <p:cNvCxnSpPr/>
          <p:nvPr/>
        </p:nvCxnSpPr>
        <p:spPr>
          <a:xfrm flipH="1" flipV="1">
            <a:off x="5719156" y="4522124"/>
            <a:ext cx="482139" cy="972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25985" y="5527964"/>
            <a:ext cx="409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EBNA </a:t>
            </a:r>
            <a:r>
              <a:rPr lang="ko-KR" altLang="en-US" dirty="0" smtClean="0"/>
              <a:t>단백질</a:t>
            </a:r>
            <a:r>
              <a:rPr lang="ko-KR" altLang="en-US" dirty="0"/>
              <a:t>이</a:t>
            </a:r>
            <a:r>
              <a:rPr lang="ko-KR" altLang="en-US" dirty="0" smtClean="0"/>
              <a:t> 결합 안된 </a:t>
            </a:r>
            <a:r>
              <a:rPr lang="en-US" altLang="ko-KR" dirty="0" smtClean="0"/>
              <a:t>EBNA DNA</a:t>
            </a:r>
            <a:endParaRPr lang="ko-KR" altLang="en-US" dirty="0"/>
          </a:p>
        </p:txBody>
      </p:sp>
      <p:cxnSp>
        <p:nvCxnSpPr>
          <p:cNvPr id="10" name="직선 화살표 연결선 9"/>
          <p:cNvCxnSpPr/>
          <p:nvPr/>
        </p:nvCxnSpPr>
        <p:spPr>
          <a:xfrm flipH="1" flipV="1">
            <a:off x="6375862" y="3532909"/>
            <a:ext cx="897774" cy="872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56516" y="4522124"/>
            <a:ext cx="378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EBNA </a:t>
            </a:r>
            <a:r>
              <a:rPr lang="ko-KR" altLang="en-US" dirty="0" smtClean="0"/>
              <a:t>단백질이 결합된 </a:t>
            </a:r>
            <a:r>
              <a:rPr lang="en-US" altLang="ko-KR" dirty="0" smtClean="0"/>
              <a:t>EBNA DNA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27564" y="1018755"/>
            <a:ext cx="6830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Epstein Barr virus nuclear antigen </a:t>
            </a:r>
            <a:r>
              <a:rPr lang="ko-KR" altLang="en-US" dirty="0" smtClean="0"/>
              <a:t>단백질과 </a:t>
            </a:r>
            <a:r>
              <a:rPr lang="en-US" altLang="ko-KR" dirty="0" smtClean="0"/>
              <a:t>EBNA DNA</a:t>
            </a:r>
            <a:r>
              <a:rPr lang="ko-KR" altLang="en-US" dirty="0" smtClean="0"/>
              <a:t>의 결합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4912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773084"/>
            <a:ext cx="10515600" cy="54038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/>
              <a:t>2. </a:t>
            </a:r>
            <a:r>
              <a:rPr lang="ko-KR" altLang="en-US" dirty="0" err="1" smtClean="0"/>
              <a:t>조절부위내</a:t>
            </a:r>
            <a:r>
              <a:rPr lang="ko-KR" altLang="en-US" dirty="0" smtClean="0"/>
              <a:t> 단백질 </a:t>
            </a:r>
            <a:r>
              <a:rPr lang="ko-KR" altLang="en-US" dirty="0" err="1" smtClean="0"/>
              <a:t>부착위치</a:t>
            </a:r>
            <a:r>
              <a:rPr lang="ko-KR" altLang="en-US" dirty="0" smtClean="0"/>
              <a:t> 알아내기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b="1" dirty="0" smtClean="0"/>
              <a:t>DNase I </a:t>
            </a:r>
            <a:r>
              <a:rPr lang="ko-KR" altLang="en-US" b="1" dirty="0" err="1" smtClean="0"/>
              <a:t>족적법</a:t>
            </a:r>
            <a:r>
              <a:rPr lang="en-US" altLang="ko-KR" b="1" dirty="0" smtClean="0"/>
              <a:t>(DNase I </a:t>
            </a:r>
            <a:r>
              <a:rPr lang="en-US" altLang="ko-KR" b="1" dirty="0" err="1" smtClean="0"/>
              <a:t>footprinting</a:t>
            </a:r>
            <a:r>
              <a:rPr lang="en-US" altLang="ko-KR" b="1" dirty="0" smtClean="0"/>
              <a:t>)</a:t>
            </a:r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원리</a:t>
            </a:r>
            <a:r>
              <a:rPr lang="en-US" altLang="ko-KR" dirty="0" smtClean="0"/>
              <a:t>: </a:t>
            </a:r>
            <a:r>
              <a:rPr lang="ko-KR" altLang="en-US" dirty="0" smtClean="0"/>
              <a:t>단백질이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결합된 </a:t>
            </a:r>
            <a:r>
              <a:rPr lang="en-US" altLang="ko-KR" dirty="0" smtClean="0"/>
              <a:t>DNA </a:t>
            </a:r>
            <a:r>
              <a:rPr lang="ko-KR" altLang="en-US" dirty="0" smtClean="0"/>
              <a:t>부위는 </a:t>
            </a:r>
            <a:r>
              <a:rPr lang="en-US" altLang="ko-KR" dirty="0" smtClean="0"/>
              <a:t>DNase I</a:t>
            </a:r>
            <a:r>
              <a:rPr lang="ko-KR" altLang="en-US" dirty="0" smtClean="0"/>
              <a:t>이 소화하지 못한다는 점을 이용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과정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>
                <a:sym typeface="Wingdings" panose="05000000000000000000" pitchFamily="2" charset="2"/>
              </a:rPr>
              <a:t>DNA </a:t>
            </a:r>
            <a:r>
              <a:rPr lang="ko-KR" altLang="en-US" dirty="0" smtClean="0">
                <a:sym typeface="Wingdings" panose="05000000000000000000" pitchFamily="2" charset="2"/>
              </a:rPr>
              <a:t>조각</a:t>
            </a:r>
            <a:r>
              <a:rPr lang="en-US" altLang="ko-KR" dirty="0" smtClean="0">
                <a:sym typeface="Wingdings" panose="05000000000000000000" pitchFamily="2" charset="2"/>
              </a:rPr>
              <a:t>(</a:t>
            </a:r>
            <a:r>
              <a:rPr lang="ko-KR" altLang="en-US" dirty="0" smtClean="0">
                <a:sym typeface="Wingdings" panose="05000000000000000000" pitchFamily="2" charset="2"/>
              </a:rPr>
              <a:t>염기서열을 알고 있는</a:t>
            </a:r>
            <a:r>
              <a:rPr lang="en-US" altLang="ko-KR" dirty="0" smtClean="0">
                <a:sym typeface="Wingdings" panose="05000000000000000000" pitchFamily="2" charset="2"/>
              </a:rPr>
              <a:t>)</a:t>
            </a:r>
            <a:r>
              <a:rPr lang="ko-KR" altLang="en-US" dirty="0" smtClean="0">
                <a:sym typeface="Wingdings" panose="05000000000000000000" pitchFamily="2" charset="2"/>
              </a:rPr>
              <a:t>을 </a:t>
            </a:r>
            <a:r>
              <a:rPr lang="en-US" altLang="ko-KR" dirty="0" smtClean="0">
                <a:sym typeface="Wingdings" panose="05000000000000000000" pitchFamily="2" charset="2"/>
              </a:rPr>
              <a:t>end-labeling(</a:t>
            </a:r>
            <a:r>
              <a:rPr lang="ko-KR" altLang="en-US" dirty="0" smtClean="0">
                <a:sym typeface="Wingdings" panose="05000000000000000000" pitchFamily="2" charset="2"/>
              </a:rPr>
              <a:t>한쪽만 </a:t>
            </a:r>
            <a:r>
              <a:rPr lang="ko-KR" altLang="en-US" dirty="0" err="1" smtClean="0">
                <a:sym typeface="Wingdings" panose="05000000000000000000" pitchFamily="2" charset="2"/>
              </a:rPr>
              <a:t>해야됨</a:t>
            </a:r>
            <a:r>
              <a:rPr lang="en-US" altLang="ko-KR" dirty="0" smtClean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ko-KR" altLang="en-US" dirty="0" smtClean="0">
                <a:sym typeface="Wingdings" panose="05000000000000000000" pitchFamily="2" charset="2"/>
              </a:rPr>
              <a:t>단백질을 섞어서 결합시킴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dirty="0" smtClean="0">
                <a:sym typeface="Wingdings" panose="05000000000000000000" pitchFamily="2" charset="2"/>
              </a:rPr>
              <a:t>DNase I</a:t>
            </a:r>
            <a:r>
              <a:rPr lang="ko-KR" altLang="en-US" dirty="0" smtClean="0">
                <a:sym typeface="Wingdings" panose="05000000000000000000" pitchFamily="2" charset="2"/>
              </a:rPr>
              <a:t>을 </a:t>
            </a:r>
            <a:r>
              <a:rPr lang="en-US" altLang="ko-KR" dirty="0" smtClean="0">
                <a:sym typeface="Wingdings" panose="05000000000000000000" pitchFamily="2" charset="2"/>
              </a:rPr>
              <a:t>DNA</a:t>
            </a:r>
            <a:r>
              <a:rPr lang="ko-KR" altLang="en-US" dirty="0" smtClean="0">
                <a:sym typeface="Wingdings" panose="05000000000000000000" pitchFamily="2" charset="2"/>
              </a:rPr>
              <a:t>를 부분적으로 소화할 수 있도록 소량 처리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ko-KR" altLang="en-US" dirty="0" smtClean="0">
                <a:sym typeface="Wingdings" panose="05000000000000000000" pitchFamily="2" charset="2"/>
              </a:rPr>
              <a:t>전기영동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dirty="0" smtClean="0">
                <a:sym typeface="Wingdings" panose="05000000000000000000" pitchFamily="2" charset="2"/>
              </a:rPr>
              <a:t>X-ray film</a:t>
            </a:r>
            <a:r>
              <a:rPr lang="ko-KR" altLang="en-US" dirty="0" smtClean="0">
                <a:sym typeface="Wingdings" panose="05000000000000000000" pitchFamily="2" charset="2"/>
              </a:rPr>
              <a:t>에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노출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ko-KR" altLang="en-US" dirty="0" err="1" smtClean="0">
                <a:sym typeface="Wingdings" panose="05000000000000000000" pitchFamily="2" charset="2"/>
              </a:rPr>
              <a:t>부착부위</a:t>
            </a:r>
            <a:r>
              <a:rPr lang="ko-KR" altLang="en-US" dirty="0" smtClean="0">
                <a:sym typeface="Wingdings" panose="05000000000000000000" pitchFamily="2" charset="2"/>
              </a:rPr>
              <a:t> 확인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1871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3681</TotalTime>
  <Words>485</Words>
  <Application>Microsoft Office PowerPoint</Application>
  <PresentationFormat>와이드스크린</PresentationFormat>
  <Paragraphs>59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2" baseType="lpstr">
      <vt:lpstr>맑은 고딕</vt:lpstr>
      <vt:lpstr>Arial</vt:lpstr>
      <vt:lpstr>Wingdings</vt:lpstr>
      <vt:lpstr>Office 테마</vt:lpstr>
      <vt:lpstr>유전자 발현조절 연구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유전자 발현조절 연구</dc:title>
  <dc:creator>Windows User</dc:creator>
  <cp:lastModifiedBy>Windows User</cp:lastModifiedBy>
  <cp:revision>25</cp:revision>
  <dcterms:created xsi:type="dcterms:W3CDTF">2020-04-23T23:49:58Z</dcterms:created>
  <dcterms:modified xsi:type="dcterms:W3CDTF">2020-04-26T13:11:51Z</dcterms:modified>
</cp:coreProperties>
</file>