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0" r:id="rId10"/>
    <p:sldId id="261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3D569-B911-46A6-926A-D7222BF90F75}" type="datetimeFigureOut">
              <a:rPr lang="ko-KR" altLang="en-US" smtClean="0"/>
              <a:t>2020-04-24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9EB6-F3E3-4D35-8124-09552A0523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7924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3D569-B911-46A6-926A-D7222BF90F75}" type="datetimeFigureOut">
              <a:rPr lang="ko-KR" altLang="en-US" smtClean="0"/>
              <a:t>2020-04-24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9EB6-F3E3-4D35-8124-09552A0523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4007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3D569-B911-46A6-926A-D7222BF90F75}" type="datetimeFigureOut">
              <a:rPr lang="ko-KR" altLang="en-US" smtClean="0"/>
              <a:t>2020-04-24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9EB6-F3E3-4D35-8124-09552A0523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3647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3D569-B911-46A6-926A-D7222BF90F75}" type="datetimeFigureOut">
              <a:rPr lang="ko-KR" altLang="en-US" smtClean="0"/>
              <a:t>2020-04-24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9EB6-F3E3-4D35-8124-09552A0523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7558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3D569-B911-46A6-926A-D7222BF90F75}" type="datetimeFigureOut">
              <a:rPr lang="ko-KR" altLang="en-US" smtClean="0"/>
              <a:t>2020-04-24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9EB6-F3E3-4D35-8124-09552A0523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7166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3D569-B911-46A6-926A-D7222BF90F75}" type="datetimeFigureOut">
              <a:rPr lang="ko-KR" altLang="en-US" smtClean="0"/>
              <a:t>2020-04-24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9EB6-F3E3-4D35-8124-09552A0523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1214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3D569-B911-46A6-926A-D7222BF90F75}" type="datetimeFigureOut">
              <a:rPr lang="ko-KR" altLang="en-US" smtClean="0"/>
              <a:t>2020-04-24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9EB6-F3E3-4D35-8124-09552A0523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3091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3D569-B911-46A6-926A-D7222BF90F75}" type="datetimeFigureOut">
              <a:rPr lang="ko-KR" altLang="en-US" smtClean="0"/>
              <a:t>2020-04-24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9EB6-F3E3-4D35-8124-09552A0523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4323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3D569-B911-46A6-926A-D7222BF90F75}" type="datetimeFigureOut">
              <a:rPr lang="ko-KR" altLang="en-US" smtClean="0"/>
              <a:t>2020-04-24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9EB6-F3E3-4D35-8124-09552A0523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5808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3D569-B911-46A6-926A-D7222BF90F75}" type="datetimeFigureOut">
              <a:rPr lang="ko-KR" altLang="en-US" smtClean="0"/>
              <a:t>2020-04-24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9EB6-F3E3-4D35-8124-09552A0523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1957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3D569-B911-46A6-926A-D7222BF90F75}" type="datetimeFigureOut">
              <a:rPr lang="ko-KR" altLang="en-US" smtClean="0"/>
              <a:t>2020-04-24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9EB6-F3E3-4D35-8124-09552A0523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3312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3D569-B911-46A6-926A-D7222BF90F75}" type="datetimeFigureOut">
              <a:rPr lang="ko-KR" altLang="en-US" smtClean="0"/>
              <a:t>2020-04-24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79EB6-F3E3-4D35-8124-09552A0523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2796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유전자 발현과 기능 연구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8268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548640"/>
            <a:ext cx="10515600" cy="5628323"/>
          </a:xfrm>
        </p:spPr>
        <p:txBody>
          <a:bodyPr/>
          <a:lstStyle/>
          <a:p>
            <a:r>
              <a:rPr lang="en-US" altLang="ko-KR" dirty="0" smtClean="0"/>
              <a:t>RNA </a:t>
            </a:r>
            <a:r>
              <a:rPr lang="ko-KR" altLang="en-US" dirty="0" smtClean="0"/>
              <a:t>변성제</a:t>
            </a:r>
            <a:r>
              <a:rPr lang="en-US" altLang="ko-KR" dirty="0" smtClean="0"/>
              <a:t>: formaldehyde, </a:t>
            </a:r>
            <a:r>
              <a:rPr lang="en-US" altLang="ko-KR" dirty="0" err="1" smtClean="0"/>
              <a:t>glyoxal</a:t>
            </a:r>
            <a:endParaRPr lang="en-US" altLang="ko-KR" dirty="0" smtClean="0"/>
          </a:p>
          <a:p>
            <a:endParaRPr lang="en-US" altLang="ko-KR" dirty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Formaldehyde-agarose gel(</a:t>
            </a:r>
            <a:r>
              <a:rPr lang="en-US" altLang="ko-KR" dirty="0" err="1" smtClean="0"/>
              <a:t>formadehyde</a:t>
            </a:r>
            <a:r>
              <a:rPr lang="en-US" altLang="ko-KR" dirty="0" smtClean="0"/>
              <a:t> </a:t>
            </a:r>
            <a:r>
              <a:rPr lang="ko-KR" altLang="en-US" dirty="0" smtClean="0"/>
              <a:t>가</a:t>
            </a:r>
            <a:r>
              <a:rPr lang="en-US" altLang="ko-KR" dirty="0" smtClean="0"/>
              <a:t> </a:t>
            </a:r>
            <a:r>
              <a:rPr lang="ko-KR" altLang="en-US" dirty="0" smtClean="0"/>
              <a:t>포함된 </a:t>
            </a:r>
            <a:r>
              <a:rPr lang="en-US" altLang="ko-KR" dirty="0" smtClean="0"/>
              <a:t>agarose</a:t>
            </a:r>
            <a:r>
              <a:rPr lang="ko-KR" altLang="en-US" dirty="0" smtClean="0"/>
              <a:t> </a:t>
            </a:r>
            <a:r>
              <a:rPr lang="en-US" altLang="ko-KR" dirty="0" smtClean="0"/>
              <a:t>gel) </a:t>
            </a:r>
            <a:r>
              <a:rPr lang="ko-KR" altLang="en-US" dirty="0" smtClean="0"/>
              <a:t>에서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전기영동한</a:t>
            </a:r>
            <a:r>
              <a:rPr lang="ko-KR" altLang="en-US" dirty="0" smtClean="0"/>
              <a:t> 후 막으로</a:t>
            </a:r>
            <a:r>
              <a:rPr lang="en-US" altLang="ko-KR" dirty="0" smtClean="0"/>
              <a:t> transfer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1274" y="1311116"/>
            <a:ext cx="2412986" cy="2412986"/>
          </a:xfrm>
          <a:prstGeom prst="rect">
            <a:avLst/>
          </a:prstGeom>
        </p:spPr>
      </p:pic>
      <p:cxnSp>
        <p:nvCxnSpPr>
          <p:cNvPr id="6" name="직선 화살표 연결선 5"/>
          <p:cNvCxnSpPr/>
          <p:nvPr/>
        </p:nvCxnSpPr>
        <p:spPr>
          <a:xfrm flipH="1">
            <a:off x="5710844" y="1787236"/>
            <a:ext cx="1429789" cy="415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381702" y="1837113"/>
            <a:ext cx="1015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Glyoxal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cxnSp>
        <p:nvCxnSpPr>
          <p:cNvPr id="9" name="직선 화살표 연결선 8"/>
          <p:cNvCxnSpPr/>
          <p:nvPr/>
        </p:nvCxnSpPr>
        <p:spPr>
          <a:xfrm flipH="1" flipV="1">
            <a:off x="5710844" y="3167149"/>
            <a:ext cx="1487978" cy="195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381702" y="3250276"/>
            <a:ext cx="639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urea</a:t>
            </a:r>
            <a:endParaRPr lang="ko-KR" altLang="en-US" dirty="0"/>
          </a:p>
        </p:txBody>
      </p:sp>
      <p:cxnSp>
        <p:nvCxnSpPr>
          <p:cNvPr id="12" name="직선 화살표 연결선 11"/>
          <p:cNvCxnSpPr/>
          <p:nvPr/>
        </p:nvCxnSpPr>
        <p:spPr>
          <a:xfrm>
            <a:off x="2776451" y="2319251"/>
            <a:ext cx="1221971" cy="1983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203648" y="2041977"/>
            <a:ext cx="1572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formadehyde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51239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515389"/>
            <a:ext cx="10515600" cy="5661574"/>
          </a:xfrm>
        </p:spPr>
        <p:txBody>
          <a:bodyPr/>
          <a:lstStyle/>
          <a:p>
            <a:r>
              <a:rPr lang="en-US" altLang="ko-KR" dirty="0" smtClean="0"/>
              <a:t>Hybridization: membrane</a:t>
            </a:r>
            <a:r>
              <a:rPr lang="ko-KR" altLang="en-US" dirty="0" smtClean="0"/>
              <a:t>과 </a:t>
            </a:r>
            <a:r>
              <a:rPr lang="ko-KR" altLang="en-US" dirty="0" err="1" smtClean="0"/>
              <a:t>탐침을</a:t>
            </a:r>
            <a:r>
              <a:rPr lang="en-US" altLang="ko-KR" dirty="0" smtClean="0"/>
              <a:t> hybridization</a:t>
            </a:r>
            <a:r>
              <a:rPr lang="ko-KR" altLang="en-US" dirty="0" smtClean="0"/>
              <a:t> 용액에</a:t>
            </a:r>
            <a:r>
              <a:rPr lang="en-US" altLang="ko-KR" dirty="0" smtClean="0"/>
              <a:t> </a:t>
            </a:r>
            <a:r>
              <a:rPr lang="ko-KR" altLang="en-US" dirty="0" smtClean="0"/>
              <a:t>넣고 적당한 온도에서 하룻밤 배양</a:t>
            </a:r>
            <a:endParaRPr lang="en-US" altLang="ko-KR" dirty="0" smtClean="0"/>
          </a:p>
          <a:p>
            <a:r>
              <a:rPr lang="en-US" altLang="ko-KR" dirty="0" smtClean="0"/>
              <a:t>X-ray film </a:t>
            </a:r>
            <a:r>
              <a:rPr lang="ko-KR" altLang="en-US" dirty="0" smtClean="0"/>
              <a:t>에 하룻밤 노출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6531" y="2533650"/>
            <a:ext cx="3955819" cy="2774978"/>
          </a:xfrm>
          <a:prstGeom prst="rect">
            <a:avLst/>
          </a:prstGeom>
        </p:spPr>
      </p:pic>
      <p:cxnSp>
        <p:nvCxnSpPr>
          <p:cNvPr id="6" name="직선 화살표 연결선 5"/>
          <p:cNvCxnSpPr/>
          <p:nvPr/>
        </p:nvCxnSpPr>
        <p:spPr>
          <a:xfrm flipV="1">
            <a:off x="2377440" y="4330931"/>
            <a:ext cx="931025" cy="3075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화살표 연결선 7"/>
          <p:cNvCxnSpPr/>
          <p:nvPr/>
        </p:nvCxnSpPr>
        <p:spPr>
          <a:xfrm>
            <a:off x="2502131" y="4688378"/>
            <a:ext cx="847898" cy="2244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466335" y="4478774"/>
            <a:ext cx="1035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Control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025607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mRNA </a:t>
            </a:r>
            <a:r>
              <a:rPr lang="ko-KR" altLang="en-US" dirty="0" smtClean="0"/>
              <a:t>의 양쪽 끝 부분 확인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cDNA</a:t>
            </a:r>
            <a:r>
              <a:rPr lang="ko-KR" altLang="en-US" dirty="0" smtClean="0"/>
              <a:t>합성 및 분석으로는 </a:t>
            </a:r>
            <a:r>
              <a:rPr lang="en-US" altLang="ko-KR" dirty="0" smtClean="0"/>
              <a:t>mRNA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5’-</a:t>
            </a:r>
            <a:r>
              <a:rPr lang="ko-KR" altLang="en-US" dirty="0" smtClean="0"/>
              <a:t>말단을 알 수 없다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-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4166" y="2544367"/>
            <a:ext cx="5376176" cy="3933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782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656705"/>
            <a:ext cx="10515600" cy="5520258"/>
          </a:xfrm>
        </p:spPr>
        <p:txBody>
          <a:bodyPr/>
          <a:lstStyle/>
          <a:p>
            <a:r>
              <a:rPr lang="en-US" altLang="ko-KR" dirty="0" smtClean="0"/>
              <a:t>S1 nuclease mapping </a:t>
            </a:r>
            <a:r>
              <a:rPr lang="ko-KR" altLang="en-US" dirty="0" smtClean="0"/>
              <a:t>에 의한 </a:t>
            </a:r>
            <a:r>
              <a:rPr lang="en-US" altLang="ko-KR" dirty="0" smtClean="0"/>
              <a:t>mRNA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5’-</a:t>
            </a:r>
            <a:r>
              <a:rPr lang="ko-KR" altLang="en-US" dirty="0" smtClean="0"/>
              <a:t>말단 결정</a:t>
            </a:r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7353" y="1288473"/>
            <a:ext cx="2686857" cy="531997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24255" y="1546167"/>
            <a:ext cx="362434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5’end</a:t>
            </a:r>
            <a:r>
              <a:rPr lang="ko-KR" altLang="en-US" dirty="0" smtClean="0"/>
              <a:t> </a:t>
            </a:r>
            <a:r>
              <a:rPr lang="en-US" altLang="ko-KR" dirty="0" smtClean="0"/>
              <a:t>labeling</a:t>
            </a:r>
            <a:r>
              <a:rPr lang="ko-KR" altLang="en-US" dirty="0" smtClean="0"/>
              <a:t>된 </a:t>
            </a:r>
            <a:r>
              <a:rPr lang="en-US" altLang="ko-KR" dirty="0" smtClean="0"/>
              <a:t>DNA probe</a:t>
            </a:r>
            <a:r>
              <a:rPr lang="ko-KR" altLang="en-US" dirty="0" smtClean="0"/>
              <a:t>와  </a:t>
            </a:r>
            <a:r>
              <a:rPr lang="en-US" altLang="ko-KR" dirty="0" smtClean="0"/>
              <a:t>mRNA</a:t>
            </a:r>
            <a:r>
              <a:rPr lang="ko-KR" altLang="en-US" dirty="0" smtClean="0"/>
              <a:t>를 </a:t>
            </a:r>
            <a:r>
              <a:rPr lang="en-US" altLang="ko-KR" dirty="0" smtClean="0"/>
              <a:t>hybridization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S1 nuclease </a:t>
            </a:r>
            <a:r>
              <a:rPr lang="ko-KR" altLang="en-US" dirty="0" smtClean="0"/>
              <a:t>처리 단선</a:t>
            </a:r>
            <a:r>
              <a:rPr lang="en-US" altLang="ko-KR" dirty="0" smtClean="0"/>
              <a:t> </a:t>
            </a:r>
            <a:r>
              <a:rPr lang="ko-KR" altLang="en-US" dirty="0" smtClean="0"/>
              <a:t>가닥 절단</a:t>
            </a:r>
            <a:r>
              <a:rPr lang="en-US" altLang="ko-KR" dirty="0" smtClean="0"/>
              <a:t> 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전기영동 후 </a:t>
            </a:r>
            <a:r>
              <a:rPr lang="en-US" altLang="ko-KR" dirty="0" smtClean="0"/>
              <a:t>X-ray film</a:t>
            </a:r>
            <a:r>
              <a:rPr lang="ko-KR" altLang="en-US" dirty="0" smtClean="0"/>
              <a:t>에 노출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ko-KR" altLang="en-US" dirty="0" smtClean="0"/>
              <a:t>남아있는 </a:t>
            </a:r>
            <a:r>
              <a:rPr lang="en-US" altLang="ko-KR" dirty="0" smtClean="0"/>
              <a:t>probe</a:t>
            </a:r>
            <a:r>
              <a:rPr lang="ko-KR" altLang="en-US" dirty="0" smtClean="0"/>
              <a:t>크기 계산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ko-KR" altLang="en-US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67590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598516"/>
            <a:ext cx="10515600" cy="5578447"/>
          </a:xfrm>
        </p:spPr>
        <p:txBody>
          <a:bodyPr/>
          <a:lstStyle/>
          <a:p>
            <a:r>
              <a:rPr lang="en-US" altLang="ko-KR" dirty="0" smtClean="0"/>
              <a:t>Primer</a:t>
            </a:r>
            <a:r>
              <a:rPr lang="ko-KR" altLang="en-US" dirty="0" smtClean="0"/>
              <a:t> </a:t>
            </a:r>
            <a:r>
              <a:rPr lang="en-US" altLang="ko-KR" dirty="0" smtClean="0"/>
              <a:t>extension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1327" y="1158687"/>
            <a:ext cx="1714673" cy="50182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966065" y="1554480"/>
            <a:ext cx="40732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mRNA </a:t>
            </a:r>
            <a:r>
              <a:rPr lang="ko-KR" altLang="en-US" dirty="0" smtClean="0"/>
              <a:t>와</a:t>
            </a:r>
            <a:r>
              <a:rPr lang="en-US" altLang="ko-KR" dirty="0" smtClean="0"/>
              <a:t> 5’ end labeling </a:t>
            </a:r>
            <a:r>
              <a:rPr lang="ko-KR" altLang="en-US" dirty="0" smtClean="0"/>
              <a:t>된</a:t>
            </a:r>
            <a:r>
              <a:rPr lang="en-US" altLang="ko-KR" dirty="0" smtClean="0"/>
              <a:t> primer</a:t>
            </a:r>
            <a:r>
              <a:rPr lang="ko-KR" altLang="en-US" dirty="0" smtClean="0"/>
              <a:t> 를</a:t>
            </a:r>
            <a:r>
              <a:rPr lang="en-US" altLang="ko-KR" dirty="0" smtClean="0"/>
              <a:t> hybridization (</a:t>
            </a:r>
            <a:r>
              <a:rPr lang="ko-KR" altLang="en-US" dirty="0" smtClean="0"/>
              <a:t>되도록</a:t>
            </a:r>
            <a:r>
              <a:rPr lang="en-US" altLang="ko-KR" dirty="0" smtClean="0"/>
              <a:t> mRNA </a:t>
            </a:r>
            <a:r>
              <a:rPr lang="ko-KR" altLang="en-US" dirty="0" smtClean="0"/>
              <a:t>의</a:t>
            </a:r>
            <a:r>
              <a:rPr lang="en-US" altLang="ko-KR" dirty="0" smtClean="0"/>
              <a:t> 5’ </a:t>
            </a:r>
            <a:r>
              <a:rPr lang="ko-KR" altLang="en-US" dirty="0" smtClean="0"/>
              <a:t>말단에 가까이 결합하는 </a:t>
            </a:r>
            <a:r>
              <a:rPr lang="en-US" altLang="ko-KR" dirty="0" smtClean="0"/>
              <a:t>primer</a:t>
            </a:r>
            <a:r>
              <a:rPr lang="ko-KR" altLang="en-US" dirty="0" smtClean="0"/>
              <a:t> 사용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982691" y="3175462"/>
            <a:ext cx="2879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역전사</a:t>
            </a:r>
            <a:r>
              <a:rPr lang="ko-KR" altLang="en-US" dirty="0" smtClean="0"/>
              <a:t> 효소로 </a:t>
            </a:r>
            <a:r>
              <a:rPr lang="en-US" altLang="ko-KR" dirty="0" smtClean="0"/>
              <a:t>cDNA </a:t>
            </a:r>
            <a:r>
              <a:rPr lang="ko-KR" altLang="en-US" dirty="0" smtClean="0"/>
              <a:t>합성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173884" y="4946073"/>
            <a:ext cx="32976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전기영동 후 </a:t>
            </a:r>
            <a:r>
              <a:rPr lang="en-US" altLang="ko-KR" dirty="0" smtClean="0"/>
              <a:t>X-ray film</a:t>
            </a:r>
            <a:r>
              <a:rPr lang="ko-KR" altLang="en-US" dirty="0" smtClean="0"/>
              <a:t>에 노출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합성된 </a:t>
            </a:r>
            <a:r>
              <a:rPr lang="en-US" altLang="ko-KR" dirty="0" smtClean="0"/>
              <a:t>cDNA</a:t>
            </a:r>
            <a:r>
              <a:rPr lang="ko-KR" altLang="en-US" dirty="0" smtClean="0"/>
              <a:t>의 크기 계산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699956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706582"/>
            <a:ext cx="10515600" cy="5470381"/>
          </a:xfrm>
        </p:spPr>
        <p:txBody>
          <a:bodyPr/>
          <a:lstStyle/>
          <a:p>
            <a:r>
              <a:rPr lang="en-US" altLang="ko-KR" dirty="0" smtClean="0"/>
              <a:t>RACE(rapid </a:t>
            </a:r>
            <a:r>
              <a:rPr lang="en-US" altLang="ko-KR" dirty="0" err="1" smtClean="0"/>
              <a:t>amplicifation</a:t>
            </a:r>
            <a:r>
              <a:rPr lang="en-US" altLang="ko-KR" dirty="0" smtClean="0"/>
              <a:t> of cDNA end) PCR: cDNA </a:t>
            </a:r>
            <a:r>
              <a:rPr lang="ko-KR" altLang="en-US" dirty="0" smtClean="0"/>
              <a:t>염기서열</a:t>
            </a:r>
            <a:r>
              <a:rPr lang="en-US" altLang="ko-KR" dirty="0" smtClean="0"/>
              <a:t> </a:t>
            </a:r>
            <a:r>
              <a:rPr lang="ko-KR" altLang="en-US" dirty="0" smtClean="0"/>
              <a:t>아는 경우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6177" y="1808018"/>
            <a:ext cx="5944986" cy="4458740"/>
          </a:xfrm>
          <a:prstGeom prst="rect">
            <a:avLst/>
          </a:prstGeom>
        </p:spPr>
      </p:pic>
      <p:cxnSp>
        <p:nvCxnSpPr>
          <p:cNvPr id="6" name="직선 화살표 연결선 5"/>
          <p:cNvCxnSpPr/>
          <p:nvPr/>
        </p:nvCxnSpPr>
        <p:spPr>
          <a:xfrm flipV="1">
            <a:off x="2326177" y="2570278"/>
            <a:ext cx="1961804" cy="2744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225967" y="2648427"/>
            <a:ext cx="118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임의</a:t>
            </a:r>
            <a:r>
              <a:rPr lang="en-US" altLang="ko-KR" dirty="0" smtClean="0"/>
              <a:t> </a:t>
            </a:r>
            <a:r>
              <a:rPr lang="ko-KR" altLang="en-US" dirty="0" smtClean="0"/>
              <a:t>서열</a:t>
            </a:r>
            <a:endParaRPr lang="ko-KR" altLang="en-US" dirty="0"/>
          </a:p>
        </p:txBody>
      </p:sp>
      <p:cxnSp>
        <p:nvCxnSpPr>
          <p:cNvPr id="10" name="직선 화살표 연결선 9"/>
          <p:cNvCxnSpPr/>
          <p:nvPr/>
        </p:nvCxnSpPr>
        <p:spPr>
          <a:xfrm>
            <a:off x="3740727" y="5245331"/>
            <a:ext cx="0" cy="2909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739491" y="5718120"/>
            <a:ext cx="19656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/>
              <a:t>Cloning </a:t>
            </a:r>
            <a:r>
              <a:rPr lang="ko-KR" altLang="en-US" sz="1200" dirty="0" smtClean="0"/>
              <a:t>및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염기서열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결정</a:t>
            </a:r>
            <a:endParaRPr lang="ko-KR" alt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5255720" y="6510600"/>
            <a:ext cx="19656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smtClean="0"/>
              <a:t>Cloning </a:t>
            </a:r>
            <a:r>
              <a:rPr lang="ko-KR" altLang="en-US" sz="1200" dirty="0" smtClean="0"/>
              <a:t>및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염기서열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결정</a:t>
            </a:r>
            <a:endParaRPr lang="ko-KR" altLang="en-US" sz="1200" dirty="0"/>
          </a:p>
        </p:txBody>
      </p:sp>
      <p:cxnSp>
        <p:nvCxnSpPr>
          <p:cNvPr id="13" name="직선 화살표 연결선 12"/>
          <p:cNvCxnSpPr/>
          <p:nvPr/>
        </p:nvCxnSpPr>
        <p:spPr>
          <a:xfrm>
            <a:off x="6257917" y="6266758"/>
            <a:ext cx="0" cy="2909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2206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RNA </a:t>
            </a:r>
            <a:r>
              <a:rPr lang="ko-KR" altLang="en-US" dirty="0" err="1" smtClean="0"/>
              <a:t>전사체</a:t>
            </a:r>
            <a:r>
              <a:rPr lang="en-US" altLang="ko-KR" dirty="0" smtClean="0"/>
              <a:t> </a:t>
            </a:r>
            <a:r>
              <a:rPr lang="ko-KR" altLang="en-US" dirty="0" smtClean="0"/>
              <a:t>연구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유전자의 전사에 의해 생성된 </a:t>
            </a:r>
            <a:r>
              <a:rPr lang="en-US" altLang="ko-KR" dirty="0" smtClean="0"/>
              <a:t>RNA</a:t>
            </a:r>
            <a:r>
              <a:rPr lang="ko-KR" altLang="en-US" dirty="0" smtClean="0"/>
              <a:t>의 연구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-RNA</a:t>
            </a:r>
            <a:r>
              <a:rPr lang="ko-KR" altLang="en-US" dirty="0" smtClean="0"/>
              <a:t>의 양적 연구</a:t>
            </a:r>
            <a:r>
              <a:rPr lang="en-US" altLang="ko-KR" dirty="0" smtClean="0"/>
              <a:t>: </a:t>
            </a:r>
            <a:r>
              <a:rPr lang="ko-KR" altLang="en-US" dirty="0" smtClean="0"/>
              <a:t>유전자 발현의 정도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-RNA</a:t>
            </a:r>
            <a:r>
              <a:rPr lang="ko-KR" altLang="en-US" dirty="0" smtClean="0"/>
              <a:t>의 구조 연구</a:t>
            </a:r>
            <a:r>
              <a:rPr lang="en-US" altLang="ko-KR" dirty="0" smtClean="0"/>
              <a:t>: </a:t>
            </a:r>
            <a:r>
              <a:rPr lang="ko-KR" altLang="en-US" dirty="0" smtClean="0"/>
              <a:t>전사의 시작점과 전사의 </a:t>
            </a:r>
            <a:r>
              <a:rPr lang="ko-KR" altLang="en-US" dirty="0" err="1" smtClean="0"/>
              <a:t>종결점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암호부위와</a:t>
            </a:r>
            <a:r>
              <a:rPr lang="ko-KR" altLang="en-US" dirty="0" smtClean="0"/>
              <a:t> 비암호부위의 크기 및 위치</a:t>
            </a:r>
            <a:r>
              <a:rPr lang="en-US" altLang="ko-KR" dirty="0" smtClean="0"/>
              <a:t>, intron</a:t>
            </a:r>
            <a:r>
              <a:rPr lang="ko-KR" altLang="en-US" dirty="0" smtClean="0"/>
              <a:t>과</a:t>
            </a:r>
            <a:r>
              <a:rPr lang="en-US" altLang="ko-KR" dirty="0" smtClean="0"/>
              <a:t> exon</a:t>
            </a:r>
            <a:r>
              <a:rPr lang="ko-KR" altLang="en-US" dirty="0" smtClean="0"/>
              <a:t>의 위치와 크기 등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95527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399011"/>
            <a:ext cx="10515600" cy="5777952"/>
          </a:xfrm>
        </p:spPr>
        <p:txBody>
          <a:bodyPr/>
          <a:lstStyle/>
          <a:p>
            <a:r>
              <a:rPr lang="en-US" altLang="ko-KR" dirty="0" smtClean="0"/>
              <a:t>Northern</a:t>
            </a:r>
            <a:r>
              <a:rPr lang="ko-KR" altLang="en-US" dirty="0" smtClean="0"/>
              <a:t> </a:t>
            </a:r>
            <a:r>
              <a:rPr lang="en-US" altLang="ko-KR" dirty="0" smtClean="0"/>
              <a:t>hybridization:  RNA</a:t>
            </a:r>
            <a:r>
              <a:rPr lang="ko-KR" altLang="en-US" dirty="0" smtClean="0"/>
              <a:t>와 상보적인 염기서열을 가진 </a:t>
            </a:r>
            <a:r>
              <a:rPr lang="ko-KR" altLang="en-US" dirty="0" err="1" smtClean="0"/>
              <a:t>탐침</a:t>
            </a:r>
            <a:r>
              <a:rPr lang="en-US" altLang="ko-KR" dirty="0" smtClean="0"/>
              <a:t>(probe)</a:t>
            </a:r>
            <a:r>
              <a:rPr lang="ko-KR" altLang="en-US" dirty="0" smtClean="0"/>
              <a:t>를 이용하여 </a:t>
            </a:r>
            <a:r>
              <a:rPr lang="en-US" altLang="ko-KR" dirty="0" smtClean="0"/>
              <a:t>RNA</a:t>
            </a:r>
            <a:r>
              <a:rPr lang="ko-KR" altLang="en-US" dirty="0" smtClean="0"/>
              <a:t>의 크기 및 발현 양을 측정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-RNA</a:t>
            </a:r>
            <a:r>
              <a:rPr lang="ko-KR" altLang="en-US" dirty="0" smtClean="0"/>
              <a:t>의 전기영동</a:t>
            </a:r>
            <a:r>
              <a:rPr lang="en-US" altLang="ko-KR" dirty="0" smtClean="0"/>
              <a:t>: </a:t>
            </a:r>
            <a:r>
              <a:rPr lang="ko-KR" altLang="en-US" dirty="0" smtClean="0"/>
              <a:t>세포 혹은 조직으로부터 분리하 </a:t>
            </a:r>
            <a:r>
              <a:rPr lang="en-US" altLang="ko-KR" dirty="0" smtClean="0"/>
              <a:t>total RNA</a:t>
            </a:r>
            <a:r>
              <a:rPr lang="ko-KR" altLang="en-US" dirty="0" smtClean="0"/>
              <a:t>혹은 </a:t>
            </a:r>
            <a:r>
              <a:rPr lang="en-US" altLang="ko-KR" dirty="0" smtClean="0"/>
              <a:t>mRNA</a:t>
            </a:r>
            <a:r>
              <a:rPr lang="ko-KR" altLang="en-US" dirty="0" smtClean="0"/>
              <a:t>를 전기영동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-</a:t>
            </a:r>
            <a:r>
              <a:rPr lang="ko-KR" altLang="en-US" dirty="0" err="1" smtClean="0"/>
              <a:t>전기영동한</a:t>
            </a:r>
            <a:r>
              <a:rPr lang="ko-KR" altLang="en-US" dirty="0" smtClean="0"/>
              <a:t> </a:t>
            </a:r>
            <a:r>
              <a:rPr lang="en-US" altLang="ko-KR" dirty="0" smtClean="0"/>
              <a:t>RNA</a:t>
            </a:r>
            <a:r>
              <a:rPr lang="ko-KR" altLang="en-US" dirty="0" smtClean="0"/>
              <a:t>를 </a:t>
            </a:r>
            <a:r>
              <a:rPr lang="en-US" altLang="ko-KR" dirty="0" smtClean="0"/>
              <a:t>membrane</a:t>
            </a:r>
            <a:r>
              <a:rPr lang="ko-KR" altLang="en-US" dirty="0" smtClean="0"/>
              <a:t>으로 </a:t>
            </a:r>
            <a:r>
              <a:rPr lang="en-US" altLang="ko-KR" dirty="0" smtClean="0"/>
              <a:t>transfer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-membrane</a:t>
            </a:r>
            <a:r>
              <a:rPr lang="ko-KR" altLang="en-US" dirty="0" smtClean="0"/>
              <a:t>에 </a:t>
            </a:r>
            <a:r>
              <a:rPr lang="en-US" altLang="ko-KR" dirty="0" smtClean="0"/>
              <a:t>probe</a:t>
            </a:r>
            <a:r>
              <a:rPr lang="ko-KR" altLang="en-US" dirty="0" smtClean="0"/>
              <a:t>를 처리하여 </a:t>
            </a:r>
            <a:r>
              <a:rPr lang="en-US" altLang="ko-KR" dirty="0" smtClean="0"/>
              <a:t>hybridization </a:t>
            </a:r>
          </a:p>
          <a:p>
            <a:pPr marL="0" indent="0">
              <a:buNone/>
            </a:pPr>
            <a:r>
              <a:rPr lang="en-US" altLang="ko-KR" dirty="0" smtClean="0"/>
              <a:t>-</a:t>
            </a:r>
            <a:r>
              <a:rPr lang="en-US" altLang="ko-KR" dirty="0" err="1" smtClean="0"/>
              <a:t>membran</a:t>
            </a:r>
            <a:r>
              <a:rPr lang="ko-KR" altLang="en-US" dirty="0" smtClean="0"/>
              <a:t>을 </a:t>
            </a:r>
            <a:r>
              <a:rPr lang="en-US" altLang="ko-KR" dirty="0" smtClean="0"/>
              <a:t>X-ray film</a:t>
            </a:r>
            <a:r>
              <a:rPr lang="ko-KR" altLang="en-US" dirty="0" smtClean="0"/>
              <a:t>에 노출</a:t>
            </a:r>
            <a:r>
              <a:rPr lang="en-US" altLang="ko-KR" dirty="0" smtClean="0"/>
              <a:t>: autoradiography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14827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723207"/>
            <a:ext cx="10515600" cy="5453756"/>
          </a:xfrm>
        </p:spPr>
        <p:txBody>
          <a:bodyPr/>
          <a:lstStyle/>
          <a:p>
            <a:r>
              <a:rPr lang="en-US" altLang="ko-KR" dirty="0" smtClean="0"/>
              <a:t>Blotting or transfer of DNA, RNA or protein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7636" y="1835337"/>
            <a:ext cx="6096000" cy="3429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56734" y="3665912"/>
            <a:ext cx="38247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Southern transfer</a:t>
            </a:r>
            <a:r>
              <a:rPr lang="ko-KR" altLang="en-US" dirty="0" smtClean="0"/>
              <a:t> </a:t>
            </a:r>
            <a:r>
              <a:rPr lang="en-US" altLang="ko-KR" dirty="0" smtClean="0"/>
              <a:t>: DNA </a:t>
            </a:r>
            <a:r>
              <a:rPr lang="ko-KR" altLang="en-US" dirty="0" smtClean="0"/>
              <a:t>전기영동</a:t>
            </a:r>
            <a:endParaRPr lang="en-US" altLang="ko-KR" dirty="0" smtClean="0"/>
          </a:p>
          <a:p>
            <a:r>
              <a:rPr lang="en-US" altLang="ko-KR" dirty="0" smtClean="0"/>
              <a:t>Northern transfer : RNA </a:t>
            </a:r>
            <a:r>
              <a:rPr lang="ko-KR" altLang="en-US" dirty="0" smtClean="0"/>
              <a:t>전기영동</a:t>
            </a:r>
            <a:endParaRPr lang="en-US" altLang="ko-KR" dirty="0" smtClean="0"/>
          </a:p>
          <a:p>
            <a:r>
              <a:rPr lang="en-US" altLang="ko-KR" dirty="0" smtClean="0"/>
              <a:t>Western transfer : </a:t>
            </a:r>
            <a:r>
              <a:rPr lang="ko-KR" altLang="en-US" dirty="0" smtClean="0"/>
              <a:t>단백질 전기영동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079571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490451"/>
            <a:ext cx="10515600" cy="5686512"/>
          </a:xfrm>
        </p:spPr>
        <p:txBody>
          <a:bodyPr/>
          <a:lstStyle/>
          <a:p>
            <a:r>
              <a:rPr lang="ko-KR" altLang="en-US" dirty="0" smtClean="0"/>
              <a:t>막의</a:t>
            </a:r>
            <a:r>
              <a:rPr lang="en-US" altLang="ko-KR" dirty="0" smtClean="0"/>
              <a:t> </a:t>
            </a:r>
            <a:r>
              <a:rPr lang="ko-KR" altLang="en-US" dirty="0" smtClean="0"/>
              <a:t>종류</a:t>
            </a:r>
            <a:r>
              <a:rPr lang="en-US" altLang="ko-KR" dirty="0" smtClean="0"/>
              <a:t>:</a:t>
            </a:r>
          </a:p>
          <a:p>
            <a:pPr marL="0" indent="0">
              <a:buNone/>
            </a:pPr>
            <a:r>
              <a:rPr lang="en-US" altLang="ko-KR" dirty="0" smtClean="0"/>
              <a:t>-nitrocellulose</a:t>
            </a:r>
            <a:r>
              <a:rPr lang="ko-KR" altLang="en-US" dirty="0" smtClean="0"/>
              <a:t> </a:t>
            </a:r>
            <a:r>
              <a:rPr lang="en-US" altLang="ko-KR" dirty="0" smtClean="0"/>
              <a:t>membrane: </a:t>
            </a:r>
            <a:r>
              <a:rPr lang="ko-KR" altLang="en-US" dirty="0" smtClean="0"/>
              <a:t>잘 찢어지는 단점이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핵산과</a:t>
            </a:r>
            <a:r>
              <a:rPr lang="en-US" altLang="ko-KR" dirty="0" smtClean="0"/>
              <a:t> </a:t>
            </a:r>
            <a:r>
              <a:rPr lang="ko-KR" altLang="en-US" dirty="0" smtClean="0"/>
              <a:t>단백질의 </a:t>
            </a:r>
            <a:r>
              <a:rPr lang="en-US" altLang="ko-KR" dirty="0" smtClean="0"/>
              <a:t>transfer</a:t>
            </a:r>
            <a:r>
              <a:rPr lang="ko-KR" altLang="en-US" dirty="0" smtClean="0"/>
              <a:t>에 사용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-nylon membrane: </a:t>
            </a:r>
            <a:r>
              <a:rPr lang="ko-KR" altLang="en-US" dirty="0" smtClean="0"/>
              <a:t>강하다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핵산의 </a:t>
            </a:r>
            <a:r>
              <a:rPr lang="en-US" altLang="ko-KR" dirty="0" smtClean="0"/>
              <a:t>transfer</a:t>
            </a:r>
            <a:r>
              <a:rPr lang="ko-KR" altLang="en-US" dirty="0" smtClean="0"/>
              <a:t>에 사용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-positively</a:t>
            </a:r>
            <a:r>
              <a:rPr lang="ko-KR" altLang="en-US" dirty="0" smtClean="0"/>
              <a:t> </a:t>
            </a:r>
            <a:r>
              <a:rPr lang="en-US" altLang="ko-KR" dirty="0" smtClean="0"/>
              <a:t>charged nylon membrane: </a:t>
            </a:r>
            <a:r>
              <a:rPr lang="ko-KR" altLang="en-US" dirty="0" smtClean="0"/>
              <a:t>양이온을</a:t>
            </a:r>
            <a:r>
              <a:rPr lang="en-US" altLang="ko-KR" dirty="0" smtClean="0"/>
              <a:t> </a:t>
            </a:r>
            <a:r>
              <a:rPr lang="ko-KR" altLang="en-US" dirty="0" smtClean="0"/>
              <a:t>띄는 막으로서 </a:t>
            </a:r>
            <a:r>
              <a:rPr lang="ko-KR" altLang="en-US" dirty="0"/>
              <a:t>음</a:t>
            </a:r>
            <a:r>
              <a:rPr lang="ko-KR" altLang="en-US" dirty="0" smtClean="0"/>
              <a:t>이온을 띄는 </a:t>
            </a:r>
            <a:r>
              <a:rPr lang="en-US" altLang="ko-KR" dirty="0" smtClean="0"/>
              <a:t>DNA, RNA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tran</a:t>
            </a:r>
            <a:r>
              <a:rPr lang="en-US" altLang="ko-KR" dirty="0"/>
              <a:t>s</a:t>
            </a:r>
            <a:r>
              <a:rPr lang="en-US" altLang="ko-KR" dirty="0" smtClean="0"/>
              <a:t>fer</a:t>
            </a:r>
            <a:r>
              <a:rPr lang="ko-KR" altLang="en-US" dirty="0" smtClean="0"/>
              <a:t> 에</a:t>
            </a:r>
            <a:r>
              <a:rPr lang="en-US" altLang="ko-KR" dirty="0" smtClean="0"/>
              <a:t> </a:t>
            </a:r>
            <a:r>
              <a:rPr lang="ko-KR" altLang="en-US" dirty="0" smtClean="0"/>
              <a:t>적당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-PVDF membrane(</a:t>
            </a:r>
            <a:r>
              <a:rPr lang="en-US" altLang="ko-KR" dirty="0" err="1"/>
              <a:t>Polyvinylidene</a:t>
            </a:r>
            <a:r>
              <a:rPr lang="en-US" altLang="ko-KR" dirty="0"/>
              <a:t> </a:t>
            </a:r>
            <a:r>
              <a:rPr lang="en-US" altLang="ko-KR" dirty="0" smtClean="0"/>
              <a:t>fluoride): </a:t>
            </a:r>
            <a:r>
              <a:rPr lang="ko-KR" altLang="en-US" dirty="0" smtClean="0"/>
              <a:t>단백질의 </a:t>
            </a:r>
            <a:r>
              <a:rPr lang="en-US" altLang="ko-KR" dirty="0" smtClean="0"/>
              <a:t>transfer</a:t>
            </a:r>
            <a:r>
              <a:rPr lang="ko-KR" altLang="en-US" dirty="0" smtClean="0"/>
              <a:t>에 효과적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77199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698269"/>
            <a:ext cx="10515600" cy="5478694"/>
          </a:xfrm>
        </p:spPr>
        <p:txBody>
          <a:bodyPr/>
          <a:lstStyle/>
          <a:p>
            <a:r>
              <a:rPr lang="en-US" altLang="ko-KR" dirty="0" smtClean="0"/>
              <a:t>Transfer </a:t>
            </a:r>
            <a:r>
              <a:rPr lang="ko-KR" altLang="en-US" dirty="0" smtClean="0"/>
              <a:t>방법의 종류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-Capillary transfer(</a:t>
            </a:r>
            <a:r>
              <a:rPr lang="ko-KR" altLang="en-US" dirty="0" smtClean="0"/>
              <a:t>모세관</a:t>
            </a:r>
            <a:r>
              <a:rPr lang="en-US" altLang="ko-KR" dirty="0" smtClean="0"/>
              <a:t> </a:t>
            </a:r>
            <a:r>
              <a:rPr lang="ko-KR" altLang="en-US" dirty="0" smtClean="0"/>
              <a:t>이동</a:t>
            </a:r>
            <a:r>
              <a:rPr lang="en-US" altLang="ko-KR" dirty="0" smtClean="0"/>
              <a:t>): </a:t>
            </a:r>
            <a:r>
              <a:rPr lang="ko-KR" altLang="en-US" dirty="0" smtClean="0"/>
              <a:t>모세관 현상에 의해 </a:t>
            </a:r>
            <a:r>
              <a:rPr lang="ko-KR" altLang="en-US" dirty="0" err="1" smtClean="0"/>
              <a:t>전기영동한</a:t>
            </a:r>
            <a:r>
              <a:rPr lang="ko-KR" altLang="en-US" dirty="0" smtClean="0"/>
              <a:t> </a:t>
            </a:r>
            <a:r>
              <a:rPr lang="en-US" altLang="ko-KR" dirty="0" smtClean="0"/>
              <a:t>gel</a:t>
            </a:r>
            <a:r>
              <a:rPr lang="ko-KR" altLang="en-US" dirty="0" smtClean="0"/>
              <a:t> 속의 분자를 막으로 이동시킨다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8015" y="2463511"/>
            <a:ext cx="4189615" cy="3138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46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764771"/>
            <a:ext cx="10515600" cy="5412192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-vacuum</a:t>
            </a:r>
            <a:r>
              <a:rPr lang="ko-KR" altLang="en-US" dirty="0" smtClean="0"/>
              <a:t> </a:t>
            </a:r>
            <a:r>
              <a:rPr lang="en-US" altLang="ko-KR" dirty="0" smtClean="0"/>
              <a:t>transfer(</a:t>
            </a:r>
            <a:r>
              <a:rPr lang="ko-KR" altLang="en-US" dirty="0" smtClean="0"/>
              <a:t>진공</a:t>
            </a:r>
            <a:r>
              <a:rPr lang="en-US" altLang="ko-KR" dirty="0" smtClean="0"/>
              <a:t> </a:t>
            </a:r>
            <a:r>
              <a:rPr lang="ko-KR" altLang="en-US" dirty="0" smtClean="0"/>
              <a:t>이동</a:t>
            </a:r>
            <a:r>
              <a:rPr lang="en-US" altLang="ko-KR" dirty="0" smtClean="0"/>
              <a:t>): </a:t>
            </a:r>
            <a:r>
              <a:rPr lang="ko-KR" altLang="en-US" dirty="0" smtClean="0"/>
              <a:t>진공의 힘을 이용하여 </a:t>
            </a:r>
            <a:r>
              <a:rPr lang="en-US" altLang="ko-KR" dirty="0" smtClean="0"/>
              <a:t>gel</a:t>
            </a:r>
            <a:r>
              <a:rPr lang="ko-KR" altLang="en-US" dirty="0" smtClean="0"/>
              <a:t>에서</a:t>
            </a:r>
            <a:r>
              <a:rPr lang="en-US" altLang="ko-KR" dirty="0" smtClean="0"/>
              <a:t> </a:t>
            </a:r>
            <a:r>
              <a:rPr lang="ko-KR" altLang="en-US" dirty="0" smtClean="0"/>
              <a:t>막으로 이동시킨다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3475" y="2851742"/>
            <a:ext cx="2857500" cy="1238250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2057" y="2350591"/>
            <a:ext cx="4194204" cy="2240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402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665018"/>
            <a:ext cx="10515600" cy="5511945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-electrophoretic</a:t>
            </a:r>
            <a:r>
              <a:rPr lang="ko-KR" altLang="en-US" dirty="0" smtClean="0"/>
              <a:t> </a:t>
            </a:r>
            <a:r>
              <a:rPr lang="en-US" altLang="ko-KR" dirty="0" smtClean="0"/>
              <a:t>transfer: </a:t>
            </a:r>
            <a:r>
              <a:rPr lang="ko-KR" altLang="en-US" dirty="0" smtClean="0"/>
              <a:t>전기영동으로</a:t>
            </a:r>
            <a:r>
              <a:rPr lang="en-US" altLang="ko-KR" dirty="0" smtClean="0"/>
              <a:t> gel</a:t>
            </a:r>
            <a:r>
              <a:rPr lang="ko-KR" altLang="en-US" dirty="0" smtClean="0"/>
              <a:t> 에서 막으로 이동시킨다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5051" y="2094720"/>
            <a:ext cx="5332446" cy="2410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375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706582"/>
            <a:ext cx="10515600" cy="5470381"/>
          </a:xfrm>
        </p:spPr>
        <p:txBody>
          <a:bodyPr/>
          <a:lstStyle/>
          <a:p>
            <a:r>
              <a:rPr lang="en-US" altLang="ko-KR" dirty="0" smtClean="0"/>
              <a:t>RNA </a:t>
            </a:r>
            <a:r>
              <a:rPr lang="ko-KR" altLang="en-US" dirty="0" smtClean="0"/>
              <a:t>전기영동</a:t>
            </a:r>
            <a:r>
              <a:rPr lang="en-US" altLang="ko-KR" dirty="0" smtClean="0"/>
              <a:t>: RNA</a:t>
            </a:r>
            <a:r>
              <a:rPr lang="ko-KR" altLang="en-US" dirty="0" smtClean="0"/>
              <a:t>는 가닥내 염기 짝짓기에 의해 </a:t>
            </a:r>
            <a:r>
              <a:rPr lang="en-US" altLang="ko-KR" dirty="0" smtClean="0"/>
              <a:t>2</a:t>
            </a:r>
            <a:r>
              <a:rPr lang="ko-KR" altLang="en-US" dirty="0" err="1" smtClean="0"/>
              <a:t>차구조를</a:t>
            </a:r>
            <a:r>
              <a:rPr lang="ko-KR" altLang="en-US" dirty="0" smtClean="0"/>
              <a:t> 형성하는 경향이 있으므로 변성 상태로 전기영동해야 한다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0000" y="1974099"/>
            <a:ext cx="3409950" cy="37909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06735" y="5828922"/>
            <a:ext cx="1555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mtClean="0"/>
              <a:t>RNA 2</a:t>
            </a:r>
            <a:r>
              <a:rPr lang="ko-KR" altLang="en-US" dirty="0" err="1" smtClean="0"/>
              <a:t>차구조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61959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5257</TotalTime>
  <Words>403</Words>
  <Application>Microsoft Office PowerPoint</Application>
  <PresentationFormat>와이드스크린</PresentationFormat>
  <Paragraphs>70</Paragraphs>
  <Slides>15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8" baseType="lpstr">
      <vt:lpstr>맑은 고딕</vt:lpstr>
      <vt:lpstr>Arial</vt:lpstr>
      <vt:lpstr>Office 테마</vt:lpstr>
      <vt:lpstr>유전자 발현과 기능 연구</vt:lpstr>
      <vt:lpstr>RNA 전사체 연구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mRNA 의 양쪽 끝 부분 확인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유전자 발현과 기능 연구</dc:title>
  <dc:creator>Windows User</dc:creator>
  <cp:lastModifiedBy>Windows User</cp:lastModifiedBy>
  <cp:revision>20</cp:revision>
  <dcterms:created xsi:type="dcterms:W3CDTF">2020-04-20T11:31:55Z</dcterms:created>
  <dcterms:modified xsi:type="dcterms:W3CDTF">2020-04-27T03:51:59Z</dcterms:modified>
</cp:coreProperties>
</file>