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785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07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82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00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62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732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67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51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33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7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345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7E589-9894-43C7-8B9D-D7D74E8FA137}" type="datetimeFigureOut">
              <a:rPr lang="ko-KR" altLang="en-US" smtClean="0"/>
              <a:t>2020-04-19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88B5-1774-4989-BE26-1C70846393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3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염기서열</a:t>
            </a:r>
            <a:r>
              <a:rPr lang="en-US" altLang="ko-KR" dirty="0" smtClean="0"/>
              <a:t> </a:t>
            </a:r>
            <a:r>
              <a:rPr lang="ko-KR" altLang="en-US" dirty="0" smtClean="0"/>
              <a:t>결정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51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7584" y="354563"/>
            <a:ext cx="94052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게놈 </a:t>
            </a:r>
            <a:r>
              <a:rPr lang="en-US" altLang="ko-KR" dirty="0" smtClean="0"/>
              <a:t>sequencing: 2</a:t>
            </a:r>
            <a:r>
              <a:rPr lang="ko-KR" altLang="en-US" dirty="0" smtClean="0"/>
              <a:t>가지 전략이 있다</a:t>
            </a:r>
            <a:r>
              <a:rPr lang="en-US" altLang="ko-KR" dirty="0" smtClean="0"/>
              <a:t>. </a:t>
            </a:r>
          </a:p>
          <a:p>
            <a:pPr marL="342900" indent="-342900">
              <a:buAutoNum type="arabicPeriod"/>
            </a:pPr>
            <a:r>
              <a:rPr lang="ko-KR" altLang="en-US" dirty="0" err="1" smtClean="0"/>
              <a:t>숏간</a:t>
            </a:r>
            <a:r>
              <a:rPr lang="ko-KR" altLang="en-US" dirty="0" smtClean="0"/>
              <a:t> 접근법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게놈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작은 조각으로 자른 후 각 </a:t>
            </a:r>
            <a:r>
              <a:rPr lang="ko-KR" altLang="en-US" dirty="0" err="1" smtClean="0"/>
              <a:t>조가들을</a:t>
            </a:r>
            <a:r>
              <a:rPr lang="ko-KR" altLang="en-US" dirty="0" smtClean="0"/>
              <a:t> 무작위로 </a:t>
            </a:r>
            <a:r>
              <a:rPr lang="ko-KR" altLang="en-US" dirty="0" err="1" smtClean="0"/>
              <a:t>클로닝하여</a:t>
            </a:r>
            <a:r>
              <a:rPr lang="ko-KR" altLang="en-US" dirty="0" smtClean="0"/>
              <a:t> </a:t>
            </a:r>
            <a:r>
              <a:rPr lang="en-US" altLang="ko-KR" dirty="0" smtClean="0"/>
              <a:t>sequencing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dirty="0" smtClean="0"/>
              <a:t>클론 </a:t>
            </a:r>
            <a:r>
              <a:rPr lang="ko-KR" altLang="en-US" dirty="0" err="1" smtClean="0"/>
              <a:t>콘티그</a:t>
            </a:r>
            <a:r>
              <a:rPr lang="ko-KR" altLang="en-US" dirty="0" smtClean="0"/>
              <a:t> 접근법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게놈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큰 조각으로 자른 후 </a:t>
            </a:r>
            <a:r>
              <a:rPr lang="ko-KR" altLang="en-US" dirty="0" err="1" smtClean="0"/>
              <a:t>클로닝하고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서로겹치는</a:t>
            </a:r>
            <a:r>
              <a:rPr lang="ko-KR" altLang="en-US" dirty="0" smtClean="0"/>
              <a:t> 클론들을 연결하고 </a:t>
            </a:r>
            <a:r>
              <a:rPr lang="ko-KR" altLang="en-US" dirty="0" err="1" smtClean="0"/>
              <a:t>각클론의</a:t>
            </a:r>
            <a:r>
              <a:rPr lang="ko-KR" altLang="en-US" dirty="0" smtClean="0"/>
              <a:t> 염기서열을 결정하여 잇는다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541" y="1927544"/>
            <a:ext cx="5197540" cy="438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19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74073"/>
            <a:ext cx="10515600" cy="5802890"/>
          </a:xfrm>
        </p:spPr>
        <p:txBody>
          <a:bodyPr/>
          <a:lstStyle/>
          <a:p>
            <a:r>
              <a:rPr lang="ko-KR" altLang="en-US" dirty="0" smtClean="0"/>
              <a:t>염기서열 결정은 왜 하는가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게놈프로젝트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전체게놈</a:t>
            </a:r>
            <a:r>
              <a:rPr lang="ko-KR" altLang="en-US" dirty="0" smtClean="0"/>
              <a:t> 염기서열 결정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유전 정보 분석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단백질을 암호화하고 있는 부위 분석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유전자의 구조 분석</a:t>
            </a:r>
            <a:r>
              <a:rPr lang="en-US" altLang="ko-KR" dirty="0" smtClean="0"/>
              <a:t>: promoter </a:t>
            </a:r>
            <a:r>
              <a:rPr lang="ko-KR" altLang="en-US" dirty="0" smtClean="0"/>
              <a:t>부위 확인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intron,</a:t>
            </a:r>
            <a:r>
              <a:rPr lang="ko-KR" altLang="en-US" dirty="0" smtClean="0"/>
              <a:t> </a:t>
            </a:r>
            <a:r>
              <a:rPr lang="en-US" altLang="ko-KR" dirty="0" smtClean="0"/>
              <a:t>exon</a:t>
            </a:r>
            <a:r>
              <a:rPr lang="ko-KR" altLang="en-US" dirty="0" smtClean="0"/>
              <a:t>의 구조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유전자의 확인</a:t>
            </a:r>
            <a:r>
              <a:rPr lang="en-US" altLang="ko-KR" dirty="0" smtClean="0"/>
              <a:t>: clone</a:t>
            </a:r>
            <a:r>
              <a:rPr lang="ko-KR" altLang="en-US" dirty="0" smtClean="0"/>
              <a:t>된 유전자의 동정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돌연변이 확인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염기 치환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삽입 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669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047404"/>
            <a:ext cx="10515600" cy="5129559"/>
          </a:xfrm>
        </p:spPr>
        <p:txBody>
          <a:bodyPr/>
          <a:lstStyle/>
          <a:p>
            <a:r>
              <a:rPr lang="ko-KR" altLang="en-US" dirty="0" smtClean="0"/>
              <a:t>염기서열 분석법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en-US" altLang="ko-KR" dirty="0" err="1" smtClean="0"/>
              <a:t>Maxam</a:t>
            </a:r>
            <a:r>
              <a:rPr lang="en-US" altLang="ko-KR" dirty="0" smtClean="0"/>
              <a:t>-Gilbert method(chemical</a:t>
            </a:r>
            <a:r>
              <a:rPr lang="ko-KR" altLang="en-US" dirty="0" smtClean="0"/>
              <a:t> </a:t>
            </a:r>
            <a:r>
              <a:rPr lang="en-US" altLang="ko-KR" dirty="0" smtClean="0"/>
              <a:t>cleavage method): </a:t>
            </a:r>
            <a:r>
              <a:rPr lang="ko-KR" altLang="en-US" dirty="0" smtClean="0"/>
              <a:t>화학적 처리 조건에 따라 특정 </a:t>
            </a:r>
            <a:r>
              <a:rPr lang="ko-KR" altLang="en-US" dirty="0" err="1" smtClean="0"/>
              <a:t>염기부위를</a:t>
            </a:r>
            <a:r>
              <a:rPr lang="ko-KR" altLang="en-US" dirty="0" smtClean="0"/>
              <a:t> 절단할 수 있다는 것을 이용 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229" y="3612183"/>
            <a:ext cx="5759597" cy="2688562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H="1">
            <a:off x="3973484" y="3059084"/>
            <a:ext cx="349134" cy="698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6341" y="2782085"/>
            <a:ext cx="18325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mtClean="0"/>
              <a:t>염기를 화학적으로 변형</a:t>
            </a:r>
            <a:endParaRPr lang="ko-KR" altLang="en-US" sz="1200"/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5752407" y="2951018"/>
            <a:ext cx="282633" cy="806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18909" y="2782085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mtClean="0"/>
              <a:t>변형된 여기 제거</a:t>
            </a:r>
            <a:endParaRPr lang="ko-KR" altLang="en-US" sz="120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7107382" y="3117273"/>
            <a:ext cx="606829" cy="565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52475" y="2949230"/>
            <a:ext cx="2324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염기가 제거된 부위 </a:t>
            </a:r>
            <a:r>
              <a:rPr lang="en-US" altLang="ko-KR" sz="1200" dirty="0" smtClean="0"/>
              <a:t>DNA </a:t>
            </a:r>
            <a:r>
              <a:rPr lang="ko-KR" altLang="en-US" sz="1200" dirty="0" smtClean="0"/>
              <a:t>절단</a:t>
            </a:r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7494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40575"/>
            <a:ext cx="10515600" cy="573638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en-US" altLang="ko-KR" dirty="0" err="1" smtClean="0"/>
              <a:t>Maxam</a:t>
            </a:r>
            <a:r>
              <a:rPr lang="en-US" altLang="ko-KR" dirty="0" smtClean="0"/>
              <a:t>-Gilbert </a:t>
            </a:r>
            <a:r>
              <a:rPr lang="ko-KR" altLang="en-US" dirty="0" smtClean="0"/>
              <a:t>법 과정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en-US" altLang="ko-KR" dirty="0" smtClean="0"/>
              <a:t>DNA end-labeling(</a:t>
            </a:r>
            <a:r>
              <a:rPr lang="en-US" altLang="ko-KR" baseline="30000" dirty="0" smtClean="0"/>
              <a:t>32</a:t>
            </a:r>
            <a:r>
              <a:rPr lang="en-US" altLang="ko-KR" dirty="0" smtClean="0"/>
              <a:t>P-labeling)</a:t>
            </a:r>
          </a:p>
          <a:p>
            <a:pPr marL="514350" indent="-514350">
              <a:buAutoNum type="arabicPeriod"/>
            </a:pPr>
            <a:r>
              <a:rPr lang="ko-KR" altLang="en-US" dirty="0" smtClean="0"/>
              <a:t>화학적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처리</a:t>
            </a:r>
            <a:r>
              <a:rPr lang="en-US" altLang="ko-KR" dirty="0" smtClean="0"/>
              <a:t>: 4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tube</a:t>
            </a:r>
            <a:r>
              <a:rPr lang="ko-KR" altLang="en-US" dirty="0" smtClean="0"/>
              <a:t> 에</a:t>
            </a:r>
            <a:r>
              <a:rPr lang="en-US" altLang="ko-KR" dirty="0" smtClean="0"/>
              <a:t> end-labeling </a:t>
            </a:r>
            <a:r>
              <a:rPr lang="ko-KR" altLang="en-US" dirty="0" smtClean="0"/>
              <a:t>된</a:t>
            </a:r>
            <a:r>
              <a:rPr lang="en-US" altLang="ko-KR" dirty="0" smtClean="0"/>
              <a:t> DNA</a:t>
            </a:r>
            <a:r>
              <a:rPr lang="ko-KR" altLang="en-US" dirty="0" smtClean="0"/>
              <a:t>를 각각 넣고 서로 다른 방법으로 화학적 처리를 하되 불완전하게 </a:t>
            </a:r>
            <a:r>
              <a:rPr lang="ko-KR" altLang="en-US" dirty="0"/>
              <a:t>처</a:t>
            </a:r>
            <a:r>
              <a:rPr lang="ko-KR" altLang="en-US" dirty="0" smtClean="0"/>
              <a:t>리하여 부분적으로 절단이 이루어지도록 함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en-US" altLang="ko-KR" dirty="0" smtClean="0"/>
              <a:t>Polyacrylamide gel </a:t>
            </a:r>
            <a:r>
              <a:rPr lang="ko-KR" altLang="en-US" dirty="0" smtClean="0"/>
              <a:t>전기영동하고 </a:t>
            </a:r>
            <a:r>
              <a:rPr lang="en-US" altLang="ko-KR" dirty="0" smtClean="0"/>
              <a:t>autoradiography</a:t>
            </a:r>
            <a:r>
              <a:rPr lang="ko-KR" altLang="en-US" dirty="0" smtClean="0"/>
              <a:t> 로 확인</a:t>
            </a:r>
            <a:endParaRPr lang="ko-KR" altLang="en-US" dirty="0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688" y="3308769"/>
            <a:ext cx="2537924" cy="328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8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838200" y="690465"/>
            <a:ext cx="10515600" cy="5486498"/>
          </a:xfrm>
        </p:spPr>
        <p:txBody>
          <a:bodyPr/>
          <a:lstStyle/>
          <a:p>
            <a:r>
              <a:rPr lang="en-US" altLang="ko-KR" dirty="0" smtClean="0"/>
              <a:t>Sanger </a:t>
            </a:r>
            <a:r>
              <a:rPr lang="ko-KR" altLang="en-US" dirty="0" smtClean="0"/>
              <a:t>법</a:t>
            </a:r>
            <a:r>
              <a:rPr lang="en-US" altLang="ko-KR" dirty="0" smtClean="0"/>
              <a:t> (chain</a:t>
            </a:r>
            <a:r>
              <a:rPr lang="ko-KR" altLang="en-US" dirty="0" smtClean="0"/>
              <a:t> </a:t>
            </a:r>
            <a:r>
              <a:rPr lang="en-US" altLang="ko-KR" dirty="0" smtClean="0"/>
              <a:t>termination </a:t>
            </a:r>
            <a:r>
              <a:rPr lang="ko-KR" altLang="en-US" dirty="0" smtClean="0"/>
              <a:t>법</a:t>
            </a:r>
            <a:r>
              <a:rPr lang="en-US" altLang="ko-KR" dirty="0" smtClean="0"/>
              <a:t> )</a:t>
            </a:r>
          </a:p>
          <a:p>
            <a:pPr marL="0" indent="0">
              <a:buNone/>
            </a:pPr>
            <a:r>
              <a:rPr lang="en-US" altLang="ko-KR" dirty="0" smtClean="0"/>
              <a:t>-DNA</a:t>
            </a:r>
            <a:r>
              <a:rPr lang="ko-KR" altLang="en-US" dirty="0" err="1" smtClean="0"/>
              <a:t>합성과정에</a:t>
            </a:r>
            <a:r>
              <a:rPr lang="ko-KR" altLang="en-US" dirty="0" smtClean="0"/>
              <a:t> 변형된 </a:t>
            </a:r>
            <a:r>
              <a:rPr lang="en-US" altLang="ko-KR" dirty="0" smtClean="0"/>
              <a:t>nucleotide(</a:t>
            </a:r>
            <a:r>
              <a:rPr lang="en-US" altLang="ko-KR" dirty="0" err="1" smtClean="0"/>
              <a:t>ddNTP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ddATP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ddCTP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ddGTP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ddTTP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첨가하여</a:t>
            </a:r>
            <a:r>
              <a:rPr lang="en-US" altLang="ko-KR" dirty="0" smtClean="0"/>
              <a:t> </a:t>
            </a:r>
            <a:r>
              <a:rPr lang="ko-KR" altLang="en-US" dirty="0" smtClean="0"/>
              <a:t>특정 염기에서 합성을 중지시키는 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-Sanger </a:t>
            </a:r>
            <a:r>
              <a:rPr lang="ko-KR" altLang="en-US" dirty="0" smtClean="0"/>
              <a:t>법</a:t>
            </a:r>
            <a:r>
              <a:rPr lang="en-US" altLang="ko-KR" dirty="0" smtClean="0"/>
              <a:t> </a:t>
            </a:r>
            <a:r>
              <a:rPr lang="ko-KR" altLang="en-US" dirty="0" smtClean="0"/>
              <a:t>과정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단선 </a:t>
            </a:r>
            <a:r>
              <a:rPr lang="ko-KR" altLang="en-US" dirty="0" err="1" smtClean="0"/>
              <a:t>주형가닥</a:t>
            </a:r>
            <a:r>
              <a:rPr lang="ko-KR" altLang="en-US" dirty="0" smtClean="0"/>
              <a:t> 준비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2. 4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tube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5’-end labeling(</a:t>
            </a:r>
            <a:r>
              <a:rPr lang="ko-KR" altLang="en-US" dirty="0" err="1" smtClean="0"/>
              <a:t>형광표지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된 </a:t>
            </a:r>
            <a:r>
              <a:rPr lang="en-US" altLang="ko-KR" dirty="0" smtClean="0"/>
              <a:t>primer, </a:t>
            </a:r>
            <a:r>
              <a:rPr lang="en-US" altLang="ko-KR" dirty="0" err="1" smtClean="0"/>
              <a:t>dATP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dCTP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dGTP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dTTP</a:t>
            </a:r>
            <a:r>
              <a:rPr lang="en-US" altLang="ko-KR" dirty="0" smtClean="0"/>
              <a:t>, DNA polymerase</a:t>
            </a:r>
            <a:r>
              <a:rPr lang="ko-KR" altLang="en-US" dirty="0" smtClean="0"/>
              <a:t>를 넣는다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각 </a:t>
            </a:r>
            <a:r>
              <a:rPr lang="en-US" altLang="ko-KR" dirty="0" smtClean="0"/>
              <a:t>tube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ddATP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ddCTP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ddGTP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ddTTP</a:t>
            </a:r>
            <a:r>
              <a:rPr lang="ko-KR" altLang="en-US" dirty="0" smtClean="0"/>
              <a:t>를 각각 넣고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합성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ddNTP</a:t>
            </a:r>
            <a:r>
              <a:rPr lang="ko-KR" altLang="en-US" dirty="0" smtClean="0"/>
              <a:t>의 농도를 조절하여 부분적으로 첨가되도록 함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각 반응을 </a:t>
            </a:r>
            <a:r>
              <a:rPr lang="en-US" altLang="ko-KR" dirty="0" smtClean="0"/>
              <a:t>polyacrylamide gel</a:t>
            </a:r>
            <a:r>
              <a:rPr lang="ko-KR" altLang="en-US" dirty="0" smtClean="0"/>
              <a:t>에 전기영동하여 분리된 조각을 형광으로 확인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446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0906" y="684883"/>
            <a:ext cx="4529073" cy="549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4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5701102"/>
          </a:xfrm>
        </p:spPr>
        <p:txBody>
          <a:bodyPr/>
          <a:lstStyle/>
          <a:p>
            <a:r>
              <a:rPr lang="en-US" altLang="ko-KR" dirty="0" smtClean="0"/>
              <a:t>Primer</a:t>
            </a:r>
            <a:r>
              <a:rPr lang="ko-KR" altLang="en-US" dirty="0" smtClean="0"/>
              <a:t> 를 </a:t>
            </a:r>
            <a:r>
              <a:rPr lang="ko-KR" altLang="en-US" dirty="0" err="1" smtClean="0"/>
              <a:t>표지하는</a:t>
            </a:r>
            <a:r>
              <a:rPr lang="ko-KR" altLang="en-US" dirty="0" smtClean="0"/>
              <a:t> 대신 </a:t>
            </a:r>
            <a:r>
              <a:rPr lang="en-US" altLang="ko-KR" dirty="0" err="1" smtClean="0"/>
              <a:t>ddNTP</a:t>
            </a:r>
            <a:r>
              <a:rPr lang="ko-KR" altLang="en-US" dirty="0" smtClean="0"/>
              <a:t>를 형광으로 </a:t>
            </a:r>
            <a:r>
              <a:rPr lang="ko-KR" altLang="en-US" dirty="0" err="1" smtClean="0"/>
              <a:t>표지할</a:t>
            </a:r>
            <a:r>
              <a:rPr lang="ko-KR" altLang="en-US" dirty="0" smtClean="0"/>
              <a:t> 수도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경우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가지 형광을 사용하면 반응을 한 </a:t>
            </a:r>
            <a:r>
              <a:rPr lang="en-US" altLang="ko-KR" dirty="0" smtClean="0"/>
              <a:t>tube</a:t>
            </a:r>
            <a:r>
              <a:rPr lang="ko-KR" altLang="en-US" dirty="0" smtClean="0"/>
              <a:t>에서 시행해도 됨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936" y="1996751"/>
            <a:ext cx="51435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318" y="1228465"/>
            <a:ext cx="7559477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76669" y="419878"/>
            <a:ext cx="2294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Single tube reaction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2958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25151"/>
            <a:ext cx="10515600" cy="5551812"/>
          </a:xfrm>
        </p:spPr>
        <p:txBody>
          <a:bodyPr/>
          <a:lstStyle/>
          <a:p>
            <a:r>
              <a:rPr lang="en-US" altLang="ko-KR" dirty="0" smtClean="0"/>
              <a:t>Cycle sequencing: chain termination </a:t>
            </a:r>
            <a:r>
              <a:rPr lang="ko-KR" altLang="en-US" dirty="0" smtClean="0"/>
              <a:t>법을 </a:t>
            </a:r>
            <a:r>
              <a:rPr lang="en-US" altLang="ko-KR" dirty="0" smtClean="0"/>
              <a:t>PCR</a:t>
            </a:r>
            <a:r>
              <a:rPr lang="ko-KR" altLang="en-US" dirty="0" smtClean="0"/>
              <a:t>을 이용하여 실시함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증폭반응을</a:t>
            </a:r>
            <a:r>
              <a:rPr lang="ko-KR" altLang="en-US" dirty="0" smtClean="0"/>
              <a:t> 이용하므로 </a:t>
            </a:r>
            <a:r>
              <a:rPr lang="ko-KR" altLang="en-US" dirty="0" err="1" smtClean="0"/>
              <a:t>적은양의</a:t>
            </a:r>
            <a:r>
              <a:rPr lang="ko-KR" altLang="en-US" dirty="0" smtClean="0"/>
              <a:t> 주형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로도 염기서열 결정이 가능 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쪽 </a:t>
            </a:r>
            <a:r>
              <a:rPr lang="en-US" altLang="ko-KR" dirty="0" smtClean="0"/>
              <a:t>primer </a:t>
            </a:r>
            <a:r>
              <a:rPr lang="ko-KR" altLang="en-US" dirty="0" smtClean="0"/>
              <a:t>만 사용하므로 </a:t>
            </a:r>
            <a:r>
              <a:rPr lang="en-US" altLang="ko-KR" dirty="0" smtClean="0"/>
              <a:t>cycle </a:t>
            </a:r>
            <a:r>
              <a:rPr lang="ko-KR" altLang="en-US" dirty="0" smtClean="0"/>
              <a:t>횟수에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비례해서 형광 신호 증가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taq</a:t>
            </a:r>
            <a:r>
              <a:rPr lang="ko-KR" altLang="en-US" dirty="0" smtClean="0"/>
              <a:t> </a:t>
            </a:r>
            <a:r>
              <a:rPr lang="en-US" altLang="ko-KR" dirty="0" smtClean="0"/>
              <a:t>polymerase </a:t>
            </a:r>
            <a:r>
              <a:rPr lang="ko-KR" altLang="en-US" dirty="0" smtClean="0"/>
              <a:t>이용해야 함</a:t>
            </a:r>
            <a:endParaRPr lang="en-US" altLang="ko-KR" dirty="0" smtClean="0"/>
          </a:p>
          <a:p>
            <a:r>
              <a:rPr lang="ko-KR" altLang="en-US" dirty="0" smtClean="0"/>
              <a:t>자동염기서열 분석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형광 탐지를 자동으로 하여 컴퓨터에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기록함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435" y="3033323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2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342</Words>
  <Application>Microsoft Office PowerPoint</Application>
  <PresentationFormat>와이드스크린</PresentationFormat>
  <Paragraphs>30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염기서열 결정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염기서열 결정</dc:title>
  <dc:creator>Windows User</dc:creator>
  <cp:lastModifiedBy>Windows User</cp:lastModifiedBy>
  <cp:revision>16</cp:revision>
  <dcterms:created xsi:type="dcterms:W3CDTF">2020-04-19T01:11:34Z</dcterms:created>
  <dcterms:modified xsi:type="dcterms:W3CDTF">2020-04-19T14:06:23Z</dcterms:modified>
</cp:coreProperties>
</file>