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86" r:id="rId16"/>
    <p:sldId id="285" r:id="rId17"/>
    <p:sldId id="270" r:id="rId18"/>
    <p:sldId id="271" r:id="rId19"/>
    <p:sldId id="272" r:id="rId20"/>
    <p:sldId id="273" r:id="rId21"/>
    <p:sldId id="276" r:id="rId22"/>
    <p:sldId id="274" r:id="rId23"/>
    <p:sldId id="275" r:id="rId24"/>
    <p:sldId id="277" r:id="rId25"/>
    <p:sldId id="279" r:id="rId26"/>
    <p:sldId id="289" r:id="rId27"/>
    <p:sldId id="280" r:id="rId28"/>
    <p:sldId id="281" r:id="rId29"/>
    <p:sldId id="282" r:id="rId30"/>
    <p:sldId id="283" r:id="rId31"/>
    <p:sldId id="284" r:id="rId32"/>
    <p:sldId id="288" r:id="rId33"/>
    <p:sldId id="287" r:id="rId3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041E-0261-4901-9C8A-740BD95BACFA}" type="datetimeFigureOut">
              <a:rPr lang="ko-KR" altLang="en-US" smtClean="0"/>
              <a:t>2020-04-12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2CC1-8F53-4BCD-822F-9E38726716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42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041E-0261-4901-9C8A-740BD95BACFA}" type="datetimeFigureOut">
              <a:rPr lang="ko-KR" altLang="en-US" smtClean="0"/>
              <a:t>2020-04-12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2CC1-8F53-4BCD-822F-9E38726716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33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041E-0261-4901-9C8A-740BD95BACFA}" type="datetimeFigureOut">
              <a:rPr lang="ko-KR" altLang="en-US" smtClean="0"/>
              <a:t>2020-04-12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2CC1-8F53-4BCD-822F-9E38726716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57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041E-0261-4901-9C8A-740BD95BACFA}" type="datetimeFigureOut">
              <a:rPr lang="ko-KR" altLang="en-US" smtClean="0"/>
              <a:t>2020-04-12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2CC1-8F53-4BCD-822F-9E38726716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414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041E-0261-4901-9C8A-740BD95BACFA}" type="datetimeFigureOut">
              <a:rPr lang="ko-KR" altLang="en-US" smtClean="0"/>
              <a:t>2020-04-12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2CC1-8F53-4BCD-822F-9E38726716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940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041E-0261-4901-9C8A-740BD95BACFA}" type="datetimeFigureOut">
              <a:rPr lang="ko-KR" altLang="en-US" smtClean="0"/>
              <a:t>2020-04-12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2CC1-8F53-4BCD-822F-9E38726716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920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041E-0261-4901-9C8A-740BD95BACFA}" type="datetimeFigureOut">
              <a:rPr lang="ko-KR" altLang="en-US" smtClean="0"/>
              <a:t>2020-04-12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2CC1-8F53-4BCD-822F-9E38726716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988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041E-0261-4901-9C8A-740BD95BACFA}" type="datetimeFigureOut">
              <a:rPr lang="ko-KR" altLang="en-US" smtClean="0"/>
              <a:t>2020-04-12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2CC1-8F53-4BCD-822F-9E38726716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67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041E-0261-4901-9C8A-740BD95BACFA}" type="datetimeFigureOut">
              <a:rPr lang="ko-KR" altLang="en-US" smtClean="0"/>
              <a:t>2020-04-12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2CC1-8F53-4BCD-822F-9E38726716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824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041E-0261-4901-9C8A-740BD95BACFA}" type="datetimeFigureOut">
              <a:rPr lang="ko-KR" altLang="en-US" smtClean="0"/>
              <a:t>2020-04-12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2CC1-8F53-4BCD-822F-9E38726716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579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041E-0261-4901-9C8A-740BD95BACFA}" type="datetimeFigureOut">
              <a:rPr lang="ko-KR" altLang="en-US" smtClean="0"/>
              <a:t>2020-04-12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2CC1-8F53-4BCD-822F-9E38726716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41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E041E-0261-4901-9C8A-740BD95BACFA}" type="datetimeFigureOut">
              <a:rPr lang="ko-KR" altLang="en-US" smtClean="0"/>
              <a:t>2020-04-12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42CC1-8F53-4BCD-822F-9E38726716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78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특정</a:t>
            </a:r>
            <a:r>
              <a:rPr lang="en-US" altLang="ko-KR" dirty="0" smtClean="0"/>
              <a:t> </a:t>
            </a:r>
            <a:r>
              <a:rPr lang="ko-KR" altLang="en-US" dirty="0" smtClean="0"/>
              <a:t>유전자의 </a:t>
            </a:r>
            <a:r>
              <a:rPr lang="ko-KR" altLang="en-US" dirty="0" err="1" smtClean="0"/>
              <a:t>클로닝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489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Bacteriophage </a:t>
            </a:r>
            <a:r>
              <a:rPr lang="el-GR" altLang="ko-KR" dirty="0" smtClean="0"/>
              <a:t>λ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이용한 게놈 라이브러리 제작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3665" y="1284449"/>
            <a:ext cx="4205958" cy="5375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5746" y="5187820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Plaque</a:t>
            </a:r>
            <a:r>
              <a:rPr lang="ko-KR" altLang="en-US" dirty="0" smtClean="0"/>
              <a:t> 생성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89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라이브러리 크기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Library</a:t>
            </a:r>
            <a:r>
              <a:rPr lang="ko-KR" altLang="en-US" dirty="0" smtClean="0"/>
              <a:t> </a:t>
            </a:r>
            <a:r>
              <a:rPr lang="en-US" altLang="ko-KR" dirty="0" smtClean="0"/>
              <a:t>size</a:t>
            </a:r>
            <a:r>
              <a:rPr lang="ko-KR" altLang="en-US" dirty="0" smtClean="0"/>
              <a:t>는 그 </a:t>
            </a:r>
            <a:r>
              <a:rPr lang="en-US" altLang="ko-KR" dirty="0" smtClean="0"/>
              <a:t>library</a:t>
            </a:r>
            <a:r>
              <a:rPr lang="ko-KR" altLang="en-US" dirty="0" smtClean="0"/>
              <a:t> 를 구성하고 있는 클론의 수를 말한다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예를들어</a:t>
            </a:r>
            <a:r>
              <a:rPr lang="ko-KR" altLang="en-US" dirty="0" smtClean="0"/>
              <a:t> 사람의 게놈 </a:t>
            </a:r>
            <a:r>
              <a:rPr lang="en-US" altLang="ko-KR" dirty="0" smtClean="0"/>
              <a:t>library</a:t>
            </a:r>
            <a:r>
              <a:rPr lang="ko-KR" altLang="en-US" dirty="0" smtClean="0"/>
              <a:t>를 만들었을 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얻어진 </a:t>
            </a:r>
            <a:r>
              <a:rPr lang="ko-KR" altLang="en-US" dirty="0" err="1" smtClean="0"/>
              <a:t>콜로니</a:t>
            </a:r>
            <a:r>
              <a:rPr lang="ko-KR" altLang="en-US" dirty="0" smtClean="0"/>
              <a:t> 혹은 </a:t>
            </a:r>
            <a:r>
              <a:rPr lang="ko-KR" altLang="en-US" dirty="0" err="1" smtClean="0"/>
              <a:t>플라크의</a:t>
            </a:r>
            <a:r>
              <a:rPr lang="ko-KR" altLang="en-US" dirty="0" smtClean="0"/>
              <a:t> 수가 </a:t>
            </a:r>
            <a:r>
              <a:rPr lang="en-US" altLang="ko-KR" dirty="0" smtClean="0"/>
              <a:t>100</a:t>
            </a:r>
            <a:r>
              <a:rPr lang="ko-KR" altLang="en-US" dirty="0" err="1" smtClean="0"/>
              <a:t>만개라고</a:t>
            </a:r>
            <a:r>
              <a:rPr lang="ko-KR" altLang="en-US" dirty="0" smtClean="0"/>
              <a:t> 하면 그 </a:t>
            </a:r>
            <a:r>
              <a:rPr lang="en-US" altLang="ko-KR" dirty="0" smtClean="0"/>
              <a:t>library size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만이다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라이브러리 크기가 크면 클 수록  원하는 유전자가 그 라이브러리에  있을 확률이 높다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사람의 게놈이 </a:t>
            </a:r>
            <a:r>
              <a:rPr lang="en-US" altLang="ko-KR" dirty="0" smtClean="0"/>
              <a:t>30</a:t>
            </a:r>
            <a:r>
              <a:rPr lang="ko-KR" altLang="en-US" dirty="0" smtClean="0"/>
              <a:t>억 </a:t>
            </a:r>
            <a:r>
              <a:rPr lang="ko-KR" altLang="en-US" dirty="0" err="1" smtClean="0"/>
              <a:t>염기쌍이다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클로닝된</a:t>
            </a:r>
            <a:r>
              <a:rPr lang="ko-KR" altLang="en-US" dirty="0" smtClean="0"/>
              <a:t> 사람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의 평균 조각이 </a:t>
            </a:r>
            <a:r>
              <a:rPr lang="en-US" altLang="ko-KR" dirty="0" smtClean="0"/>
              <a:t>3</a:t>
            </a:r>
            <a:r>
              <a:rPr lang="ko-KR" altLang="en-US" dirty="0" smtClean="0"/>
              <a:t>억 </a:t>
            </a:r>
            <a:r>
              <a:rPr lang="ko-KR" altLang="en-US" dirty="0" err="1" smtClean="0"/>
              <a:t>염기쌍</a:t>
            </a:r>
            <a:r>
              <a:rPr lang="ko-KR" altLang="en-US" dirty="0" smtClean="0"/>
              <a:t> 이라고 가정하면 </a:t>
            </a:r>
            <a:r>
              <a:rPr lang="en-US" altLang="ko-KR" dirty="0" smtClean="0"/>
              <a:t>30</a:t>
            </a:r>
            <a:r>
              <a:rPr lang="ko-KR" altLang="en-US" dirty="0" smtClean="0"/>
              <a:t>개의 조각이 게놈 크기와 같을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그러면 </a:t>
            </a:r>
            <a:r>
              <a:rPr lang="en-US" altLang="ko-KR" dirty="0" smtClean="0"/>
              <a:t>30</a:t>
            </a:r>
            <a:r>
              <a:rPr lang="ko-KR" altLang="en-US" dirty="0" smtClean="0"/>
              <a:t>개의 클론으로 구성된 </a:t>
            </a:r>
            <a:r>
              <a:rPr lang="en-US" altLang="ko-KR" dirty="0" smtClean="0"/>
              <a:t>LIBRARY</a:t>
            </a:r>
            <a:r>
              <a:rPr lang="ko-KR" altLang="en-US" dirty="0" smtClean="0"/>
              <a:t>에는 모든 조각이 들어 있을까</a:t>
            </a:r>
            <a:r>
              <a:rPr lang="en-US" altLang="ko-KR" dirty="0" smtClean="0"/>
              <a:t>? </a:t>
            </a:r>
            <a:r>
              <a:rPr lang="ko-KR" altLang="en-US" dirty="0" smtClean="0"/>
              <a:t>답은 </a:t>
            </a:r>
            <a:r>
              <a:rPr lang="en-US" altLang="ko-KR" dirty="0" smtClean="0"/>
              <a:t>NO</a:t>
            </a:r>
            <a:r>
              <a:rPr lang="ko-KR" altLang="en-US" dirty="0" smtClean="0"/>
              <a:t>이다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8402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사람 게놈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를 평균 </a:t>
            </a:r>
            <a:r>
              <a:rPr lang="en-US" altLang="ko-KR" dirty="0" smtClean="0"/>
              <a:t>3</a:t>
            </a:r>
            <a:r>
              <a:rPr lang="ko-KR" altLang="en-US" dirty="0" smtClean="0"/>
              <a:t>억 </a:t>
            </a:r>
            <a:r>
              <a:rPr lang="ko-KR" altLang="en-US" dirty="0" err="1" smtClean="0"/>
              <a:t>염기쌍이</a:t>
            </a:r>
            <a:r>
              <a:rPr lang="ko-KR" altLang="en-US" dirty="0" smtClean="0"/>
              <a:t> 되도록 조각을 내어 </a:t>
            </a:r>
            <a:r>
              <a:rPr lang="en-US" altLang="ko-KR" dirty="0" smtClean="0"/>
              <a:t>vector </a:t>
            </a:r>
            <a:r>
              <a:rPr lang="ko-KR" altLang="en-US" dirty="0" smtClean="0"/>
              <a:t>와 연결하면 어떤 조각은 연결이 안되고 어떤 조각은 </a:t>
            </a:r>
            <a:r>
              <a:rPr lang="ko-KR" altLang="en-US" dirty="0" err="1" smtClean="0"/>
              <a:t>두번</a:t>
            </a:r>
            <a:r>
              <a:rPr lang="ko-KR" altLang="en-US" dirty="0" smtClean="0"/>
              <a:t> 이상 </a:t>
            </a:r>
            <a:r>
              <a:rPr lang="en-US" altLang="ko-KR" dirty="0" smtClean="0"/>
              <a:t>vector</a:t>
            </a:r>
            <a:r>
              <a:rPr lang="ko-KR" altLang="en-US" dirty="0" smtClean="0"/>
              <a:t>와 연결되어 조각이 </a:t>
            </a:r>
            <a:r>
              <a:rPr lang="en-US" altLang="ko-KR" dirty="0" smtClean="0"/>
              <a:t>library</a:t>
            </a:r>
            <a:r>
              <a:rPr lang="ko-KR" altLang="en-US" dirty="0" smtClean="0"/>
              <a:t>에 없는 경우가 생긴다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그래서 게놈 크기에 해당하는 </a:t>
            </a:r>
            <a:r>
              <a:rPr lang="en-US" altLang="ko-KR" dirty="0" smtClean="0"/>
              <a:t>library size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6~7</a:t>
            </a:r>
            <a:r>
              <a:rPr lang="ko-KR" altLang="en-US" dirty="0" smtClean="0"/>
              <a:t>배에 해당하는 클론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수로 구성된 </a:t>
            </a:r>
            <a:r>
              <a:rPr lang="en-US" altLang="ko-KR" dirty="0" err="1" smtClean="0"/>
              <a:t>librar</a:t>
            </a:r>
            <a:r>
              <a:rPr lang="ko-KR" altLang="en-US" dirty="0" smtClean="0"/>
              <a:t>를 만들어야 내가 원하는 유전자가 그 </a:t>
            </a:r>
            <a:r>
              <a:rPr lang="en-US" altLang="ko-KR" dirty="0" smtClean="0"/>
              <a:t>library 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있을 확률이 </a:t>
            </a:r>
            <a:r>
              <a:rPr lang="en-US" altLang="ko-KR" dirty="0" smtClean="0"/>
              <a:t>99.9%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(</a:t>
            </a:r>
            <a:r>
              <a:rPr lang="ko-KR" altLang="en-US" dirty="0" smtClean="0"/>
              <a:t>이 수치들은 수학적으로 계산된 값이다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7461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854" y="1231640"/>
            <a:ext cx="7876442" cy="443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64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Library</a:t>
            </a:r>
            <a:r>
              <a:rPr lang="ko-KR" altLang="en-US" dirty="0" smtClean="0"/>
              <a:t> 로 부터 원하는 클론의 선별</a:t>
            </a:r>
            <a:r>
              <a:rPr lang="en-US" altLang="ko-KR" dirty="0" smtClean="0"/>
              <a:t>(screening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Colony(Plaque) hybridization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377" y="3211066"/>
            <a:ext cx="2057400" cy="22288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11" y="2623647"/>
            <a:ext cx="4591396" cy="344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74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4808" y="1434926"/>
            <a:ext cx="6436572" cy="482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03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o-KR" altLang="en-US" dirty="0"/>
              <a:t>핵산 </a:t>
            </a:r>
            <a:r>
              <a:rPr lang="ko-KR" altLang="en-US" dirty="0" err="1"/>
              <a:t>탐침</a:t>
            </a:r>
            <a:r>
              <a:rPr lang="en-US" altLang="ko-KR" dirty="0"/>
              <a:t>(DNA </a:t>
            </a:r>
            <a:r>
              <a:rPr lang="ko-KR" altLang="en-US" dirty="0"/>
              <a:t>혹은</a:t>
            </a:r>
            <a:r>
              <a:rPr lang="en-US" altLang="ko-KR" dirty="0"/>
              <a:t> RNA probe)</a:t>
            </a:r>
            <a:r>
              <a:rPr lang="ko-KR" altLang="en-US" dirty="0"/>
              <a:t>를 이용한 선별</a:t>
            </a:r>
            <a:endParaRPr lang="en-US" altLang="ko-KR" dirty="0"/>
          </a:p>
          <a:p>
            <a:pPr>
              <a:buFontTx/>
              <a:buChar char="-"/>
            </a:pPr>
            <a:r>
              <a:rPr lang="ko-KR" altLang="en-US" dirty="0" err="1"/>
              <a:t>찾고자하는</a:t>
            </a:r>
            <a:r>
              <a:rPr lang="ko-KR" altLang="en-US" dirty="0"/>
              <a:t> 유전자와 상보적인 </a:t>
            </a:r>
            <a:r>
              <a:rPr lang="en-US" altLang="ko-KR" dirty="0"/>
              <a:t>DNA </a:t>
            </a:r>
            <a:r>
              <a:rPr lang="ko-KR" altLang="en-US" dirty="0"/>
              <a:t>혹은 </a:t>
            </a:r>
            <a:r>
              <a:rPr lang="en-US" altLang="ko-KR" dirty="0"/>
              <a:t>RNA</a:t>
            </a:r>
            <a:r>
              <a:rPr lang="ko-KR" altLang="en-US" dirty="0"/>
              <a:t>가 있는 경우</a:t>
            </a:r>
            <a:r>
              <a:rPr lang="en-US" altLang="ko-KR" dirty="0"/>
              <a:t>, </a:t>
            </a:r>
            <a:r>
              <a:rPr lang="ko-KR" altLang="en-US" dirty="0"/>
              <a:t>그 </a:t>
            </a:r>
            <a:r>
              <a:rPr lang="en-US" altLang="ko-KR" dirty="0"/>
              <a:t>DNA </a:t>
            </a:r>
            <a:r>
              <a:rPr lang="ko-KR" altLang="en-US" dirty="0"/>
              <a:t>혹은 </a:t>
            </a:r>
            <a:r>
              <a:rPr lang="en-US" altLang="ko-KR" dirty="0"/>
              <a:t>RNA</a:t>
            </a:r>
            <a:r>
              <a:rPr lang="ko-KR" altLang="en-US" dirty="0"/>
              <a:t>를 방사성 동위원소나 형광 등으로 </a:t>
            </a:r>
            <a:r>
              <a:rPr lang="ko-KR" altLang="en-US" dirty="0" err="1"/>
              <a:t>표지하여</a:t>
            </a:r>
            <a:r>
              <a:rPr lang="ko-KR" altLang="en-US" dirty="0"/>
              <a:t> </a:t>
            </a:r>
            <a:r>
              <a:rPr lang="ko-KR" altLang="en-US" dirty="0" err="1"/>
              <a:t>혼성화</a:t>
            </a:r>
            <a:r>
              <a:rPr lang="ko-KR" altLang="en-US" dirty="0"/>
              <a:t> 시켜 </a:t>
            </a:r>
            <a:r>
              <a:rPr lang="ko-KR" altLang="en-US" dirty="0" err="1"/>
              <a:t>혼성화</a:t>
            </a:r>
            <a:r>
              <a:rPr lang="ko-KR" altLang="en-US" dirty="0"/>
              <a:t> 되어 방사선이나 형광을 내는 클론을 </a:t>
            </a:r>
            <a:r>
              <a:rPr lang="en-US" altLang="ko-KR" dirty="0"/>
              <a:t>library</a:t>
            </a:r>
            <a:r>
              <a:rPr lang="ko-KR" altLang="en-US" dirty="0"/>
              <a:t>에서 선별 </a:t>
            </a:r>
            <a:r>
              <a:rPr lang="en-US" altLang="ko-KR" dirty="0"/>
              <a:t> </a:t>
            </a:r>
          </a:p>
          <a:p>
            <a:pPr>
              <a:buFontTx/>
              <a:buChar char="-"/>
            </a:pPr>
            <a:r>
              <a:rPr lang="ko-KR" altLang="en-US" dirty="0" err="1"/>
              <a:t>혼성화</a:t>
            </a:r>
            <a:r>
              <a:rPr lang="ko-KR" altLang="en-US" dirty="0"/>
              <a:t> 되기 위해서는 </a:t>
            </a:r>
            <a:r>
              <a:rPr lang="ko-KR" altLang="en-US" dirty="0" err="1"/>
              <a:t>탐침</a:t>
            </a:r>
            <a:r>
              <a:rPr lang="ko-KR" altLang="en-US" dirty="0"/>
              <a:t> </a:t>
            </a:r>
            <a:r>
              <a:rPr lang="en-US" altLang="ko-KR" dirty="0"/>
              <a:t>DNA</a:t>
            </a:r>
            <a:r>
              <a:rPr lang="ko-KR" altLang="en-US" dirty="0"/>
              <a:t>와 클론의 </a:t>
            </a:r>
            <a:r>
              <a:rPr lang="en-US" altLang="ko-KR" dirty="0"/>
              <a:t>DNA</a:t>
            </a:r>
            <a:r>
              <a:rPr lang="ko-KR" altLang="en-US" dirty="0"/>
              <a:t>가 </a:t>
            </a:r>
            <a:r>
              <a:rPr lang="ko-KR" altLang="en-US" dirty="0" err="1"/>
              <a:t>단일가닥이</a:t>
            </a:r>
            <a:r>
              <a:rPr lang="ko-KR" altLang="en-US" dirty="0"/>
              <a:t> 되어야 하고 상보적이어야 함 </a:t>
            </a:r>
            <a:endParaRPr lang="en-US" altLang="ko-KR" dirty="0"/>
          </a:p>
          <a:p>
            <a:pPr>
              <a:buFontTx/>
              <a:buChar char="-"/>
            </a:pPr>
            <a:r>
              <a:rPr lang="ko-KR" altLang="en-US" dirty="0" err="1"/>
              <a:t>탐침</a:t>
            </a:r>
            <a:r>
              <a:rPr lang="ko-KR" altLang="en-US" dirty="0"/>
              <a:t> </a:t>
            </a:r>
            <a:r>
              <a:rPr lang="en-US" altLang="ko-KR" dirty="0"/>
              <a:t>DNA</a:t>
            </a:r>
            <a:r>
              <a:rPr lang="ko-KR" altLang="en-US" dirty="0"/>
              <a:t>와</a:t>
            </a:r>
            <a:r>
              <a:rPr lang="en-US" altLang="ko-KR" dirty="0"/>
              <a:t>  </a:t>
            </a:r>
            <a:r>
              <a:rPr lang="ko-KR" altLang="en-US" dirty="0"/>
              <a:t>클론 </a:t>
            </a:r>
            <a:r>
              <a:rPr lang="en-US" altLang="ko-KR" dirty="0"/>
              <a:t>DNA </a:t>
            </a:r>
            <a:r>
              <a:rPr lang="ko-KR" altLang="en-US" dirty="0"/>
              <a:t>사이에 상보성이 </a:t>
            </a:r>
            <a:r>
              <a:rPr lang="en-US" altLang="ko-KR" dirty="0"/>
              <a:t>100%</a:t>
            </a:r>
            <a:r>
              <a:rPr lang="ko-KR" altLang="en-US" dirty="0"/>
              <a:t>가 아니어도 어느 수준 이상의 상보성이 있으면 </a:t>
            </a:r>
            <a:r>
              <a:rPr lang="ko-KR" altLang="en-US" dirty="0" err="1"/>
              <a:t>혼성화가</a:t>
            </a:r>
            <a:r>
              <a:rPr lang="ko-KR" altLang="en-US" dirty="0"/>
              <a:t> 가능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1903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탐침</a:t>
            </a:r>
            <a:r>
              <a:rPr lang="ko-KR" altLang="en-US" dirty="0" smtClean="0"/>
              <a:t>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의 방사성 동위원소 </a:t>
            </a:r>
            <a:r>
              <a:rPr lang="ko-KR" altLang="en-US" dirty="0" err="1" smtClean="0"/>
              <a:t>표지법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ko-KR" dirty="0" smtClean="0"/>
              <a:t>DNA </a:t>
            </a:r>
            <a:r>
              <a:rPr lang="ko-KR" altLang="en-US" dirty="0" smtClean="0"/>
              <a:t>말단에 방사성 동위원소 </a:t>
            </a:r>
            <a:r>
              <a:rPr lang="ko-KR" altLang="en-US" dirty="0" err="1" smtClean="0"/>
              <a:t>표지하기</a:t>
            </a:r>
            <a:r>
              <a:rPr lang="en-US" altLang="ko-KR" dirty="0" smtClean="0"/>
              <a:t>(end labeling)</a:t>
            </a:r>
          </a:p>
          <a:p>
            <a:pPr marL="0" indent="0">
              <a:buNone/>
            </a:pPr>
            <a:r>
              <a:rPr lang="en-US" altLang="ko-KR" dirty="0" smtClean="0"/>
              <a:t>-5’ end </a:t>
            </a:r>
            <a:r>
              <a:rPr lang="en-US" altLang="ko-KR" dirty="0" err="1" smtClean="0"/>
              <a:t>kination</a:t>
            </a:r>
            <a:r>
              <a:rPr lang="en-US" altLang="ko-KR" dirty="0" smtClean="0"/>
              <a:t>: DNA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5’phosphate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alkaline</a:t>
            </a:r>
            <a:r>
              <a:rPr lang="ko-KR" altLang="en-US" dirty="0" smtClean="0"/>
              <a:t> </a:t>
            </a:r>
            <a:r>
              <a:rPr lang="en-US" altLang="ko-KR" dirty="0" smtClean="0"/>
              <a:t>phosphatase</a:t>
            </a:r>
            <a:r>
              <a:rPr lang="ko-KR" altLang="en-US" dirty="0" smtClean="0"/>
              <a:t>로 </a:t>
            </a:r>
            <a:r>
              <a:rPr lang="ko-KR" altLang="en-US" dirty="0" err="1" smtClean="0"/>
              <a:t>제거한다음</a:t>
            </a:r>
            <a:r>
              <a:rPr lang="ko-KR" altLang="en-US" dirty="0" smtClean="0"/>
              <a:t> </a:t>
            </a:r>
            <a:r>
              <a:rPr lang="en-US" altLang="ko-KR" dirty="0" smtClean="0"/>
              <a:t>T4 polynucleotide kinase </a:t>
            </a:r>
            <a:r>
              <a:rPr lang="ko-KR" altLang="en-US" dirty="0" smtClean="0"/>
              <a:t>로 방사성동위원소가 </a:t>
            </a:r>
            <a:r>
              <a:rPr lang="en-US" altLang="ko-KR" baseline="30000" dirty="0" smtClean="0"/>
              <a:t>32</a:t>
            </a:r>
            <a:r>
              <a:rPr lang="en-US" altLang="ko-KR" dirty="0" smtClean="0"/>
              <a:t>P</a:t>
            </a:r>
            <a:r>
              <a:rPr lang="ko-KR" altLang="en-US" dirty="0" smtClean="0"/>
              <a:t>가 있는 </a:t>
            </a:r>
            <a:r>
              <a:rPr lang="ko-KR" altLang="en-US" dirty="0" err="1" smtClean="0"/>
              <a:t>인산기로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kination</a:t>
            </a:r>
            <a:r>
              <a:rPr lang="ko-KR" altLang="en-US" dirty="0" smtClean="0"/>
              <a:t> 한다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85000" y="5727736"/>
            <a:ext cx="118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ko-KR" dirty="0" smtClean="0"/>
              <a:t>γ</a:t>
            </a:r>
            <a:r>
              <a:rPr lang="en-US" altLang="ko-KR" dirty="0" smtClean="0"/>
              <a:t>-</a:t>
            </a:r>
            <a:r>
              <a:rPr lang="en-US" altLang="ko-KR" baseline="30000" dirty="0" smtClean="0"/>
              <a:t>32</a:t>
            </a:r>
            <a:r>
              <a:rPr lang="en-US" altLang="ko-KR" dirty="0" smtClean="0"/>
              <a:t>P-ATP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70474"/>
            <a:ext cx="5012094" cy="254142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533" y="4352148"/>
            <a:ext cx="23717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19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709127"/>
            <a:ext cx="10515600" cy="5467836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-3’ end fill-in end labeling: </a:t>
            </a:r>
            <a:r>
              <a:rPr lang="ko-KR" altLang="en-US" dirty="0" err="1" smtClean="0"/>
              <a:t>제한효소로</a:t>
            </a:r>
            <a:r>
              <a:rPr lang="ko-KR" altLang="en-US" dirty="0" smtClean="0"/>
              <a:t> 자른 후 만들어진 단일 가닥 부분을 </a:t>
            </a:r>
            <a:r>
              <a:rPr lang="en-US" altLang="ko-KR" dirty="0" smtClean="0"/>
              <a:t>DNA </a:t>
            </a:r>
            <a:r>
              <a:rPr lang="ko-KR" altLang="en-US" dirty="0" smtClean="0"/>
              <a:t>합성 효소를 이용하여 </a:t>
            </a:r>
            <a:r>
              <a:rPr lang="en-US" altLang="ko-KR" dirty="0" smtClean="0"/>
              <a:t>2</a:t>
            </a:r>
            <a:r>
              <a:rPr lang="ko-KR" altLang="en-US" dirty="0" smtClean="0"/>
              <a:t>중 가닥으로 만듦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836" y="2169417"/>
            <a:ext cx="4988768" cy="374157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78" y="3197242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87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774441"/>
            <a:ext cx="10515600" cy="5402522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- Terminal</a:t>
            </a:r>
            <a:r>
              <a:rPr lang="ko-KR" altLang="en-US" dirty="0" smtClean="0"/>
              <a:t> </a:t>
            </a:r>
            <a:r>
              <a:rPr lang="en-US" altLang="ko-KR" dirty="0" smtClean="0"/>
              <a:t>transferase</a:t>
            </a:r>
            <a:r>
              <a:rPr lang="ko-KR" altLang="en-US" dirty="0" smtClean="0"/>
              <a:t>를 이용한 </a:t>
            </a:r>
            <a:r>
              <a:rPr lang="en-US" altLang="ko-KR" dirty="0" smtClean="0"/>
              <a:t>3’ end labeling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368226"/>
            <a:ext cx="6115050" cy="2457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32237" y="2565918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ko-KR" dirty="0" smtClean="0"/>
              <a:t>α</a:t>
            </a:r>
            <a:r>
              <a:rPr lang="en-US" altLang="ko-KR" dirty="0" smtClean="0"/>
              <a:t>-</a:t>
            </a:r>
            <a:r>
              <a:rPr lang="en-US" altLang="ko-KR" baseline="30000" dirty="0" smtClean="0"/>
              <a:t>32</a:t>
            </a:r>
            <a:r>
              <a:rPr lang="en-US" altLang="ko-KR" dirty="0" smtClean="0"/>
              <a:t>P-dNTP </a:t>
            </a:r>
            <a:r>
              <a:rPr lang="ko-KR" altLang="en-US" dirty="0" smtClean="0"/>
              <a:t>사용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727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유전자 </a:t>
            </a:r>
            <a:r>
              <a:rPr lang="ko-KR" altLang="en-US" dirty="0" err="1" smtClean="0"/>
              <a:t>클로닝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5733" y="1515379"/>
            <a:ext cx="4233333" cy="496900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831" y="1730110"/>
            <a:ext cx="3462867" cy="3462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13766" y="5430189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항생제가 첨가된 배지</a:t>
            </a:r>
            <a:endParaRPr lang="ko-KR" altLang="en-US" dirty="0"/>
          </a:p>
        </p:txBody>
      </p:sp>
      <p:cxnSp>
        <p:nvCxnSpPr>
          <p:cNvPr id="10" name="직선 화살표 연결선 9"/>
          <p:cNvCxnSpPr/>
          <p:nvPr/>
        </p:nvCxnSpPr>
        <p:spPr>
          <a:xfrm flipH="1">
            <a:off x="6620933" y="1261533"/>
            <a:ext cx="372534" cy="33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36314" y="1035980"/>
            <a:ext cx="2124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항생제 내성이 있는 </a:t>
            </a:r>
            <a:r>
              <a:rPr lang="en-US" altLang="ko-KR" sz="1200" dirty="0" smtClean="0"/>
              <a:t>plasmid</a:t>
            </a:r>
            <a:endParaRPr lang="ko-KR" altLang="en-US" sz="1200" dirty="0"/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2599267" y="1591733"/>
            <a:ext cx="702733" cy="17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158" y="1453111"/>
            <a:ext cx="2577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클로닝할</a:t>
            </a:r>
            <a:r>
              <a:rPr lang="ko-KR" altLang="en-US" sz="1200" dirty="0" smtClean="0"/>
              <a:t> 유전자가 들어 있는 </a:t>
            </a:r>
            <a:r>
              <a:rPr lang="en-US" altLang="ko-KR" sz="1200" dirty="0" smtClean="0"/>
              <a:t>DNA</a:t>
            </a:r>
            <a:endParaRPr lang="ko-KR" alt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468763" y="5805900"/>
            <a:ext cx="2370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Plasmid </a:t>
            </a:r>
            <a:r>
              <a:rPr lang="ko-KR" altLang="en-US" sz="1200" dirty="0" smtClean="0"/>
              <a:t>가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들어가지 않은 세균은 항생제 배제에서 살지 못함</a:t>
            </a:r>
            <a:endParaRPr lang="ko-KR" alt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65666" y="4309533"/>
            <a:ext cx="2760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세균과 </a:t>
            </a:r>
            <a:r>
              <a:rPr lang="en-US" altLang="ko-KR" sz="1200" dirty="0" smtClean="0"/>
              <a:t>ligation </a:t>
            </a:r>
            <a:r>
              <a:rPr lang="ko-KR" altLang="en-US" sz="1200" dirty="0" smtClean="0"/>
              <a:t>한 </a:t>
            </a:r>
            <a:r>
              <a:rPr lang="en-US" altLang="ko-KR" sz="1200" dirty="0" smtClean="0"/>
              <a:t>plasmid</a:t>
            </a:r>
            <a:r>
              <a:rPr lang="ko-KR" altLang="en-US" sz="1200" dirty="0" smtClean="0"/>
              <a:t>를 섞어서 형질전환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극히</a:t>
            </a:r>
            <a:r>
              <a:rPr lang="en-US" altLang="ko-KR" sz="1200" dirty="0"/>
              <a:t> </a:t>
            </a:r>
            <a:r>
              <a:rPr lang="ko-KR" altLang="en-US" sz="1200" dirty="0" smtClean="0"/>
              <a:t>일부의 세균에만 </a:t>
            </a:r>
            <a:r>
              <a:rPr lang="en-US" altLang="ko-KR" sz="1200" dirty="0" smtClean="0"/>
              <a:t>plasmid</a:t>
            </a:r>
            <a:r>
              <a:rPr lang="ko-KR" altLang="en-US" sz="1200" dirty="0" smtClean="0"/>
              <a:t>가 들어감</a:t>
            </a:r>
            <a:endParaRPr lang="ko-KR" alt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51934" y="3355615"/>
            <a:ext cx="257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/>
              <a:t>제한효소로</a:t>
            </a:r>
            <a:r>
              <a:rPr lang="ko-KR" altLang="en-US" sz="1200" dirty="0" smtClean="0"/>
              <a:t> 자른 유전자 조각과 </a:t>
            </a:r>
            <a:r>
              <a:rPr lang="en-US" altLang="ko-KR" sz="1200" dirty="0" smtClean="0"/>
              <a:t>plasmid</a:t>
            </a:r>
            <a:r>
              <a:rPr lang="ko-KR" altLang="en-US" sz="1200" dirty="0" smtClean="0"/>
              <a:t>를 섞어서 </a:t>
            </a:r>
            <a:r>
              <a:rPr lang="en-US" altLang="ko-KR" sz="1200" dirty="0" smtClean="0"/>
              <a:t>ligation</a:t>
            </a:r>
            <a:endParaRPr lang="ko-KR" alt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03767" y="5723467"/>
            <a:ext cx="279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항생제 배지에 </a:t>
            </a:r>
            <a:r>
              <a:rPr lang="ko-KR" altLang="en-US" sz="1200" dirty="0" err="1" smtClean="0"/>
              <a:t>도말하여</a:t>
            </a:r>
            <a:r>
              <a:rPr lang="ko-KR" altLang="en-US" sz="1200" dirty="0" smtClean="0"/>
              <a:t> 하룻밤 배양</a:t>
            </a:r>
            <a:r>
              <a:rPr lang="en-US" altLang="ko-KR" sz="1200" dirty="0" smtClean="0"/>
              <a:t>(colony </a:t>
            </a:r>
            <a:r>
              <a:rPr lang="ko-KR" altLang="en-US" sz="1200" dirty="0" smtClean="0"/>
              <a:t>형성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60642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653143"/>
            <a:ext cx="10515600" cy="5523820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2. DNA </a:t>
            </a:r>
            <a:r>
              <a:rPr lang="ko-KR" altLang="en-US" dirty="0" smtClean="0"/>
              <a:t>전체에 </a:t>
            </a:r>
            <a:r>
              <a:rPr lang="ko-KR" altLang="en-US" dirty="0" err="1" smtClean="0"/>
              <a:t>표지하기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err="1" smtClean="0"/>
              <a:t>틈이동</a:t>
            </a:r>
            <a:r>
              <a:rPr lang="en-US" altLang="ko-KR" dirty="0" smtClean="0"/>
              <a:t>(nick</a:t>
            </a:r>
            <a:r>
              <a:rPr lang="ko-KR" altLang="en-US" dirty="0" smtClean="0"/>
              <a:t> </a:t>
            </a:r>
            <a:r>
              <a:rPr lang="en-US" altLang="ko-KR" dirty="0" smtClean="0"/>
              <a:t>translation): DNase1 </a:t>
            </a:r>
            <a:r>
              <a:rPr lang="ko-KR" altLang="en-US" dirty="0" smtClean="0"/>
              <a:t>으로 </a:t>
            </a:r>
            <a:r>
              <a:rPr lang="en-US" altLang="ko-KR" dirty="0" smtClean="0"/>
              <a:t>DNA 2</a:t>
            </a:r>
            <a:r>
              <a:rPr lang="ko-KR" altLang="en-US" dirty="0" err="1" smtClean="0"/>
              <a:t>중가닥의</a:t>
            </a:r>
            <a:r>
              <a:rPr lang="ko-KR" altLang="en-US" dirty="0" smtClean="0"/>
              <a:t> 내부를 잘라서 틈을 만든 다음 그 틈의 </a:t>
            </a:r>
            <a:r>
              <a:rPr lang="en-US" altLang="ko-KR" dirty="0" smtClean="0"/>
              <a:t>3’OH 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primer</a:t>
            </a:r>
            <a:r>
              <a:rPr lang="ko-KR" altLang="en-US" dirty="0" smtClean="0"/>
              <a:t>로 사용하여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를 합성하는 방법이다</a:t>
            </a:r>
            <a:r>
              <a:rPr lang="en-US" altLang="ko-KR" dirty="0" smtClean="0"/>
              <a:t>. DNA</a:t>
            </a:r>
            <a:r>
              <a:rPr lang="ko-KR" altLang="en-US" dirty="0"/>
              <a:t> </a:t>
            </a:r>
            <a:r>
              <a:rPr lang="ko-KR" altLang="en-US" dirty="0" smtClean="0"/>
              <a:t>합성의 원료로 </a:t>
            </a:r>
            <a:r>
              <a:rPr lang="el-GR" altLang="ko-KR" dirty="0" smtClean="0"/>
              <a:t>α</a:t>
            </a:r>
            <a:r>
              <a:rPr lang="en-US" altLang="ko-KR" dirty="0" smtClean="0"/>
              <a:t>-</a:t>
            </a:r>
            <a:r>
              <a:rPr lang="en-US" altLang="ko-KR" baseline="30000" dirty="0" smtClean="0"/>
              <a:t>32</a:t>
            </a:r>
            <a:r>
              <a:rPr lang="en-US" altLang="ko-KR" dirty="0" smtClean="0"/>
              <a:t>P-dNTP </a:t>
            </a:r>
            <a:r>
              <a:rPr lang="ko-KR" altLang="en-US" dirty="0" smtClean="0"/>
              <a:t>를 사용한다</a:t>
            </a:r>
            <a:r>
              <a:rPr lang="en-US" altLang="ko-KR" dirty="0" smtClean="0"/>
              <a:t>. DNA polymerase 1</a:t>
            </a:r>
            <a:r>
              <a:rPr lang="ko-KR" altLang="en-US" dirty="0" smtClean="0"/>
              <a:t>은 앞쪽의</a:t>
            </a:r>
            <a:r>
              <a:rPr lang="en-US" altLang="ko-KR" dirty="0" smtClean="0"/>
              <a:t> DNA </a:t>
            </a:r>
            <a:r>
              <a:rPr lang="ko-KR" altLang="en-US" dirty="0" smtClean="0"/>
              <a:t>부분을</a:t>
            </a:r>
            <a:r>
              <a:rPr lang="en-US" altLang="ko-KR" dirty="0" smtClean="0"/>
              <a:t> 5’</a:t>
            </a:r>
            <a:r>
              <a:rPr lang="en-US" altLang="ko-KR" dirty="0" smtClean="0">
                <a:sym typeface="Wingdings" panose="05000000000000000000" pitchFamily="2" charset="2"/>
              </a:rPr>
              <a:t>3’ exonuclease</a:t>
            </a:r>
            <a:r>
              <a:rPr lang="ko-KR" altLang="en-US" dirty="0" smtClean="0">
                <a:sym typeface="Wingdings" panose="05000000000000000000" pitchFamily="2" charset="2"/>
              </a:rPr>
              <a:t> 로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제거하면서 </a:t>
            </a:r>
            <a:r>
              <a:rPr lang="en-US" altLang="ko-KR" dirty="0" smtClean="0">
                <a:sym typeface="Wingdings" panose="05000000000000000000" pitchFamily="2" charset="2"/>
              </a:rPr>
              <a:t>DNA</a:t>
            </a:r>
            <a:r>
              <a:rPr lang="ko-KR" altLang="en-US" dirty="0" smtClean="0">
                <a:sym typeface="Wingdings" panose="05000000000000000000" pitchFamily="2" charset="2"/>
              </a:rPr>
              <a:t>를 합성한다</a:t>
            </a:r>
            <a:r>
              <a:rPr lang="en-US" altLang="ko-KR" dirty="0" smtClean="0">
                <a:sym typeface="Wingdings" panose="05000000000000000000" pitchFamily="2" charset="2"/>
              </a:rPr>
              <a:t>.</a:t>
            </a:r>
            <a:r>
              <a:rPr lang="en-US" altLang="ko-KR" dirty="0" smtClean="0"/>
              <a:t> </a:t>
            </a:r>
          </a:p>
          <a:p>
            <a:pPr>
              <a:buFontTx/>
              <a:buChar char="-"/>
            </a:pPr>
            <a:endParaRPr lang="en-US" altLang="ko-KR" dirty="0"/>
          </a:p>
          <a:p>
            <a:pPr>
              <a:buFontTx/>
              <a:buChar char="-"/>
            </a:pPr>
            <a:r>
              <a:rPr lang="en-US" altLang="ko-KR" dirty="0" smtClean="0"/>
              <a:t>Random primer labeling: 6 </a:t>
            </a:r>
            <a:r>
              <a:rPr lang="ko-KR" altLang="en-US" dirty="0" smtClean="0"/>
              <a:t>염기로 된 </a:t>
            </a:r>
            <a:r>
              <a:rPr lang="en-US" altLang="ko-KR" dirty="0" smtClean="0"/>
              <a:t>oligonucleotide(</a:t>
            </a:r>
            <a:r>
              <a:rPr lang="ko-KR" altLang="en-US" dirty="0" smtClean="0"/>
              <a:t>무작위 염기서열</a:t>
            </a:r>
            <a:r>
              <a:rPr lang="en-US" altLang="ko-KR" dirty="0" smtClean="0"/>
              <a:t>) </a:t>
            </a:r>
            <a:r>
              <a:rPr lang="ko-KR" altLang="en-US" dirty="0" smtClean="0"/>
              <a:t>를 합성하여 사용한다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표지할</a:t>
            </a:r>
            <a:r>
              <a:rPr lang="ko-KR" altLang="en-US" dirty="0" smtClean="0"/>
              <a:t>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random prime</a:t>
            </a:r>
            <a:r>
              <a:rPr lang="ko-KR" altLang="en-US" dirty="0" smtClean="0"/>
              <a:t>를 섞고 끓인 다음 식히면 </a:t>
            </a:r>
            <a:r>
              <a:rPr lang="en-US" altLang="ko-KR" dirty="0" smtClean="0"/>
              <a:t>DNA </a:t>
            </a:r>
            <a:r>
              <a:rPr lang="ko-KR" altLang="en-US" dirty="0" smtClean="0"/>
              <a:t>가닥이 변성 되었다가 재생되는 과정에 </a:t>
            </a:r>
            <a:r>
              <a:rPr lang="en-US" altLang="ko-KR" dirty="0" smtClean="0"/>
              <a:t>random</a:t>
            </a:r>
            <a:r>
              <a:rPr lang="ko-KR" altLang="en-US" dirty="0" smtClean="0"/>
              <a:t> </a:t>
            </a:r>
            <a:r>
              <a:rPr lang="en-US" altLang="ko-KR" dirty="0" smtClean="0"/>
              <a:t>primer </a:t>
            </a:r>
            <a:r>
              <a:rPr lang="ko-KR" altLang="en-US" dirty="0" smtClean="0"/>
              <a:t>가 부분 부분에 </a:t>
            </a:r>
            <a:r>
              <a:rPr lang="en-US" altLang="ko-KR" dirty="0" smtClean="0"/>
              <a:t>hybridization</a:t>
            </a:r>
            <a:r>
              <a:rPr lang="ko-KR" altLang="en-US" dirty="0" smtClean="0"/>
              <a:t> 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여기에 </a:t>
            </a:r>
            <a:r>
              <a:rPr lang="el-GR" altLang="ko-KR" dirty="0" smtClean="0"/>
              <a:t>α</a:t>
            </a:r>
            <a:r>
              <a:rPr lang="en-US" altLang="ko-KR" dirty="0" smtClean="0"/>
              <a:t>-</a:t>
            </a:r>
            <a:r>
              <a:rPr lang="en-US" altLang="ko-KR" baseline="30000" dirty="0" smtClean="0"/>
              <a:t>32</a:t>
            </a:r>
            <a:r>
              <a:rPr lang="en-US" altLang="ko-KR" dirty="0" smtClean="0"/>
              <a:t>P-dNTP 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DNA polymerase 1</a:t>
            </a:r>
            <a:r>
              <a:rPr lang="ko-KR" altLang="en-US" dirty="0" smtClean="0"/>
              <a:t>의 </a:t>
            </a:r>
            <a:r>
              <a:rPr lang="en-US" altLang="ko-KR" dirty="0" err="1" smtClean="0"/>
              <a:t>Klenow</a:t>
            </a:r>
            <a:r>
              <a:rPr lang="en-US" altLang="ko-KR" dirty="0" smtClean="0"/>
              <a:t> fragment</a:t>
            </a:r>
            <a:r>
              <a:rPr lang="ko-KR" altLang="en-US" dirty="0" smtClean="0"/>
              <a:t>를 넣어서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를 합성한다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6897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569" y="1027906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26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2982" y="1334278"/>
            <a:ext cx="4526745" cy="4842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9812" y="559837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Nick</a:t>
            </a:r>
            <a:r>
              <a:rPr lang="ko-KR" altLang="en-US" dirty="0" smtClean="0"/>
              <a:t> </a:t>
            </a:r>
            <a:r>
              <a:rPr lang="en-US" altLang="ko-KR" dirty="0" smtClean="0"/>
              <a:t>translation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1313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4947" y="821094"/>
            <a:ext cx="6942105" cy="520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95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비 동위원소를 이용한 </a:t>
            </a:r>
            <a:r>
              <a:rPr lang="en-US" altLang="ko-KR" dirty="0" smtClean="0"/>
              <a:t>DNA </a:t>
            </a:r>
            <a:r>
              <a:rPr lang="ko-KR" altLang="en-US" dirty="0" smtClean="0"/>
              <a:t>표지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ko-KR" dirty="0" smtClean="0"/>
              <a:t>Nick</a:t>
            </a:r>
            <a:r>
              <a:rPr lang="ko-KR" altLang="en-US" dirty="0" smtClean="0"/>
              <a:t> </a:t>
            </a:r>
            <a:r>
              <a:rPr lang="en-US" altLang="ko-KR" dirty="0" smtClean="0"/>
              <a:t>translation Biotin-</a:t>
            </a:r>
            <a:r>
              <a:rPr lang="en-US" altLang="ko-KR" dirty="0" err="1" smtClean="0"/>
              <a:t>dUTP</a:t>
            </a:r>
            <a:r>
              <a:rPr lang="ko-KR" altLang="en-US" dirty="0" smtClean="0"/>
              <a:t>를 이용하여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를 합성하여 표적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hybridization </a:t>
            </a:r>
            <a:r>
              <a:rPr lang="ko-KR" altLang="en-US" dirty="0" smtClean="0"/>
              <a:t>한 후 </a:t>
            </a:r>
            <a:r>
              <a:rPr lang="en-US" altLang="ko-KR" dirty="0" smtClean="0"/>
              <a:t>biotin</a:t>
            </a:r>
            <a:r>
              <a:rPr lang="ko-KR" altLang="en-US" dirty="0" smtClean="0"/>
              <a:t> 과</a:t>
            </a:r>
            <a:r>
              <a:rPr lang="en-US" altLang="ko-KR" dirty="0" smtClean="0"/>
              <a:t> </a:t>
            </a:r>
            <a:r>
              <a:rPr lang="ko-KR" altLang="en-US" dirty="0" smtClean="0"/>
              <a:t>친화력을 갖고 있는 </a:t>
            </a:r>
            <a:r>
              <a:rPr lang="en-US" altLang="ko-KR" dirty="0" err="1" smtClean="0"/>
              <a:t>avidin</a:t>
            </a:r>
            <a:r>
              <a:rPr lang="en-US" altLang="ko-KR" dirty="0" smtClean="0"/>
              <a:t>(</a:t>
            </a:r>
            <a:r>
              <a:rPr lang="ko-KR" altLang="en-US" dirty="0" smtClean="0"/>
              <a:t>형광물질결합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처리하면 그 위치를 확인할 수 </a:t>
            </a:r>
            <a:r>
              <a:rPr lang="ko-KR" altLang="en-US" dirty="0" smtClean="0"/>
              <a:t>있다</a:t>
            </a:r>
            <a:endParaRPr lang="en-US" altLang="ko-KR" dirty="0" smtClean="0"/>
          </a:p>
          <a:p>
            <a:pPr marL="514350" indent="-514350">
              <a:buAutoNum type="arabicPeriod"/>
            </a:pPr>
            <a:endParaRPr lang="en-US" altLang="ko-KR" dirty="0"/>
          </a:p>
          <a:p>
            <a:pPr marL="514350" indent="-514350">
              <a:buAutoNum type="arabicPeriod"/>
            </a:pPr>
            <a:r>
              <a:rPr lang="en-US" altLang="ko-KR" dirty="0" smtClean="0"/>
              <a:t>Horseradish peroxidase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glutaraldehyde</a:t>
            </a:r>
            <a:r>
              <a:rPr lang="ko-KR" altLang="en-US" dirty="0" smtClean="0"/>
              <a:t> 를 이용하여</a:t>
            </a:r>
            <a:r>
              <a:rPr lang="en-US" altLang="ko-KR" dirty="0" smtClean="0"/>
              <a:t> DNA</a:t>
            </a:r>
            <a:r>
              <a:rPr lang="ko-KR" altLang="en-US" dirty="0" smtClean="0"/>
              <a:t>에 직접 </a:t>
            </a:r>
            <a:r>
              <a:rPr lang="ko-KR" altLang="en-US" dirty="0" err="1" smtClean="0"/>
              <a:t>표지하여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탐침을</a:t>
            </a:r>
            <a:r>
              <a:rPr lang="ko-KR" altLang="en-US" dirty="0" smtClean="0"/>
              <a:t> 만들고 표적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hybridization</a:t>
            </a:r>
            <a:r>
              <a:rPr lang="ko-KR" altLang="en-US" dirty="0" err="1" smtClean="0"/>
              <a:t>한다음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luminol</a:t>
            </a:r>
            <a:r>
              <a:rPr lang="ko-KR" altLang="en-US" dirty="0" smtClean="0"/>
              <a:t> 을 처리하면 빛을 발산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그외</a:t>
            </a:r>
            <a:r>
              <a:rPr lang="en-US" altLang="ko-KR" dirty="0" smtClean="0"/>
              <a:t> </a:t>
            </a:r>
            <a:r>
              <a:rPr lang="ko-KR" altLang="en-US" dirty="0" smtClean="0"/>
              <a:t>여러가지 </a:t>
            </a:r>
            <a:r>
              <a:rPr lang="ko-KR" altLang="en-US" dirty="0" err="1" smtClean="0"/>
              <a:t>발색시약을</a:t>
            </a:r>
            <a:r>
              <a:rPr lang="ko-KR" altLang="en-US" dirty="0" smtClean="0"/>
              <a:t> 처리하면 색깔이 나타남</a:t>
            </a:r>
            <a:endParaRPr lang="en-US" altLang="ko-KR" dirty="0" smtClean="0"/>
          </a:p>
          <a:p>
            <a:pPr marL="514350" indent="-514350">
              <a:buAutoNum type="arabicPeriod"/>
            </a:pPr>
            <a:endParaRPr lang="en-US" altLang="ko-KR" dirty="0"/>
          </a:p>
          <a:p>
            <a:pPr marL="514350" indent="-514350"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1676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373" y="1133735"/>
            <a:ext cx="5801784" cy="435133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602" y="687945"/>
            <a:ext cx="2867025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32342" y="2610196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Biotin(vitamin H)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626" y="3309404"/>
            <a:ext cx="2466975" cy="1857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48499" y="5485073"/>
            <a:ext cx="259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Avidin</a:t>
            </a:r>
            <a:r>
              <a:rPr lang="ko-KR" altLang="en-US" dirty="0" smtClean="0"/>
              <a:t>과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결합한 </a:t>
            </a:r>
            <a:r>
              <a:rPr lang="en-US" altLang="ko-KR" dirty="0" smtClean="0"/>
              <a:t>biotin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216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7067" y="657885"/>
            <a:ext cx="6348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Biotin-</a:t>
            </a:r>
            <a:r>
              <a:rPr lang="en-US" altLang="ko-KR" dirty="0" err="1" smtClean="0"/>
              <a:t>dUTP</a:t>
            </a:r>
            <a:r>
              <a:rPr lang="ko-KR" altLang="en-US" dirty="0" smtClean="0"/>
              <a:t>대신 </a:t>
            </a:r>
            <a:r>
              <a:rPr lang="en-US" altLang="ko-KR" dirty="0" smtClean="0"/>
              <a:t>Dig-</a:t>
            </a:r>
            <a:r>
              <a:rPr lang="en-US" altLang="ko-KR" dirty="0" err="1" smtClean="0"/>
              <a:t>dUTP</a:t>
            </a:r>
            <a:r>
              <a:rPr lang="ko-KR" altLang="en-US" dirty="0" smtClean="0"/>
              <a:t>를 사용해서</a:t>
            </a:r>
            <a:r>
              <a:rPr lang="en-US" altLang="ko-KR" dirty="0" smtClean="0"/>
              <a:t> DNA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표지해도</a:t>
            </a:r>
            <a:r>
              <a:rPr lang="ko-KR" altLang="en-US" dirty="0" smtClean="0"/>
              <a:t> 됨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39" y="1547726"/>
            <a:ext cx="2962275" cy="1543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7067" y="3426619"/>
            <a:ext cx="334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Dig</a:t>
            </a:r>
            <a:r>
              <a:rPr lang="ko-KR" altLang="en-US" dirty="0" smtClean="0"/>
              <a:t>로 </a:t>
            </a:r>
            <a:r>
              <a:rPr lang="ko-KR" altLang="en-US" dirty="0" err="1" smtClean="0"/>
              <a:t>표지된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dUTP</a:t>
            </a:r>
            <a:r>
              <a:rPr lang="en-US" altLang="ko-KR" dirty="0" smtClean="0"/>
              <a:t>(Dig-</a:t>
            </a:r>
            <a:r>
              <a:rPr lang="en-US" altLang="ko-KR" dirty="0" err="1" smtClean="0"/>
              <a:t>dUTP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024" y="1414376"/>
            <a:ext cx="2724150" cy="1676400"/>
          </a:xfrm>
          <a:prstGeom prst="rect">
            <a:avLst/>
          </a:prstGeom>
        </p:spPr>
      </p:pic>
      <p:cxnSp>
        <p:nvCxnSpPr>
          <p:cNvPr id="11" name="직선 화살표 연결선 10"/>
          <p:cNvCxnSpPr/>
          <p:nvPr/>
        </p:nvCxnSpPr>
        <p:spPr>
          <a:xfrm flipH="1" flipV="1">
            <a:off x="6916189" y="2177935"/>
            <a:ext cx="186910" cy="1618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00306" y="3923608"/>
            <a:ext cx="511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Alkaline phosphatase</a:t>
            </a:r>
            <a:r>
              <a:rPr lang="ko-KR" altLang="en-US" dirty="0" smtClean="0"/>
              <a:t>와 결합한 </a:t>
            </a:r>
            <a:r>
              <a:rPr lang="en-US" altLang="ko-KR" dirty="0" smtClean="0"/>
              <a:t>anti-dig </a:t>
            </a:r>
            <a:r>
              <a:rPr lang="ko-KR" altLang="en-US" dirty="0" smtClean="0"/>
              <a:t>항체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551" y="4292940"/>
            <a:ext cx="2762250" cy="16573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24310" y="6195353"/>
            <a:ext cx="437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CDP-star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탈인산화</a:t>
            </a:r>
            <a:r>
              <a:rPr lang="ko-KR" altLang="en-US" dirty="0" smtClean="0"/>
              <a:t> 되면 </a:t>
            </a:r>
            <a:r>
              <a:rPr lang="en-US" altLang="ko-KR" dirty="0" smtClean="0"/>
              <a:t>475nm </a:t>
            </a:r>
            <a:r>
              <a:rPr lang="ko-KR" altLang="en-US" dirty="0" smtClean="0"/>
              <a:t>빛</a:t>
            </a:r>
            <a:r>
              <a:rPr lang="en-US" altLang="ko-KR" dirty="0" smtClean="0"/>
              <a:t> </a:t>
            </a:r>
            <a:r>
              <a:rPr lang="ko-KR" altLang="en-US" dirty="0" smtClean="0"/>
              <a:t>발산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3471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6893" y="651329"/>
            <a:ext cx="3262119" cy="589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13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9948" y="2983071"/>
            <a:ext cx="5142201" cy="1919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7360" y="4717973"/>
            <a:ext cx="326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3,3',5,5'-Tetramethylbenzidine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62050" y="1620982"/>
            <a:ext cx="6509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HRP(Horseradish peroxidase) </a:t>
            </a:r>
            <a:r>
              <a:rPr lang="ko-KR" altLang="en-US" dirty="0" smtClean="0"/>
              <a:t>에 의한 </a:t>
            </a:r>
            <a:r>
              <a:rPr lang="en-US" altLang="ko-KR" dirty="0" err="1" smtClean="0"/>
              <a:t>Tmb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산화</a:t>
            </a:r>
            <a:r>
              <a:rPr lang="en-US" altLang="ko-KR" dirty="0" smtClean="0"/>
              <a:t> (</a:t>
            </a:r>
            <a:r>
              <a:rPr lang="ko-KR" altLang="en-US" dirty="0" err="1" smtClean="0"/>
              <a:t>발색반응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0510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179" y="2128419"/>
            <a:ext cx="6455092" cy="3148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5135" y="1022465"/>
            <a:ext cx="418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Alkaline</a:t>
            </a:r>
            <a:r>
              <a:rPr lang="ko-KR" altLang="en-US" dirty="0" smtClean="0"/>
              <a:t> </a:t>
            </a:r>
            <a:r>
              <a:rPr lang="en-US" altLang="ko-KR" dirty="0" smtClean="0"/>
              <a:t>phosphatase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의한 </a:t>
            </a:r>
            <a:r>
              <a:rPr lang="ko-KR" altLang="en-US" dirty="0" err="1" smtClean="0"/>
              <a:t>발색반응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59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원하는 유전자를 </a:t>
            </a:r>
            <a:r>
              <a:rPr lang="ko-KR" altLang="en-US" dirty="0" err="1" smtClean="0"/>
              <a:t>클로닝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하기위한</a:t>
            </a:r>
            <a:r>
              <a:rPr lang="ko-KR" altLang="en-US" dirty="0" smtClean="0"/>
              <a:t> 전략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ko-KR" altLang="en-US" sz="1800" dirty="0" smtClean="0"/>
              <a:t>직접적인 선별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선택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선별</a:t>
            </a:r>
            <a:r>
              <a:rPr lang="en-US" altLang="ko-KR" sz="1800" dirty="0" smtClean="0"/>
              <a:t>) </a:t>
            </a:r>
            <a:r>
              <a:rPr lang="ko-KR" altLang="en-US" sz="1800" dirty="0" smtClean="0"/>
              <a:t>표지 유전자를 이용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세균에 </a:t>
            </a:r>
            <a:r>
              <a:rPr lang="en-US" altLang="ko-KR" sz="1800" dirty="0" smtClean="0"/>
              <a:t>plasmid</a:t>
            </a:r>
            <a:r>
              <a:rPr lang="ko-KR" altLang="en-US" sz="1800" dirty="0" smtClean="0"/>
              <a:t> 를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도입시킨 후 원하는 유전자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선택표지</a:t>
            </a:r>
            <a:r>
              <a:rPr lang="ko-KR" altLang="en-US" sz="1800" dirty="0" smtClean="0"/>
              <a:t> 유전자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를 포함하는 클론만 자랄 수 있게 하는 </a:t>
            </a:r>
            <a:r>
              <a:rPr lang="ko-KR" altLang="en-US" sz="1800" dirty="0" err="1" smtClean="0"/>
              <a:t>선택배지에</a:t>
            </a:r>
            <a:r>
              <a:rPr lang="ko-KR" altLang="en-US" sz="1800" dirty="0" smtClean="0"/>
              <a:t> 도말</a:t>
            </a:r>
            <a:r>
              <a:rPr lang="en-US" altLang="ko-KR" sz="1800" dirty="0" smtClean="0"/>
              <a:t>.</a:t>
            </a:r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 smtClean="0"/>
              <a:t> </a:t>
            </a:r>
            <a:r>
              <a:rPr lang="ko-KR" altLang="en-US" sz="1800" dirty="0" smtClean="0"/>
              <a:t>예</a:t>
            </a:r>
            <a:r>
              <a:rPr lang="en-US" altLang="ko-KR" sz="1800" dirty="0" smtClean="0"/>
              <a:t>1) </a:t>
            </a:r>
            <a:r>
              <a:rPr lang="ko-KR" altLang="en-US" sz="1800" dirty="0" smtClean="0"/>
              <a:t>항생제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내성 유전자를 </a:t>
            </a:r>
            <a:r>
              <a:rPr lang="ko-KR" altLang="en-US" sz="1800" dirty="0" err="1" smtClean="0"/>
              <a:t>클로닝하기</a:t>
            </a:r>
            <a:r>
              <a:rPr lang="ko-KR" altLang="en-US" sz="1800" dirty="0" smtClean="0"/>
              <a:t> 위해서는 해당 항생제를 포함하는 </a:t>
            </a:r>
            <a:r>
              <a:rPr lang="ko-KR" altLang="en-US" sz="1800" dirty="0" err="1" smtClean="0"/>
              <a:t>선택배지에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도말한다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원하는 항생제 내성 유전자가 </a:t>
            </a:r>
            <a:r>
              <a:rPr lang="ko-KR" altLang="en-US" sz="1800" dirty="0" err="1" smtClean="0"/>
              <a:t>클로닝된</a:t>
            </a:r>
            <a:r>
              <a:rPr lang="ko-KR" altLang="en-US" sz="1800" dirty="0" smtClean="0"/>
              <a:t> 세균만 </a:t>
            </a:r>
            <a:r>
              <a:rPr lang="en-US" altLang="ko-KR" sz="1800" dirty="0" smtClean="0"/>
              <a:t>colony</a:t>
            </a:r>
            <a:r>
              <a:rPr lang="ko-KR" altLang="en-US" sz="1800" dirty="0" smtClean="0"/>
              <a:t> 를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형성하고 원하는 항생제 내성 </a:t>
            </a:r>
            <a:r>
              <a:rPr lang="ko-KR" altLang="en-US" sz="1800" dirty="0" err="1" smtClean="0"/>
              <a:t>유전자외의</a:t>
            </a:r>
            <a:r>
              <a:rPr lang="ko-KR" altLang="en-US" sz="1800" dirty="0" smtClean="0"/>
              <a:t> 다른 유전자를 갖는 </a:t>
            </a:r>
            <a:r>
              <a:rPr lang="en-US" altLang="ko-KR" sz="1800" dirty="0" smtClean="0"/>
              <a:t>plasmid </a:t>
            </a:r>
            <a:r>
              <a:rPr lang="ko-KR" altLang="en-US" sz="1800" dirty="0" smtClean="0"/>
              <a:t>가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들어간 세균은 자라지 못함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항생제 내성 유전자와 같은 일부 유전자에만 적용</a:t>
            </a:r>
            <a:endParaRPr lang="en-US" altLang="ko-KR" sz="1800" dirty="0" smtClean="0"/>
          </a:p>
          <a:p>
            <a:pPr marL="514350" indent="-514350">
              <a:buAutoNum type="arabicPeriod"/>
            </a:pPr>
            <a:endParaRPr lang="en-US" altLang="ko-KR" sz="1800" dirty="0" smtClean="0"/>
          </a:p>
          <a:p>
            <a:pPr marL="0" indent="0">
              <a:buNone/>
            </a:pPr>
            <a:r>
              <a:rPr lang="ko-KR" altLang="en-US" sz="1800" dirty="0" smtClean="0"/>
              <a:t>예</a:t>
            </a:r>
            <a:r>
              <a:rPr lang="en-US" altLang="ko-KR" sz="1800" dirty="0" smtClean="0"/>
              <a:t>2) </a:t>
            </a:r>
            <a:r>
              <a:rPr lang="ko-KR" altLang="en-US" sz="1800" dirty="0" err="1" smtClean="0"/>
              <a:t>영양요구</a:t>
            </a:r>
            <a:r>
              <a:rPr lang="ko-KR" altLang="en-US" sz="1800" dirty="0" smtClean="0"/>
              <a:t> 돌연변이 </a:t>
            </a:r>
            <a:r>
              <a:rPr lang="ko-KR" altLang="en-US" sz="1800" dirty="0" err="1" smtClean="0"/>
              <a:t>균주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영양요구주</a:t>
            </a:r>
            <a:r>
              <a:rPr lang="en-US" altLang="ko-KR" sz="1800" dirty="0" smtClean="0"/>
              <a:t>, auxotroph)</a:t>
            </a:r>
            <a:r>
              <a:rPr lang="ko-KR" altLang="en-US" sz="1800" dirty="0" smtClean="0"/>
              <a:t>를 숙주로 이용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특정 영양을 합성하지 못하여 그 영양을 </a:t>
            </a:r>
            <a:r>
              <a:rPr lang="ko-KR" altLang="en-US" sz="1800" dirty="0" err="1" smtClean="0"/>
              <a:t>필요로하는</a:t>
            </a:r>
            <a:r>
              <a:rPr lang="ko-KR" altLang="en-US" sz="1800" dirty="0" smtClean="0"/>
              <a:t> 돌연변이주는 그 영양을 합성하는 데 필요한 유전자가 </a:t>
            </a:r>
            <a:r>
              <a:rPr lang="ko-KR" altLang="en-US" sz="1800" dirty="0" err="1" smtClean="0"/>
              <a:t>돌연변이된</a:t>
            </a:r>
            <a:r>
              <a:rPr lang="ko-KR" altLang="en-US" sz="1800" dirty="0" smtClean="0"/>
              <a:t> 것임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그 영양 </a:t>
            </a:r>
            <a:r>
              <a:rPr lang="ko-KR" altLang="en-US" sz="1800" dirty="0" err="1" smtClean="0"/>
              <a:t>요구주에</a:t>
            </a:r>
            <a:r>
              <a:rPr lang="ko-KR" altLang="en-US" sz="1800" dirty="0" smtClean="0"/>
              <a:t> 정상적인 유전자가 </a:t>
            </a:r>
            <a:r>
              <a:rPr lang="ko-KR" altLang="en-US" sz="1800" dirty="0" err="1" smtClean="0"/>
              <a:t>클로닝되면</a:t>
            </a:r>
            <a:r>
              <a:rPr lang="ko-KR" altLang="en-US" sz="1800" dirty="0" smtClean="0"/>
              <a:t> 그 영양이 없는 배지에서도 자라게 되어 </a:t>
            </a:r>
            <a:r>
              <a:rPr lang="en-US" altLang="ko-KR" sz="1800" dirty="0" smtClean="0"/>
              <a:t>colony</a:t>
            </a:r>
            <a:r>
              <a:rPr lang="ko-KR" altLang="en-US" sz="1800" dirty="0" smtClean="0"/>
              <a:t>를 형성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이 방법은 </a:t>
            </a:r>
            <a:r>
              <a:rPr lang="ko-KR" altLang="en-US" sz="1800" dirty="0" err="1" smtClean="0"/>
              <a:t>영야요구</a:t>
            </a:r>
            <a:r>
              <a:rPr lang="ko-KR" altLang="en-US" sz="1800" dirty="0" smtClean="0"/>
              <a:t> 돌연변이주가 필요하며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적절한 </a:t>
            </a:r>
            <a:r>
              <a:rPr lang="ko-KR" altLang="en-US" sz="1800" dirty="0" err="1" smtClean="0"/>
              <a:t>배양배지가</a:t>
            </a:r>
            <a:r>
              <a:rPr lang="ko-KR" altLang="en-US" sz="1800" dirty="0" smtClean="0"/>
              <a:t> 필요하다는 </a:t>
            </a:r>
            <a:r>
              <a:rPr lang="ko-KR" altLang="en-US" sz="1800" dirty="0" err="1" smtClean="0"/>
              <a:t>제한점이</a:t>
            </a:r>
            <a:r>
              <a:rPr lang="ko-KR" altLang="en-US" sz="1800" dirty="0" smtClean="0"/>
              <a:t> 있다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99107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681644"/>
            <a:ext cx="10515600" cy="5495319"/>
          </a:xfrm>
        </p:spPr>
        <p:txBody>
          <a:bodyPr/>
          <a:lstStyle/>
          <a:p>
            <a:r>
              <a:rPr lang="ko-KR" altLang="en-US" dirty="0" smtClean="0"/>
              <a:t>아미노산</a:t>
            </a:r>
            <a:r>
              <a:rPr lang="en-US" altLang="ko-KR" dirty="0" smtClean="0"/>
              <a:t> </a:t>
            </a:r>
            <a:r>
              <a:rPr lang="ko-KR" altLang="en-US" dirty="0" smtClean="0"/>
              <a:t>서열을 알면 그로부터 염기서열을 </a:t>
            </a:r>
            <a:r>
              <a:rPr lang="ko-KR" altLang="en-US" dirty="0" err="1" smtClean="0"/>
              <a:t>역추론하고</a:t>
            </a:r>
            <a:r>
              <a:rPr lang="ko-KR" altLang="en-US" dirty="0" smtClean="0"/>
              <a:t> </a:t>
            </a:r>
            <a:r>
              <a:rPr lang="en-US" altLang="ko-KR" dirty="0" smtClean="0"/>
              <a:t>oligonucleotide(30</a:t>
            </a:r>
            <a:r>
              <a:rPr lang="ko-KR" altLang="en-US" dirty="0" smtClean="0"/>
              <a:t>염기 이상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합성하여 표지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주로 </a:t>
            </a:r>
            <a:r>
              <a:rPr lang="en-US" altLang="ko-KR" dirty="0" err="1" smtClean="0"/>
              <a:t>kination</a:t>
            </a:r>
            <a:r>
              <a:rPr lang="ko-KR" altLang="en-US" dirty="0" smtClean="0"/>
              <a:t>으로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표지</a:t>
            </a:r>
            <a:r>
              <a:rPr lang="en-US" altLang="ko-KR" dirty="0" smtClean="0"/>
              <a:t>)</a:t>
            </a:r>
            <a:r>
              <a:rPr lang="ko-KR" altLang="en-US" dirty="0" smtClean="0"/>
              <a:t>하여 </a:t>
            </a:r>
            <a:r>
              <a:rPr lang="ko-KR" altLang="en-US" dirty="0" err="1" smtClean="0"/>
              <a:t>탐침으로</a:t>
            </a:r>
            <a:r>
              <a:rPr lang="ko-KR" altLang="en-US" dirty="0" smtClean="0"/>
              <a:t> 사용</a:t>
            </a:r>
            <a:endParaRPr lang="en-US" altLang="ko-KR" dirty="0" smtClean="0"/>
          </a:p>
          <a:p>
            <a:r>
              <a:rPr lang="ko-KR" altLang="en-US" dirty="0" err="1" smtClean="0"/>
              <a:t>이형탐침</a:t>
            </a:r>
            <a:r>
              <a:rPr lang="en-US" altLang="ko-KR" dirty="0" smtClean="0"/>
              <a:t>: </a:t>
            </a:r>
            <a:r>
              <a:rPr lang="ko-KR" altLang="en-US" dirty="0" smtClean="0"/>
              <a:t>서로 다른 종이라도 동일한 유전자는 염기서열이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유사하여 서로 </a:t>
            </a:r>
            <a:r>
              <a:rPr lang="ko-KR" altLang="en-US" dirty="0" err="1" smtClean="0"/>
              <a:t>탐침으로</a:t>
            </a:r>
            <a:r>
              <a:rPr lang="ko-KR" altLang="en-US" dirty="0" smtClean="0"/>
              <a:t> 사용가능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128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클론된</a:t>
            </a:r>
            <a:r>
              <a:rPr lang="ko-KR" altLang="en-US" dirty="0" smtClean="0"/>
              <a:t> 유전자가 발현된 단백질을 탐지하는 방법</a:t>
            </a:r>
            <a:r>
              <a:rPr lang="en-US" altLang="ko-KR" dirty="0" smtClean="0"/>
              <a:t>-</a:t>
            </a:r>
            <a:r>
              <a:rPr lang="ko-KR" altLang="en-US" dirty="0" smtClean="0"/>
              <a:t>면역학적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단백질을 쥐에 주사하여  항체 생산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err="1" smtClean="0"/>
              <a:t>콜로니</a:t>
            </a:r>
            <a:r>
              <a:rPr lang="ko-KR" altLang="en-US" dirty="0" smtClean="0"/>
              <a:t> 혹은 </a:t>
            </a:r>
            <a:r>
              <a:rPr lang="en-US" altLang="ko-KR" dirty="0" smtClean="0"/>
              <a:t>plaque</a:t>
            </a:r>
            <a:r>
              <a:rPr lang="ko-KR" altLang="en-US" dirty="0" smtClean="0"/>
              <a:t> 에 항체를 처리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항체와 결합하는 </a:t>
            </a:r>
            <a:r>
              <a:rPr lang="en-US" altLang="ko-KR" dirty="0" smtClean="0"/>
              <a:t>protein A(</a:t>
            </a:r>
            <a:r>
              <a:rPr lang="en-US" altLang="ko-KR" baseline="30000" dirty="0" smtClean="0"/>
              <a:t>125</a:t>
            </a:r>
            <a:r>
              <a:rPr lang="en-US" altLang="ko-KR" dirty="0" smtClean="0"/>
              <a:t>Iodine</a:t>
            </a:r>
            <a:r>
              <a:rPr lang="ko-KR" altLang="en-US" dirty="0" smtClean="0"/>
              <a:t>표지</a:t>
            </a:r>
            <a:r>
              <a:rPr lang="en-US" altLang="ko-KR" dirty="0" smtClean="0"/>
              <a:t>) </a:t>
            </a:r>
            <a:r>
              <a:rPr lang="ko-KR" altLang="en-US" dirty="0" smtClean="0"/>
              <a:t>처리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방사선을 탐지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혹은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 smtClean="0"/>
              <a:t>항체를 처리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항체와 결합하는 </a:t>
            </a:r>
            <a:r>
              <a:rPr lang="en-US" altLang="ko-KR" dirty="0" smtClean="0"/>
              <a:t>2</a:t>
            </a:r>
            <a:r>
              <a:rPr lang="ko-KR" altLang="en-US" dirty="0" err="1" smtClean="0"/>
              <a:t>차항체</a:t>
            </a:r>
            <a:r>
              <a:rPr lang="en-US" altLang="ko-KR" dirty="0" smtClean="0"/>
              <a:t>(</a:t>
            </a:r>
            <a:r>
              <a:rPr lang="ko-KR" altLang="en-US" dirty="0" smtClean="0"/>
              <a:t>방사성 동위원소 표지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형광표지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효소</a:t>
            </a:r>
            <a:r>
              <a:rPr lang="en-US" altLang="ko-KR" dirty="0" smtClean="0"/>
              <a:t>(HRP, AP)</a:t>
            </a:r>
            <a:r>
              <a:rPr lang="ko-KR" altLang="en-US" dirty="0" smtClean="0"/>
              <a:t>결합</a:t>
            </a:r>
            <a:r>
              <a:rPr lang="en-US" altLang="ko-KR" dirty="0" smtClean="0"/>
              <a:t>)</a:t>
            </a:r>
            <a:r>
              <a:rPr lang="ko-KR" altLang="en-US" dirty="0" smtClean="0"/>
              <a:t>처리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방사선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형광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발광 혹은 발색으로 탐지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9323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7069" y="2443942"/>
            <a:ext cx="5396326" cy="3021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7069" y="5465885"/>
            <a:ext cx="504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방사선        </a:t>
            </a:r>
            <a:r>
              <a:rPr lang="ko-KR" altLang="en-US" smtClean="0"/>
              <a:t>발색           발광               형광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8121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168" y="2295539"/>
            <a:ext cx="5997427" cy="2110206"/>
          </a:xfrm>
          <a:prstGeom prst="rect">
            <a:avLst/>
          </a:prstGeom>
        </p:spPr>
      </p:pic>
      <p:cxnSp>
        <p:nvCxnSpPr>
          <p:cNvPr id="8" name="직선 화살표 연결선 7"/>
          <p:cNvCxnSpPr/>
          <p:nvPr/>
        </p:nvCxnSpPr>
        <p:spPr>
          <a:xfrm flipH="1" flipV="1">
            <a:off x="3291840" y="4256116"/>
            <a:ext cx="299258" cy="756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90851" y="5012574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발현된 단백질</a:t>
            </a:r>
            <a:endParaRPr lang="ko-KR" altLang="en-US" dirty="0"/>
          </a:p>
        </p:txBody>
      </p:sp>
      <p:cxnSp>
        <p:nvCxnSpPr>
          <p:cNvPr id="11" name="직선 화살표 연결선 10"/>
          <p:cNvCxnSpPr/>
          <p:nvPr/>
        </p:nvCxnSpPr>
        <p:spPr>
          <a:xfrm flipH="1" flipV="1">
            <a:off x="3591098" y="4156363"/>
            <a:ext cx="1751167" cy="515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94465" y="475488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차 항체</a:t>
            </a:r>
            <a:endParaRPr lang="ko-KR" altLang="en-US" dirty="0"/>
          </a:p>
        </p:txBody>
      </p:sp>
      <p:cxnSp>
        <p:nvCxnSpPr>
          <p:cNvPr id="14" name="직선 화살표 연결선 13"/>
          <p:cNvCxnSpPr/>
          <p:nvPr/>
        </p:nvCxnSpPr>
        <p:spPr>
          <a:xfrm flipH="1" flipV="1">
            <a:off x="3591098" y="3749040"/>
            <a:ext cx="3640974" cy="714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64829" y="4505498"/>
            <a:ext cx="359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효소</a:t>
            </a:r>
            <a:r>
              <a:rPr lang="en-US" altLang="ko-KR" dirty="0" smtClean="0"/>
              <a:t>(HRP, AP)</a:t>
            </a:r>
            <a:r>
              <a:rPr lang="ko-KR" altLang="en-US" dirty="0" smtClean="0"/>
              <a:t>와 결합한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항체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28058" y="21031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발색기질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02036" y="2110873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발색 침전물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678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866" y="1574928"/>
            <a:ext cx="5941135" cy="4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8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게놈</a:t>
            </a:r>
            <a:r>
              <a:rPr lang="en-US" altLang="ko-KR" dirty="0" smtClean="0"/>
              <a:t> (</a:t>
            </a:r>
            <a:r>
              <a:rPr lang="ko-KR" altLang="en-US" dirty="0" smtClean="0"/>
              <a:t>유전자</a:t>
            </a:r>
            <a:r>
              <a:rPr lang="en-US" altLang="ko-KR" dirty="0" smtClean="0"/>
              <a:t>)</a:t>
            </a:r>
            <a:r>
              <a:rPr lang="ko-KR" altLang="en-US" dirty="0" smtClean="0"/>
              <a:t> 라이브러리로부터 클론 동정하는 방법</a:t>
            </a:r>
            <a:endParaRPr lang="en-US" altLang="ko-KR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2400" dirty="0" smtClean="0"/>
              <a:t>게놈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유전자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library?: </a:t>
            </a:r>
            <a:r>
              <a:rPr lang="ko-KR" altLang="en-US" sz="2400" dirty="0" smtClean="0"/>
              <a:t>한 생명체의 게놈</a:t>
            </a:r>
            <a:r>
              <a:rPr lang="en-US" altLang="ko-KR" sz="2400" dirty="0" smtClean="0"/>
              <a:t> DNA</a:t>
            </a:r>
            <a:r>
              <a:rPr lang="ko-KR" altLang="en-US" sz="2400" dirty="0" smtClean="0"/>
              <a:t>전체를 </a:t>
            </a:r>
            <a:r>
              <a:rPr lang="ko-KR" altLang="en-US" sz="2400" dirty="0" err="1" smtClean="0"/>
              <a:t>제한효소로</a:t>
            </a:r>
            <a:r>
              <a:rPr lang="ko-KR" altLang="en-US" sz="2400" dirty="0" smtClean="0"/>
              <a:t> 소화시켜 </a:t>
            </a:r>
            <a:r>
              <a:rPr lang="en-US" altLang="ko-KR" sz="2400" dirty="0" smtClean="0"/>
              <a:t>DNA </a:t>
            </a:r>
            <a:r>
              <a:rPr lang="ko-KR" altLang="en-US" sz="2400" dirty="0" smtClean="0"/>
              <a:t>조각을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만든다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그 조각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유전자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들 각각을 </a:t>
            </a:r>
            <a:r>
              <a:rPr lang="en-US" altLang="ko-KR" sz="2400" dirty="0" smtClean="0"/>
              <a:t>plasmid</a:t>
            </a:r>
            <a:r>
              <a:rPr lang="ko-KR" altLang="en-US" sz="2400" dirty="0" smtClean="0"/>
              <a:t> 등의 </a:t>
            </a:r>
            <a:r>
              <a:rPr lang="en-US" altLang="ko-KR" sz="2400" dirty="0" smtClean="0"/>
              <a:t>vector</a:t>
            </a:r>
            <a:r>
              <a:rPr lang="ko-KR" altLang="en-US" sz="2400" dirty="0" smtClean="0"/>
              <a:t> 에 연결하여 세균에 도입한다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그 결과 하나의 세균 세포에 하나의 </a:t>
            </a:r>
            <a:r>
              <a:rPr lang="en-US" altLang="ko-KR" sz="2400" dirty="0" smtClean="0"/>
              <a:t>plasmid(</a:t>
            </a:r>
            <a:r>
              <a:rPr lang="ko-KR" altLang="en-US" sz="2400" dirty="0" smtClean="0"/>
              <a:t>하나의 유전자가 연결된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plasmid</a:t>
            </a:r>
            <a:r>
              <a:rPr lang="en-US" altLang="ko-KR" sz="2400" dirty="0"/>
              <a:t>)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가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들어가게 된다 그 각각의 세균들의 집합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모은 것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을 </a:t>
            </a:r>
            <a:r>
              <a:rPr lang="en-US" altLang="ko-KR" sz="2400" dirty="0" smtClean="0"/>
              <a:t>library</a:t>
            </a:r>
            <a:r>
              <a:rPr lang="ko-KR" altLang="en-US" sz="2400" dirty="0" smtClean="0"/>
              <a:t> 라고 한다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그 </a:t>
            </a:r>
            <a:r>
              <a:rPr lang="en-US" altLang="ko-KR" sz="2400" dirty="0" smtClean="0"/>
              <a:t>library</a:t>
            </a:r>
            <a:r>
              <a:rPr lang="ko-KR" altLang="en-US" sz="2400" dirty="0" smtClean="0"/>
              <a:t> 에는 그 생명체의 거의 모든 유전자가 </a:t>
            </a:r>
            <a:r>
              <a:rPr lang="ko-KR" altLang="en-US" sz="2400" dirty="0" err="1" smtClean="0"/>
              <a:t>클로닝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되어 있음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2400" dirty="0" smtClean="0"/>
              <a:t>Library</a:t>
            </a:r>
            <a:r>
              <a:rPr lang="ko-KR" altLang="en-US" sz="2400" dirty="0" smtClean="0"/>
              <a:t> 만드는데 사용하는 </a:t>
            </a:r>
            <a:r>
              <a:rPr lang="en-US" altLang="ko-KR" sz="2400" dirty="0" smtClean="0"/>
              <a:t>vector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bacteriophage </a:t>
            </a:r>
            <a:r>
              <a:rPr lang="el-GR" altLang="ko-KR" sz="2400" dirty="0" smtClean="0"/>
              <a:t>λ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cosmid</a:t>
            </a:r>
            <a:r>
              <a:rPr lang="en-US" altLang="ko-KR" sz="2400" dirty="0" smtClean="0"/>
              <a:t>, BAC, YAC, bacteriophage P1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2400" dirty="0" smtClean="0"/>
              <a:t>cDNA library? : </a:t>
            </a:r>
            <a:r>
              <a:rPr lang="ko-KR" altLang="en-US" sz="2400" dirty="0" smtClean="0"/>
              <a:t>하나의 조직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혹은 한 종류의 세포 등에서 분리한 </a:t>
            </a:r>
            <a:r>
              <a:rPr lang="en-US" altLang="ko-KR" sz="2400" dirty="0" smtClean="0"/>
              <a:t>mRNA</a:t>
            </a:r>
            <a:r>
              <a:rPr lang="ko-KR" altLang="en-US" sz="2400" dirty="0" smtClean="0"/>
              <a:t>를 주형으로 </a:t>
            </a:r>
            <a:r>
              <a:rPr lang="ko-KR" altLang="en-US" sz="2400" dirty="0" err="1" smtClean="0"/>
              <a:t>역전사에</a:t>
            </a:r>
            <a:r>
              <a:rPr lang="ko-KR" altLang="en-US" sz="2400" dirty="0" smtClean="0"/>
              <a:t> 의해 </a:t>
            </a:r>
            <a:r>
              <a:rPr lang="en-US" altLang="ko-KR" sz="2400" dirty="0" smtClean="0"/>
              <a:t>cDNA</a:t>
            </a:r>
            <a:r>
              <a:rPr lang="ko-KR" altLang="en-US" sz="2400" dirty="0" smtClean="0"/>
              <a:t>를 합성하고 각 </a:t>
            </a:r>
            <a:r>
              <a:rPr lang="en-US" altLang="ko-KR" sz="2400" dirty="0" smtClean="0"/>
              <a:t>cDNA</a:t>
            </a:r>
            <a:r>
              <a:rPr lang="ko-KR" altLang="en-US" sz="2400" dirty="0" smtClean="0"/>
              <a:t>들을 </a:t>
            </a:r>
            <a:r>
              <a:rPr lang="en-US" altLang="ko-KR" sz="2400" dirty="0" smtClean="0"/>
              <a:t>vector</a:t>
            </a:r>
            <a:r>
              <a:rPr lang="ko-KR" altLang="en-US" sz="2400" dirty="0" smtClean="0"/>
              <a:t> 에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연결하여 세균에 도입하여 만든 </a:t>
            </a:r>
            <a:r>
              <a:rPr lang="en-US" altLang="ko-KR" sz="2400" dirty="0" smtClean="0"/>
              <a:t>library. </a:t>
            </a:r>
            <a:r>
              <a:rPr lang="ko-KR" altLang="en-US" sz="2400" dirty="0"/>
              <a:t>각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mRNA </a:t>
            </a:r>
            <a:r>
              <a:rPr lang="ko-KR" altLang="en-US" sz="2400" dirty="0" smtClean="0"/>
              <a:t>종류에 따라서 </a:t>
            </a:r>
            <a:r>
              <a:rPr lang="en-US" altLang="ko-KR" sz="2400" dirty="0" smtClean="0"/>
              <a:t>cDNA </a:t>
            </a:r>
            <a:r>
              <a:rPr lang="ko-KR" altLang="en-US" sz="2400" dirty="0" smtClean="0"/>
              <a:t>각 </a:t>
            </a:r>
            <a:r>
              <a:rPr lang="ko-KR" altLang="en-US" sz="2400" dirty="0" err="1" smtClean="0"/>
              <a:t>각</a:t>
            </a:r>
            <a:r>
              <a:rPr lang="ko-KR" altLang="en-US" sz="2400" dirty="0" smtClean="0"/>
              <a:t> 만들어진다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특정 </a:t>
            </a:r>
            <a:r>
              <a:rPr lang="en-US" altLang="ko-KR" sz="2400" dirty="0" smtClean="0"/>
              <a:t>mRNA</a:t>
            </a:r>
            <a:r>
              <a:rPr lang="ko-KR" altLang="en-US" sz="2400" dirty="0" smtClean="0"/>
              <a:t>가 다수 이면 </a:t>
            </a:r>
            <a:r>
              <a:rPr lang="en-US" altLang="ko-KR" sz="2400" dirty="0" smtClean="0"/>
              <a:t>cDNA library</a:t>
            </a:r>
            <a:r>
              <a:rPr lang="ko-KR" altLang="en-US" sz="2400" dirty="0" smtClean="0"/>
              <a:t>에도 그  </a:t>
            </a:r>
            <a:r>
              <a:rPr lang="en-US" altLang="ko-KR" sz="2400" dirty="0" smtClean="0"/>
              <a:t>cDNA</a:t>
            </a:r>
            <a:r>
              <a:rPr lang="ko-KR" altLang="en-US" sz="2400" dirty="0" smtClean="0"/>
              <a:t>가 다수가 될 것이다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1935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29038" y="384501"/>
            <a:ext cx="882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Tryptophan </a:t>
            </a:r>
            <a:r>
              <a:rPr lang="ko-KR" altLang="en-US" dirty="0" err="1" smtClean="0"/>
              <a:t>영양요구주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trpA</a:t>
            </a:r>
            <a:r>
              <a:rPr lang="en-US" altLang="ko-KR" baseline="30000" dirty="0" smtClean="0"/>
              <a:t>-</a:t>
            </a:r>
            <a:r>
              <a:rPr lang="en-US" altLang="ko-KR" dirty="0"/>
              <a:t> </a:t>
            </a:r>
            <a:r>
              <a:rPr lang="ko-KR" altLang="en-US" dirty="0" err="1" smtClean="0"/>
              <a:t>돌연변이주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이용한 대장균의 </a:t>
            </a:r>
            <a:r>
              <a:rPr lang="en-US" altLang="ko-KR" dirty="0" err="1" smtClean="0"/>
              <a:t>trpA</a:t>
            </a:r>
            <a:r>
              <a:rPr lang="en-US" altLang="ko-KR" dirty="0" smtClean="0"/>
              <a:t> </a:t>
            </a:r>
            <a:r>
              <a:rPr lang="ko-KR" altLang="en-US" dirty="0" smtClean="0"/>
              <a:t>유전자의 </a:t>
            </a:r>
            <a:r>
              <a:rPr lang="ko-KR" altLang="en-US" dirty="0" err="1" smtClean="0"/>
              <a:t>클로닝</a:t>
            </a:r>
            <a:endParaRPr lang="ko-KR" altLang="en-US" dirty="0"/>
          </a:p>
        </p:txBody>
      </p:sp>
      <p:grpSp>
        <p:nvGrpSpPr>
          <p:cNvPr id="75" name="그룹 74"/>
          <p:cNvGrpSpPr/>
          <p:nvPr/>
        </p:nvGrpSpPr>
        <p:grpSpPr>
          <a:xfrm>
            <a:off x="862986" y="832304"/>
            <a:ext cx="10505146" cy="5782459"/>
            <a:chOff x="862986" y="832304"/>
            <a:chExt cx="10505146" cy="5782459"/>
          </a:xfrm>
        </p:grpSpPr>
        <p:sp>
          <p:nvSpPr>
            <p:cNvPr id="12" name="자유형 11"/>
            <p:cNvSpPr/>
            <p:nvPr/>
          </p:nvSpPr>
          <p:spPr>
            <a:xfrm>
              <a:off x="951722" y="1156996"/>
              <a:ext cx="1101013" cy="895739"/>
            </a:xfrm>
            <a:custGeom>
              <a:avLst/>
              <a:gdLst>
                <a:gd name="connsiteX0" fmla="*/ 0 w 1101013"/>
                <a:gd name="connsiteY0" fmla="*/ 326571 h 895739"/>
                <a:gd name="connsiteX1" fmla="*/ 307911 w 1101013"/>
                <a:gd name="connsiteY1" fmla="*/ 214604 h 895739"/>
                <a:gd name="connsiteX2" fmla="*/ 326572 w 1101013"/>
                <a:gd name="connsiteY2" fmla="*/ 242596 h 895739"/>
                <a:gd name="connsiteX3" fmla="*/ 317241 w 1101013"/>
                <a:gd name="connsiteY3" fmla="*/ 335902 h 895739"/>
                <a:gd name="connsiteX4" fmla="*/ 307911 w 1101013"/>
                <a:gd name="connsiteY4" fmla="*/ 373224 h 895739"/>
                <a:gd name="connsiteX5" fmla="*/ 326572 w 1101013"/>
                <a:gd name="connsiteY5" fmla="*/ 429208 h 895739"/>
                <a:gd name="connsiteX6" fmla="*/ 401217 w 1101013"/>
                <a:gd name="connsiteY6" fmla="*/ 447869 h 895739"/>
                <a:gd name="connsiteX7" fmla="*/ 643813 w 1101013"/>
                <a:gd name="connsiteY7" fmla="*/ 457200 h 895739"/>
                <a:gd name="connsiteX8" fmla="*/ 718458 w 1101013"/>
                <a:gd name="connsiteY8" fmla="*/ 475861 h 895739"/>
                <a:gd name="connsiteX9" fmla="*/ 746449 w 1101013"/>
                <a:gd name="connsiteY9" fmla="*/ 494522 h 895739"/>
                <a:gd name="connsiteX10" fmla="*/ 755780 w 1101013"/>
                <a:gd name="connsiteY10" fmla="*/ 522514 h 895739"/>
                <a:gd name="connsiteX11" fmla="*/ 746449 w 1101013"/>
                <a:gd name="connsiteY11" fmla="*/ 615820 h 895739"/>
                <a:gd name="connsiteX12" fmla="*/ 727788 w 1101013"/>
                <a:gd name="connsiteY12" fmla="*/ 634482 h 895739"/>
                <a:gd name="connsiteX13" fmla="*/ 699796 w 1101013"/>
                <a:gd name="connsiteY13" fmla="*/ 653143 h 895739"/>
                <a:gd name="connsiteX14" fmla="*/ 653143 w 1101013"/>
                <a:gd name="connsiteY14" fmla="*/ 662473 h 895739"/>
                <a:gd name="connsiteX15" fmla="*/ 615821 w 1101013"/>
                <a:gd name="connsiteY15" fmla="*/ 671804 h 895739"/>
                <a:gd name="connsiteX16" fmla="*/ 475862 w 1101013"/>
                <a:gd name="connsiteY16" fmla="*/ 662473 h 895739"/>
                <a:gd name="connsiteX17" fmla="*/ 429209 w 1101013"/>
                <a:gd name="connsiteY17" fmla="*/ 643812 h 895739"/>
                <a:gd name="connsiteX18" fmla="*/ 401217 w 1101013"/>
                <a:gd name="connsiteY18" fmla="*/ 662473 h 895739"/>
                <a:gd name="connsiteX19" fmla="*/ 363894 w 1101013"/>
                <a:gd name="connsiteY19" fmla="*/ 681135 h 895739"/>
                <a:gd name="connsiteX20" fmla="*/ 335902 w 1101013"/>
                <a:gd name="connsiteY20" fmla="*/ 709126 h 895739"/>
                <a:gd name="connsiteX21" fmla="*/ 326572 w 1101013"/>
                <a:gd name="connsiteY21" fmla="*/ 737118 h 895739"/>
                <a:gd name="connsiteX22" fmla="*/ 261258 w 1101013"/>
                <a:gd name="connsiteY22" fmla="*/ 653143 h 895739"/>
                <a:gd name="connsiteX23" fmla="*/ 214605 w 1101013"/>
                <a:gd name="connsiteY23" fmla="*/ 569167 h 895739"/>
                <a:gd name="connsiteX24" fmla="*/ 205274 w 1101013"/>
                <a:gd name="connsiteY24" fmla="*/ 541175 h 895739"/>
                <a:gd name="connsiteX25" fmla="*/ 279919 w 1101013"/>
                <a:gd name="connsiteY25" fmla="*/ 494522 h 895739"/>
                <a:gd name="connsiteX26" fmla="*/ 335902 w 1101013"/>
                <a:gd name="connsiteY26" fmla="*/ 485192 h 895739"/>
                <a:gd name="connsiteX27" fmla="*/ 382556 w 1101013"/>
                <a:gd name="connsiteY27" fmla="*/ 475861 h 895739"/>
                <a:gd name="connsiteX28" fmla="*/ 466531 w 1101013"/>
                <a:gd name="connsiteY28" fmla="*/ 466531 h 895739"/>
                <a:gd name="connsiteX29" fmla="*/ 718458 w 1101013"/>
                <a:gd name="connsiteY29" fmla="*/ 485192 h 895739"/>
                <a:gd name="connsiteX30" fmla="*/ 746449 w 1101013"/>
                <a:gd name="connsiteY30" fmla="*/ 494522 h 895739"/>
                <a:gd name="connsiteX31" fmla="*/ 783772 w 1101013"/>
                <a:gd name="connsiteY31" fmla="*/ 513184 h 895739"/>
                <a:gd name="connsiteX32" fmla="*/ 802433 w 1101013"/>
                <a:gd name="connsiteY32" fmla="*/ 550506 h 895739"/>
                <a:gd name="connsiteX33" fmla="*/ 793102 w 1101013"/>
                <a:gd name="connsiteY33" fmla="*/ 671804 h 895739"/>
                <a:gd name="connsiteX34" fmla="*/ 737119 w 1101013"/>
                <a:gd name="connsiteY34" fmla="*/ 727788 h 895739"/>
                <a:gd name="connsiteX35" fmla="*/ 699796 w 1101013"/>
                <a:gd name="connsiteY35" fmla="*/ 746449 h 895739"/>
                <a:gd name="connsiteX36" fmla="*/ 531845 w 1101013"/>
                <a:gd name="connsiteY36" fmla="*/ 774441 h 895739"/>
                <a:gd name="connsiteX37" fmla="*/ 466531 w 1101013"/>
                <a:gd name="connsiteY37" fmla="*/ 783771 h 895739"/>
                <a:gd name="connsiteX38" fmla="*/ 391886 w 1101013"/>
                <a:gd name="connsiteY38" fmla="*/ 709126 h 895739"/>
                <a:gd name="connsiteX39" fmla="*/ 363894 w 1101013"/>
                <a:gd name="connsiteY39" fmla="*/ 681135 h 895739"/>
                <a:gd name="connsiteX40" fmla="*/ 289249 w 1101013"/>
                <a:gd name="connsiteY40" fmla="*/ 615820 h 895739"/>
                <a:gd name="connsiteX41" fmla="*/ 223935 w 1101013"/>
                <a:gd name="connsiteY41" fmla="*/ 550506 h 895739"/>
                <a:gd name="connsiteX42" fmla="*/ 195943 w 1101013"/>
                <a:gd name="connsiteY42" fmla="*/ 522514 h 895739"/>
                <a:gd name="connsiteX43" fmla="*/ 214605 w 1101013"/>
                <a:gd name="connsiteY43" fmla="*/ 475861 h 895739"/>
                <a:gd name="connsiteX44" fmla="*/ 289249 w 1101013"/>
                <a:gd name="connsiteY44" fmla="*/ 438539 h 895739"/>
                <a:gd name="connsiteX45" fmla="*/ 373225 w 1101013"/>
                <a:gd name="connsiteY45" fmla="*/ 410547 h 895739"/>
                <a:gd name="connsiteX46" fmla="*/ 410547 w 1101013"/>
                <a:gd name="connsiteY46" fmla="*/ 391886 h 895739"/>
                <a:gd name="connsiteX47" fmla="*/ 485192 w 1101013"/>
                <a:gd name="connsiteY47" fmla="*/ 373224 h 895739"/>
                <a:gd name="connsiteX48" fmla="*/ 522515 w 1101013"/>
                <a:gd name="connsiteY48" fmla="*/ 363894 h 895739"/>
                <a:gd name="connsiteX49" fmla="*/ 653143 w 1101013"/>
                <a:gd name="connsiteY49" fmla="*/ 335902 h 895739"/>
                <a:gd name="connsiteX50" fmla="*/ 699796 w 1101013"/>
                <a:gd name="connsiteY50" fmla="*/ 326571 h 895739"/>
                <a:gd name="connsiteX51" fmla="*/ 755780 w 1101013"/>
                <a:gd name="connsiteY51" fmla="*/ 317241 h 895739"/>
                <a:gd name="connsiteX52" fmla="*/ 774441 w 1101013"/>
                <a:gd name="connsiteY52" fmla="*/ 251926 h 895739"/>
                <a:gd name="connsiteX53" fmla="*/ 690466 w 1101013"/>
                <a:gd name="connsiteY53" fmla="*/ 214604 h 895739"/>
                <a:gd name="connsiteX54" fmla="*/ 597160 w 1101013"/>
                <a:gd name="connsiteY54" fmla="*/ 167951 h 895739"/>
                <a:gd name="connsiteX55" fmla="*/ 531845 w 1101013"/>
                <a:gd name="connsiteY55" fmla="*/ 121298 h 895739"/>
                <a:gd name="connsiteX56" fmla="*/ 531845 w 1101013"/>
                <a:gd name="connsiteY56" fmla="*/ 242596 h 895739"/>
                <a:gd name="connsiteX57" fmla="*/ 597160 w 1101013"/>
                <a:gd name="connsiteY57" fmla="*/ 401216 h 895739"/>
                <a:gd name="connsiteX58" fmla="*/ 625151 w 1101013"/>
                <a:gd name="connsiteY58" fmla="*/ 466531 h 895739"/>
                <a:gd name="connsiteX59" fmla="*/ 709127 w 1101013"/>
                <a:gd name="connsiteY59" fmla="*/ 597159 h 895739"/>
                <a:gd name="connsiteX60" fmla="*/ 746449 w 1101013"/>
                <a:gd name="connsiteY60" fmla="*/ 662473 h 895739"/>
                <a:gd name="connsiteX61" fmla="*/ 895739 w 1101013"/>
                <a:gd name="connsiteY61" fmla="*/ 839755 h 895739"/>
                <a:gd name="connsiteX62" fmla="*/ 933062 w 1101013"/>
                <a:gd name="connsiteY62" fmla="*/ 867747 h 895739"/>
                <a:gd name="connsiteX63" fmla="*/ 961054 w 1101013"/>
                <a:gd name="connsiteY63" fmla="*/ 886408 h 895739"/>
                <a:gd name="connsiteX64" fmla="*/ 811764 w 1101013"/>
                <a:gd name="connsiteY64" fmla="*/ 877077 h 895739"/>
                <a:gd name="connsiteX65" fmla="*/ 671805 w 1101013"/>
                <a:gd name="connsiteY65" fmla="*/ 811763 h 895739"/>
                <a:gd name="connsiteX66" fmla="*/ 522515 w 1101013"/>
                <a:gd name="connsiteY66" fmla="*/ 718457 h 895739"/>
                <a:gd name="connsiteX67" fmla="*/ 419878 w 1101013"/>
                <a:gd name="connsiteY67" fmla="*/ 606490 h 895739"/>
                <a:gd name="connsiteX68" fmla="*/ 410547 w 1101013"/>
                <a:gd name="connsiteY68" fmla="*/ 578498 h 895739"/>
                <a:gd name="connsiteX69" fmla="*/ 401217 w 1101013"/>
                <a:gd name="connsiteY69" fmla="*/ 522514 h 895739"/>
                <a:gd name="connsiteX70" fmla="*/ 391886 w 1101013"/>
                <a:gd name="connsiteY70" fmla="*/ 485192 h 895739"/>
                <a:gd name="connsiteX71" fmla="*/ 401217 w 1101013"/>
                <a:gd name="connsiteY71" fmla="*/ 438539 h 895739"/>
                <a:gd name="connsiteX72" fmla="*/ 587829 w 1101013"/>
                <a:gd name="connsiteY72" fmla="*/ 429208 h 895739"/>
                <a:gd name="connsiteX73" fmla="*/ 671805 w 1101013"/>
                <a:gd name="connsiteY73" fmla="*/ 475861 h 895739"/>
                <a:gd name="connsiteX74" fmla="*/ 737119 w 1101013"/>
                <a:gd name="connsiteY74" fmla="*/ 503853 h 895739"/>
                <a:gd name="connsiteX75" fmla="*/ 821094 w 1101013"/>
                <a:gd name="connsiteY75" fmla="*/ 513184 h 895739"/>
                <a:gd name="connsiteX76" fmla="*/ 811764 w 1101013"/>
                <a:gd name="connsiteY76" fmla="*/ 541175 h 895739"/>
                <a:gd name="connsiteX77" fmla="*/ 755780 w 1101013"/>
                <a:gd name="connsiteY77" fmla="*/ 578498 h 895739"/>
                <a:gd name="connsiteX78" fmla="*/ 699796 w 1101013"/>
                <a:gd name="connsiteY78" fmla="*/ 615820 h 895739"/>
                <a:gd name="connsiteX79" fmla="*/ 653143 w 1101013"/>
                <a:gd name="connsiteY79" fmla="*/ 634482 h 895739"/>
                <a:gd name="connsiteX80" fmla="*/ 569168 w 1101013"/>
                <a:gd name="connsiteY80" fmla="*/ 671804 h 895739"/>
                <a:gd name="connsiteX81" fmla="*/ 531845 w 1101013"/>
                <a:gd name="connsiteY81" fmla="*/ 681135 h 895739"/>
                <a:gd name="connsiteX82" fmla="*/ 447870 w 1101013"/>
                <a:gd name="connsiteY82" fmla="*/ 671804 h 895739"/>
                <a:gd name="connsiteX83" fmla="*/ 363894 w 1101013"/>
                <a:gd name="connsiteY83" fmla="*/ 625151 h 895739"/>
                <a:gd name="connsiteX84" fmla="*/ 307911 w 1101013"/>
                <a:gd name="connsiteY84" fmla="*/ 587828 h 895739"/>
                <a:gd name="connsiteX85" fmla="*/ 270588 w 1101013"/>
                <a:gd name="connsiteY85" fmla="*/ 559837 h 895739"/>
                <a:gd name="connsiteX86" fmla="*/ 214605 w 1101013"/>
                <a:gd name="connsiteY86" fmla="*/ 541175 h 895739"/>
                <a:gd name="connsiteX87" fmla="*/ 186613 w 1101013"/>
                <a:gd name="connsiteY87" fmla="*/ 709126 h 895739"/>
                <a:gd name="connsiteX88" fmla="*/ 186613 w 1101013"/>
                <a:gd name="connsiteY88" fmla="*/ 550506 h 895739"/>
                <a:gd name="connsiteX89" fmla="*/ 195943 w 1101013"/>
                <a:gd name="connsiteY89" fmla="*/ 522514 h 895739"/>
                <a:gd name="connsiteX90" fmla="*/ 223935 w 1101013"/>
                <a:gd name="connsiteY90" fmla="*/ 503853 h 895739"/>
                <a:gd name="connsiteX91" fmla="*/ 186613 w 1101013"/>
                <a:gd name="connsiteY91" fmla="*/ 494522 h 895739"/>
                <a:gd name="connsiteX92" fmla="*/ 102637 w 1101013"/>
                <a:gd name="connsiteY92" fmla="*/ 513184 h 895739"/>
                <a:gd name="connsiteX93" fmla="*/ 46654 w 1101013"/>
                <a:gd name="connsiteY93" fmla="*/ 578498 h 895739"/>
                <a:gd name="connsiteX94" fmla="*/ 37323 w 1101013"/>
                <a:gd name="connsiteY94" fmla="*/ 606490 h 895739"/>
                <a:gd name="connsiteX95" fmla="*/ 18662 w 1101013"/>
                <a:gd name="connsiteY95" fmla="*/ 634482 h 895739"/>
                <a:gd name="connsiteX96" fmla="*/ 27992 w 1101013"/>
                <a:gd name="connsiteY96" fmla="*/ 727788 h 895739"/>
                <a:gd name="connsiteX97" fmla="*/ 83976 w 1101013"/>
                <a:gd name="connsiteY97" fmla="*/ 774441 h 895739"/>
                <a:gd name="connsiteX98" fmla="*/ 167951 w 1101013"/>
                <a:gd name="connsiteY98" fmla="*/ 830424 h 895739"/>
                <a:gd name="connsiteX99" fmla="*/ 223935 w 1101013"/>
                <a:gd name="connsiteY99" fmla="*/ 849086 h 895739"/>
                <a:gd name="connsiteX100" fmla="*/ 261258 w 1101013"/>
                <a:gd name="connsiteY100" fmla="*/ 867747 h 895739"/>
                <a:gd name="connsiteX101" fmla="*/ 326572 w 1101013"/>
                <a:gd name="connsiteY101" fmla="*/ 886408 h 895739"/>
                <a:gd name="connsiteX102" fmla="*/ 354564 w 1101013"/>
                <a:gd name="connsiteY102" fmla="*/ 895739 h 895739"/>
                <a:gd name="connsiteX103" fmla="*/ 494523 w 1101013"/>
                <a:gd name="connsiteY103" fmla="*/ 886408 h 895739"/>
                <a:gd name="connsiteX104" fmla="*/ 522515 w 1101013"/>
                <a:gd name="connsiteY104" fmla="*/ 877077 h 895739"/>
                <a:gd name="connsiteX105" fmla="*/ 606490 w 1101013"/>
                <a:gd name="connsiteY105" fmla="*/ 821094 h 895739"/>
                <a:gd name="connsiteX106" fmla="*/ 671805 w 1101013"/>
                <a:gd name="connsiteY106" fmla="*/ 802433 h 895739"/>
                <a:gd name="connsiteX107" fmla="*/ 718458 w 1101013"/>
                <a:gd name="connsiteY107" fmla="*/ 774441 h 895739"/>
                <a:gd name="connsiteX108" fmla="*/ 746449 w 1101013"/>
                <a:gd name="connsiteY108" fmla="*/ 746449 h 895739"/>
                <a:gd name="connsiteX109" fmla="*/ 783772 w 1101013"/>
                <a:gd name="connsiteY109" fmla="*/ 737118 h 895739"/>
                <a:gd name="connsiteX110" fmla="*/ 877078 w 1101013"/>
                <a:gd name="connsiteY110" fmla="*/ 690465 h 895739"/>
                <a:gd name="connsiteX111" fmla="*/ 961054 w 1101013"/>
                <a:gd name="connsiteY111" fmla="*/ 643812 h 895739"/>
                <a:gd name="connsiteX112" fmla="*/ 989045 w 1101013"/>
                <a:gd name="connsiteY112" fmla="*/ 634482 h 895739"/>
                <a:gd name="connsiteX113" fmla="*/ 1035698 w 1101013"/>
                <a:gd name="connsiteY113" fmla="*/ 606490 h 895739"/>
                <a:gd name="connsiteX114" fmla="*/ 1063690 w 1101013"/>
                <a:gd name="connsiteY114" fmla="*/ 587828 h 895739"/>
                <a:gd name="connsiteX115" fmla="*/ 1091682 w 1101013"/>
                <a:gd name="connsiteY115" fmla="*/ 578498 h 895739"/>
                <a:gd name="connsiteX116" fmla="*/ 1101013 w 1101013"/>
                <a:gd name="connsiteY116" fmla="*/ 541175 h 895739"/>
                <a:gd name="connsiteX117" fmla="*/ 1091682 w 1101013"/>
                <a:gd name="connsiteY117" fmla="*/ 494522 h 895739"/>
                <a:gd name="connsiteX118" fmla="*/ 1082351 w 1101013"/>
                <a:gd name="connsiteY118" fmla="*/ 457200 h 895739"/>
                <a:gd name="connsiteX119" fmla="*/ 970384 w 1101013"/>
                <a:gd name="connsiteY119" fmla="*/ 270588 h 895739"/>
                <a:gd name="connsiteX120" fmla="*/ 933062 w 1101013"/>
                <a:gd name="connsiteY120" fmla="*/ 214604 h 895739"/>
                <a:gd name="connsiteX121" fmla="*/ 849086 w 1101013"/>
                <a:gd name="connsiteY121" fmla="*/ 121298 h 895739"/>
                <a:gd name="connsiteX122" fmla="*/ 727788 w 1101013"/>
                <a:gd name="connsiteY122" fmla="*/ 27992 h 895739"/>
                <a:gd name="connsiteX123" fmla="*/ 709127 w 1101013"/>
                <a:gd name="connsiteY123" fmla="*/ 0 h 895739"/>
                <a:gd name="connsiteX124" fmla="*/ 671805 w 1101013"/>
                <a:gd name="connsiteY124" fmla="*/ 55984 h 895739"/>
                <a:gd name="connsiteX125" fmla="*/ 643813 w 1101013"/>
                <a:gd name="connsiteY125" fmla="*/ 93306 h 895739"/>
                <a:gd name="connsiteX126" fmla="*/ 625151 w 1101013"/>
                <a:gd name="connsiteY126" fmla="*/ 121298 h 895739"/>
                <a:gd name="connsiteX127" fmla="*/ 615821 w 1101013"/>
                <a:gd name="connsiteY127" fmla="*/ 149290 h 895739"/>
                <a:gd name="connsiteX128" fmla="*/ 597160 w 1101013"/>
                <a:gd name="connsiteY128" fmla="*/ 177282 h 895739"/>
                <a:gd name="connsiteX129" fmla="*/ 587829 w 1101013"/>
                <a:gd name="connsiteY129" fmla="*/ 214604 h 895739"/>
                <a:gd name="connsiteX130" fmla="*/ 578498 w 1101013"/>
                <a:gd name="connsiteY130" fmla="*/ 242596 h 895739"/>
                <a:gd name="connsiteX131" fmla="*/ 569168 w 1101013"/>
                <a:gd name="connsiteY131" fmla="*/ 279918 h 895739"/>
                <a:gd name="connsiteX132" fmla="*/ 550507 w 1101013"/>
                <a:gd name="connsiteY132" fmla="*/ 307910 h 895739"/>
                <a:gd name="connsiteX133" fmla="*/ 541176 w 1101013"/>
                <a:gd name="connsiteY133" fmla="*/ 391886 h 895739"/>
                <a:gd name="connsiteX134" fmla="*/ 531845 w 1101013"/>
                <a:gd name="connsiteY134" fmla="*/ 447869 h 895739"/>
                <a:gd name="connsiteX135" fmla="*/ 559837 w 1101013"/>
                <a:gd name="connsiteY135" fmla="*/ 466531 h 89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1101013" h="895739">
                  <a:moveTo>
                    <a:pt x="0" y="326571"/>
                  </a:moveTo>
                  <a:cubicBezTo>
                    <a:pt x="102637" y="289249"/>
                    <a:pt x="202140" y="241802"/>
                    <a:pt x="307911" y="214604"/>
                  </a:cubicBezTo>
                  <a:cubicBezTo>
                    <a:pt x="318772" y="211811"/>
                    <a:pt x="325712" y="231415"/>
                    <a:pt x="326572" y="242596"/>
                  </a:cubicBezTo>
                  <a:cubicBezTo>
                    <a:pt x="328969" y="273761"/>
                    <a:pt x="321661" y="304959"/>
                    <a:pt x="317241" y="335902"/>
                  </a:cubicBezTo>
                  <a:cubicBezTo>
                    <a:pt x="315427" y="348597"/>
                    <a:pt x="311021" y="360783"/>
                    <a:pt x="307911" y="373224"/>
                  </a:cubicBezTo>
                  <a:cubicBezTo>
                    <a:pt x="314131" y="391885"/>
                    <a:pt x="311212" y="416920"/>
                    <a:pt x="326572" y="429208"/>
                  </a:cubicBezTo>
                  <a:cubicBezTo>
                    <a:pt x="346599" y="445230"/>
                    <a:pt x="375589" y="446883"/>
                    <a:pt x="401217" y="447869"/>
                  </a:cubicBezTo>
                  <a:lnTo>
                    <a:pt x="643813" y="457200"/>
                  </a:lnTo>
                  <a:cubicBezTo>
                    <a:pt x="661551" y="460748"/>
                    <a:pt x="699334" y="466299"/>
                    <a:pt x="718458" y="475861"/>
                  </a:cubicBezTo>
                  <a:cubicBezTo>
                    <a:pt x="728488" y="480876"/>
                    <a:pt x="737119" y="488302"/>
                    <a:pt x="746449" y="494522"/>
                  </a:cubicBezTo>
                  <a:cubicBezTo>
                    <a:pt x="749559" y="503853"/>
                    <a:pt x="755780" y="512679"/>
                    <a:pt x="755780" y="522514"/>
                  </a:cubicBezTo>
                  <a:cubicBezTo>
                    <a:pt x="755780" y="553771"/>
                    <a:pt x="754030" y="585496"/>
                    <a:pt x="746449" y="615820"/>
                  </a:cubicBezTo>
                  <a:cubicBezTo>
                    <a:pt x="744315" y="624354"/>
                    <a:pt x="734657" y="628986"/>
                    <a:pt x="727788" y="634482"/>
                  </a:cubicBezTo>
                  <a:cubicBezTo>
                    <a:pt x="719031" y="641487"/>
                    <a:pt x="710296" y="649206"/>
                    <a:pt x="699796" y="653143"/>
                  </a:cubicBezTo>
                  <a:cubicBezTo>
                    <a:pt x="684947" y="658711"/>
                    <a:pt x="668624" y="659033"/>
                    <a:pt x="653143" y="662473"/>
                  </a:cubicBezTo>
                  <a:cubicBezTo>
                    <a:pt x="640625" y="665255"/>
                    <a:pt x="628262" y="668694"/>
                    <a:pt x="615821" y="671804"/>
                  </a:cubicBezTo>
                  <a:cubicBezTo>
                    <a:pt x="569168" y="668694"/>
                    <a:pt x="521376" y="673182"/>
                    <a:pt x="475862" y="662473"/>
                  </a:cubicBezTo>
                  <a:cubicBezTo>
                    <a:pt x="398106" y="644178"/>
                    <a:pt x="514881" y="615256"/>
                    <a:pt x="429209" y="643812"/>
                  </a:cubicBezTo>
                  <a:cubicBezTo>
                    <a:pt x="419878" y="650032"/>
                    <a:pt x="410953" y="656909"/>
                    <a:pt x="401217" y="662473"/>
                  </a:cubicBezTo>
                  <a:cubicBezTo>
                    <a:pt x="389140" y="669374"/>
                    <a:pt x="375213" y="673050"/>
                    <a:pt x="363894" y="681135"/>
                  </a:cubicBezTo>
                  <a:cubicBezTo>
                    <a:pt x="353156" y="688805"/>
                    <a:pt x="345233" y="699796"/>
                    <a:pt x="335902" y="709126"/>
                  </a:cubicBezTo>
                  <a:cubicBezTo>
                    <a:pt x="332792" y="718457"/>
                    <a:pt x="334440" y="743019"/>
                    <a:pt x="326572" y="737118"/>
                  </a:cubicBezTo>
                  <a:cubicBezTo>
                    <a:pt x="298203" y="715841"/>
                    <a:pt x="279503" y="683551"/>
                    <a:pt x="261258" y="653143"/>
                  </a:cubicBezTo>
                  <a:cubicBezTo>
                    <a:pt x="243559" y="623646"/>
                    <a:pt x="227993" y="600405"/>
                    <a:pt x="214605" y="569167"/>
                  </a:cubicBezTo>
                  <a:cubicBezTo>
                    <a:pt x="210731" y="560127"/>
                    <a:pt x="208384" y="550506"/>
                    <a:pt x="205274" y="541175"/>
                  </a:cubicBezTo>
                  <a:cubicBezTo>
                    <a:pt x="230156" y="525624"/>
                    <a:pt x="250977" y="499345"/>
                    <a:pt x="279919" y="494522"/>
                  </a:cubicBezTo>
                  <a:lnTo>
                    <a:pt x="335902" y="485192"/>
                  </a:lnTo>
                  <a:cubicBezTo>
                    <a:pt x="351506" y="482355"/>
                    <a:pt x="366856" y="478104"/>
                    <a:pt x="382556" y="475861"/>
                  </a:cubicBezTo>
                  <a:cubicBezTo>
                    <a:pt x="410437" y="471878"/>
                    <a:pt x="438539" y="469641"/>
                    <a:pt x="466531" y="466531"/>
                  </a:cubicBezTo>
                  <a:cubicBezTo>
                    <a:pt x="606061" y="472597"/>
                    <a:pt x="627411" y="459179"/>
                    <a:pt x="718458" y="485192"/>
                  </a:cubicBezTo>
                  <a:cubicBezTo>
                    <a:pt x="727915" y="487894"/>
                    <a:pt x="737409" y="490648"/>
                    <a:pt x="746449" y="494522"/>
                  </a:cubicBezTo>
                  <a:cubicBezTo>
                    <a:pt x="759234" y="500001"/>
                    <a:pt x="771331" y="506963"/>
                    <a:pt x="783772" y="513184"/>
                  </a:cubicBezTo>
                  <a:cubicBezTo>
                    <a:pt x="789992" y="525625"/>
                    <a:pt x="801616" y="536621"/>
                    <a:pt x="802433" y="550506"/>
                  </a:cubicBezTo>
                  <a:cubicBezTo>
                    <a:pt x="804814" y="590988"/>
                    <a:pt x="802390" y="632330"/>
                    <a:pt x="793102" y="671804"/>
                  </a:cubicBezTo>
                  <a:cubicBezTo>
                    <a:pt x="787381" y="696120"/>
                    <a:pt x="757138" y="716348"/>
                    <a:pt x="737119" y="727788"/>
                  </a:cubicBezTo>
                  <a:cubicBezTo>
                    <a:pt x="725042" y="734689"/>
                    <a:pt x="712711" y="741283"/>
                    <a:pt x="699796" y="746449"/>
                  </a:cubicBezTo>
                  <a:cubicBezTo>
                    <a:pt x="623841" y="776831"/>
                    <a:pt x="633794" y="763710"/>
                    <a:pt x="531845" y="774441"/>
                  </a:cubicBezTo>
                  <a:cubicBezTo>
                    <a:pt x="509973" y="776743"/>
                    <a:pt x="488302" y="780661"/>
                    <a:pt x="466531" y="783771"/>
                  </a:cubicBezTo>
                  <a:lnTo>
                    <a:pt x="391886" y="709126"/>
                  </a:lnTo>
                  <a:cubicBezTo>
                    <a:pt x="382555" y="699796"/>
                    <a:pt x="373824" y="689824"/>
                    <a:pt x="363894" y="681135"/>
                  </a:cubicBezTo>
                  <a:cubicBezTo>
                    <a:pt x="339012" y="659363"/>
                    <a:pt x="313419" y="638379"/>
                    <a:pt x="289249" y="615820"/>
                  </a:cubicBezTo>
                  <a:cubicBezTo>
                    <a:pt x="266740" y="594812"/>
                    <a:pt x="245706" y="572277"/>
                    <a:pt x="223935" y="550506"/>
                  </a:cubicBezTo>
                  <a:lnTo>
                    <a:pt x="195943" y="522514"/>
                  </a:lnTo>
                  <a:cubicBezTo>
                    <a:pt x="202164" y="506963"/>
                    <a:pt x="204870" y="489490"/>
                    <a:pt x="214605" y="475861"/>
                  </a:cubicBezTo>
                  <a:cubicBezTo>
                    <a:pt x="226615" y="459047"/>
                    <a:pt x="276868" y="444730"/>
                    <a:pt x="289249" y="438539"/>
                  </a:cubicBezTo>
                  <a:cubicBezTo>
                    <a:pt x="354850" y="405738"/>
                    <a:pt x="269288" y="427869"/>
                    <a:pt x="373225" y="410547"/>
                  </a:cubicBezTo>
                  <a:cubicBezTo>
                    <a:pt x="385666" y="404327"/>
                    <a:pt x="397352" y="396285"/>
                    <a:pt x="410547" y="391886"/>
                  </a:cubicBezTo>
                  <a:cubicBezTo>
                    <a:pt x="434878" y="383775"/>
                    <a:pt x="460310" y="379444"/>
                    <a:pt x="485192" y="373224"/>
                  </a:cubicBezTo>
                  <a:cubicBezTo>
                    <a:pt x="497633" y="370114"/>
                    <a:pt x="510608" y="368657"/>
                    <a:pt x="522515" y="363894"/>
                  </a:cubicBezTo>
                  <a:cubicBezTo>
                    <a:pt x="602706" y="331818"/>
                    <a:pt x="540098" y="352052"/>
                    <a:pt x="653143" y="335902"/>
                  </a:cubicBezTo>
                  <a:cubicBezTo>
                    <a:pt x="668843" y="333659"/>
                    <a:pt x="684193" y="329408"/>
                    <a:pt x="699796" y="326571"/>
                  </a:cubicBezTo>
                  <a:cubicBezTo>
                    <a:pt x="718410" y="323187"/>
                    <a:pt x="737119" y="320351"/>
                    <a:pt x="755780" y="317241"/>
                  </a:cubicBezTo>
                  <a:cubicBezTo>
                    <a:pt x="782021" y="299747"/>
                    <a:pt x="807110" y="295484"/>
                    <a:pt x="774441" y="251926"/>
                  </a:cubicBezTo>
                  <a:cubicBezTo>
                    <a:pt x="748192" y="216927"/>
                    <a:pt x="723179" y="228624"/>
                    <a:pt x="690466" y="214604"/>
                  </a:cubicBezTo>
                  <a:cubicBezTo>
                    <a:pt x="658505" y="200906"/>
                    <a:pt x="624979" y="188815"/>
                    <a:pt x="597160" y="167951"/>
                  </a:cubicBezTo>
                  <a:cubicBezTo>
                    <a:pt x="550866" y="133231"/>
                    <a:pt x="572776" y="148585"/>
                    <a:pt x="531845" y="121298"/>
                  </a:cubicBezTo>
                  <a:cubicBezTo>
                    <a:pt x="508390" y="179935"/>
                    <a:pt x="501876" y="169816"/>
                    <a:pt x="531845" y="242596"/>
                  </a:cubicBezTo>
                  <a:cubicBezTo>
                    <a:pt x="553617" y="295469"/>
                    <a:pt x="575168" y="348434"/>
                    <a:pt x="597160" y="401216"/>
                  </a:cubicBezTo>
                  <a:cubicBezTo>
                    <a:pt x="606270" y="423081"/>
                    <a:pt x="612342" y="446606"/>
                    <a:pt x="625151" y="466531"/>
                  </a:cubicBezTo>
                  <a:cubicBezTo>
                    <a:pt x="653143" y="510074"/>
                    <a:pt x="681881" y="553146"/>
                    <a:pt x="709127" y="597159"/>
                  </a:cubicBezTo>
                  <a:cubicBezTo>
                    <a:pt x="722325" y="618479"/>
                    <a:pt x="730785" y="642893"/>
                    <a:pt x="746449" y="662473"/>
                  </a:cubicBezTo>
                  <a:cubicBezTo>
                    <a:pt x="779338" y="703585"/>
                    <a:pt x="842694" y="793341"/>
                    <a:pt x="895739" y="839755"/>
                  </a:cubicBezTo>
                  <a:cubicBezTo>
                    <a:pt x="907442" y="849996"/>
                    <a:pt x="920407" y="858708"/>
                    <a:pt x="933062" y="867747"/>
                  </a:cubicBezTo>
                  <a:cubicBezTo>
                    <a:pt x="942187" y="874265"/>
                    <a:pt x="972235" y="885548"/>
                    <a:pt x="961054" y="886408"/>
                  </a:cubicBezTo>
                  <a:cubicBezTo>
                    <a:pt x="911340" y="890232"/>
                    <a:pt x="861527" y="880187"/>
                    <a:pt x="811764" y="877077"/>
                  </a:cubicBezTo>
                  <a:cubicBezTo>
                    <a:pt x="756383" y="858618"/>
                    <a:pt x="740819" y="854897"/>
                    <a:pt x="671805" y="811763"/>
                  </a:cubicBezTo>
                  <a:cubicBezTo>
                    <a:pt x="622042" y="780661"/>
                    <a:pt x="564010" y="759952"/>
                    <a:pt x="522515" y="718457"/>
                  </a:cubicBezTo>
                  <a:cubicBezTo>
                    <a:pt x="436874" y="632816"/>
                    <a:pt x="468983" y="671962"/>
                    <a:pt x="419878" y="606490"/>
                  </a:cubicBezTo>
                  <a:cubicBezTo>
                    <a:pt x="416768" y="597159"/>
                    <a:pt x="412681" y="588099"/>
                    <a:pt x="410547" y="578498"/>
                  </a:cubicBezTo>
                  <a:cubicBezTo>
                    <a:pt x="406443" y="560030"/>
                    <a:pt x="404927" y="541065"/>
                    <a:pt x="401217" y="522514"/>
                  </a:cubicBezTo>
                  <a:cubicBezTo>
                    <a:pt x="398702" y="509939"/>
                    <a:pt x="394996" y="497633"/>
                    <a:pt x="391886" y="485192"/>
                  </a:cubicBezTo>
                  <a:cubicBezTo>
                    <a:pt x="394996" y="469641"/>
                    <a:pt x="390896" y="450580"/>
                    <a:pt x="401217" y="438539"/>
                  </a:cubicBezTo>
                  <a:cubicBezTo>
                    <a:pt x="435297" y="398779"/>
                    <a:pt x="587446" y="429182"/>
                    <a:pt x="587829" y="429208"/>
                  </a:cubicBezTo>
                  <a:cubicBezTo>
                    <a:pt x="645048" y="486427"/>
                    <a:pt x="580468" y="430192"/>
                    <a:pt x="671805" y="475861"/>
                  </a:cubicBezTo>
                  <a:cubicBezTo>
                    <a:pt x="688799" y="484358"/>
                    <a:pt x="716526" y="500421"/>
                    <a:pt x="737119" y="503853"/>
                  </a:cubicBezTo>
                  <a:cubicBezTo>
                    <a:pt x="764900" y="508483"/>
                    <a:pt x="793102" y="510074"/>
                    <a:pt x="821094" y="513184"/>
                  </a:cubicBezTo>
                  <a:cubicBezTo>
                    <a:pt x="817984" y="522514"/>
                    <a:pt x="816824" y="532742"/>
                    <a:pt x="811764" y="541175"/>
                  </a:cubicBezTo>
                  <a:cubicBezTo>
                    <a:pt x="798398" y="563452"/>
                    <a:pt x="777048" y="565738"/>
                    <a:pt x="755780" y="578498"/>
                  </a:cubicBezTo>
                  <a:cubicBezTo>
                    <a:pt x="736548" y="590037"/>
                    <a:pt x="719485" y="605080"/>
                    <a:pt x="699796" y="615820"/>
                  </a:cubicBezTo>
                  <a:cubicBezTo>
                    <a:pt x="685092" y="623840"/>
                    <a:pt x="668448" y="627679"/>
                    <a:pt x="653143" y="634482"/>
                  </a:cubicBezTo>
                  <a:cubicBezTo>
                    <a:pt x="604372" y="656159"/>
                    <a:pt x="624483" y="653366"/>
                    <a:pt x="569168" y="671804"/>
                  </a:cubicBezTo>
                  <a:cubicBezTo>
                    <a:pt x="557002" y="675859"/>
                    <a:pt x="544286" y="678025"/>
                    <a:pt x="531845" y="681135"/>
                  </a:cubicBezTo>
                  <a:cubicBezTo>
                    <a:pt x="503853" y="678025"/>
                    <a:pt x="475409" y="677705"/>
                    <a:pt x="447870" y="671804"/>
                  </a:cubicBezTo>
                  <a:cubicBezTo>
                    <a:pt x="404514" y="662513"/>
                    <a:pt x="398149" y="649130"/>
                    <a:pt x="363894" y="625151"/>
                  </a:cubicBezTo>
                  <a:cubicBezTo>
                    <a:pt x="345520" y="612289"/>
                    <a:pt x="326285" y="600690"/>
                    <a:pt x="307911" y="587828"/>
                  </a:cubicBezTo>
                  <a:cubicBezTo>
                    <a:pt x="295171" y="578910"/>
                    <a:pt x="284497" y="566792"/>
                    <a:pt x="270588" y="559837"/>
                  </a:cubicBezTo>
                  <a:cubicBezTo>
                    <a:pt x="252994" y="551040"/>
                    <a:pt x="214605" y="541175"/>
                    <a:pt x="214605" y="541175"/>
                  </a:cubicBezTo>
                  <a:cubicBezTo>
                    <a:pt x="184099" y="632689"/>
                    <a:pt x="197576" y="577556"/>
                    <a:pt x="186613" y="709126"/>
                  </a:cubicBezTo>
                  <a:cubicBezTo>
                    <a:pt x="164557" y="642964"/>
                    <a:pt x="171784" y="676554"/>
                    <a:pt x="186613" y="550506"/>
                  </a:cubicBezTo>
                  <a:cubicBezTo>
                    <a:pt x="187762" y="540738"/>
                    <a:pt x="189799" y="530194"/>
                    <a:pt x="195943" y="522514"/>
                  </a:cubicBezTo>
                  <a:cubicBezTo>
                    <a:pt x="202948" y="513757"/>
                    <a:pt x="214604" y="510073"/>
                    <a:pt x="223935" y="503853"/>
                  </a:cubicBezTo>
                  <a:cubicBezTo>
                    <a:pt x="211494" y="500743"/>
                    <a:pt x="199399" y="493538"/>
                    <a:pt x="186613" y="494522"/>
                  </a:cubicBezTo>
                  <a:cubicBezTo>
                    <a:pt x="158023" y="496721"/>
                    <a:pt x="128673" y="501168"/>
                    <a:pt x="102637" y="513184"/>
                  </a:cubicBezTo>
                  <a:cubicBezTo>
                    <a:pt x="87714" y="520072"/>
                    <a:pt x="55743" y="560320"/>
                    <a:pt x="46654" y="578498"/>
                  </a:cubicBezTo>
                  <a:cubicBezTo>
                    <a:pt x="42255" y="587295"/>
                    <a:pt x="41722" y="597693"/>
                    <a:pt x="37323" y="606490"/>
                  </a:cubicBezTo>
                  <a:cubicBezTo>
                    <a:pt x="32308" y="616520"/>
                    <a:pt x="24882" y="625151"/>
                    <a:pt x="18662" y="634482"/>
                  </a:cubicBezTo>
                  <a:cubicBezTo>
                    <a:pt x="21772" y="665584"/>
                    <a:pt x="18800" y="697913"/>
                    <a:pt x="27992" y="727788"/>
                  </a:cubicBezTo>
                  <a:cubicBezTo>
                    <a:pt x="32901" y="743742"/>
                    <a:pt x="71360" y="765430"/>
                    <a:pt x="83976" y="774441"/>
                  </a:cubicBezTo>
                  <a:cubicBezTo>
                    <a:pt x="114132" y="795981"/>
                    <a:pt x="133239" y="814646"/>
                    <a:pt x="167951" y="830424"/>
                  </a:cubicBezTo>
                  <a:cubicBezTo>
                    <a:pt x="185859" y="838564"/>
                    <a:pt x="205671" y="841780"/>
                    <a:pt x="223935" y="849086"/>
                  </a:cubicBezTo>
                  <a:cubicBezTo>
                    <a:pt x="236850" y="854252"/>
                    <a:pt x="248186" y="862994"/>
                    <a:pt x="261258" y="867747"/>
                  </a:cubicBezTo>
                  <a:cubicBezTo>
                    <a:pt x="282537" y="875485"/>
                    <a:pt x="304884" y="879902"/>
                    <a:pt x="326572" y="886408"/>
                  </a:cubicBezTo>
                  <a:cubicBezTo>
                    <a:pt x="335993" y="889234"/>
                    <a:pt x="345233" y="892629"/>
                    <a:pt x="354564" y="895739"/>
                  </a:cubicBezTo>
                  <a:cubicBezTo>
                    <a:pt x="401217" y="892629"/>
                    <a:pt x="448052" y="891572"/>
                    <a:pt x="494523" y="886408"/>
                  </a:cubicBezTo>
                  <a:cubicBezTo>
                    <a:pt x="504298" y="885322"/>
                    <a:pt x="514331" y="882533"/>
                    <a:pt x="522515" y="877077"/>
                  </a:cubicBezTo>
                  <a:cubicBezTo>
                    <a:pt x="602613" y="823679"/>
                    <a:pt x="479644" y="871833"/>
                    <a:pt x="606490" y="821094"/>
                  </a:cubicBezTo>
                  <a:cubicBezTo>
                    <a:pt x="636373" y="809141"/>
                    <a:pt x="644671" y="816000"/>
                    <a:pt x="671805" y="802433"/>
                  </a:cubicBezTo>
                  <a:cubicBezTo>
                    <a:pt x="688026" y="794323"/>
                    <a:pt x="703950" y="785322"/>
                    <a:pt x="718458" y="774441"/>
                  </a:cubicBezTo>
                  <a:cubicBezTo>
                    <a:pt x="729014" y="766524"/>
                    <a:pt x="734992" y="752996"/>
                    <a:pt x="746449" y="746449"/>
                  </a:cubicBezTo>
                  <a:cubicBezTo>
                    <a:pt x="757583" y="740086"/>
                    <a:pt x="771331" y="740228"/>
                    <a:pt x="783772" y="737118"/>
                  </a:cubicBezTo>
                  <a:cubicBezTo>
                    <a:pt x="850426" y="692683"/>
                    <a:pt x="817998" y="705236"/>
                    <a:pt x="877078" y="690465"/>
                  </a:cubicBezTo>
                  <a:cubicBezTo>
                    <a:pt x="913559" y="666145"/>
                    <a:pt x="911545" y="665816"/>
                    <a:pt x="961054" y="643812"/>
                  </a:cubicBezTo>
                  <a:cubicBezTo>
                    <a:pt x="970041" y="639818"/>
                    <a:pt x="980248" y="638880"/>
                    <a:pt x="989045" y="634482"/>
                  </a:cubicBezTo>
                  <a:cubicBezTo>
                    <a:pt x="1005266" y="626372"/>
                    <a:pt x="1020319" y="616102"/>
                    <a:pt x="1035698" y="606490"/>
                  </a:cubicBezTo>
                  <a:cubicBezTo>
                    <a:pt x="1045208" y="600546"/>
                    <a:pt x="1053660" y="592843"/>
                    <a:pt x="1063690" y="587828"/>
                  </a:cubicBezTo>
                  <a:cubicBezTo>
                    <a:pt x="1072487" y="583430"/>
                    <a:pt x="1082351" y="581608"/>
                    <a:pt x="1091682" y="578498"/>
                  </a:cubicBezTo>
                  <a:cubicBezTo>
                    <a:pt x="1094792" y="566057"/>
                    <a:pt x="1101013" y="553999"/>
                    <a:pt x="1101013" y="541175"/>
                  </a:cubicBezTo>
                  <a:cubicBezTo>
                    <a:pt x="1101013" y="525316"/>
                    <a:pt x="1095122" y="510003"/>
                    <a:pt x="1091682" y="494522"/>
                  </a:cubicBezTo>
                  <a:cubicBezTo>
                    <a:pt x="1088900" y="482004"/>
                    <a:pt x="1087114" y="469106"/>
                    <a:pt x="1082351" y="457200"/>
                  </a:cubicBezTo>
                  <a:cubicBezTo>
                    <a:pt x="1058483" y="397529"/>
                    <a:pt x="997980" y="313044"/>
                    <a:pt x="970384" y="270588"/>
                  </a:cubicBezTo>
                  <a:cubicBezTo>
                    <a:pt x="958161" y="251783"/>
                    <a:pt x="947073" y="232117"/>
                    <a:pt x="933062" y="214604"/>
                  </a:cubicBezTo>
                  <a:cubicBezTo>
                    <a:pt x="904001" y="178278"/>
                    <a:pt x="885526" y="151665"/>
                    <a:pt x="849086" y="121298"/>
                  </a:cubicBezTo>
                  <a:cubicBezTo>
                    <a:pt x="787536" y="70006"/>
                    <a:pt x="782961" y="83165"/>
                    <a:pt x="727788" y="27992"/>
                  </a:cubicBezTo>
                  <a:cubicBezTo>
                    <a:pt x="719859" y="20063"/>
                    <a:pt x="715347" y="9331"/>
                    <a:pt x="709127" y="0"/>
                  </a:cubicBezTo>
                  <a:cubicBezTo>
                    <a:pt x="654658" y="36312"/>
                    <a:pt x="701931" y="-4269"/>
                    <a:pt x="671805" y="55984"/>
                  </a:cubicBezTo>
                  <a:cubicBezTo>
                    <a:pt x="664850" y="69893"/>
                    <a:pt x="652852" y="80652"/>
                    <a:pt x="643813" y="93306"/>
                  </a:cubicBezTo>
                  <a:cubicBezTo>
                    <a:pt x="637295" y="102431"/>
                    <a:pt x="631372" y="111967"/>
                    <a:pt x="625151" y="121298"/>
                  </a:cubicBezTo>
                  <a:cubicBezTo>
                    <a:pt x="622041" y="130629"/>
                    <a:pt x="620219" y="140493"/>
                    <a:pt x="615821" y="149290"/>
                  </a:cubicBezTo>
                  <a:cubicBezTo>
                    <a:pt x="610806" y="159320"/>
                    <a:pt x="601577" y="166975"/>
                    <a:pt x="597160" y="177282"/>
                  </a:cubicBezTo>
                  <a:cubicBezTo>
                    <a:pt x="592108" y="189069"/>
                    <a:pt x="591352" y="202274"/>
                    <a:pt x="587829" y="214604"/>
                  </a:cubicBezTo>
                  <a:cubicBezTo>
                    <a:pt x="585127" y="224061"/>
                    <a:pt x="581200" y="233139"/>
                    <a:pt x="578498" y="242596"/>
                  </a:cubicBezTo>
                  <a:cubicBezTo>
                    <a:pt x="574975" y="254926"/>
                    <a:pt x="574219" y="268131"/>
                    <a:pt x="569168" y="279918"/>
                  </a:cubicBezTo>
                  <a:cubicBezTo>
                    <a:pt x="564751" y="290225"/>
                    <a:pt x="556727" y="298579"/>
                    <a:pt x="550507" y="307910"/>
                  </a:cubicBezTo>
                  <a:cubicBezTo>
                    <a:pt x="547397" y="335902"/>
                    <a:pt x="544898" y="363969"/>
                    <a:pt x="541176" y="391886"/>
                  </a:cubicBezTo>
                  <a:cubicBezTo>
                    <a:pt x="538676" y="410638"/>
                    <a:pt x="529498" y="429097"/>
                    <a:pt x="531845" y="447869"/>
                  </a:cubicBezTo>
                  <a:cubicBezTo>
                    <a:pt x="534453" y="468730"/>
                    <a:pt x="548162" y="466531"/>
                    <a:pt x="559837" y="46653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자유형 13"/>
            <p:cNvSpPr/>
            <p:nvPr/>
          </p:nvSpPr>
          <p:spPr>
            <a:xfrm>
              <a:off x="1856792" y="1306286"/>
              <a:ext cx="83975" cy="168026"/>
            </a:xfrm>
            <a:custGeom>
              <a:avLst/>
              <a:gdLst>
                <a:gd name="connsiteX0" fmla="*/ 0 w 83975"/>
                <a:gd name="connsiteY0" fmla="*/ 0 h 168026"/>
                <a:gd name="connsiteX1" fmla="*/ 18661 w 83975"/>
                <a:gd name="connsiteY1" fmla="*/ 46653 h 168026"/>
                <a:gd name="connsiteX2" fmla="*/ 27992 w 83975"/>
                <a:gd name="connsiteY2" fmla="*/ 74645 h 168026"/>
                <a:gd name="connsiteX3" fmla="*/ 65314 w 83975"/>
                <a:gd name="connsiteY3" fmla="*/ 139959 h 168026"/>
                <a:gd name="connsiteX4" fmla="*/ 83975 w 83975"/>
                <a:gd name="connsiteY4" fmla="*/ 167951 h 16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75" h="168026">
                  <a:moveTo>
                    <a:pt x="0" y="0"/>
                  </a:moveTo>
                  <a:cubicBezTo>
                    <a:pt x="6220" y="15551"/>
                    <a:pt x="12780" y="30971"/>
                    <a:pt x="18661" y="46653"/>
                  </a:cubicBezTo>
                  <a:cubicBezTo>
                    <a:pt x="22114" y="55862"/>
                    <a:pt x="24118" y="65605"/>
                    <a:pt x="27992" y="74645"/>
                  </a:cubicBezTo>
                  <a:cubicBezTo>
                    <a:pt x="77066" y="189150"/>
                    <a:pt x="18461" y="46253"/>
                    <a:pt x="65314" y="139959"/>
                  </a:cubicBezTo>
                  <a:cubicBezTo>
                    <a:pt x="80785" y="170901"/>
                    <a:pt x="63179" y="167951"/>
                    <a:pt x="83975" y="167951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98779" y="1205633"/>
              <a:ext cx="4363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err="1" smtClean="0"/>
                <a:t>trpA</a:t>
              </a:r>
              <a:endParaRPr lang="ko-KR" altLang="en-US" sz="1000" dirty="0"/>
            </a:p>
          </p:txBody>
        </p:sp>
        <p:cxnSp>
          <p:nvCxnSpPr>
            <p:cNvPr id="17" name="직선 화살표 연결선 16"/>
            <p:cNvCxnSpPr/>
            <p:nvPr/>
          </p:nvCxnSpPr>
          <p:spPr>
            <a:xfrm>
              <a:off x="2239347" y="1670180"/>
              <a:ext cx="699796" cy="93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23118" y="1474312"/>
              <a:ext cx="3371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제한효소처리</a:t>
              </a:r>
              <a:r>
                <a:rPr lang="en-US" altLang="ko-KR" dirty="0" smtClean="0"/>
                <a:t>, plasmid</a:t>
              </a:r>
              <a:r>
                <a:rPr lang="ko-KR" altLang="en-US" dirty="0" smtClean="0"/>
                <a:t>에 연결</a:t>
              </a:r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22" name="자유형 21"/>
            <p:cNvSpPr/>
            <p:nvPr/>
          </p:nvSpPr>
          <p:spPr>
            <a:xfrm>
              <a:off x="1866122" y="1763486"/>
              <a:ext cx="149290" cy="55983"/>
            </a:xfrm>
            <a:custGeom>
              <a:avLst/>
              <a:gdLst>
                <a:gd name="connsiteX0" fmla="*/ 0 w 149290"/>
                <a:gd name="connsiteY0" fmla="*/ 46653 h 55983"/>
                <a:gd name="connsiteX1" fmla="*/ 46654 w 149290"/>
                <a:gd name="connsiteY1" fmla="*/ 55983 h 55983"/>
                <a:gd name="connsiteX2" fmla="*/ 93307 w 149290"/>
                <a:gd name="connsiteY2" fmla="*/ 46653 h 55983"/>
                <a:gd name="connsiteX3" fmla="*/ 121298 w 149290"/>
                <a:gd name="connsiteY3" fmla="*/ 27992 h 55983"/>
                <a:gd name="connsiteX4" fmla="*/ 139960 w 149290"/>
                <a:gd name="connsiteY4" fmla="*/ 9330 h 55983"/>
                <a:gd name="connsiteX5" fmla="*/ 149290 w 149290"/>
                <a:gd name="connsiteY5" fmla="*/ 0 h 5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290" h="55983">
                  <a:moveTo>
                    <a:pt x="0" y="46653"/>
                  </a:moveTo>
                  <a:cubicBezTo>
                    <a:pt x="15551" y="49763"/>
                    <a:pt x="30795" y="55983"/>
                    <a:pt x="46654" y="55983"/>
                  </a:cubicBezTo>
                  <a:cubicBezTo>
                    <a:pt x="62513" y="55983"/>
                    <a:pt x="78458" y="52221"/>
                    <a:pt x="93307" y="46653"/>
                  </a:cubicBezTo>
                  <a:cubicBezTo>
                    <a:pt x="103807" y="42716"/>
                    <a:pt x="112542" y="34997"/>
                    <a:pt x="121298" y="27992"/>
                  </a:cubicBezTo>
                  <a:cubicBezTo>
                    <a:pt x="128168" y="22496"/>
                    <a:pt x="133739" y="15551"/>
                    <a:pt x="139960" y="9330"/>
                  </a:cubicBezTo>
                  <a:lnTo>
                    <a:pt x="149290" y="0"/>
                  </a:lnTo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18541" y="1720800"/>
              <a:ext cx="4267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err="1" smtClean="0"/>
                <a:t>trpB</a:t>
              </a:r>
              <a:endParaRPr lang="ko-KR" altLang="en-US" sz="1000" dirty="0"/>
            </a:p>
          </p:txBody>
        </p:sp>
        <p:sp>
          <p:nvSpPr>
            <p:cNvPr id="25" name="타원 24"/>
            <p:cNvSpPr/>
            <p:nvPr/>
          </p:nvSpPr>
          <p:spPr>
            <a:xfrm>
              <a:off x="1390261" y="2444620"/>
              <a:ext cx="550506" cy="5598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0057" y="3168428"/>
              <a:ext cx="2141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Vector plasmid(</a:t>
              </a:r>
              <a:r>
                <a:rPr lang="ko-KR" altLang="en-US" sz="1200" dirty="0" smtClean="0"/>
                <a:t>항생제 내성</a:t>
              </a:r>
              <a:r>
                <a:rPr lang="en-US" altLang="ko-KR" sz="1200" dirty="0" smtClean="0"/>
                <a:t>)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62986" y="2090645"/>
              <a:ext cx="11897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/>
                <a:t>정상</a:t>
              </a:r>
              <a:r>
                <a:rPr lang="en-US" altLang="ko-KR" sz="1000" dirty="0" smtClean="0"/>
                <a:t> </a:t>
              </a:r>
              <a:r>
                <a:rPr lang="ko-KR" altLang="en-US" sz="1000" dirty="0" smtClean="0"/>
                <a:t>대장균 </a:t>
              </a:r>
              <a:r>
                <a:rPr lang="en-US" altLang="ko-KR" sz="1000" dirty="0" smtClean="0"/>
                <a:t>DNA</a:t>
              </a:r>
              <a:endParaRPr lang="ko-KR" altLang="en-US" sz="1000" dirty="0"/>
            </a:p>
          </p:txBody>
        </p:sp>
        <p:cxnSp>
          <p:nvCxnSpPr>
            <p:cNvPr id="29" name="직선 화살표 연결선 28"/>
            <p:cNvCxnSpPr/>
            <p:nvPr/>
          </p:nvCxnSpPr>
          <p:spPr>
            <a:xfrm flipV="1">
              <a:off x="2015412" y="1967021"/>
              <a:ext cx="858417" cy="6642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 flipV="1">
              <a:off x="6503437" y="1658978"/>
              <a:ext cx="541175" cy="112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타원 31"/>
            <p:cNvSpPr/>
            <p:nvPr/>
          </p:nvSpPr>
          <p:spPr>
            <a:xfrm>
              <a:off x="9691395" y="1231640"/>
              <a:ext cx="550506" cy="5598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/>
            <p:cNvSpPr/>
            <p:nvPr/>
          </p:nvSpPr>
          <p:spPr>
            <a:xfrm>
              <a:off x="8954615" y="1048824"/>
              <a:ext cx="550506" cy="5598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/>
            <p:cNvSpPr/>
            <p:nvPr/>
          </p:nvSpPr>
          <p:spPr>
            <a:xfrm>
              <a:off x="7368047" y="1091461"/>
              <a:ext cx="550506" cy="5598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/>
            <p:cNvSpPr/>
            <p:nvPr/>
          </p:nvSpPr>
          <p:spPr>
            <a:xfrm>
              <a:off x="8167396" y="1110380"/>
              <a:ext cx="550506" cy="5598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자유형 35"/>
            <p:cNvSpPr/>
            <p:nvPr/>
          </p:nvSpPr>
          <p:spPr>
            <a:xfrm>
              <a:off x="7557796" y="1109153"/>
              <a:ext cx="139959" cy="10520"/>
            </a:xfrm>
            <a:custGeom>
              <a:avLst/>
              <a:gdLst>
                <a:gd name="connsiteX0" fmla="*/ 0 w 139959"/>
                <a:gd name="connsiteY0" fmla="*/ 10520 h 10520"/>
                <a:gd name="connsiteX1" fmla="*/ 139959 w 139959"/>
                <a:gd name="connsiteY1" fmla="*/ 1189 h 1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959" h="10520">
                  <a:moveTo>
                    <a:pt x="0" y="10520"/>
                  </a:moveTo>
                  <a:cubicBezTo>
                    <a:pt x="77151" y="-4911"/>
                    <a:pt x="30794" y="1189"/>
                    <a:pt x="139959" y="11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자유형 36"/>
            <p:cNvSpPr/>
            <p:nvPr/>
          </p:nvSpPr>
          <p:spPr>
            <a:xfrm>
              <a:off x="8350898" y="1097747"/>
              <a:ext cx="177282" cy="45719"/>
            </a:xfrm>
            <a:custGeom>
              <a:avLst/>
              <a:gdLst>
                <a:gd name="connsiteX0" fmla="*/ 0 w 158620"/>
                <a:gd name="connsiteY0" fmla="*/ 9856 h 28518"/>
                <a:gd name="connsiteX1" fmla="*/ 149289 w 158620"/>
                <a:gd name="connsiteY1" fmla="*/ 9856 h 28518"/>
                <a:gd name="connsiteX2" fmla="*/ 158620 w 158620"/>
                <a:gd name="connsiteY2" fmla="*/ 28518 h 2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620" h="28518">
                  <a:moveTo>
                    <a:pt x="0" y="9856"/>
                  </a:moveTo>
                  <a:cubicBezTo>
                    <a:pt x="14560" y="8643"/>
                    <a:pt x="113361" y="-11701"/>
                    <a:pt x="149289" y="9856"/>
                  </a:cubicBezTo>
                  <a:cubicBezTo>
                    <a:pt x="155253" y="13434"/>
                    <a:pt x="155510" y="22297"/>
                    <a:pt x="158620" y="28518"/>
                  </a:cubicBezTo>
                </a:path>
              </a:pathLst>
            </a:cu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자유형 37"/>
            <p:cNvSpPr/>
            <p:nvPr/>
          </p:nvSpPr>
          <p:spPr>
            <a:xfrm>
              <a:off x="9106678" y="1054359"/>
              <a:ext cx="195963" cy="27992"/>
            </a:xfrm>
            <a:custGeom>
              <a:avLst/>
              <a:gdLst>
                <a:gd name="connsiteX0" fmla="*/ 0 w 195963"/>
                <a:gd name="connsiteY0" fmla="*/ 18661 h 27992"/>
                <a:gd name="connsiteX1" fmla="*/ 102636 w 195963"/>
                <a:gd name="connsiteY1" fmla="*/ 9331 h 27992"/>
                <a:gd name="connsiteX2" fmla="*/ 130628 w 195963"/>
                <a:gd name="connsiteY2" fmla="*/ 0 h 27992"/>
                <a:gd name="connsiteX3" fmla="*/ 195942 w 195963"/>
                <a:gd name="connsiteY3" fmla="*/ 0 h 27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963" h="27992">
                  <a:moveTo>
                    <a:pt x="0" y="18661"/>
                  </a:moveTo>
                  <a:cubicBezTo>
                    <a:pt x="65941" y="31850"/>
                    <a:pt x="31608" y="33007"/>
                    <a:pt x="102636" y="9331"/>
                  </a:cubicBezTo>
                  <a:lnTo>
                    <a:pt x="130628" y="0"/>
                  </a:lnTo>
                  <a:cubicBezTo>
                    <a:pt x="199021" y="9771"/>
                    <a:pt x="195942" y="31323"/>
                    <a:pt x="195942" y="0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/>
            <p:cNvSpPr/>
            <p:nvPr/>
          </p:nvSpPr>
          <p:spPr>
            <a:xfrm>
              <a:off x="3275045" y="2824256"/>
              <a:ext cx="1856791" cy="11383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>
              <a:off x="3275045" y="4954748"/>
              <a:ext cx="1856791" cy="11383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/>
            <p:cNvSpPr/>
            <p:nvPr/>
          </p:nvSpPr>
          <p:spPr>
            <a:xfrm>
              <a:off x="5239476" y="2876260"/>
              <a:ext cx="1856791" cy="11383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/>
            <p:cNvSpPr/>
            <p:nvPr/>
          </p:nvSpPr>
          <p:spPr>
            <a:xfrm>
              <a:off x="7239000" y="2813465"/>
              <a:ext cx="1856791" cy="11383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44"/>
            <p:cNvSpPr/>
            <p:nvPr/>
          </p:nvSpPr>
          <p:spPr>
            <a:xfrm>
              <a:off x="9511341" y="2824256"/>
              <a:ext cx="1856791" cy="11383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/>
            <p:cNvSpPr/>
            <p:nvPr/>
          </p:nvSpPr>
          <p:spPr>
            <a:xfrm>
              <a:off x="4039378" y="3113505"/>
              <a:ext cx="550506" cy="5598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자유형 48"/>
            <p:cNvSpPr/>
            <p:nvPr/>
          </p:nvSpPr>
          <p:spPr>
            <a:xfrm>
              <a:off x="4229127" y="3131197"/>
              <a:ext cx="139959" cy="10520"/>
            </a:xfrm>
            <a:custGeom>
              <a:avLst/>
              <a:gdLst>
                <a:gd name="connsiteX0" fmla="*/ 0 w 139959"/>
                <a:gd name="connsiteY0" fmla="*/ 10520 h 10520"/>
                <a:gd name="connsiteX1" fmla="*/ 139959 w 139959"/>
                <a:gd name="connsiteY1" fmla="*/ 1189 h 1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959" h="10520">
                  <a:moveTo>
                    <a:pt x="0" y="10520"/>
                  </a:moveTo>
                  <a:cubicBezTo>
                    <a:pt x="77151" y="-4911"/>
                    <a:pt x="30794" y="1189"/>
                    <a:pt x="139959" y="11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/>
            <p:cNvSpPr/>
            <p:nvPr/>
          </p:nvSpPr>
          <p:spPr>
            <a:xfrm>
              <a:off x="5844048" y="3154200"/>
              <a:ext cx="550506" cy="5598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자유형 50"/>
            <p:cNvSpPr/>
            <p:nvPr/>
          </p:nvSpPr>
          <p:spPr>
            <a:xfrm>
              <a:off x="6027550" y="3141567"/>
              <a:ext cx="177282" cy="45719"/>
            </a:xfrm>
            <a:custGeom>
              <a:avLst/>
              <a:gdLst>
                <a:gd name="connsiteX0" fmla="*/ 0 w 158620"/>
                <a:gd name="connsiteY0" fmla="*/ 9856 h 28518"/>
                <a:gd name="connsiteX1" fmla="*/ 149289 w 158620"/>
                <a:gd name="connsiteY1" fmla="*/ 9856 h 28518"/>
                <a:gd name="connsiteX2" fmla="*/ 158620 w 158620"/>
                <a:gd name="connsiteY2" fmla="*/ 28518 h 2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620" h="28518">
                  <a:moveTo>
                    <a:pt x="0" y="9856"/>
                  </a:moveTo>
                  <a:cubicBezTo>
                    <a:pt x="14560" y="8643"/>
                    <a:pt x="113361" y="-11701"/>
                    <a:pt x="149289" y="9856"/>
                  </a:cubicBezTo>
                  <a:cubicBezTo>
                    <a:pt x="155253" y="13434"/>
                    <a:pt x="155510" y="22297"/>
                    <a:pt x="158620" y="28518"/>
                  </a:cubicBezTo>
                </a:path>
              </a:pathLst>
            </a:cu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51"/>
            <p:cNvSpPr/>
            <p:nvPr/>
          </p:nvSpPr>
          <p:spPr>
            <a:xfrm>
              <a:off x="7977674" y="3113505"/>
              <a:ext cx="550506" cy="5598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자유형 52"/>
            <p:cNvSpPr/>
            <p:nvPr/>
          </p:nvSpPr>
          <p:spPr>
            <a:xfrm>
              <a:off x="8129737" y="3119040"/>
              <a:ext cx="195963" cy="27992"/>
            </a:xfrm>
            <a:custGeom>
              <a:avLst/>
              <a:gdLst>
                <a:gd name="connsiteX0" fmla="*/ 0 w 195963"/>
                <a:gd name="connsiteY0" fmla="*/ 18661 h 27992"/>
                <a:gd name="connsiteX1" fmla="*/ 102636 w 195963"/>
                <a:gd name="connsiteY1" fmla="*/ 9331 h 27992"/>
                <a:gd name="connsiteX2" fmla="*/ 130628 w 195963"/>
                <a:gd name="connsiteY2" fmla="*/ 0 h 27992"/>
                <a:gd name="connsiteX3" fmla="*/ 195942 w 195963"/>
                <a:gd name="connsiteY3" fmla="*/ 0 h 27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963" h="27992">
                  <a:moveTo>
                    <a:pt x="0" y="18661"/>
                  </a:moveTo>
                  <a:cubicBezTo>
                    <a:pt x="65941" y="31850"/>
                    <a:pt x="31608" y="33007"/>
                    <a:pt x="102636" y="9331"/>
                  </a:cubicBezTo>
                  <a:lnTo>
                    <a:pt x="130628" y="0"/>
                  </a:lnTo>
                  <a:cubicBezTo>
                    <a:pt x="199021" y="9771"/>
                    <a:pt x="195942" y="31323"/>
                    <a:pt x="195942" y="0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/>
            <p:cNvSpPr/>
            <p:nvPr/>
          </p:nvSpPr>
          <p:spPr>
            <a:xfrm>
              <a:off x="10190268" y="3102713"/>
              <a:ext cx="550506" cy="5598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215642" y="886463"/>
              <a:ext cx="4363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err="1" smtClean="0"/>
                <a:t>trpA</a:t>
              </a:r>
              <a:endParaRPr lang="ko-KR" altLang="en-US" sz="10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949702" y="2874522"/>
              <a:ext cx="4363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err="1" smtClean="0"/>
                <a:t>trpA</a:t>
              </a:r>
              <a:endParaRPr lang="ko-KR" altLang="en-US" sz="1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039567" y="2843699"/>
              <a:ext cx="4267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err="1" smtClean="0"/>
                <a:t>trpB</a:t>
              </a:r>
              <a:endParaRPr lang="ko-KR" altLang="en-US" sz="10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016508" y="832304"/>
              <a:ext cx="4267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err="1" smtClean="0"/>
                <a:t>trpB</a:t>
              </a:r>
              <a:endParaRPr lang="ko-KR" altLang="en-US" sz="1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29127" y="2895346"/>
              <a:ext cx="2439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/>
                <a:t>x</a:t>
              </a:r>
              <a:endParaRPr lang="ko-KR" altLang="en-US" sz="1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545698" y="915752"/>
              <a:ext cx="2439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/>
                <a:t>x</a:t>
              </a:r>
              <a:endParaRPr lang="ko-KR" altLang="en-US" sz="1000" dirty="0"/>
            </a:p>
          </p:txBody>
        </p:sp>
        <p:cxnSp>
          <p:nvCxnSpPr>
            <p:cNvPr id="65" name="직선 화살표 연결선 64"/>
            <p:cNvCxnSpPr/>
            <p:nvPr/>
          </p:nvCxnSpPr>
          <p:spPr>
            <a:xfrm flipH="1">
              <a:off x="5239476" y="1967021"/>
              <a:ext cx="2128571" cy="6642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화살표 연결선 66"/>
            <p:cNvCxnSpPr/>
            <p:nvPr/>
          </p:nvCxnSpPr>
          <p:spPr>
            <a:xfrm flipH="1">
              <a:off x="7044612" y="1877101"/>
              <a:ext cx="1421675" cy="8447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화살표 연결선 68"/>
            <p:cNvCxnSpPr/>
            <p:nvPr/>
          </p:nvCxnSpPr>
          <p:spPr>
            <a:xfrm flipH="1">
              <a:off x="8651980" y="1763486"/>
              <a:ext cx="552679" cy="9158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화살표 연결선 70"/>
            <p:cNvCxnSpPr/>
            <p:nvPr/>
          </p:nvCxnSpPr>
          <p:spPr>
            <a:xfrm>
              <a:off x="10190268" y="2052735"/>
              <a:ext cx="249468" cy="5784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4039378" y="4180750"/>
              <a:ext cx="6659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1                        2                        3                         4</a:t>
              </a:r>
              <a:endParaRPr lang="ko-KR" alt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039378" y="624543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5</a:t>
              </a:r>
              <a:endParaRPr lang="ko-KR" alt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534268" y="2063758"/>
              <a:ext cx="3252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/>
                <a:t>trpA</a:t>
              </a:r>
              <a:r>
                <a:rPr lang="en-US" altLang="ko-KR" baseline="30000" dirty="0" smtClean="0"/>
                <a:t>-</a:t>
              </a:r>
              <a:r>
                <a:rPr lang="en-US" altLang="ko-KR" dirty="0" smtClean="0"/>
                <a:t> </a:t>
              </a:r>
              <a:r>
                <a:rPr lang="ko-KR" altLang="en-US" dirty="0" smtClean="0"/>
                <a:t>돌연변이주</a:t>
              </a:r>
              <a:r>
                <a:rPr lang="ko-KR" altLang="en-US" dirty="0"/>
                <a:t>에</a:t>
              </a:r>
              <a:r>
                <a:rPr lang="ko-KR" altLang="en-US" dirty="0" smtClean="0"/>
                <a:t> 형질전환</a:t>
              </a:r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279502" y="5346441"/>
            <a:ext cx="5531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Tryptophan</a:t>
            </a:r>
            <a:r>
              <a:rPr lang="ko-KR" altLang="en-US" dirty="0" smtClean="0"/>
              <a:t> 이 없는 항생제 배지에서 </a:t>
            </a:r>
            <a:r>
              <a:rPr lang="en-US" altLang="ko-KR" dirty="0" smtClean="0"/>
              <a:t>2</a:t>
            </a:r>
            <a:r>
              <a:rPr lang="ko-KR" altLang="en-US" dirty="0" smtClean="0"/>
              <a:t>번 만 자란다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039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866" y="1574928"/>
            <a:ext cx="5941135" cy="4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9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482138"/>
            <a:ext cx="10515600" cy="5694825"/>
          </a:xfrm>
        </p:spPr>
        <p:txBody>
          <a:bodyPr/>
          <a:lstStyle/>
          <a:p>
            <a:r>
              <a:rPr lang="en-US" altLang="ko-KR" dirty="0" smtClean="0"/>
              <a:t>cDNA </a:t>
            </a:r>
            <a:r>
              <a:rPr lang="ko-KR" altLang="en-US" dirty="0" smtClean="0"/>
              <a:t>합성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2276669" y="1287624"/>
            <a:ext cx="4394719" cy="55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434873" y="115894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mRNA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71388" y="1158942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AAAAAAA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71388" y="1472290"/>
            <a:ext cx="13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TTTTTTTTT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34873" y="147229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Oilgo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dT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/>
        </p:nvCxnSpPr>
        <p:spPr>
          <a:xfrm flipV="1">
            <a:off x="2326434" y="2615681"/>
            <a:ext cx="4394719" cy="55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484638" y="2486999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mRNA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21153" y="2486999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AAAAAAA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21153" y="2800347"/>
            <a:ext cx="13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TTTTTTTTT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484638" y="2800347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Oilgo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dT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4683967" y="1656956"/>
            <a:ext cx="0" cy="492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08547" y="1748335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역전사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cxnSp>
        <p:nvCxnSpPr>
          <p:cNvPr id="20" name="직선 화살표 연결선 19"/>
          <p:cNvCxnSpPr>
            <a:stCxn id="14" idx="1"/>
          </p:cNvCxnSpPr>
          <p:nvPr/>
        </p:nvCxnSpPr>
        <p:spPr>
          <a:xfrm flipH="1">
            <a:off x="2326434" y="2985013"/>
            <a:ext cx="4394719" cy="660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H="1" flipV="1">
            <a:off x="6391469" y="3051110"/>
            <a:ext cx="541176" cy="494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48160" y="3387637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cDNA</a:t>
            </a:r>
            <a:endParaRPr lang="ko-KR" altLang="en-US" dirty="0"/>
          </a:p>
        </p:txBody>
      </p:sp>
      <p:cxnSp>
        <p:nvCxnSpPr>
          <p:cNvPr id="25" name="직선 화살표 연결선 24"/>
          <p:cNvCxnSpPr/>
          <p:nvPr/>
        </p:nvCxnSpPr>
        <p:spPr>
          <a:xfrm>
            <a:off x="4683967" y="3329550"/>
            <a:ext cx="0" cy="48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39476" y="3360967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RNase H</a:t>
            </a:r>
            <a:endParaRPr lang="ko-KR" altLang="en-US" dirty="0"/>
          </a:p>
        </p:txBody>
      </p:sp>
      <p:cxnSp>
        <p:nvCxnSpPr>
          <p:cNvPr id="32" name="직선 연결선 31"/>
          <p:cNvCxnSpPr/>
          <p:nvPr/>
        </p:nvCxnSpPr>
        <p:spPr>
          <a:xfrm>
            <a:off x="2152263" y="4121019"/>
            <a:ext cx="469639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310467" y="3936353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mRNA</a:t>
            </a:r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546982" y="3936353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AAAAAAA</a:t>
            </a:r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546982" y="4249701"/>
            <a:ext cx="13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TTTTTTTTT</a:t>
            </a:r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310467" y="4249701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Oilgo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dT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cxnSp>
        <p:nvCxnSpPr>
          <p:cNvPr id="37" name="직선 화살표 연결선 36"/>
          <p:cNvCxnSpPr>
            <a:stCxn id="35" idx="1"/>
          </p:cNvCxnSpPr>
          <p:nvPr/>
        </p:nvCxnSpPr>
        <p:spPr>
          <a:xfrm flipH="1">
            <a:off x="2152263" y="4434367"/>
            <a:ext cx="4394719" cy="660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 flipH="1" flipV="1">
            <a:off x="6217298" y="4500464"/>
            <a:ext cx="541176" cy="494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773989" y="4836991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cDNA</a:t>
            </a:r>
            <a:endParaRPr lang="ko-KR" altLang="en-US" dirty="0"/>
          </a:p>
        </p:txBody>
      </p:sp>
      <p:cxnSp>
        <p:nvCxnSpPr>
          <p:cNvPr id="40" name="직선 화살표 연결선 39"/>
          <p:cNvCxnSpPr/>
          <p:nvPr/>
        </p:nvCxnSpPr>
        <p:spPr>
          <a:xfrm>
            <a:off x="4509796" y="4778904"/>
            <a:ext cx="0" cy="48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3956180" y="4121019"/>
            <a:ext cx="883296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5029200" y="4121019"/>
            <a:ext cx="1296956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41386" y="4799422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DNA </a:t>
            </a:r>
            <a:r>
              <a:rPr lang="ko-KR" altLang="en-US" dirty="0" smtClean="0"/>
              <a:t>중합효소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cxnSp>
        <p:nvCxnSpPr>
          <p:cNvPr id="47" name="직선 연결선 46"/>
          <p:cNvCxnSpPr/>
          <p:nvPr/>
        </p:nvCxnSpPr>
        <p:spPr>
          <a:xfrm>
            <a:off x="2843506" y="4124824"/>
            <a:ext cx="870078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2024741" y="5458408"/>
            <a:ext cx="469639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419460" y="5587090"/>
            <a:ext cx="13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TTTTTTTTT</a:t>
            </a:r>
            <a:endParaRPr lang="ko-KR" alt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8182945" y="558709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Oilgo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dT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cxnSp>
        <p:nvCxnSpPr>
          <p:cNvPr id="59" name="직선 화살표 연결선 58"/>
          <p:cNvCxnSpPr>
            <a:stCxn id="57" idx="1"/>
          </p:cNvCxnSpPr>
          <p:nvPr/>
        </p:nvCxnSpPr>
        <p:spPr>
          <a:xfrm flipH="1">
            <a:off x="2024741" y="5771756"/>
            <a:ext cx="4394719" cy="660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/>
          <p:nvPr/>
        </p:nvCxnSpPr>
        <p:spPr>
          <a:xfrm flipH="1" flipV="1">
            <a:off x="6089776" y="5837853"/>
            <a:ext cx="541176" cy="494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646467" y="617438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cDNA</a:t>
            </a:r>
            <a:endParaRPr lang="ko-KR" altLang="en-US" dirty="0"/>
          </a:p>
        </p:txBody>
      </p:sp>
      <p:cxnSp>
        <p:nvCxnSpPr>
          <p:cNvPr id="68" name="직선 화살표 연결선 67"/>
          <p:cNvCxnSpPr/>
          <p:nvPr/>
        </p:nvCxnSpPr>
        <p:spPr>
          <a:xfrm flipV="1">
            <a:off x="2494380" y="5411753"/>
            <a:ext cx="5156722" cy="46656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/>
          <p:nvPr/>
        </p:nvCxnSpPr>
        <p:spPr>
          <a:xfrm flipV="1">
            <a:off x="4908547" y="5421085"/>
            <a:ext cx="372580" cy="911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520681" y="6332376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 cDNA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079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Cosmid</a:t>
            </a:r>
            <a:r>
              <a:rPr lang="ko-KR" altLang="en-US" dirty="0" smtClean="0"/>
              <a:t>를 이용한 게놈 라이브러리 제작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3965" y="1825625"/>
            <a:ext cx="3984069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84163" y="5551714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콜로니</a:t>
            </a:r>
            <a:r>
              <a:rPr lang="ko-KR" altLang="en-US" dirty="0" smtClean="0"/>
              <a:t> 생성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6022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1135</Words>
  <Application>Microsoft Office PowerPoint</Application>
  <PresentationFormat>와이드스크린</PresentationFormat>
  <Paragraphs>115</Paragraphs>
  <Slides>33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7" baseType="lpstr">
      <vt:lpstr>맑은 고딕</vt:lpstr>
      <vt:lpstr>Arial</vt:lpstr>
      <vt:lpstr>Wingdings</vt:lpstr>
      <vt:lpstr>Office 테마</vt:lpstr>
      <vt:lpstr>특정 유전자의 클로닝</vt:lpstr>
      <vt:lpstr>유전자 클로닝?</vt:lpstr>
      <vt:lpstr>원하는 유전자를 클로닝 하기위한 전략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Cosmid를 이용한 게놈 라이브러리 제작</vt:lpstr>
      <vt:lpstr>Bacteriophage λ를 이용한 게놈 라이브러리 제작</vt:lpstr>
      <vt:lpstr>라이브러리 크기?</vt:lpstr>
      <vt:lpstr>PowerPoint 프레젠테이션</vt:lpstr>
      <vt:lpstr>PowerPoint 프레젠테이션</vt:lpstr>
      <vt:lpstr>Library 로 부터 원하는 클론의 선별(screening)</vt:lpstr>
      <vt:lpstr>PowerPoint 프레젠테이션</vt:lpstr>
      <vt:lpstr>PowerPoint 프레젠테이션</vt:lpstr>
      <vt:lpstr>탐침 DNA의 방사성 동위원소 표지법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비 동위원소를 이용한 DNA 표지 방법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클론된 유전자가 발현된 단백질을 탐지하는 방법-면역학적 방법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특정 유전자의 클로닝</dc:title>
  <dc:creator>Windows User</dc:creator>
  <cp:lastModifiedBy>Windows User</cp:lastModifiedBy>
  <cp:revision>59</cp:revision>
  <dcterms:created xsi:type="dcterms:W3CDTF">2020-04-10T22:59:36Z</dcterms:created>
  <dcterms:modified xsi:type="dcterms:W3CDTF">2020-04-12T22:46:28Z</dcterms:modified>
</cp:coreProperties>
</file>