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1" r:id="rId4"/>
    <p:sldId id="262" r:id="rId5"/>
    <p:sldId id="257" r:id="rId6"/>
    <p:sldId id="265" r:id="rId7"/>
    <p:sldId id="263" r:id="rId8"/>
    <p:sldId id="264" r:id="rId9"/>
    <p:sldId id="266" r:id="rId10"/>
    <p:sldId id="267" r:id="rId11"/>
    <p:sldId id="268" r:id="rId12"/>
    <p:sldId id="259" r:id="rId13"/>
    <p:sldId id="25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FC21-7757-4DF4-866B-7E0CA19E4515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9D56-7DAD-4816-9C3B-3E662E68F9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FC21-7757-4DF4-866B-7E0CA19E4515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9D56-7DAD-4816-9C3B-3E662E68F9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FC21-7757-4DF4-866B-7E0CA19E4515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9D56-7DAD-4816-9C3B-3E662E68F9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FC21-7757-4DF4-866B-7E0CA19E4515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9D56-7DAD-4816-9C3B-3E662E68F9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FC21-7757-4DF4-866B-7E0CA19E4515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9D56-7DAD-4816-9C3B-3E662E68F9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FC21-7757-4DF4-866B-7E0CA19E4515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9D56-7DAD-4816-9C3B-3E662E68F9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FC21-7757-4DF4-866B-7E0CA19E4515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9D56-7DAD-4816-9C3B-3E662E68F9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FC21-7757-4DF4-866B-7E0CA19E4515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9D56-7DAD-4816-9C3B-3E662E68F9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FC21-7757-4DF4-866B-7E0CA19E4515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9D56-7DAD-4816-9C3B-3E662E68F9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FC21-7757-4DF4-866B-7E0CA19E4515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9D56-7DAD-4816-9C3B-3E662E68F9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FC21-7757-4DF4-866B-7E0CA19E4515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9D56-7DAD-4816-9C3B-3E662E68F9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AFC21-7757-4DF4-866B-7E0CA19E4515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D9D56-7DAD-4816-9C3B-3E662E68F9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yosu.net/news/articleView.html?idxno=2857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052736"/>
            <a:ext cx="62108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융합과학 연구론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What is the difference between Science and Technology?</a:t>
            </a:r>
          </a:p>
          <a:p>
            <a:endParaRPr lang="en-US" altLang="ko-KR" dirty="0"/>
          </a:p>
          <a:p>
            <a:r>
              <a:rPr lang="en-US" altLang="ko-KR" dirty="0" smtClean="0">
                <a:hlinkClick r:id="rId2"/>
              </a:rPr>
              <a:t>http://www.kyosu.net/news/articleView.html?idxno=28577</a:t>
            </a: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715025" cy="220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996952"/>
            <a:ext cx="50768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71532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420888"/>
            <a:ext cx="3093765" cy="399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1835696" y="343689"/>
            <a:ext cx="5256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The American Journal of Human Genetics Volume 78 April 2006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656462" cy="146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852936"/>
            <a:ext cx="7049692" cy="322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76672"/>
            <a:ext cx="4813151" cy="599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19672" y="1268760"/>
            <a:ext cx="2529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Make a story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.newstomato.com/newsimg/2012/7/27/274213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267361" cy="3384376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2555776" y="1052736"/>
            <a:ext cx="3433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 err="1" smtClean="0">
                <a:latin typeface="Tahoma" pitchFamily="34" charset="0"/>
                <a:cs typeface="Tahoma" pitchFamily="34" charset="0"/>
              </a:rPr>
              <a:t>Phenylketonuria</a:t>
            </a:r>
            <a:endParaRPr lang="ko-KR" altLang="en-US" sz="36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9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0483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907704" y="692696"/>
            <a:ext cx="5013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latin typeface="Tahoma" pitchFamily="34" charset="0"/>
                <a:cs typeface="Tahoma" pitchFamily="34" charset="0"/>
              </a:rPr>
              <a:t>Phenylalanine </a:t>
            </a:r>
            <a:r>
              <a:rPr lang="en-US" altLang="ko-KR" sz="2400" dirty="0" err="1" smtClean="0">
                <a:latin typeface="Tahoma" pitchFamily="34" charset="0"/>
                <a:cs typeface="Tahoma" pitchFamily="34" charset="0"/>
              </a:rPr>
              <a:t>hydroxylating</a:t>
            </a:r>
            <a:r>
              <a:rPr lang="en-US" altLang="ko-KR" sz="2400" dirty="0" smtClean="0">
                <a:latin typeface="Tahoma" pitchFamily="34" charset="0"/>
                <a:cs typeface="Tahoma" pitchFamily="34" charset="0"/>
              </a:rPr>
              <a:t> system</a:t>
            </a:r>
            <a:endParaRPr lang="ko-KR" altLang="en-US" sz="2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2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2"/>
          <p:cNvGrpSpPr>
            <a:grpSpLocks/>
          </p:cNvGrpSpPr>
          <p:nvPr/>
        </p:nvGrpSpPr>
        <p:grpSpPr bwMode="auto">
          <a:xfrm>
            <a:off x="468313" y="1484313"/>
            <a:ext cx="7920037" cy="4032250"/>
            <a:chOff x="468313" y="1484313"/>
            <a:chExt cx="7920037" cy="403225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2505075" y="1484313"/>
              <a:ext cx="28289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>
                  <a:latin typeface="Arial" charset="0"/>
                </a:rPr>
                <a:t>Guanosine triphosphate</a:t>
              </a: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2346325" y="2274888"/>
              <a:ext cx="31527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>
                  <a:latin typeface="Arial" charset="0"/>
                </a:rPr>
                <a:t>Dihydroneopterin triphosphate</a:t>
              </a: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357438" y="2990850"/>
              <a:ext cx="25908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>
                  <a:latin typeface="Arial" charset="0"/>
                </a:rPr>
                <a:t>6-pyruvoyl tetrahydropterin 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476500" y="4254500"/>
              <a:ext cx="26193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>
                  <a:latin typeface="Arial" charset="0"/>
                </a:rPr>
                <a:t>Tetrahydrobiopterin (BH4)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11188" y="5240338"/>
              <a:ext cx="19716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>
                  <a:latin typeface="Arial" charset="0"/>
                </a:rPr>
                <a:t>q-Dihydrobiopterin 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700338" y="5240338"/>
              <a:ext cx="22669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>
                  <a:latin typeface="Arial" charset="0"/>
                </a:rPr>
                <a:t>Pterin-4a-carbinolamine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139950" y="5133975"/>
              <a:ext cx="990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>
                  <a:solidFill>
                    <a:srgbClr val="00B050"/>
                  </a:solidFill>
                  <a:latin typeface="Times New Roman" pitchFamily="18" charset="0"/>
                </a:rPr>
                <a:t>PCD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268538" y="4833938"/>
              <a:ext cx="9906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>
                  <a:solidFill>
                    <a:srgbClr val="00B050"/>
                  </a:solidFill>
                  <a:latin typeface="Times New Roman" pitchFamily="18" charset="0"/>
                </a:rPr>
                <a:t>DHPR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298825" y="2609850"/>
              <a:ext cx="990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>
                  <a:latin typeface="Times New Roman" pitchFamily="18" charset="0"/>
                </a:rPr>
                <a:t>PTPS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3303588" y="1865313"/>
              <a:ext cx="990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>
                  <a:latin typeface="Times New Roman" pitchFamily="18" charset="0"/>
                </a:rPr>
                <a:t>GTPCH</a:t>
              </a: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346450" y="1770063"/>
              <a:ext cx="0" cy="55721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346450" y="3340100"/>
              <a:ext cx="0" cy="90011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3346450" y="2514600"/>
              <a:ext cx="0" cy="5222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V="1">
              <a:off x="1933575" y="4506913"/>
              <a:ext cx="8382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>
              <a:off x="2005013" y="5392738"/>
              <a:ext cx="730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863600" y="4292600"/>
              <a:ext cx="1295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>
                  <a:latin typeface="Arial" charset="0"/>
                </a:rPr>
                <a:t>H</a:t>
              </a:r>
              <a:r>
                <a:rPr lang="en-US" altLang="ko-KR" sz="1200" baseline="-25000">
                  <a:latin typeface="Arial" charset="0"/>
                </a:rPr>
                <a:t>2</a:t>
              </a:r>
              <a:r>
                <a:rPr lang="en-US" altLang="ko-KR" sz="1200">
                  <a:latin typeface="Arial" charset="0"/>
                </a:rPr>
                <a:t>-biopterin </a:t>
              </a: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468313" y="3806825"/>
              <a:ext cx="9588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latin typeface="Arial" charset="0"/>
                </a:rPr>
                <a:t>Sepiapterin</a:t>
              </a: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1817688" y="4175125"/>
              <a:ext cx="990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>
                  <a:solidFill>
                    <a:srgbClr val="00B050"/>
                  </a:solidFill>
                  <a:latin typeface="Times New Roman" pitchFamily="18" charset="0"/>
                </a:rPr>
                <a:t>DHFR</a:t>
              </a:r>
            </a:p>
          </p:txBody>
        </p:sp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1417638" y="3429000"/>
              <a:ext cx="12827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latin typeface="Arial" charset="0"/>
                </a:rPr>
                <a:t>1’-oxo-H</a:t>
              </a:r>
              <a:r>
                <a:rPr lang="en-US" altLang="ko-KR" sz="1200" baseline="-25000">
                  <a:latin typeface="Arial" charset="0"/>
                </a:rPr>
                <a:t>4</a:t>
              </a:r>
              <a:r>
                <a:rPr lang="en-US" altLang="ko-KR" sz="1200">
                  <a:latin typeface="Arial" charset="0"/>
                </a:rPr>
                <a:t>-pterin</a:t>
              </a:r>
            </a:p>
          </p:txBody>
        </p:sp>
        <p:sp>
          <p:nvSpPr>
            <p:cNvPr id="22" name="Text Box 32"/>
            <p:cNvSpPr txBox="1">
              <a:spLocks noChangeArrowheads="1"/>
            </p:cNvSpPr>
            <p:nvPr/>
          </p:nvSpPr>
          <p:spPr bwMode="auto">
            <a:xfrm>
              <a:off x="1104900" y="3492500"/>
              <a:ext cx="99060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>
                  <a:latin typeface="Times New Roman" pitchFamily="18" charset="0"/>
                </a:rPr>
                <a:t>O</a:t>
              </a:r>
              <a:r>
                <a:rPr lang="en-US" altLang="ko-KR" sz="1200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 flipV="1">
              <a:off x="1403350" y="4545013"/>
              <a:ext cx="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flipH="1">
              <a:off x="4500563" y="2420938"/>
              <a:ext cx="539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5041900" y="2238375"/>
              <a:ext cx="13303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000">
                  <a:latin typeface="Arial" charset="0"/>
                </a:rPr>
                <a:t>Tetrahydrofolate</a:t>
              </a:r>
            </a:p>
            <a:p>
              <a:pPr algn="ctr"/>
              <a:r>
                <a:rPr lang="en-US" altLang="ko-KR" sz="1000">
                  <a:latin typeface="Arial" charset="0"/>
                </a:rPr>
                <a:t>in plant and bacteria</a:t>
              </a:r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 flipH="1">
              <a:off x="1619250" y="2420938"/>
              <a:ext cx="7302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838200" y="2276475"/>
              <a:ext cx="8413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latin typeface="Arial" charset="0"/>
                </a:rPr>
                <a:t>Neopterin</a:t>
              </a:r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>
              <a:off x="3348038" y="4554538"/>
              <a:ext cx="0" cy="682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3370263" y="4687888"/>
              <a:ext cx="57626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000">
                  <a:latin typeface="Arial" charset="0"/>
                </a:rPr>
                <a:t>AAAH</a:t>
              </a:r>
            </a:p>
            <a:p>
              <a:r>
                <a:rPr lang="en-US" altLang="ko-KR" sz="1000">
                  <a:latin typeface="Arial" charset="0"/>
                </a:rPr>
                <a:t>AGMO</a:t>
              </a:r>
            </a:p>
          </p:txBody>
        </p:sp>
        <p:grpSp>
          <p:nvGrpSpPr>
            <p:cNvPr id="30" name="그룹 49"/>
            <p:cNvGrpSpPr>
              <a:grpSpLocks/>
            </p:cNvGrpSpPr>
            <p:nvPr/>
          </p:nvGrpSpPr>
          <p:grpSpPr bwMode="auto">
            <a:xfrm>
              <a:off x="4284663" y="4140200"/>
              <a:ext cx="914400" cy="360363"/>
              <a:chOff x="5337454" y="3734788"/>
              <a:chExt cx="914400" cy="361024"/>
            </a:xfrm>
          </p:grpSpPr>
          <p:sp>
            <p:nvSpPr>
              <p:cNvPr id="80" name="원호 79"/>
              <p:cNvSpPr/>
              <p:nvPr/>
            </p:nvSpPr>
            <p:spPr>
              <a:xfrm>
                <a:off x="5337454" y="3734788"/>
                <a:ext cx="914400" cy="359433"/>
              </a:xfrm>
              <a:prstGeom prst="arc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81" name="원호 80"/>
              <p:cNvSpPr/>
              <p:nvPr/>
            </p:nvSpPr>
            <p:spPr>
              <a:xfrm flipH="1">
                <a:off x="5354916" y="3736379"/>
                <a:ext cx="885825" cy="359433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31" name="Rectangle 20"/>
            <p:cNvSpPr>
              <a:spLocks noChangeArrowheads="1"/>
            </p:cNvSpPr>
            <p:nvPr/>
          </p:nvSpPr>
          <p:spPr bwMode="auto">
            <a:xfrm>
              <a:off x="4500563" y="4265613"/>
              <a:ext cx="51752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latin typeface="Arial" charset="0"/>
                </a:rPr>
                <a:t>NOS</a:t>
              </a:r>
            </a:p>
          </p:txBody>
        </p:sp>
        <p:sp>
          <p:nvSpPr>
            <p:cNvPr id="32" name="원호 31"/>
            <p:cNvSpPr/>
            <p:nvPr/>
          </p:nvSpPr>
          <p:spPr>
            <a:xfrm flipH="1" flipV="1">
              <a:off x="4302125" y="4356100"/>
              <a:ext cx="885825" cy="288925"/>
            </a:xfrm>
            <a:prstGeom prst="arc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3" name="원호 32"/>
            <p:cNvSpPr/>
            <p:nvPr/>
          </p:nvSpPr>
          <p:spPr>
            <a:xfrm flipV="1">
              <a:off x="4284663" y="4356100"/>
              <a:ext cx="914400" cy="287338"/>
            </a:xfrm>
            <a:prstGeom prst="arc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5148263" y="4265613"/>
              <a:ext cx="976312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latin typeface="Arial" charset="0"/>
                </a:rPr>
                <a:t>BH4 radical</a:t>
              </a:r>
            </a:p>
          </p:txBody>
        </p:sp>
        <p:cxnSp>
          <p:nvCxnSpPr>
            <p:cNvPr id="35" name="직선 연결선 34"/>
            <p:cNvCxnSpPr>
              <a:cxnSpLocks noChangeAspect="1"/>
            </p:cNvCxnSpPr>
            <p:nvPr/>
          </p:nvCxnSpPr>
          <p:spPr>
            <a:xfrm rot="10800000">
              <a:off x="4629150" y="4032250"/>
              <a:ext cx="112713" cy="1079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0"/>
            <p:cNvSpPr>
              <a:spLocks noChangeArrowheads="1"/>
            </p:cNvSpPr>
            <p:nvPr/>
          </p:nvSpPr>
          <p:spPr bwMode="auto">
            <a:xfrm>
              <a:off x="4206875" y="3830638"/>
              <a:ext cx="86995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000">
                  <a:latin typeface="Arial" charset="0"/>
                </a:rPr>
                <a:t>Arginine, O</a:t>
              </a:r>
              <a:r>
                <a:rPr lang="en-US" altLang="ko-KR" sz="1000" baseline="-25000">
                  <a:latin typeface="Arial" charset="0"/>
                </a:rPr>
                <a:t>2</a:t>
              </a:r>
            </a:p>
          </p:txBody>
        </p:sp>
        <p:cxnSp>
          <p:nvCxnSpPr>
            <p:cNvPr id="37" name="직선 연결선 36"/>
            <p:cNvCxnSpPr>
              <a:cxnSpLocks noChangeAspect="1"/>
            </p:cNvCxnSpPr>
            <p:nvPr/>
          </p:nvCxnSpPr>
          <p:spPr>
            <a:xfrm flipV="1">
              <a:off x="4572000" y="4643438"/>
              <a:ext cx="150813" cy="1079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4230688" y="4724400"/>
              <a:ext cx="91757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000">
                  <a:latin typeface="Arial" charset="0"/>
                </a:rPr>
                <a:t>Citruline, NO</a:t>
              </a:r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 flipH="1">
              <a:off x="2222500" y="3248025"/>
              <a:ext cx="287338" cy="215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>
              <a:off x="2268538" y="3716338"/>
              <a:ext cx="790575" cy="576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" name="TextBox 53"/>
            <p:cNvSpPr txBox="1">
              <a:spLocks noChangeArrowheads="1"/>
            </p:cNvSpPr>
            <p:nvPr/>
          </p:nvSpPr>
          <p:spPr bwMode="auto">
            <a:xfrm>
              <a:off x="2068513" y="3114675"/>
              <a:ext cx="3968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AR</a:t>
              </a:r>
              <a:endParaRPr lang="ko-KR" altLang="en-US" sz="1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54"/>
            <p:cNvSpPr txBox="1">
              <a:spLocks noChangeArrowheads="1"/>
            </p:cNvSpPr>
            <p:nvPr/>
          </p:nvSpPr>
          <p:spPr bwMode="auto">
            <a:xfrm>
              <a:off x="3294063" y="3560763"/>
              <a:ext cx="36988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latin typeface="Times New Roman" pitchFamily="18" charset="0"/>
                  <a:cs typeface="Times New Roman" pitchFamily="18" charset="0"/>
                </a:rPr>
                <a:t>SR</a:t>
              </a:r>
              <a:endParaRPr lang="ko-KR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55"/>
            <p:cNvSpPr txBox="1">
              <a:spLocks noChangeArrowheads="1"/>
            </p:cNvSpPr>
            <p:nvPr/>
          </p:nvSpPr>
          <p:spPr bwMode="auto">
            <a:xfrm>
              <a:off x="2528888" y="3751263"/>
              <a:ext cx="39052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CR</a:t>
              </a:r>
              <a:endParaRPr lang="ko-KR" altLang="en-US" sz="1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 flipH="1">
              <a:off x="1801813" y="4437063"/>
              <a:ext cx="730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5" name="Line 31"/>
            <p:cNvSpPr>
              <a:spLocks noChangeShapeType="1"/>
            </p:cNvSpPr>
            <p:nvPr/>
          </p:nvSpPr>
          <p:spPr bwMode="auto">
            <a:xfrm flipH="1">
              <a:off x="1187450" y="3644900"/>
              <a:ext cx="288925" cy="215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" name="Line 22"/>
            <p:cNvSpPr>
              <a:spLocks noChangeAspect="1" noChangeShapeType="1"/>
            </p:cNvSpPr>
            <p:nvPr/>
          </p:nvSpPr>
          <p:spPr bwMode="auto">
            <a:xfrm>
              <a:off x="1057275" y="4094163"/>
              <a:ext cx="346075" cy="25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" name="TextBox 67"/>
            <p:cNvSpPr txBox="1">
              <a:spLocks noChangeArrowheads="1"/>
            </p:cNvSpPr>
            <p:nvPr/>
          </p:nvSpPr>
          <p:spPr bwMode="auto">
            <a:xfrm>
              <a:off x="611188" y="4076700"/>
              <a:ext cx="620712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SR/CR</a:t>
              </a:r>
              <a:endParaRPr lang="ko-KR" altLang="en-US" sz="1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8" name="Group 66"/>
            <p:cNvGrpSpPr>
              <a:grpSpLocks/>
            </p:cNvGrpSpPr>
            <p:nvPr/>
          </p:nvGrpSpPr>
          <p:grpSpPr bwMode="auto">
            <a:xfrm>
              <a:off x="3951288" y="1960563"/>
              <a:ext cx="369887" cy="107950"/>
              <a:chOff x="2489" y="1235"/>
              <a:chExt cx="233" cy="68"/>
            </a:xfrm>
          </p:grpSpPr>
          <p:sp>
            <p:nvSpPr>
              <p:cNvPr id="78" name="Line 14"/>
              <p:cNvSpPr>
                <a:spLocks noChangeShapeType="1"/>
              </p:cNvSpPr>
              <p:nvPr/>
            </p:nvSpPr>
            <p:spPr bwMode="auto">
              <a:xfrm>
                <a:off x="2489" y="1235"/>
                <a:ext cx="0" cy="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9" name="Line 18"/>
              <p:cNvSpPr>
                <a:spLocks noChangeShapeType="1"/>
              </p:cNvSpPr>
              <p:nvPr/>
            </p:nvSpPr>
            <p:spPr bwMode="auto">
              <a:xfrm flipH="1">
                <a:off x="2495" y="1264"/>
                <a:ext cx="22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49" name="TextBox 71"/>
            <p:cNvSpPr txBox="1">
              <a:spLocks noChangeArrowheads="1"/>
            </p:cNvSpPr>
            <p:nvPr/>
          </p:nvSpPr>
          <p:spPr bwMode="auto">
            <a:xfrm>
              <a:off x="4267200" y="1862138"/>
              <a:ext cx="56832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GFRP</a:t>
              </a:r>
              <a:endParaRPr lang="ko-KR" alt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5"/>
            <p:cNvSpPr txBox="1">
              <a:spLocks noChangeArrowheads="1"/>
            </p:cNvSpPr>
            <p:nvPr/>
          </p:nvSpPr>
          <p:spPr bwMode="auto">
            <a:xfrm>
              <a:off x="7791450" y="3686175"/>
              <a:ext cx="427038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altLang="ko-KR" sz="1000">
                  <a:latin typeface="Times New Roman" pitchFamily="18" charset="0"/>
                  <a:cs typeface="Times New Roman" pitchFamily="18" charset="0"/>
                </a:rPr>
                <a:t>BH4</a:t>
              </a: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6297613" y="4652963"/>
            <a:ext cx="1587500" cy="603250"/>
          </p:xfrm>
          <a:graphic>
            <a:graphicData uri="http://schemas.openxmlformats.org/presentationml/2006/ole">
              <p:oleObj spid="_x0000_s1026" name="CS ChemDraw Drawing" r:id="rId3" imgW="3629520" imgH="1374120" progId="ChemDraw.Document.6.0">
                <p:embed/>
              </p:oleObj>
            </a:graphicData>
          </a:graphic>
        </p:graphicFrame>
        <p:graphicFrame>
          <p:nvGraphicFramePr>
            <p:cNvPr id="52" name="Object 3"/>
            <p:cNvGraphicFramePr>
              <a:graphicFrameLocks noChangeAspect="1"/>
            </p:cNvGraphicFramePr>
            <p:nvPr/>
          </p:nvGraphicFramePr>
          <p:xfrm>
            <a:off x="6302375" y="3284538"/>
            <a:ext cx="1560513" cy="674687"/>
          </p:xfrm>
          <a:graphic>
            <a:graphicData uri="http://schemas.openxmlformats.org/presentationml/2006/ole">
              <p:oleObj spid="_x0000_s1027" name="CS ChemDraw Drawing" r:id="rId4" imgW="3629520" imgH="1567080" progId="ChemDraw.Document.6.0">
                <p:embed/>
              </p:oleObj>
            </a:graphicData>
          </a:graphic>
        </p:graphicFrame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>
              <a:off x="7720013" y="5084763"/>
              <a:ext cx="668337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altLang="ko-KR" sz="1000">
                  <a:latin typeface="Times New Roman" pitchFamily="18" charset="0"/>
                  <a:cs typeface="Times New Roman" pitchFamily="18" charset="0"/>
                </a:rPr>
                <a:t>Biopterin</a:t>
              </a:r>
            </a:p>
          </p:txBody>
        </p:sp>
        <p:graphicFrame>
          <p:nvGraphicFramePr>
            <p:cNvPr id="54" name="Object 4"/>
            <p:cNvGraphicFramePr>
              <a:graphicFrameLocks noChangeAspect="1"/>
            </p:cNvGraphicFramePr>
            <p:nvPr/>
          </p:nvGraphicFramePr>
          <p:xfrm>
            <a:off x="6280150" y="3932238"/>
            <a:ext cx="1600200" cy="693737"/>
          </p:xfrm>
          <a:graphic>
            <a:graphicData uri="http://schemas.openxmlformats.org/presentationml/2006/ole">
              <p:oleObj spid="_x0000_s1028" name="CS ChemDraw Drawing" r:id="rId5" imgW="3629520" imgH="1567080" progId="ChemDraw.Document.6.0">
                <p:embed/>
              </p:oleObj>
            </a:graphicData>
          </a:graphic>
        </p:graphicFrame>
        <p:sp>
          <p:nvSpPr>
            <p:cNvPr id="55" name="Text Box 14"/>
            <p:cNvSpPr txBox="1">
              <a:spLocks noChangeArrowheads="1"/>
            </p:cNvSpPr>
            <p:nvPr/>
          </p:nvSpPr>
          <p:spPr bwMode="auto">
            <a:xfrm>
              <a:off x="7791450" y="4335463"/>
              <a:ext cx="427038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altLang="ko-KR" sz="1000">
                  <a:latin typeface="Times New Roman" pitchFamily="18" charset="0"/>
                  <a:cs typeface="Times New Roman" pitchFamily="18" charset="0"/>
                </a:rPr>
                <a:t>BH2</a:t>
              </a: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6156325" y="3141663"/>
              <a:ext cx="2160588" cy="230346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7" name="Line 22"/>
            <p:cNvSpPr>
              <a:spLocks noChangeAspect="1" noChangeShapeType="1"/>
            </p:cNvSpPr>
            <p:nvPr/>
          </p:nvSpPr>
          <p:spPr bwMode="auto">
            <a:xfrm>
              <a:off x="4151313" y="3265488"/>
              <a:ext cx="295275" cy="2174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" name="Rectangle 30"/>
            <p:cNvSpPr>
              <a:spLocks noChangeArrowheads="1"/>
            </p:cNvSpPr>
            <p:nvPr/>
          </p:nvSpPr>
          <p:spPr bwMode="auto">
            <a:xfrm>
              <a:off x="3995738" y="3429000"/>
              <a:ext cx="125571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latin typeface="Arial" charset="0"/>
                </a:rPr>
                <a:t>2’-oxo-H</a:t>
              </a:r>
              <a:r>
                <a:rPr lang="en-US" altLang="ko-KR" sz="1200" baseline="-25000">
                  <a:latin typeface="Arial" charset="0"/>
                </a:rPr>
                <a:t>4</a:t>
              </a:r>
              <a:r>
                <a:rPr lang="en-US" altLang="ko-KR" sz="1200">
                  <a:latin typeface="Arial" charset="0"/>
                </a:rPr>
                <a:t>-pterin</a:t>
              </a:r>
            </a:p>
          </p:txBody>
        </p:sp>
        <p:sp>
          <p:nvSpPr>
            <p:cNvPr id="59" name="Line 22"/>
            <p:cNvSpPr>
              <a:spLocks noChangeAspect="1" noChangeShapeType="1"/>
            </p:cNvSpPr>
            <p:nvPr/>
          </p:nvSpPr>
          <p:spPr bwMode="auto">
            <a:xfrm flipH="1">
              <a:off x="3654425" y="3698875"/>
              <a:ext cx="703263" cy="576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" name="TextBox 53"/>
            <p:cNvSpPr txBox="1">
              <a:spLocks noChangeArrowheads="1"/>
            </p:cNvSpPr>
            <p:nvPr/>
          </p:nvSpPr>
          <p:spPr bwMode="auto">
            <a:xfrm>
              <a:off x="3779838" y="3716338"/>
              <a:ext cx="3968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AR</a:t>
              </a:r>
              <a:endParaRPr lang="ko-KR" altLang="en-US" sz="1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53"/>
            <p:cNvSpPr txBox="1">
              <a:spLocks noChangeArrowheads="1"/>
            </p:cNvSpPr>
            <p:nvPr/>
          </p:nvSpPr>
          <p:spPr bwMode="auto">
            <a:xfrm>
              <a:off x="4249738" y="3159125"/>
              <a:ext cx="101441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CR/AKR1C3</a:t>
              </a:r>
              <a:endParaRPr lang="ko-KR" altLang="en-US" sz="1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2" name="Group 71"/>
            <p:cNvGrpSpPr>
              <a:grpSpLocks/>
            </p:cNvGrpSpPr>
            <p:nvPr/>
          </p:nvGrpSpPr>
          <p:grpSpPr bwMode="auto">
            <a:xfrm>
              <a:off x="3152775" y="1963738"/>
              <a:ext cx="119063" cy="107950"/>
              <a:chOff x="1859" y="488"/>
              <a:chExt cx="166" cy="68"/>
            </a:xfrm>
          </p:grpSpPr>
          <p:sp>
            <p:nvSpPr>
              <p:cNvPr id="76" name="Line 14"/>
              <p:cNvSpPr>
                <a:spLocks noChangeShapeType="1"/>
              </p:cNvSpPr>
              <p:nvPr/>
            </p:nvSpPr>
            <p:spPr bwMode="auto">
              <a:xfrm rot="10800000">
                <a:off x="2025" y="488"/>
                <a:ext cx="0" cy="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7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1859" y="521"/>
                <a:ext cx="161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63" name="Group 77"/>
            <p:cNvGrpSpPr>
              <a:grpSpLocks/>
            </p:cNvGrpSpPr>
            <p:nvPr/>
          </p:nvGrpSpPr>
          <p:grpSpPr bwMode="auto">
            <a:xfrm rot="-5400000">
              <a:off x="2045493" y="4501357"/>
              <a:ext cx="119063" cy="107950"/>
              <a:chOff x="1859" y="488"/>
              <a:chExt cx="166" cy="68"/>
            </a:xfrm>
          </p:grpSpPr>
          <p:sp>
            <p:nvSpPr>
              <p:cNvPr id="74" name="Line 14"/>
              <p:cNvSpPr>
                <a:spLocks noChangeShapeType="1"/>
              </p:cNvSpPr>
              <p:nvPr/>
            </p:nvSpPr>
            <p:spPr bwMode="auto">
              <a:xfrm rot="10800000">
                <a:off x="2025" y="488"/>
                <a:ext cx="0" cy="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5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1859" y="521"/>
                <a:ext cx="161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64" name="Group 80"/>
            <p:cNvGrpSpPr>
              <a:grpSpLocks/>
            </p:cNvGrpSpPr>
            <p:nvPr/>
          </p:nvGrpSpPr>
          <p:grpSpPr bwMode="auto">
            <a:xfrm>
              <a:off x="3152775" y="3632200"/>
              <a:ext cx="119063" cy="107950"/>
              <a:chOff x="1859" y="488"/>
              <a:chExt cx="166" cy="68"/>
            </a:xfrm>
          </p:grpSpPr>
          <p:sp>
            <p:nvSpPr>
              <p:cNvPr id="72" name="Line 14"/>
              <p:cNvSpPr>
                <a:spLocks noChangeShapeType="1"/>
              </p:cNvSpPr>
              <p:nvPr/>
            </p:nvSpPr>
            <p:spPr bwMode="auto">
              <a:xfrm rot="10800000">
                <a:off x="2025" y="488"/>
                <a:ext cx="0" cy="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3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1859" y="521"/>
                <a:ext cx="161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65" name="TextBox 71"/>
            <p:cNvSpPr txBox="1">
              <a:spLocks noChangeArrowheads="1"/>
            </p:cNvSpPr>
            <p:nvPr/>
          </p:nvSpPr>
          <p:spPr bwMode="auto">
            <a:xfrm>
              <a:off x="2606675" y="1868488"/>
              <a:ext cx="5969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DAHP</a:t>
              </a:r>
              <a:endParaRPr lang="ko-KR" alt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71"/>
            <p:cNvSpPr txBox="1">
              <a:spLocks noChangeArrowheads="1"/>
            </p:cNvSpPr>
            <p:nvPr/>
          </p:nvSpPr>
          <p:spPr bwMode="auto">
            <a:xfrm>
              <a:off x="2733675" y="3541713"/>
              <a:ext cx="48736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NAS</a:t>
              </a:r>
              <a:endParaRPr lang="ko-KR" alt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Box 71"/>
            <p:cNvSpPr txBox="1">
              <a:spLocks noChangeArrowheads="1"/>
            </p:cNvSpPr>
            <p:nvPr/>
          </p:nvSpPr>
          <p:spPr bwMode="auto">
            <a:xfrm>
              <a:off x="1819275" y="4581525"/>
              <a:ext cx="5222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MTX</a:t>
              </a:r>
              <a:endParaRPr lang="ko-KR" alt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자유형 67"/>
            <p:cNvSpPr/>
            <p:nvPr/>
          </p:nvSpPr>
          <p:spPr>
            <a:xfrm>
              <a:off x="3327400" y="4581525"/>
              <a:ext cx="544513" cy="574675"/>
            </a:xfrm>
            <a:custGeom>
              <a:avLst/>
              <a:gdLst>
                <a:gd name="connsiteX0" fmla="*/ 842481 w 852755"/>
                <a:gd name="connsiteY0" fmla="*/ 0 h 636998"/>
                <a:gd name="connsiteX1" fmla="*/ 174661 w 852755"/>
                <a:gd name="connsiteY1" fmla="*/ 195209 h 636998"/>
                <a:gd name="connsiteX2" fmla="*/ 113016 w 852755"/>
                <a:gd name="connsiteY2" fmla="*/ 462338 h 636998"/>
                <a:gd name="connsiteX3" fmla="*/ 852755 w 852755"/>
                <a:gd name="connsiteY3" fmla="*/ 636998 h 63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755" h="636998">
                  <a:moveTo>
                    <a:pt x="842481" y="0"/>
                  </a:moveTo>
                  <a:cubicBezTo>
                    <a:pt x="569360" y="59076"/>
                    <a:pt x="296239" y="118153"/>
                    <a:pt x="174661" y="195209"/>
                  </a:cubicBezTo>
                  <a:cubicBezTo>
                    <a:pt x="53083" y="272265"/>
                    <a:pt x="0" y="388707"/>
                    <a:pt x="113016" y="462338"/>
                  </a:cubicBezTo>
                  <a:cubicBezTo>
                    <a:pt x="226032" y="535969"/>
                    <a:pt x="539393" y="586483"/>
                    <a:pt x="852755" y="636998"/>
                  </a:cubicBezTo>
                </a:path>
              </a:pathLst>
            </a:cu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69" name="Group 80"/>
            <p:cNvGrpSpPr>
              <a:grpSpLocks/>
            </p:cNvGrpSpPr>
            <p:nvPr/>
          </p:nvGrpSpPr>
          <p:grpSpPr bwMode="auto">
            <a:xfrm rot="2760000">
              <a:off x="2155032" y="4823619"/>
              <a:ext cx="119062" cy="107950"/>
              <a:chOff x="1859" y="488"/>
              <a:chExt cx="166" cy="68"/>
            </a:xfrm>
          </p:grpSpPr>
          <p:sp>
            <p:nvSpPr>
              <p:cNvPr id="70" name="Line 14"/>
              <p:cNvSpPr>
                <a:spLocks noChangeShapeType="1"/>
              </p:cNvSpPr>
              <p:nvPr/>
            </p:nvSpPr>
            <p:spPr bwMode="auto">
              <a:xfrm rot="10800000">
                <a:off x="2025" y="488"/>
                <a:ext cx="0" cy="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1859" y="521"/>
                <a:ext cx="161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82" name="직사각형 81"/>
          <p:cNvSpPr/>
          <p:nvPr/>
        </p:nvSpPr>
        <p:spPr>
          <a:xfrm>
            <a:off x="755576" y="620688"/>
            <a:ext cx="4978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latin typeface="Tahoma" pitchFamily="34" charset="0"/>
                <a:cs typeface="Tahoma" pitchFamily="34" charset="0"/>
              </a:rPr>
              <a:t>Biosynthesis &amp; regeneration of BH4</a:t>
            </a:r>
            <a:endParaRPr lang="ko-KR" altLang="en-US" sz="2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85170" y="1484313"/>
            <a:ext cx="282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>
                <a:latin typeface="Arial" charset="0"/>
              </a:rPr>
              <a:t>Guanosine triphosphate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26420" y="2274888"/>
            <a:ext cx="3152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>
                <a:latin typeface="Arial" charset="0"/>
              </a:rPr>
              <a:t>Dihydroneopterin triphosphate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37533" y="299085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>
                <a:latin typeface="Arial" charset="0"/>
              </a:rPr>
              <a:t>6-pyruvoyl tetrahydropterin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56595" y="4254500"/>
            <a:ext cx="2619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>
                <a:latin typeface="Arial" charset="0"/>
              </a:rPr>
              <a:t>Tetrahydrobiopterin (BH4)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378920" y="260985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>
                <a:latin typeface="Times New Roman" pitchFamily="18" charset="0"/>
              </a:rPr>
              <a:t>PTPS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383683" y="1865313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>
                <a:latin typeface="Times New Roman" pitchFamily="18" charset="0"/>
              </a:rPr>
              <a:t>GTPCH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4426545" y="1770063"/>
            <a:ext cx="0" cy="5572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4426545" y="2514600"/>
            <a:ext cx="0" cy="5222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2497733" y="3429000"/>
            <a:ext cx="1282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latin typeface="Arial" charset="0"/>
              </a:rPr>
              <a:t>1’-oxo-H</a:t>
            </a:r>
            <a:r>
              <a:rPr lang="en-US" altLang="ko-KR" sz="1200" baseline="-25000">
                <a:latin typeface="Arial" charset="0"/>
              </a:rPr>
              <a:t>4</a:t>
            </a:r>
            <a:r>
              <a:rPr lang="en-US" altLang="ko-KR" sz="1200">
                <a:latin typeface="Arial" charset="0"/>
              </a:rPr>
              <a:t>-pterin</a:t>
            </a:r>
          </a:p>
        </p:txBody>
      </p:sp>
      <p:sp>
        <p:nvSpPr>
          <p:cNvPr id="39" name="Line 31"/>
          <p:cNvSpPr>
            <a:spLocks noChangeShapeType="1"/>
          </p:cNvSpPr>
          <p:nvPr/>
        </p:nvSpPr>
        <p:spPr bwMode="auto">
          <a:xfrm flipH="1">
            <a:off x="3302595" y="3248025"/>
            <a:ext cx="287338" cy="215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0" name="Line 22"/>
          <p:cNvSpPr>
            <a:spLocks noChangeShapeType="1"/>
          </p:cNvSpPr>
          <p:nvPr/>
        </p:nvSpPr>
        <p:spPr bwMode="auto">
          <a:xfrm>
            <a:off x="3348633" y="3716338"/>
            <a:ext cx="790575" cy="5762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" name="TextBox 53"/>
          <p:cNvSpPr txBox="1">
            <a:spLocks noChangeArrowheads="1"/>
          </p:cNvSpPr>
          <p:nvPr/>
        </p:nvSpPr>
        <p:spPr bwMode="auto">
          <a:xfrm>
            <a:off x="3471242" y="3223250"/>
            <a:ext cx="396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endParaRPr lang="ko-KR" altLang="en-US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54"/>
          <p:cNvSpPr txBox="1">
            <a:spLocks noChangeArrowheads="1"/>
          </p:cNvSpPr>
          <p:nvPr/>
        </p:nvSpPr>
        <p:spPr bwMode="auto">
          <a:xfrm>
            <a:off x="4922193" y="3233524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endParaRPr lang="ko-KR" altLang="en-US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55"/>
          <p:cNvSpPr txBox="1">
            <a:spLocks noChangeArrowheads="1"/>
          </p:cNvSpPr>
          <p:nvPr/>
        </p:nvSpPr>
        <p:spPr bwMode="auto">
          <a:xfrm>
            <a:off x="3608983" y="3751263"/>
            <a:ext cx="37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endParaRPr lang="ko-KR" altLang="en-US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Line 22"/>
          <p:cNvSpPr>
            <a:spLocks noChangeAspect="1" noChangeShapeType="1"/>
          </p:cNvSpPr>
          <p:nvPr/>
        </p:nvSpPr>
        <p:spPr bwMode="auto">
          <a:xfrm>
            <a:off x="5231408" y="3265488"/>
            <a:ext cx="295275" cy="2174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8" name="Rectangle 30"/>
          <p:cNvSpPr>
            <a:spLocks noChangeArrowheads="1"/>
          </p:cNvSpPr>
          <p:nvPr/>
        </p:nvSpPr>
        <p:spPr bwMode="auto">
          <a:xfrm>
            <a:off x="5075833" y="3429000"/>
            <a:ext cx="12557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latin typeface="Arial" charset="0"/>
              </a:rPr>
              <a:t>2’-oxo-H</a:t>
            </a:r>
            <a:r>
              <a:rPr lang="en-US" altLang="ko-KR" sz="1200" baseline="-25000">
                <a:latin typeface="Arial" charset="0"/>
              </a:rPr>
              <a:t>4</a:t>
            </a:r>
            <a:r>
              <a:rPr lang="en-US" altLang="ko-KR" sz="1200">
                <a:latin typeface="Arial" charset="0"/>
              </a:rPr>
              <a:t>-pterin</a:t>
            </a:r>
          </a:p>
        </p:txBody>
      </p:sp>
      <p:sp>
        <p:nvSpPr>
          <p:cNvPr id="59" name="Line 22"/>
          <p:cNvSpPr>
            <a:spLocks noChangeAspect="1" noChangeShapeType="1"/>
          </p:cNvSpPr>
          <p:nvPr/>
        </p:nvSpPr>
        <p:spPr bwMode="auto">
          <a:xfrm flipH="1">
            <a:off x="4734520" y="3698875"/>
            <a:ext cx="703263" cy="5762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0" name="TextBox 53"/>
          <p:cNvSpPr txBox="1">
            <a:spLocks noChangeArrowheads="1"/>
          </p:cNvSpPr>
          <p:nvPr/>
        </p:nvSpPr>
        <p:spPr bwMode="auto">
          <a:xfrm>
            <a:off x="4859933" y="3716338"/>
            <a:ext cx="37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endParaRPr lang="ko-KR" altLang="en-US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596336" cy="242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88840"/>
            <a:ext cx="2684884" cy="44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b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2664296" cy="1673931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930" y="2050106"/>
            <a:ext cx="3040535" cy="425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355181" y="1450901"/>
            <a:ext cx="282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>
                <a:latin typeface="Arial" charset="0"/>
              </a:rPr>
              <a:t>Guanosine triphosphate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96431" y="2241476"/>
            <a:ext cx="3152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>
                <a:latin typeface="Arial" charset="0"/>
              </a:rPr>
              <a:t>Dihydroneopterin triphosphate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07544" y="2957438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>
                <a:latin typeface="Arial" charset="0"/>
              </a:rPr>
              <a:t>6-pyruvoyl tetrahydropterin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326606" y="4221088"/>
            <a:ext cx="2619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>
                <a:latin typeface="Arial" charset="0"/>
              </a:rPr>
              <a:t>Tetrahydrobiopterin (BH4)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148931" y="2576438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>
                <a:latin typeface="Times New Roman" pitchFamily="18" charset="0"/>
              </a:rPr>
              <a:t>PTPS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153694" y="1831901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>
                <a:latin typeface="Times New Roman" pitchFamily="18" charset="0"/>
              </a:rPr>
              <a:t>GTPCH</a:t>
            </a: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4196556" y="1736651"/>
            <a:ext cx="0" cy="5572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196556" y="2481188"/>
            <a:ext cx="0" cy="5222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2267744" y="3395588"/>
            <a:ext cx="1282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latin typeface="Arial" charset="0"/>
              </a:rPr>
              <a:t>1’-oxo-H</a:t>
            </a:r>
            <a:r>
              <a:rPr lang="en-US" altLang="ko-KR" sz="1200" baseline="-25000">
                <a:latin typeface="Arial" charset="0"/>
              </a:rPr>
              <a:t>4</a:t>
            </a:r>
            <a:r>
              <a:rPr lang="en-US" altLang="ko-KR" sz="1200">
                <a:latin typeface="Arial" charset="0"/>
              </a:rPr>
              <a:t>-pterin</a:t>
            </a:r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 flipH="1">
            <a:off x="3072606" y="3214613"/>
            <a:ext cx="287338" cy="215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3118644" y="3682926"/>
            <a:ext cx="790575" cy="5762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" name="TextBox 53"/>
          <p:cNvSpPr txBox="1">
            <a:spLocks noChangeArrowheads="1"/>
          </p:cNvSpPr>
          <p:nvPr/>
        </p:nvSpPr>
        <p:spPr bwMode="auto">
          <a:xfrm>
            <a:off x="3249205" y="3193871"/>
            <a:ext cx="396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endParaRPr lang="ko-KR" altLang="en-US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54"/>
          <p:cNvSpPr txBox="1">
            <a:spLocks noChangeArrowheads="1"/>
          </p:cNvSpPr>
          <p:nvPr/>
        </p:nvSpPr>
        <p:spPr bwMode="auto">
          <a:xfrm>
            <a:off x="5134074" y="3107556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endParaRPr lang="ko-KR" alt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22"/>
          <p:cNvSpPr>
            <a:spLocks noChangeAspect="1" noChangeShapeType="1"/>
          </p:cNvSpPr>
          <p:nvPr/>
        </p:nvSpPr>
        <p:spPr bwMode="auto">
          <a:xfrm>
            <a:off x="5001419" y="3232076"/>
            <a:ext cx="295275" cy="2174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4845844" y="3395588"/>
            <a:ext cx="12557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latin typeface="Arial" charset="0"/>
              </a:rPr>
              <a:t>2’-oxo-H</a:t>
            </a:r>
            <a:r>
              <a:rPr lang="en-US" altLang="ko-KR" sz="1200" baseline="-25000">
                <a:latin typeface="Arial" charset="0"/>
              </a:rPr>
              <a:t>4</a:t>
            </a:r>
            <a:r>
              <a:rPr lang="en-US" altLang="ko-KR" sz="1200">
                <a:latin typeface="Arial" charset="0"/>
              </a:rPr>
              <a:t>-pterin</a:t>
            </a:r>
          </a:p>
        </p:txBody>
      </p:sp>
      <p:sp>
        <p:nvSpPr>
          <p:cNvPr id="26" name="Line 22"/>
          <p:cNvSpPr>
            <a:spLocks noChangeAspect="1" noChangeShapeType="1"/>
          </p:cNvSpPr>
          <p:nvPr/>
        </p:nvSpPr>
        <p:spPr bwMode="auto">
          <a:xfrm flipH="1">
            <a:off x="4504531" y="3665463"/>
            <a:ext cx="703263" cy="5762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7" name="TextBox 53"/>
          <p:cNvSpPr txBox="1">
            <a:spLocks noChangeArrowheads="1"/>
          </p:cNvSpPr>
          <p:nvPr/>
        </p:nvSpPr>
        <p:spPr bwMode="auto">
          <a:xfrm>
            <a:off x="4629944" y="3682926"/>
            <a:ext cx="37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endParaRPr lang="ko-KR" altLang="en-US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53"/>
          <p:cNvSpPr txBox="1">
            <a:spLocks noChangeArrowheads="1"/>
          </p:cNvSpPr>
          <p:nvPr/>
        </p:nvSpPr>
        <p:spPr bwMode="auto">
          <a:xfrm>
            <a:off x="4838774" y="3827636"/>
            <a:ext cx="396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endParaRPr lang="ko-KR" alt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54"/>
          <p:cNvSpPr txBox="1">
            <a:spLocks noChangeArrowheads="1"/>
          </p:cNvSpPr>
          <p:nvPr/>
        </p:nvSpPr>
        <p:spPr bwMode="auto">
          <a:xfrm>
            <a:off x="3333899" y="3693894"/>
            <a:ext cx="37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endParaRPr lang="ko-KR" alt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54"/>
          <p:cNvSpPr txBox="1">
            <a:spLocks noChangeArrowheads="1"/>
          </p:cNvSpPr>
          <p:nvPr/>
        </p:nvSpPr>
        <p:spPr bwMode="auto">
          <a:xfrm>
            <a:off x="4754588" y="3212976"/>
            <a:ext cx="37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endParaRPr lang="ko-KR" alt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54"/>
          <p:cNvSpPr txBox="1">
            <a:spLocks noChangeArrowheads="1"/>
          </p:cNvSpPr>
          <p:nvPr/>
        </p:nvSpPr>
        <p:spPr bwMode="auto">
          <a:xfrm>
            <a:off x="3038574" y="3809588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endParaRPr lang="ko-KR" alt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560" y="5013176"/>
            <a:ext cx="8241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Hypothesis: there are alternative enzymes involved in the synthesis of BH4 from PPH4</a:t>
            </a:r>
            <a:endParaRPr lang="ko-KR" alt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153</Words>
  <Application>Microsoft Office PowerPoint</Application>
  <PresentationFormat>화면 슬라이드 쇼(4:3)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5" baseType="lpstr">
      <vt:lpstr>Office 테마</vt:lpstr>
      <vt:lpstr>CS ChemDraw Drawing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</dc:creator>
  <cp:lastModifiedBy>admin</cp:lastModifiedBy>
  <cp:revision>36</cp:revision>
  <dcterms:created xsi:type="dcterms:W3CDTF">2014-03-21T06:53:00Z</dcterms:created>
  <dcterms:modified xsi:type="dcterms:W3CDTF">2014-04-02T03:38:59Z</dcterms:modified>
</cp:coreProperties>
</file>