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4" r:id="rId3"/>
    <p:sldId id="267" r:id="rId4"/>
    <p:sldId id="261" r:id="rId5"/>
    <p:sldId id="256" r:id="rId6"/>
    <p:sldId id="259" r:id="rId7"/>
    <p:sldId id="260" r:id="rId8"/>
    <p:sldId id="263" r:id="rId9"/>
    <p:sldId id="257" r:id="rId10"/>
    <p:sldId id="258" r:id="rId11"/>
    <p:sldId id="269" r:id="rId12"/>
    <p:sldId id="270" r:id="rId13"/>
    <p:sldId id="271" r:id="rId14"/>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5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4BF0AF6E-D1A0-4DAC-98BF-2BCD5938EA40}" type="datetimeFigureOut">
              <a:rPr lang="ko-KR" altLang="en-US" smtClean="0"/>
              <a:pPr/>
              <a:t>2013-11-01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B4C4E70-2FC4-44A3-8ECD-1BBC5014F546}"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F0AF6E-D1A0-4DAC-98BF-2BCD5938EA40}" type="datetimeFigureOut">
              <a:rPr lang="ko-KR" altLang="en-US" smtClean="0"/>
              <a:pPr/>
              <a:t>2013-11-01</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4E70-2FC4-44A3-8ECD-1BBC5014F546}"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alzforum.org/res/com/mut/app/default.asp" TargetMode="External"/><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hyperlink" Target="http://www.alzforum.org/res/com/mut/tau/default.asp" TargetMode="External"/><Relationship Id="rId1" Type="http://schemas.openxmlformats.org/officeDocument/2006/relationships/slideLayout" Target="../slideLayouts/slideLayout7.xml"/><Relationship Id="rId4" Type="http://schemas.openxmlformats.org/officeDocument/2006/relationships/hyperlink" Target="http://www.alzforum.org/res/com/mut/tau/taupolytable.asp"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hyperlink" Target="http://www.cerebralfunctionunit.co.uk/ftld_overview.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sciencedaily.com/releases/2013/10/131028114422.htm"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7.xml"/><Relationship Id="rId4" Type="http://schemas.openxmlformats.org/officeDocument/2006/relationships/hyperlink" Target="http://www.alzforum.org/res/com/mut/pre/"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ww.rcsb.org/pdb/explore/explore.do?structureId=2NRF" TargetMode="External"/><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hyperlink" Target="http://www.rcsb.org/pdb/explore/explore.do?structureId=3B4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www.nature.com/nrn/journal/v3/n4/images/nrn785-f2.jpg"/>
          <p:cNvPicPr>
            <a:picLocks noChangeAspect="1" noChangeArrowheads="1"/>
          </p:cNvPicPr>
          <p:nvPr/>
        </p:nvPicPr>
        <p:blipFill>
          <a:blip r:embed="rId2" cstate="print"/>
          <a:srcRect/>
          <a:stretch>
            <a:fillRect/>
          </a:stretch>
        </p:blipFill>
        <p:spPr bwMode="auto">
          <a:xfrm>
            <a:off x="1691680" y="1124744"/>
            <a:ext cx="5328592" cy="3667848"/>
          </a:xfrm>
          <a:prstGeom prst="rect">
            <a:avLst/>
          </a:prstGeom>
          <a:noFill/>
        </p:spPr>
      </p:pic>
      <p:sp>
        <p:nvSpPr>
          <p:cNvPr id="3" name="직사각형 2"/>
          <p:cNvSpPr/>
          <p:nvPr/>
        </p:nvSpPr>
        <p:spPr>
          <a:xfrm>
            <a:off x="755576" y="260648"/>
            <a:ext cx="7488832" cy="646331"/>
          </a:xfrm>
          <a:prstGeom prst="rect">
            <a:avLst/>
          </a:prstGeom>
        </p:spPr>
        <p:txBody>
          <a:bodyPr wrap="square">
            <a:spAutoFit/>
          </a:bodyPr>
          <a:lstStyle/>
          <a:p>
            <a:pPr algn="ctr"/>
            <a:r>
              <a:rPr lang="en-US" altLang="ko-KR" b="1" dirty="0" smtClean="0"/>
              <a:t>Schematic of the </a:t>
            </a:r>
            <a:r>
              <a:rPr lang="en-US" altLang="ko-KR" b="1" dirty="0" err="1" smtClean="0"/>
              <a:t>proteolytic</a:t>
            </a:r>
            <a:r>
              <a:rPr lang="en-US" altLang="ko-KR" b="1" dirty="0" smtClean="0"/>
              <a:t> events and cleavage products that are generated during the processing of APP</a:t>
            </a:r>
            <a:endParaRPr lang="ko-KR" altLang="en-US" dirty="0"/>
          </a:p>
        </p:txBody>
      </p:sp>
      <p:sp>
        <p:nvSpPr>
          <p:cNvPr id="23" name="직사각형 22"/>
          <p:cNvSpPr/>
          <p:nvPr/>
        </p:nvSpPr>
        <p:spPr>
          <a:xfrm>
            <a:off x="251520" y="5013176"/>
            <a:ext cx="8640960" cy="1631216"/>
          </a:xfrm>
          <a:prstGeom prst="rect">
            <a:avLst/>
          </a:prstGeom>
        </p:spPr>
        <p:txBody>
          <a:bodyPr wrap="square">
            <a:spAutoFit/>
          </a:bodyPr>
          <a:lstStyle/>
          <a:p>
            <a:r>
              <a:rPr lang="en-US" altLang="ko-KR" sz="1000" dirty="0" smtClean="0"/>
              <a:t>The </a:t>
            </a:r>
            <a:r>
              <a:rPr lang="en-US" altLang="ko-KR" sz="1000" dirty="0" err="1" smtClean="0"/>
              <a:t>amyloid</a:t>
            </a:r>
            <a:r>
              <a:rPr lang="en-US" altLang="ko-KR" sz="1000" dirty="0" smtClean="0"/>
              <a:t> precursor protein (APP) Swedish mutation makes APP a more </a:t>
            </a:r>
            <a:r>
              <a:rPr lang="en-US" altLang="ko-KR" sz="1000" dirty="0" err="1" smtClean="0"/>
              <a:t>favoured</a:t>
            </a:r>
            <a:r>
              <a:rPr lang="en-US" altLang="ko-KR" sz="1000" dirty="0" smtClean="0"/>
              <a:t> substrate for </a:t>
            </a:r>
            <a:r>
              <a:rPr lang="el-GR" altLang="ko-KR" sz="1000" dirty="0" smtClean="0"/>
              <a:t>β</a:t>
            </a:r>
            <a:r>
              <a:rPr lang="en-US" altLang="ko-KR" sz="1000" dirty="0" smtClean="0"/>
              <a:t>-</a:t>
            </a:r>
            <a:r>
              <a:rPr lang="en-US" altLang="ko-KR" sz="1000" dirty="0" err="1" smtClean="0"/>
              <a:t>secretase</a:t>
            </a:r>
            <a:r>
              <a:rPr lang="en-US" altLang="ko-KR" sz="1000" dirty="0" smtClean="0"/>
              <a:t> (</a:t>
            </a:r>
            <a:r>
              <a:rPr lang="el-GR" altLang="ko-KR" sz="1000" dirty="0" smtClean="0"/>
              <a:t>β </a:t>
            </a:r>
            <a:r>
              <a:rPr lang="en-US" altLang="ko-KR" sz="1000" dirty="0" smtClean="0"/>
              <a:t>-site APP-cleaving enzyme, or BACE) cleavage, thereby increasing the flux of APP down the </a:t>
            </a:r>
            <a:r>
              <a:rPr lang="el-GR" altLang="ko-KR" sz="1000" dirty="0" smtClean="0"/>
              <a:t>β </a:t>
            </a:r>
            <a:r>
              <a:rPr lang="en-US" altLang="ko-KR" sz="1000" dirty="0" smtClean="0"/>
              <a:t>-</a:t>
            </a:r>
            <a:r>
              <a:rPr lang="en-US" altLang="ko-KR" sz="1000" dirty="0" err="1" smtClean="0"/>
              <a:t>secretase</a:t>
            </a:r>
            <a:r>
              <a:rPr lang="en-US" altLang="ko-KR" sz="1000" dirty="0" smtClean="0"/>
              <a:t>–</a:t>
            </a:r>
            <a:r>
              <a:rPr lang="el-GR" altLang="ko-KR" sz="1000" dirty="0" smtClean="0"/>
              <a:t>γ</a:t>
            </a:r>
            <a:r>
              <a:rPr lang="en-US" altLang="ko-KR" sz="1000" dirty="0" smtClean="0"/>
              <a:t>-</a:t>
            </a:r>
            <a:r>
              <a:rPr lang="en-US" altLang="ko-KR" sz="1000" dirty="0" err="1" smtClean="0"/>
              <a:t>secretase</a:t>
            </a:r>
            <a:r>
              <a:rPr lang="en-US" altLang="ko-KR" sz="1000" dirty="0" smtClean="0"/>
              <a:t> cleavage pathway to generate </a:t>
            </a:r>
            <a:r>
              <a:rPr lang="en-US" altLang="ko-KR" sz="1000" dirty="0" err="1" smtClean="0"/>
              <a:t>amyloid</a:t>
            </a:r>
            <a:r>
              <a:rPr lang="en-US" altLang="ko-KR" sz="1000" dirty="0" smtClean="0"/>
              <a:t>-</a:t>
            </a:r>
            <a:r>
              <a:rPr lang="el-GR" altLang="ko-KR" sz="1000" dirty="0" smtClean="0"/>
              <a:t>β</a:t>
            </a:r>
            <a:r>
              <a:rPr lang="en-US" altLang="ko-KR" sz="1000" dirty="0" smtClean="0"/>
              <a:t> (A</a:t>
            </a:r>
            <a:r>
              <a:rPr lang="el-GR" altLang="ko-KR" sz="1000" dirty="0" smtClean="0"/>
              <a:t>β</a:t>
            </a:r>
            <a:r>
              <a:rPr lang="en-US" altLang="ko-KR" sz="1000" dirty="0" smtClean="0"/>
              <a:t>) (wild-type APP is predominantly processed by the </a:t>
            </a:r>
            <a:r>
              <a:rPr lang="el-GR" altLang="ko-KR" sz="1000" dirty="0" smtClean="0"/>
              <a:t>α</a:t>
            </a:r>
            <a:r>
              <a:rPr lang="en-US" altLang="ko-KR" sz="1000" dirty="0" smtClean="0"/>
              <a:t>-</a:t>
            </a:r>
            <a:r>
              <a:rPr lang="en-US" altLang="ko-KR" sz="1000" dirty="0" err="1" smtClean="0"/>
              <a:t>secretase</a:t>
            </a:r>
            <a:r>
              <a:rPr lang="en-US" altLang="ko-KR" sz="1000" dirty="0" smtClean="0"/>
              <a:t> pathway). The mutations in </a:t>
            </a:r>
            <a:r>
              <a:rPr lang="en-US" altLang="ko-KR" sz="1000" dirty="0" err="1" smtClean="0"/>
              <a:t>presenilin</a:t>
            </a:r>
            <a:r>
              <a:rPr lang="en-US" altLang="ko-KR" sz="1000" dirty="0" smtClean="0"/>
              <a:t> 1 (PS1) and PS2 alter </a:t>
            </a:r>
            <a:r>
              <a:rPr lang="el-GR" altLang="ko-KR" sz="1000" dirty="0" smtClean="0"/>
              <a:t>γ</a:t>
            </a:r>
            <a:r>
              <a:rPr lang="en-US" altLang="ko-KR" sz="1000" dirty="0" smtClean="0"/>
              <a:t>-</a:t>
            </a:r>
            <a:r>
              <a:rPr lang="en-US" altLang="ko-KR" sz="1000" dirty="0" err="1" smtClean="0"/>
              <a:t>secretase</a:t>
            </a:r>
            <a:r>
              <a:rPr lang="en-US" altLang="ko-KR" sz="1000" dirty="0" smtClean="0"/>
              <a:t> cleavage and promote the overproduction of A42. Similarly, mutations within the </a:t>
            </a:r>
            <a:r>
              <a:rPr lang="en-US" altLang="ko-KR" sz="1000" dirty="0" err="1" smtClean="0"/>
              <a:t>transmembrane</a:t>
            </a:r>
            <a:r>
              <a:rPr lang="en-US" altLang="ko-KR" sz="1000" dirty="0" smtClean="0"/>
              <a:t> (TM) domain of APP (for example, APPV717I) serve as an improved substrate for </a:t>
            </a:r>
            <a:r>
              <a:rPr lang="el-GR" altLang="ko-KR" sz="1000" dirty="0" smtClean="0"/>
              <a:t>γ</a:t>
            </a:r>
            <a:r>
              <a:rPr lang="en-US" altLang="ko-KR" sz="1000" dirty="0" smtClean="0"/>
              <a:t>-</a:t>
            </a:r>
            <a:r>
              <a:rPr lang="en-US" altLang="ko-KR" sz="1000" dirty="0" err="1" smtClean="0"/>
              <a:t>secretase</a:t>
            </a:r>
            <a:r>
              <a:rPr lang="en-US" altLang="ko-KR" sz="1000" dirty="0" smtClean="0"/>
              <a:t>, leading to the overproduction of A42. The APP Flemish/Dutch and Arctic mutations seem to alter the propensity of A fibril formation. </a:t>
            </a:r>
            <a:r>
              <a:rPr lang="en-US" altLang="ko-KR" sz="1000" dirty="0" err="1" smtClean="0"/>
              <a:t>Apolipoprotein</a:t>
            </a:r>
            <a:r>
              <a:rPr lang="en-US" altLang="ko-KR" sz="1000" dirty="0" smtClean="0"/>
              <a:t> 4 (ApoE4) might have several effects, including competing with A for clearance through the low-density-lipoprotein-related protein 1 (LRP1) receptor, and enhancing aggregation and </a:t>
            </a:r>
            <a:r>
              <a:rPr lang="en-US" altLang="ko-KR" sz="1000" dirty="0" err="1" smtClean="0"/>
              <a:t>fibrillogenesis</a:t>
            </a:r>
            <a:r>
              <a:rPr lang="en-US" altLang="ko-KR" sz="1000" dirty="0" smtClean="0"/>
              <a:t> of extracellular A. In addition, because of the role of </a:t>
            </a:r>
            <a:r>
              <a:rPr lang="en-US" altLang="ko-KR" sz="1000" dirty="0" err="1" smtClean="0"/>
              <a:t>ApoE</a:t>
            </a:r>
            <a:r>
              <a:rPr lang="en-US" altLang="ko-KR" sz="1000" dirty="0" smtClean="0"/>
              <a:t> in lipid metabolism and repair mechanisms, it is conceivable that the 4 allele might not support these functions as well in response to various noxious stimuli when compared with ApoE3 or ApoE2. APPs, -</a:t>
            </a:r>
            <a:r>
              <a:rPr lang="en-US" altLang="ko-KR" sz="1000" dirty="0" err="1" smtClean="0"/>
              <a:t>secretase</a:t>
            </a:r>
            <a:r>
              <a:rPr lang="en-US" altLang="ko-KR" sz="1000" dirty="0" smtClean="0"/>
              <a:t>-derived secreted APP; KPI, </a:t>
            </a:r>
            <a:r>
              <a:rPr lang="en-US" altLang="ko-KR" sz="1000" dirty="0" err="1" smtClean="0"/>
              <a:t>Kunitz</a:t>
            </a:r>
            <a:r>
              <a:rPr lang="en-US" altLang="ko-KR" sz="1000" dirty="0" smtClean="0"/>
              <a:t> protease inhibitor domain. Nature Reviews Neuroscience 3, 281-290 (April 2002)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nature.com/nature/journal/v459/n7245/images/nature08146-f1.2.jpg"/>
          <p:cNvPicPr>
            <a:picLocks noChangeAspect="1" noChangeArrowheads="1"/>
          </p:cNvPicPr>
          <p:nvPr/>
        </p:nvPicPr>
        <p:blipFill>
          <a:blip r:embed="rId2" cstate="print"/>
          <a:srcRect/>
          <a:stretch>
            <a:fillRect/>
          </a:stretch>
        </p:blipFill>
        <p:spPr bwMode="auto">
          <a:xfrm>
            <a:off x="3995936" y="44624"/>
            <a:ext cx="4884812" cy="4212741"/>
          </a:xfrm>
          <a:prstGeom prst="rect">
            <a:avLst/>
          </a:prstGeom>
          <a:noFill/>
        </p:spPr>
      </p:pic>
      <p:sp>
        <p:nvSpPr>
          <p:cNvPr id="3" name="직사각형 2"/>
          <p:cNvSpPr/>
          <p:nvPr/>
        </p:nvSpPr>
        <p:spPr>
          <a:xfrm>
            <a:off x="323528" y="4411176"/>
            <a:ext cx="8712968" cy="2308324"/>
          </a:xfrm>
          <a:prstGeom prst="rect">
            <a:avLst/>
          </a:prstGeom>
        </p:spPr>
        <p:txBody>
          <a:bodyPr wrap="square">
            <a:spAutoFit/>
          </a:bodyPr>
          <a:lstStyle/>
          <a:p>
            <a:r>
              <a:rPr lang="en-US" altLang="ko-KR" sz="900" b="1" dirty="0" smtClean="0"/>
              <a:t>a</a:t>
            </a:r>
            <a:r>
              <a:rPr lang="en-US" altLang="ko-KR" sz="900" dirty="0" smtClean="0"/>
              <a:t>, Transcriptional activation by the cleavage of sterol regulatory element-binding protein (SREBP) by site-2 protease (S2P). When the cellular level of sterols drops, the SREBP precursor protein is transported to the Golgi apparatus, where it is first cleaved by site-1 protease (S1P) (red zigzag line) and then by S2P (black zigzag line). The liberated transcription-factor domain (</a:t>
            </a:r>
            <a:r>
              <a:rPr lang="en-US" altLang="ko-KR" sz="900" dirty="0" err="1" smtClean="0"/>
              <a:t>bHLH</a:t>
            </a:r>
            <a:r>
              <a:rPr lang="en-US" altLang="ko-KR" sz="900" dirty="0" smtClean="0"/>
              <a:t>) travels to the nucleus and directs the transcription of target genes. mjS2P, crystal structure of the </a:t>
            </a:r>
            <a:r>
              <a:rPr lang="en-US" altLang="ko-KR" sz="900" dirty="0" err="1" smtClean="0"/>
              <a:t>Methanocaldococcus</a:t>
            </a:r>
            <a:r>
              <a:rPr lang="en-US" altLang="ko-KR" sz="900" dirty="0" smtClean="0"/>
              <a:t> </a:t>
            </a:r>
            <a:r>
              <a:rPr lang="en-US" altLang="ko-KR" sz="900" dirty="0" err="1" smtClean="0"/>
              <a:t>jannaschii</a:t>
            </a:r>
            <a:r>
              <a:rPr lang="en-US" altLang="ko-KR" sz="900" dirty="0" smtClean="0"/>
              <a:t> S2P. </a:t>
            </a:r>
            <a:r>
              <a:rPr lang="en-US" altLang="ko-KR" sz="900" b="1" dirty="0" smtClean="0"/>
              <a:t>b</a:t>
            </a:r>
            <a:r>
              <a:rPr lang="en-US" altLang="ko-KR" sz="900" dirty="0" smtClean="0"/>
              <a:t>, Activation of the epidermal growth factor (EGF) receptor by the rhomboid-dependent release of its </a:t>
            </a:r>
            <a:r>
              <a:rPr lang="en-US" altLang="ko-KR" sz="900" dirty="0" err="1" smtClean="0"/>
              <a:t>ligand</a:t>
            </a:r>
            <a:r>
              <a:rPr lang="en-US" altLang="ko-KR" sz="900" dirty="0" smtClean="0"/>
              <a:t> in Drosophila. The EGF receptor </a:t>
            </a:r>
            <a:r>
              <a:rPr lang="en-US" altLang="ko-KR" sz="900" dirty="0" err="1" smtClean="0"/>
              <a:t>ligand</a:t>
            </a:r>
            <a:r>
              <a:rPr lang="en-US" altLang="ko-KR" sz="900" dirty="0" smtClean="0"/>
              <a:t> Spitz is transported to the Golgi apparatus, where it is cleaved by rhomboid. The luminal product is secreted and activates EGF receptors on </a:t>
            </a:r>
            <a:r>
              <a:rPr lang="en-US" altLang="ko-KR" sz="900" dirty="0" err="1" smtClean="0"/>
              <a:t>neighbouring</a:t>
            </a:r>
            <a:r>
              <a:rPr lang="en-US" altLang="ko-KR" sz="900" dirty="0" smtClean="0"/>
              <a:t> cells. </a:t>
            </a:r>
            <a:r>
              <a:rPr lang="en-US" altLang="ko-KR" sz="900" dirty="0" err="1" smtClean="0"/>
              <a:t>GlpG</a:t>
            </a:r>
            <a:r>
              <a:rPr lang="en-US" altLang="ko-KR" sz="900" dirty="0" smtClean="0"/>
              <a:t>, crystal structure of Escherichia coli rhomboid55. </a:t>
            </a:r>
            <a:r>
              <a:rPr lang="en-US" altLang="ko-KR" sz="900" b="1" dirty="0" smtClean="0"/>
              <a:t>c</a:t>
            </a:r>
            <a:r>
              <a:rPr lang="en-US" altLang="ko-KR" sz="900" dirty="0" smtClean="0"/>
              <a:t>, </a:t>
            </a:r>
            <a:r>
              <a:rPr lang="en-US" altLang="ko-KR" sz="900" dirty="0" smtClean="0">
                <a:solidFill>
                  <a:srgbClr val="FF0000"/>
                </a:solidFill>
              </a:rPr>
              <a:t>Release of </a:t>
            </a:r>
            <a:r>
              <a:rPr lang="en-US" altLang="ko-KR" sz="900" dirty="0" err="1" smtClean="0">
                <a:solidFill>
                  <a:srgbClr val="FF0000"/>
                </a:solidFill>
              </a:rPr>
              <a:t>amyloid</a:t>
            </a:r>
            <a:r>
              <a:rPr lang="en-US" altLang="ko-KR" sz="900" dirty="0" smtClean="0">
                <a:solidFill>
                  <a:srgbClr val="FF0000"/>
                </a:solidFill>
              </a:rPr>
              <a:t> </a:t>
            </a:r>
            <a:r>
              <a:rPr lang="el-GR" altLang="ko-KR" sz="900" dirty="0" smtClean="0">
                <a:solidFill>
                  <a:srgbClr val="FF0000"/>
                </a:solidFill>
              </a:rPr>
              <a:t>β</a:t>
            </a:r>
            <a:r>
              <a:rPr lang="en-US" altLang="ko-KR" sz="900" dirty="0" smtClean="0">
                <a:solidFill>
                  <a:srgbClr val="FF0000"/>
                </a:solidFill>
              </a:rPr>
              <a:t>-peptide (A) by </a:t>
            </a:r>
            <a:r>
              <a:rPr lang="el-GR" altLang="ko-KR" sz="900" dirty="0" smtClean="0">
                <a:solidFill>
                  <a:srgbClr val="FF0000"/>
                </a:solidFill>
              </a:rPr>
              <a:t>γ</a:t>
            </a:r>
            <a:r>
              <a:rPr lang="en-US" altLang="ko-KR" sz="900" dirty="0" smtClean="0">
                <a:solidFill>
                  <a:srgbClr val="FF0000"/>
                </a:solidFill>
              </a:rPr>
              <a:t>-</a:t>
            </a:r>
            <a:r>
              <a:rPr lang="en-US" altLang="ko-KR" sz="900" dirty="0" err="1" smtClean="0">
                <a:solidFill>
                  <a:srgbClr val="FF0000"/>
                </a:solidFill>
              </a:rPr>
              <a:t>secretase</a:t>
            </a:r>
            <a:r>
              <a:rPr lang="en-US" altLang="ko-KR" sz="900" dirty="0" smtClean="0">
                <a:solidFill>
                  <a:srgbClr val="FF0000"/>
                </a:solidFill>
              </a:rPr>
              <a:t> (</a:t>
            </a:r>
            <a:r>
              <a:rPr lang="el-GR" altLang="ko-KR" sz="900" dirty="0" smtClean="0">
                <a:solidFill>
                  <a:srgbClr val="FF0000"/>
                </a:solidFill>
              </a:rPr>
              <a:t>γ</a:t>
            </a:r>
            <a:r>
              <a:rPr lang="en-US" altLang="ko-KR" sz="900" dirty="0" smtClean="0">
                <a:solidFill>
                  <a:srgbClr val="FF0000"/>
                </a:solidFill>
              </a:rPr>
              <a:t>). The catalytic component of </a:t>
            </a:r>
            <a:r>
              <a:rPr lang="el-GR" altLang="ko-KR" sz="900" dirty="0" smtClean="0">
                <a:solidFill>
                  <a:srgbClr val="FF0000"/>
                </a:solidFill>
              </a:rPr>
              <a:t>γ</a:t>
            </a:r>
            <a:r>
              <a:rPr lang="en-US" altLang="ko-KR" sz="900" dirty="0" smtClean="0">
                <a:solidFill>
                  <a:srgbClr val="FF0000"/>
                </a:solidFill>
              </a:rPr>
              <a:t>-</a:t>
            </a:r>
            <a:r>
              <a:rPr lang="en-US" altLang="ko-KR" sz="900" dirty="0" err="1" smtClean="0">
                <a:solidFill>
                  <a:srgbClr val="FF0000"/>
                </a:solidFill>
              </a:rPr>
              <a:t>secretase</a:t>
            </a:r>
            <a:r>
              <a:rPr lang="en-US" altLang="ko-KR" sz="900" dirty="0" smtClean="0">
                <a:solidFill>
                  <a:srgbClr val="FF0000"/>
                </a:solidFill>
              </a:rPr>
              <a:t>, </a:t>
            </a:r>
            <a:r>
              <a:rPr lang="en-US" altLang="ko-KR" sz="900" dirty="0" err="1" smtClean="0">
                <a:solidFill>
                  <a:srgbClr val="FF0000"/>
                </a:solidFill>
              </a:rPr>
              <a:t>presenilin</a:t>
            </a:r>
            <a:r>
              <a:rPr lang="en-US" altLang="ko-KR" sz="900" dirty="0" smtClean="0">
                <a:solidFill>
                  <a:srgbClr val="FF0000"/>
                </a:solidFill>
              </a:rPr>
              <a:t>, is found in complex with three other proteins (</a:t>
            </a:r>
            <a:r>
              <a:rPr lang="en-US" altLang="ko-KR" sz="900" dirty="0" err="1" smtClean="0">
                <a:solidFill>
                  <a:srgbClr val="FF0000"/>
                </a:solidFill>
              </a:rPr>
              <a:t>nicastrin</a:t>
            </a:r>
            <a:r>
              <a:rPr lang="en-US" altLang="ko-KR" sz="900" dirty="0" smtClean="0">
                <a:solidFill>
                  <a:srgbClr val="FF0000"/>
                </a:solidFill>
              </a:rPr>
              <a:t> (NCT), anterior pharynx defective 1 (Aph-1) and </a:t>
            </a:r>
            <a:r>
              <a:rPr lang="en-US" altLang="ko-KR" sz="900" dirty="0" err="1" smtClean="0">
                <a:solidFill>
                  <a:srgbClr val="FF0000"/>
                </a:solidFill>
              </a:rPr>
              <a:t>presenilin</a:t>
            </a:r>
            <a:r>
              <a:rPr lang="en-US" altLang="ko-KR" sz="900" dirty="0" smtClean="0">
                <a:solidFill>
                  <a:srgbClr val="FF0000"/>
                </a:solidFill>
              </a:rPr>
              <a:t> enhancer 2 (Pen-2); complex shown schematically in grey on the left of the figure). </a:t>
            </a:r>
            <a:r>
              <a:rPr lang="en-US" altLang="ko-KR" sz="900" dirty="0" err="1" smtClean="0">
                <a:solidFill>
                  <a:srgbClr val="FF0000"/>
                </a:solidFill>
              </a:rPr>
              <a:t>Presenilin</a:t>
            </a:r>
            <a:r>
              <a:rPr lang="en-US" altLang="ko-KR" sz="900" dirty="0" smtClean="0">
                <a:solidFill>
                  <a:srgbClr val="FF0000"/>
                </a:solidFill>
              </a:rPr>
              <a:t> undergoes </a:t>
            </a:r>
            <a:r>
              <a:rPr lang="en-US" altLang="ko-KR" sz="900" dirty="0" err="1" smtClean="0">
                <a:solidFill>
                  <a:srgbClr val="FF0000"/>
                </a:solidFill>
              </a:rPr>
              <a:t>endoproteolytic</a:t>
            </a:r>
            <a:r>
              <a:rPr lang="en-US" altLang="ko-KR" sz="900" dirty="0" smtClean="0">
                <a:solidFill>
                  <a:srgbClr val="FF0000"/>
                </a:solidFill>
              </a:rPr>
              <a:t> cleavage to create an amino(N)-terminal fragment (NTF) and a </a:t>
            </a:r>
            <a:r>
              <a:rPr lang="en-US" altLang="ko-KR" sz="900" dirty="0" err="1" smtClean="0">
                <a:solidFill>
                  <a:srgbClr val="FF0000"/>
                </a:solidFill>
              </a:rPr>
              <a:t>carboxy</a:t>
            </a:r>
            <a:r>
              <a:rPr lang="en-US" altLang="ko-KR" sz="900" dirty="0" smtClean="0">
                <a:solidFill>
                  <a:srgbClr val="FF0000"/>
                </a:solidFill>
              </a:rPr>
              <a:t> (C)-terminal fragment (CTF). </a:t>
            </a:r>
            <a:r>
              <a:rPr lang="en-US" altLang="ko-KR" sz="900" dirty="0" err="1" smtClean="0">
                <a:solidFill>
                  <a:srgbClr val="FF0000"/>
                </a:solidFill>
              </a:rPr>
              <a:t>Amyloid</a:t>
            </a:r>
            <a:r>
              <a:rPr lang="en-US" altLang="ko-KR" sz="900" dirty="0" smtClean="0">
                <a:solidFill>
                  <a:srgbClr val="FF0000"/>
                </a:solidFill>
              </a:rPr>
              <a:t> precursor protein (APP) on the plasma membrane is first cleaved by </a:t>
            </a:r>
            <a:r>
              <a:rPr lang="el-GR" altLang="ko-KR" sz="900" dirty="0" smtClean="0">
                <a:solidFill>
                  <a:srgbClr val="FF0000"/>
                </a:solidFill>
              </a:rPr>
              <a:t>β</a:t>
            </a:r>
            <a:r>
              <a:rPr lang="en-US" altLang="ko-KR" sz="900" dirty="0" smtClean="0">
                <a:solidFill>
                  <a:srgbClr val="FF0000"/>
                </a:solidFill>
              </a:rPr>
              <a:t>-</a:t>
            </a:r>
            <a:r>
              <a:rPr lang="en-US" altLang="ko-KR" sz="900" dirty="0" err="1" smtClean="0">
                <a:solidFill>
                  <a:srgbClr val="FF0000"/>
                </a:solidFill>
              </a:rPr>
              <a:t>secretase</a:t>
            </a:r>
            <a:r>
              <a:rPr lang="en-US" altLang="ko-KR" sz="900" dirty="0" smtClean="0">
                <a:solidFill>
                  <a:srgbClr val="FF0000"/>
                </a:solidFill>
              </a:rPr>
              <a:t> (red zigzag line and ) at an extracellular domain, and then by </a:t>
            </a:r>
            <a:r>
              <a:rPr lang="el-GR" altLang="ko-KR" sz="900" dirty="0" smtClean="0">
                <a:solidFill>
                  <a:srgbClr val="FF0000"/>
                </a:solidFill>
              </a:rPr>
              <a:t>γ</a:t>
            </a:r>
            <a:r>
              <a:rPr lang="en-US" altLang="ko-KR" sz="900" dirty="0" smtClean="0">
                <a:solidFill>
                  <a:srgbClr val="FF0000"/>
                </a:solidFill>
              </a:rPr>
              <a:t>-</a:t>
            </a:r>
            <a:r>
              <a:rPr lang="en-US" altLang="ko-KR" sz="900" dirty="0" err="1" smtClean="0">
                <a:solidFill>
                  <a:srgbClr val="FF0000"/>
                </a:solidFill>
              </a:rPr>
              <a:t>secretase</a:t>
            </a:r>
            <a:r>
              <a:rPr lang="en-US" altLang="ko-KR" sz="900" dirty="0" smtClean="0">
                <a:solidFill>
                  <a:srgbClr val="FF0000"/>
                </a:solidFill>
              </a:rPr>
              <a:t> (black zigzag line and ) to release A</a:t>
            </a:r>
            <a:r>
              <a:rPr lang="el-GR" altLang="ko-KR" sz="900" dirty="0" smtClean="0">
                <a:solidFill>
                  <a:srgbClr val="FF0000"/>
                </a:solidFill>
              </a:rPr>
              <a:t>β</a:t>
            </a:r>
            <a:r>
              <a:rPr lang="en-US" altLang="ko-KR" sz="900" dirty="0" smtClean="0">
                <a:solidFill>
                  <a:srgbClr val="FF0000"/>
                </a:solidFill>
              </a:rPr>
              <a:t>, which is secreted from cells. The remnant is further cleaved by </a:t>
            </a:r>
            <a:r>
              <a:rPr lang="el-GR" altLang="ko-KR" sz="900" dirty="0" smtClean="0">
                <a:solidFill>
                  <a:srgbClr val="FF0000"/>
                </a:solidFill>
              </a:rPr>
              <a:t>γ</a:t>
            </a:r>
            <a:r>
              <a:rPr lang="en-US" altLang="ko-KR" sz="900" dirty="0" smtClean="0">
                <a:solidFill>
                  <a:srgbClr val="FF0000"/>
                </a:solidFill>
              </a:rPr>
              <a:t>-</a:t>
            </a:r>
            <a:r>
              <a:rPr lang="en-US" altLang="ko-KR" sz="900" dirty="0" err="1" smtClean="0">
                <a:solidFill>
                  <a:srgbClr val="FF0000"/>
                </a:solidFill>
              </a:rPr>
              <a:t>secretase</a:t>
            </a:r>
            <a:r>
              <a:rPr lang="en-US" altLang="ko-KR" sz="900" dirty="0" smtClean="0">
                <a:solidFill>
                  <a:srgbClr val="FF0000"/>
                </a:solidFill>
              </a:rPr>
              <a:t> at the  site (black zigzag line and to create APP intracellular domain (AICD), which is thought to have a role in transcription regulation</a:t>
            </a:r>
            <a:r>
              <a:rPr lang="en-US" altLang="ko-KR" sz="900" dirty="0" smtClean="0"/>
              <a:t>. </a:t>
            </a:r>
            <a:r>
              <a:rPr lang="en-US" altLang="ko-KR" sz="900" b="1" dirty="0" smtClean="0"/>
              <a:t>d</a:t>
            </a:r>
            <a:r>
              <a:rPr lang="en-US" altLang="ko-KR" sz="900" dirty="0" smtClean="0"/>
              <a:t>, Generation of human lymphocyte antigen E (HLA-E) </a:t>
            </a:r>
            <a:r>
              <a:rPr lang="en-US" altLang="ko-KR" sz="900" dirty="0" err="1" smtClean="0"/>
              <a:t>epitopes</a:t>
            </a:r>
            <a:r>
              <a:rPr lang="en-US" altLang="ko-KR" sz="900" dirty="0" smtClean="0"/>
              <a:t> by signal peptide peptidase (SPP)-</a:t>
            </a:r>
            <a:r>
              <a:rPr lang="en-US" altLang="ko-KR" sz="900" dirty="0" err="1" smtClean="0"/>
              <a:t>catalysed</a:t>
            </a:r>
            <a:r>
              <a:rPr lang="en-US" altLang="ko-KR" sz="900" dirty="0" smtClean="0"/>
              <a:t> </a:t>
            </a:r>
            <a:r>
              <a:rPr lang="en-US" altLang="ko-KR" sz="900" dirty="0" err="1" smtClean="0"/>
              <a:t>intramembrane</a:t>
            </a:r>
            <a:r>
              <a:rPr lang="en-US" altLang="ko-KR" sz="900" dirty="0" smtClean="0"/>
              <a:t> cleavage. During biosynthesis, the signal sequence of a major </a:t>
            </a:r>
            <a:r>
              <a:rPr lang="en-US" altLang="ko-KR" sz="900" dirty="0" err="1" smtClean="0"/>
              <a:t>histocompatibility</a:t>
            </a:r>
            <a:r>
              <a:rPr lang="en-US" altLang="ko-KR" sz="900" dirty="0" smtClean="0"/>
              <a:t> complex class I (MHC-I) molecule is first cleaved by signal peptidase (SP) (red zigzag line) and then by SPP (black zigzag line). The resultant fragment is released to the </a:t>
            </a:r>
            <a:r>
              <a:rPr lang="en-US" altLang="ko-KR" sz="900" dirty="0" err="1" smtClean="0"/>
              <a:t>cytosol</a:t>
            </a:r>
            <a:r>
              <a:rPr lang="en-US" altLang="ko-KR" sz="900" dirty="0" smtClean="0"/>
              <a:t> (step 1) where it is further cleaved (not shown) and transported back to the lumen of the endoplasmic reticulum (ER) by the transporter associated with antigen processing (TAP) (step 2). The </a:t>
            </a:r>
            <a:r>
              <a:rPr lang="en-US" altLang="ko-KR" sz="900" dirty="0" err="1" smtClean="0"/>
              <a:t>epitope</a:t>
            </a:r>
            <a:r>
              <a:rPr lang="en-US" altLang="ko-KR" sz="900" dirty="0" smtClean="0"/>
              <a:t>-containing fragment is then loaded onto the HLA-E molecule and transported to the cell surface for presentation to natural killer (NK) cells (step 3). D, </a:t>
            </a:r>
            <a:r>
              <a:rPr lang="en-US" altLang="ko-KR" sz="900" dirty="0" err="1" smtClean="0"/>
              <a:t>aspartates</a:t>
            </a:r>
            <a:r>
              <a:rPr lang="en-US" altLang="ko-KR" sz="900" dirty="0" smtClean="0"/>
              <a:t> in active site. Nature 459, 371-378(21 May 2009)</a:t>
            </a:r>
          </a:p>
        </p:txBody>
      </p:sp>
      <p:sp>
        <p:nvSpPr>
          <p:cNvPr id="19" name="직사각형 18"/>
          <p:cNvSpPr/>
          <p:nvPr/>
        </p:nvSpPr>
        <p:spPr>
          <a:xfrm>
            <a:off x="395536" y="332656"/>
            <a:ext cx="3456384" cy="646331"/>
          </a:xfrm>
          <a:prstGeom prst="rect">
            <a:avLst/>
          </a:prstGeom>
        </p:spPr>
        <p:txBody>
          <a:bodyPr wrap="square">
            <a:spAutoFit/>
          </a:bodyPr>
          <a:lstStyle/>
          <a:p>
            <a:r>
              <a:rPr lang="en-US" altLang="ko-KR" b="1" dirty="0" smtClean="0"/>
              <a:t>I-</a:t>
            </a:r>
            <a:r>
              <a:rPr lang="en-US" altLang="ko-KR" b="1" dirty="0" err="1" smtClean="0"/>
              <a:t>CLiP</a:t>
            </a:r>
            <a:r>
              <a:rPr lang="en-US" altLang="ko-KR" b="1" dirty="0" smtClean="0"/>
              <a:t> families and their </a:t>
            </a:r>
            <a:r>
              <a:rPr lang="en-US" altLang="ko-KR" b="1" dirty="0" err="1" smtClean="0"/>
              <a:t>signalling</a:t>
            </a:r>
            <a:r>
              <a:rPr lang="en-US" altLang="ko-KR" b="1" dirty="0" smtClean="0"/>
              <a:t>-related functions</a:t>
            </a:r>
          </a:p>
        </p:txBody>
      </p:sp>
      <p:sp>
        <p:nvSpPr>
          <p:cNvPr id="20" name="TextBox 19"/>
          <p:cNvSpPr txBox="1"/>
          <p:nvPr/>
        </p:nvSpPr>
        <p:spPr>
          <a:xfrm>
            <a:off x="1475656" y="3140968"/>
            <a:ext cx="2118913" cy="276999"/>
          </a:xfrm>
          <a:prstGeom prst="rect">
            <a:avLst/>
          </a:prstGeom>
          <a:noFill/>
        </p:spPr>
        <p:txBody>
          <a:bodyPr wrap="none" rtlCol="0">
            <a:spAutoFit/>
          </a:bodyPr>
          <a:lstStyle/>
          <a:p>
            <a:r>
              <a:rPr lang="en-US" altLang="ko-KR" sz="1200" dirty="0" smtClean="0"/>
              <a:t>NCT, Aph-1, Pen-2 complex</a:t>
            </a:r>
            <a:endParaRPr lang="ko-KR" altLang="en-US" sz="1200" dirty="0"/>
          </a:p>
        </p:txBody>
      </p:sp>
      <p:cxnSp>
        <p:nvCxnSpPr>
          <p:cNvPr id="22" name="직선 화살표 연결선 21"/>
          <p:cNvCxnSpPr/>
          <p:nvPr/>
        </p:nvCxnSpPr>
        <p:spPr>
          <a:xfrm>
            <a:off x="3635896" y="3284984"/>
            <a:ext cx="504056" cy="0"/>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alzforum.org/images/res/com/mut/app/app0203.gif"/>
          <p:cNvPicPr>
            <a:picLocks noChangeAspect="1" noChangeArrowheads="1"/>
          </p:cNvPicPr>
          <p:nvPr/>
        </p:nvPicPr>
        <p:blipFill>
          <a:blip r:embed="rId2" cstate="print"/>
          <a:srcRect/>
          <a:stretch>
            <a:fillRect/>
          </a:stretch>
        </p:blipFill>
        <p:spPr bwMode="auto">
          <a:xfrm>
            <a:off x="3851920" y="908720"/>
            <a:ext cx="3523320" cy="4697761"/>
          </a:xfrm>
          <a:prstGeom prst="rect">
            <a:avLst/>
          </a:prstGeom>
          <a:noFill/>
        </p:spPr>
      </p:pic>
      <p:sp>
        <p:nvSpPr>
          <p:cNvPr id="3" name="TextBox 2"/>
          <p:cNvSpPr txBox="1"/>
          <p:nvPr/>
        </p:nvSpPr>
        <p:spPr>
          <a:xfrm>
            <a:off x="1259632" y="980728"/>
            <a:ext cx="1725152" cy="369332"/>
          </a:xfrm>
          <a:prstGeom prst="rect">
            <a:avLst/>
          </a:prstGeom>
          <a:noFill/>
        </p:spPr>
        <p:txBody>
          <a:bodyPr wrap="none" rtlCol="0">
            <a:spAutoFit/>
          </a:bodyPr>
          <a:lstStyle/>
          <a:p>
            <a:r>
              <a:rPr lang="en-US" altLang="ko-KR" dirty="0" smtClean="0"/>
              <a:t>APP mutations</a:t>
            </a:r>
            <a:endParaRPr lang="ko-KR" altLang="en-US" dirty="0"/>
          </a:p>
        </p:txBody>
      </p:sp>
      <p:sp>
        <p:nvSpPr>
          <p:cNvPr id="4" name="직사각형 3"/>
          <p:cNvSpPr/>
          <p:nvPr/>
        </p:nvSpPr>
        <p:spPr>
          <a:xfrm>
            <a:off x="4427984" y="5589240"/>
            <a:ext cx="4572000" cy="246221"/>
          </a:xfrm>
          <a:prstGeom prst="rect">
            <a:avLst/>
          </a:prstGeom>
        </p:spPr>
        <p:txBody>
          <a:bodyPr>
            <a:spAutoFit/>
          </a:bodyPr>
          <a:lstStyle/>
          <a:p>
            <a:r>
              <a:rPr lang="en-US" altLang="ko-KR" sz="1000" dirty="0" smtClean="0">
                <a:hlinkClick r:id="rId3"/>
              </a:rPr>
              <a:t>http://www.alzforum.org/res/com/mut/app/default.asp</a:t>
            </a:r>
            <a:endParaRPr lang="ko-KR" altLang="en-US" sz="1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2339752" y="5013176"/>
            <a:ext cx="4572000" cy="246221"/>
          </a:xfrm>
          <a:prstGeom prst="rect">
            <a:avLst/>
          </a:prstGeom>
        </p:spPr>
        <p:txBody>
          <a:bodyPr>
            <a:spAutoFit/>
          </a:bodyPr>
          <a:lstStyle/>
          <a:p>
            <a:r>
              <a:rPr lang="en-US" altLang="ko-KR" sz="1000" dirty="0" smtClean="0">
                <a:hlinkClick r:id="rId2"/>
              </a:rPr>
              <a:t>http://www.alzforum.org/res/com/mut/tau/default.asp</a:t>
            </a:r>
            <a:endParaRPr lang="ko-KR" altLang="en-US" sz="1000" dirty="0"/>
          </a:p>
        </p:txBody>
      </p:sp>
      <p:pic>
        <p:nvPicPr>
          <p:cNvPr id="27650" name="Picture 2" descr="http://www.alzforum.org/images/res/com/mut/tau/mandelkow09.gif"/>
          <p:cNvPicPr>
            <a:picLocks noChangeAspect="1" noChangeArrowheads="1"/>
          </p:cNvPicPr>
          <p:nvPr/>
        </p:nvPicPr>
        <p:blipFill>
          <a:blip r:embed="rId3" cstate="print"/>
          <a:srcRect/>
          <a:stretch>
            <a:fillRect/>
          </a:stretch>
        </p:blipFill>
        <p:spPr bwMode="auto">
          <a:xfrm>
            <a:off x="2123728" y="1484784"/>
            <a:ext cx="4608512" cy="3456384"/>
          </a:xfrm>
          <a:prstGeom prst="rect">
            <a:avLst/>
          </a:prstGeom>
          <a:noFill/>
        </p:spPr>
      </p:pic>
      <p:sp>
        <p:nvSpPr>
          <p:cNvPr id="4" name="직사각형 3"/>
          <p:cNvSpPr/>
          <p:nvPr/>
        </p:nvSpPr>
        <p:spPr>
          <a:xfrm>
            <a:off x="683568" y="5589240"/>
            <a:ext cx="8136904" cy="523220"/>
          </a:xfrm>
          <a:prstGeom prst="rect">
            <a:avLst/>
          </a:prstGeom>
        </p:spPr>
        <p:txBody>
          <a:bodyPr wrap="square">
            <a:spAutoFit/>
          </a:bodyPr>
          <a:lstStyle/>
          <a:p>
            <a:r>
              <a:rPr lang="en-US" altLang="ko-KR" dirty="0" smtClean="0"/>
              <a:t>Polymorphism Identified in the </a:t>
            </a:r>
            <a:r>
              <a:rPr lang="en-US" altLang="ko-KR" i="1" dirty="0" smtClean="0"/>
              <a:t>MAPT</a:t>
            </a:r>
            <a:r>
              <a:rPr lang="en-US" altLang="ko-KR" dirty="0" smtClean="0"/>
              <a:t> Gene in Individuals with FTD </a:t>
            </a:r>
            <a:r>
              <a:rPr lang="en-US" altLang="ko-KR" sz="1000" dirty="0" smtClean="0">
                <a:hlinkClick r:id="rId4"/>
              </a:rPr>
              <a:t>http://www.alzforum.org/res/com/mut/tau/taupolytable.asp</a:t>
            </a:r>
            <a:endParaRPr lang="en-US" altLang="ko-KR" sz="1000" dirty="0"/>
          </a:p>
        </p:txBody>
      </p:sp>
      <p:sp>
        <p:nvSpPr>
          <p:cNvPr id="5" name="TextBox 4"/>
          <p:cNvSpPr txBox="1"/>
          <p:nvPr/>
        </p:nvSpPr>
        <p:spPr>
          <a:xfrm>
            <a:off x="611560" y="476672"/>
            <a:ext cx="8072082" cy="369332"/>
          </a:xfrm>
          <a:prstGeom prst="rect">
            <a:avLst/>
          </a:prstGeom>
          <a:noFill/>
        </p:spPr>
        <p:txBody>
          <a:bodyPr wrap="none" rtlCol="0">
            <a:spAutoFit/>
          </a:bodyPr>
          <a:lstStyle/>
          <a:p>
            <a:r>
              <a:rPr lang="en-US" altLang="ko-KR" dirty="0" smtClean="0"/>
              <a:t>Tau mutations and polymorphisms: Familial </a:t>
            </a:r>
            <a:r>
              <a:rPr lang="en-US" altLang="ko-KR" dirty="0" err="1" smtClean="0"/>
              <a:t>frontotemporal</a:t>
            </a:r>
            <a:r>
              <a:rPr lang="en-US" altLang="ko-KR" dirty="0" smtClean="0"/>
              <a:t> dementia (FTD)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http://www.cerebralfunctionunit.co.uk/img/ftld%20syndromes.jpg"/>
          <p:cNvPicPr>
            <a:picLocks noChangeAspect="1" noChangeArrowheads="1"/>
          </p:cNvPicPr>
          <p:nvPr/>
        </p:nvPicPr>
        <p:blipFill>
          <a:blip r:embed="rId2" cstate="print"/>
          <a:srcRect/>
          <a:stretch>
            <a:fillRect/>
          </a:stretch>
        </p:blipFill>
        <p:spPr bwMode="auto">
          <a:xfrm>
            <a:off x="35496" y="283468"/>
            <a:ext cx="3810000" cy="2857500"/>
          </a:xfrm>
          <a:prstGeom prst="rect">
            <a:avLst/>
          </a:prstGeom>
          <a:noFill/>
        </p:spPr>
      </p:pic>
      <p:pic>
        <p:nvPicPr>
          <p:cNvPr id="28676" name="Picture 4" descr="http://www.cerebralfunctionunit.co.uk/img/brain%20functions%20new.jpg"/>
          <p:cNvPicPr>
            <a:picLocks noChangeAspect="1" noChangeArrowheads="1"/>
          </p:cNvPicPr>
          <p:nvPr/>
        </p:nvPicPr>
        <p:blipFill>
          <a:blip r:embed="rId3" cstate="print"/>
          <a:srcRect/>
          <a:stretch>
            <a:fillRect/>
          </a:stretch>
        </p:blipFill>
        <p:spPr bwMode="auto">
          <a:xfrm>
            <a:off x="35496" y="3068960"/>
            <a:ext cx="3810000" cy="2857500"/>
          </a:xfrm>
          <a:prstGeom prst="rect">
            <a:avLst/>
          </a:prstGeom>
          <a:noFill/>
        </p:spPr>
      </p:pic>
      <p:sp>
        <p:nvSpPr>
          <p:cNvPr id="7" name="직사각형 6"/>
          <p:cNvSpPr/>
          <p:nvPr/>
        </p:nvSpPr>
        <p:spPr>
          <a:xfrm>
            <a:off x="3563888" y="404664"/>
            <a:ext cx="5400600" cy="6063198"/>
          </a:xfrm>
          <a:prstGeom prst="rect">
            <a:avLst/>
          </a:prstGeom>
        </p:spPr>
        <p:txBody>
          <a:bodyPr wrap="square">
            <a:spAutoFit/>
          </a:bodyPr>
          <a:lstStyle/>
          <a:p>
            <a:r>
              <a:rPr lang="en-US" altLang="ko-KR" sz="1200" dirty="0" err="1" smtClean="0"/>
              <a:t>Fronto</a:t>
            </a:r>
            <a:r>
              <a:rPr lang="en-US" altLang="ko-KR" sz="1200" dirty="0" smtClean="0"/>
              <a:t>-temporal dementia and semantic dementia form part of the same disease, known as ‘</a:t>
            </a:r>
            <a:r>
              <a:rPr lang="en-US" altLang="ko-KR" sz="1200" b="1" dirty="0" err="1" smtClean="0"/>
              <a:t>fronto</a:t>
            </a:r>
            <a:r>
              <a:rPr lang="en-US" altLang="ko-KR" sz="1200" b="1" dirty="0" smtClean="0"/>
              <a:t>-temporal lobar degeneration</a:t>
            </a:r>
            <a:r>
              <a:rPr lang="en-US" altLang="ko-KR" sz="1200" dirty="0" smtClean="0"/>
              <a:t>’.  The underlying disease process is the same.  It is the </a:t>
            </a:r>
            <a:r>
              <a:rPr lang="en-US" altLang="ko-KR" sz="1200" b="1" dirty="0" smtClean="0"/>
              <a:t>location</a:t>
            </a:r>
            <a:r>
              <a:rPr lang="en-US" altLang="ko-KR" sz="1200" dirty="0" smtClean="0"/>
              <a:t> of the disease that determines the symptoms and the corresponding name that is given to the dementia.  As you can see in the earlier picture, in </a:t>
            </a:r>
            <a:r>
              <a:rPr lang="en-US" altLang="ko-KR" sz="1200" dirty="0" err="1" smtClean="0"/>
              <a:t>fronto</a:t>
            </a:r>
            <a:r>
              <a:rPr lang="en-US" altLang="ko-KR" sz="1200" dirty="0" smtClean="0"/>
              <a:t>-temporal dementia, the disease primarily affects the frontal lobes, whereas in semantic dementia the disease selectively affects the temporal lobes.</a:t>
            </a:r>
          </a:p>
          <a:p>
            <a:endParaRPr lang="en-US" altLang="ko-KR" sz="1200" dirty="0"/>
          </a:p>
          <a:p>
            <a:r>
              <a:rPr lang="en-US" altLang="ko-KR" sz="1000" b="1" dirty="0" err="1" smtClean="0"/>
              <a:t>Fronto</a:t>
            </a:r>
            <a:r>
              <a:rPr lang="en-US" altLang="ko-KR" sz="1000" b="1" dirty="0" smtClean="0"/>
              <a:t>-temporal dementia</a:t>
            </a:r>
          </a:p>
          <a:p>
            <a:r>
              <a:rPr lang="en-US" altLang="ko-KR" sz="1000" dirty="0" err="1" smtClean="0"/>
              <a:t>Fronto</a:t>
            </a:r>
            <a:r>
              <a:rPr lang="en-US" altLang="ko-KR" sz="1000" dirty="0" smtClean="0"/>
              <a:t>-temporal dementia (FTD) typically </a:t>
            </a:r>
            <a:r>
              <a:rPr lang="en-US" altLang="ko-KR" sz="1000" dirty="0" smtClean="0">
                <a:solidFill>
                  <a:srgbClr val="FF0000"/>
                </a:solidFill>
              </a:rPr>
              <a:t>affects people below the age of 65</a:t>
            </a:r>
            <a:r>
              <a:rPr lang="en-US" altLang="ko-KR" sz="1000" dirty="0" smtClean="0"/>
              <a:t>.  About half of the patients that we see report a family history of similar problems, and in a small proportion of these cases, there is a specific genetic fault associated with developing the disease.  However, FTD also occurs in people who have no other affected family members. </a:t>
            </a:r>
          </a:p>
          <a:p>
            <a:r>
              <a:rPr lang="en-US" altLang="ko-KR" sz="1000" b="1" dirty="0"/>
              <a:t>Symptoms</a:t>
            </a:r>
            <a:r>
              <a:rPr lang="en-US" altLang="ko-KR" sz="1000" dirty="0" smtClean="0"/>
              <a:t/>
            </a:r>
            <a:br>
              <a:rPr lang="en-US" altLang="ko-KR" sz="1000" dirty="0" smtClean="0"/>
            </a:br>
            <a:r>
              <a:rPr lang="en-US" altLang="ko-KR" sz="1000" dirty="0" smtClean="0"/>
              <a:t>Patients are typically physically fit.  Initial changes are apparent in mental function only.  As the disease progresses, reduced activity and physical slowing may occur. </a:t>
            </a:r>
          </a:p>
          <a:p>
            <a:r>
              <a:rPr lang="en-US" altLang="ko-KR" sz="1000" dirty="0" smtClean="0"/>
              <a:t>Symptoms arise gradually, making it difficult to pinpoint the very beginning of the disease.  </a:t>
            </a:r>
            <a:r>
              <a:rPr lang="en-US" altLang="ko-KR" sz="1000" dirty="0" err="1" smtClean="0"/>
              <a:t>Carers</a:t>
            </a:r>
            <a:r>
              <a:rPr lang="en-US" altLang="ko-KR" sz="1000" dirty="0" smtClean="0"/>
              <a:t> often report with hindsight that their relative showed signs of depression, anxiety, over-sentimentality, or </a:t>
            </a:r>
            <a:r>
              <a:rPr lang="en-US" altLang="ko-KR" sz="1000" dirty="0" err="1" smtClean="0"/>
              <a:t>hyperchondriasis</a:t>
            </a:r>
            <a:r>
              <a:rPr lang="en-US" altLang="ko-KR" sz="1000" dirty="0" smtClean="0"/>
              <a:t> even before they noticed clear changes in </a:t>
            </a:r>
            <a:r>
              <a:rPr lang="en-US" altLang="ko-KR" sz="1000" dirty="0" err="1" smtClean="0"/>
              <a:t>behaviour</a:t>
            </a:r>
            <a:r>
              <a:rPr lang="en-US" altLang="ko-KR" sz="1000" dirty="0" smtClean="0"/>
              <a:t>.  Commonly, referral to doctors occurs following difficulties at work, or social problems within the family.   </a:t>
            </a:r>
          </a:p>
          <a:p>
            <a:r>
              <a:rPr lang="en-US" altLang="ko-KR" sz="1000" dirty="0" smtClean="0"/>
              <a:t>FTD principally affects </a:t>
            </a:r>
            <a:r>
              <a:rPr lang="en-US" altLang="ko-KR" sz="1000" b="1" dirty="0" smtClean="0"/>
              <a:t>personality</a:t>
            </a:r>
            <a:r>
              <a:rPr lang="en-US" altLang="ko-KR" sz="1000" dirty="0" smtClean="0"/>
              <a:t> and </a:t>
            </a:r>
            <a:r>
              <a:rPr lang="en-US" altLang="ko-KR" sz="1000" b="1" dirty="0" err="1" smtClean="0"/>
              <a:t>behaviour</a:t>
            </a:r>
            <a:r>
              <a:rPr lang="en-US" altLang="ko-KR" sz="1000" dirty="0" smtClean="0"/>
              <a:t>.  Below are some of the </a:t>
            </a:r>
            <a:r>
              <a:rPr lang="en-US" altLang="ko-KR" sz="1000" dirty="0" err="1" smtClean="0"/>
              <a:t>behavioural</a:t>
            </a:r>
            <a:r>
              <a:rPr lang="en-US" altLang="ko-KR" sz="1000" dirty="0" smtClean="0"/>
              <a:t> changes that can occur:  </a:t>
            </a:r>
          </a:p>
          <a:p>
            <a:endParaRPr lang="en-US" altLang="ko-KR" sz="1000" dirty="0"/>
          </a:p>
          <a:p>
            <a:r>
              <a:rPr lang="en-US" altLang="ko-KR" sz="1000" b="1" dirty="0" smtClean="0"/>
              <a:t>Semantic Dementia </a:t>
            </a:r>
          </a:p>
          <a:p>
            <a:r>
              <a:rPr lang="en-US" altLang="ko-KR" sz="1000" dirty="0" smtClean="0"/>
              <a:t>Semantic dementia (SD) is another clinical manifestation of </a:t>
            </a:r>
            <a:r>
              <a:rPr lang="en-US" altLang="ko-KR" sz="1000" dirty="0" err="1" smtClean="0"/>
              <a:t>frontotemporal</a:t>
            </a:r>
            <a:r>
              <a:rPr lang="en-US" altLang="ko-KR" sz="1000" dirty="0" smtClean="0"/>
              <a:t> lobar degeneration, associated with shrinkage of the temporal lobes. SD is a relatively rare disorder and is much less common than FTD. However, like FTD, </a:t>
            </a:r>
            <a:r>
              <a:rPr lang="en-US" altLang="ko-KR" sz="1000" dirty="0" smtClean="0">
                <a:solidFill>
                  <a:srgbClr val="FF0000"/>
                </a:solidFill>
              </a:rPr>
              <a:t>people with SD tend to be affected at a relatively young age, generally between the ages of 50 and 65</a:t>
            </a:r>
            <a:r>
              <a:rPr lang="en-US" altLang="ko-KR" sz="1000" dirty="0" smtClean="0"/>
              <a:t>. Relatives report a history of a similar disorder in the family in about a quarter of cases. </a:t>
            </a:r>
          </a:p>
          <a:p>
            <a:r>
              <a:rPr lang="en-US" altLang="ko-KR" sz="1000" b="1" dirty="0"/>
              <a:t>Symptoms</a:t>
            </a:r>
            <a:r>
              <a:rPr lang="en-US" altLang="ko-KR" sz="1000" dirty="0" smtClean="0"/>
              <a:t/>
            </a:r>
            <a:br>
              <a:rPr lang="en-US" altLang="ko-KR" sz="1000" dirty="0" smtClean="0"/>
            </a:br>
            <a:r>
              <a:rPr lang="en-US" altLang="ko-KR" sz="1000" dirty="0" smtClean="0"/>
              <a:t>In SD, people progressively lose their ability to remember the meaning of words, objects and faces. Changes may also occur in people’s </a:t>
            </a:r>
            <a:r>
              <a:rPr lang="en-US" altLang="ko-KR" sz="1000" dirty="0" err="1" smtClean="0"/>
              <a:t>behaviour</a:t>
            </a:r>
            <a:r>
              <a:rPr lang="en-US" altLang="ko-KR" sz="1000" dirty="0" smtClean="0"/>
              <a:t>, although these are qualitatively different from those observed in FTD.</a:t>
            </a:r>
          </a:p>
          <a:p>
            <a:endParaRPr lang="en-US" altLang="ko-KR" sz="1000" dirty="0" smtClean="0"/>
          </a:p>
          <a:p>
            <a:r>
              <a:rPr lang="en-US" altLang="ko-KR" sz="1200" dirty="0" smtClean="0">
                <a:hlinkClick r:id="rId4"/>
              </a:rPr>
              <a:t>http://www.cerebralfunctionunit.co.uk/ftld_overview.html</a:t>
            </a:r>
            <a:endParaRPr lang="ko-KR" alt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692696"/>
            <a:ext cx="7560840" cy="5386090"/>
          </a:xfrm>
          <a:prstGeom prst="rect">
            <a:avLst/>
          </a:prstGeom>
        </p:spPr>
        <p:txBody>
          <a:bodyPr wrap="square">
            <a:spAutoFit/>
          </a:bodyPr>
          <a:lstStyle/>
          <a:p>
            <a:r>
              <a:rPr lang="en-US" altLang="ko-KR" sz="1600" dirty="0" smtClean="0"/>
              <a:t>Alpha </a:t>
            </a:r>
            <a:r>
              <a:rPr lang="en-US" altLang="ko-KR" sz="1600" dirty="0" err="1" smtClean="0"/>
              <a:t>secretase</a:t>
            </a:r>
            <a:endParaRPr lang="en-US" altLang="ko-KR" sz="1600" dirty="0" smtClean="0"/>
          </a:p>
          <a:p>
            <a:endParaRPr lang="en-US" altLang="ko-KR" sz="1000" dirty="0"/>
          </a:p>
          <a:p>
            <a:r>
              <a:rPr lang="en-US" altLang="ko-KR" sz="1000" dirty="0" smtClean="0"/>
              <a:t>Alpha </a:t>
            </a:r>
            <a:r>
              <a:rPr lang="en-US" altLang="ko-KR" sz="1000" dirty="0" err="1" smtClean="0"/>
              <a:t>secretases</a:t>
            </a:r>
            <a:r>
              <a:rPr lang="en-US" altLang="ko-KR" sz="1000" dirty="0" smtClean="0"/>
              <a:t> are a family of </a:t>
            </a:r>
            <a:r>
              <a:rPr lang="en-US" altLang="ko-KR" sz="1000" dirty="0" err="1" smtClean="0"/>
              <a:t>proteolytic</a:t>
            </a:r>
            <a:r>
              <a:rPr lang="en-US" altLang="ko-KR" sz="1000" dirty="0" smtClean="0"/>
              <a:t> enzymes that cleave </a:t>
            </a:r>
            <a:r>
              <a:rPr lang="en-US" altLang="ko-KR" sz="1000" dirty="0" err="1" smtClean="0"/>
              <a:t>amyloid</a:t>
            </a:r>
            <a:r>
              <a:rPr lang="en-US" altLang="ko-KR" sz="1000" dirty="0" smtClean="0"/>
              <a:t> precursor protein (APP) in its </a:t>
            </a:r>
            <a:r>
              <a:rPr lang="en-US" altLang="ko-KR" sz="1000" dirty="0" err="1" smtClean="0"/>
              <a:t>transmembrane</a:t>
            </a:r>
            <a:r>
              <a:rPr lang="en-US" altLang="ko-KR" sz="1000" dirty="0" smtClean="0"/>
              <a:t> region. Specifically, alpha </a:t>
            </a:r>
            <a:r>
              <a:rPr lang="en-US" altLang="ko-KR" sz="1000" dirty="0" err="1" smtClean="0"/>
              <a:t>secretases</a:t>
            </a:r>
            <a:r>
              <a:rPr lang="en-US" altLang="ko-KR" sz="1000" dirty="0" smtClean="0"/>
              <a:t> cleave within the fragment that gives rise to the Alzheimer's disease-associated peptide </a:t>
            </a:r>
            <a:r>
              <a:rPr lang="en-US" altLang="ko-KR" sz="1000" dirty="0" err="1" smtClean="0"/>
              <a:t>amyloid</a:t>
            </a:r>
            <a:r>
              <a:rPr lang="en-US" altLang="ko-KR" sz="1000" dirty="0" smtClean="0"/>
              <a:t> beta when APP is instead processed by beta </a:t>
            </a:r>
            <a:r>
              <a:rPr lang="en-US" altLang="ko-KR" sz="1000" dirty="0" err="1" smtClean="0"/>
              <a:t>secretase</a:t>
            </a:r>
            <a:r>
              <a:rPr lang="en-US" altLang="ko-KR" sz="1000" dirty="0" smtClean="0"/>
              <a:t> and gamma </a:t>
            </a:r>
            <a:r>
              <a:rPr lang="en-US" altLang="ko-KR" sz="1000" dirty="0" err="1" smtClean="0"/>
              <a:t>secretase</a:t>
            </a:r>
            <a:r>
              <a:rPr lang="en-US" altLang="ko-KR" sz="1000" dirty="0" smtClean="0"/>
              <a:t>. The alpha-</a:t>
            </a:r>
            <a:r>
              <a:rPr lang="en-US" altLang="ko-KR" sz="1000" dirty="0" err="1" smtClean="0"/>
              <a:t>secretase</a:t>
            </a:r>
            <a:r>
              <a:rPr lang="en-US" altLang="ko-KR" sz="1000" dirty="0" smtClean="0"/>
              <a:t> pathway is the predominant APP processing pathway. Thus, alpha-</a:t>
            </a:r>
            <a:r>
              <a:rPr lang="en-US" altLang="ko-KR" sz="1000" dirty="0" err="1" smtClean="0"/>
              <a:t>secretase</a:t>
            </a:r>
            <a:r>
              <a:rPr lang="en-US" altLang="ko-KR" sz="1000" dirty="0" smtClean="0"/>
              <a:t> cleavage precludes </a:t>
            </a:r>
            <a:r>
              <a:rPr lang="en-US" altLang="ko-KR" sz="1000" dirty="0" err="1" smtClean="0"/>
              <a:t>amyloid</a:t>
            </a:r>
            <a:r>
              <a:rPr lang="en-US" altLang="ko-KR" sz="1000" dirty="0" smtClean="0"/>
              <a:t> beta formation and is considered to be part of the non-</a:t>
            </a:r>
            <a:r>
              <a:rPr lang="en-US" altLang="ko-KR" sz="1000" dirty="0" err="1" smtClean="0"/>
              <a:t>amyloidogenic</a:t>
            </a:r>
            <a:r>
              <a:rPr lang="en-US" altLang="ko-KR" sz="1000" dirty="0" smtClean="0"/>
              <a:t> pathway in APP processing. </a:t>
            </a:r>
            <a:r>
              <a:rPr lang="en-US" altLang="ko-KR" sz="1000" b="1" dirty="0" smtClean="0"/>
              <a:t>Alpha </a:t>
            </a:r>
            <a:r>
              <a:rPr lang="en-US" altLang="ko-KR" sz="1000" b="1" dirty="0" err="1" smtClean="0"/>
              <a:t>secretases</a:t>
            </a:r>
            <a:r>
              <a:rPr lang="en-US" altLang="ko-KR" sz="1000" b="1" dirty="0" smtClean="0"/>
              <a:t> are members of the ADAM ('a </a:t>
            </a:r>
            <a:r>
              <a:rPr lang="en-US" altLang="ko-KR" sz="1000" b="1" dirty="0" err="1" smtClean="0"/>
              <a:t>disintegrin</a:t>
            </a:r>
            <a:r>
              <a:rPr lang="en-US" altLang="ko-KR" sz="1000" b="1" dirty="0" smtClean="0"/>
              <a:t> and </a:t>
            </a:r>
            <a:r>
              <a:rPr lang="en-US" altLang="ko-KR" sz="1000" b="1" dirty="0" err="1" smtClean="0"/>
              <a:t>metalloprotease</a:t>
            </a:r>
            <a:r>
              <a:rPr lang="en-US" altLang="ko-KR" sz="1000" b="1" dirty="0" smtClean="0"/>
              <a:t> domain') family, which are expressed on the surfaces of cells and anchored in the cell membrane.</a:t>
            </a:r>
            <a:r>
              <a:rPr lang="en-US" altLang="ko-KR" sz="1000" dirty="0" smtClean="0"/>
              <a:t> Several such proteins, notably ADAM10, have been identified as possessing alpha-</a:t>
            </a:r>
            <a:r>
              <a:rPr lang="en-US" altLang="ko-KR" sz="1000" dirty="0" err="1" smtClean="0"/>
              <a:t>secretase</a:t>
            </a:r>
            <a:r>
              <a:rPr lang="en-US" altLang="ko-KR" sz="1000" dirty="0" smtClean="0"/>
              <a:t> activity. Upon cleavage by alpha </a:t>
            </a:r>
            <a:r>
              <a:rPr lang="en-US" altLang="ko-KR" sz="1000" dirty="0" err="1" smtClean="0"/>
              <a:t>secretases</a:t>
            </a:r>
            <a:r>
              <a:rPr lang="en-US" altLang="ko-KR" sz="1000" dirty="0" smtClean="0"/>
              <a:t>, APP releases its extracellular domain - a fragment known as </a:t>
            </a:r>
            <a:r>
              <a:rPr lang="en-US" altLang="ko-KR" sz="1000" dirty="0" err="1" smtClean="0"/>
              <a:t>APPsα</a:t>
            </a:r>
            <a:r>
              <a:rPr lang="en-US" altLang="ko-KR" sz="1000" dirty="0" smtClean="0"/>
              <a:t> - into the extracellular environment in a process known as </a:t>
            </a:r>
            <a:r>
              <a:rPr lang="en-US" altLang="ko-KR" sz="1000" dirty="0" err="1" smtClean="0"/>
              <a:t>ectodomain</a:t>
            </a:r>
            <a:r>
              <a:rPr lang="en-US" altLang="ko-KR" sz="1000" dirty="0" smtClean="0"/>
              <a:t> shedding.</a:t>
            </a:r>
          </a:p>
          <a:p>
            <a:endParaRPr lang="en-US" altLang="ko-KR" sz="1000" dirty="0" smtClean="0"/>
          </a:p>
          <a:p>
            <a:r>
              <a:rPr lang="en-US" altLang="ko-KR" sz="1000" b="1" dirty="0" smtClean="0"/>
              <a:t>ADAM10 consists of two protein domains</a:t>
            </a:r>
            <a:r>
              <a:rPr lang="en-US" altLang="ko-KR" sz="1000" dirty="0" smtClean="0"/>
              <a:t>, a </a:t>
            </a:r>
            <a:r>
              <a:rPr lang="en-US" altLang="ko-KR" sz="1000" dirty="0" err="1" smtClean="0"/>
              <a:t>disintegrin</a:t>
            </a:r>
            <a:r>
              <a:rPr lang="en-US" altLang="ko-KR" sz="1000" dirty="0" smtClean="0"/>
              <a:t> domain and a </a:t>
            </a:r>
            <a:r>
              <a:rPr lang="en-US" altLang="ko-KR" sz="1000" dirty="0" err="1" smtClean="0"/>
              <a:t>prodomain</a:t>
            </a:r>
            <a:r>
              <a:rPr lang="en-US" altLang="ko-KR" sz="1000" dirty="0" smtClean="0"/>
              <a:t>; however, only the </a:t>
            </a:r>
            <a:r>
              <a:rPr lang="en-US" altLang="ko-KR" sz="1000" dirty="0" err="1" smtClean="0"/>
              <a:t>prodomain</a:t>
            </a:r>
            <a:r>
              <a:rPr lang="en-US" altLang="ko-KR" sz="1000" dirty="0" smtClean="0"/>
              <a:t> is required for APP processing. Other ADAM proteins, ADAM17 (also called TACE, tumor necrosis factor-α converting enzyme), ADAM9, and ADAM19 have also been identified as alpha </a:t>
            </a:r>
            <a:r>
              <a:rPr lang="en-US" altLang="ko-KR" sz="1000" dirty="0" err="1" smtClean="0"/>
              <a:t>secretases</a:t>
            </a:r>
            <a:r>
              <a:rPr lang="en-US" altLang="ko-KR" sz="1000" dirty="0" smtClean="0"/>
              <a:t>; extracellular expression of mutant ADAM9 (also known as MDC9 or </a:t>
            </a:r>
            <a:r>
              <a:rPr lang="en-US" altLang="ko-KR" sz="1000" dirty="0" err="1" smtClean="0"/>
              <a:t>meltrin</a:t>
            </a:r>
            <a:r>
              <a:rPr lang="en-US" altLang="ko-KR" sz="1000" dirty="0" smtClean="0"/>
              <a:t> gamma) lacking the membrane anchor domain has been suggested as one of many possible means of Alzheimer's prevention and treatment exploiting the alpha </a:t>
            </a:r>
            <a:r>
              <a:rPr lang="en-US" altLang="ko-KR" sz="1000" dirty="0" err="1" smtClean="0"/>
              <a:t>secretase</a:t>
            </a:r>
            <a:r>
              <a:rPr lang="en-US" altLang="ko-KR" sz="1000" dirty="0" smtClean="0"/>
              <a:t> pathway. Two distinct modalities of alpha-</a:t>
            </a:r>
            <a:r>
              <a:rPr lang="en-US" altLang="ko-KR" sz="1000" dirty="0" err="1" smtClean="0"/>
              <a:t>secretase</a:t>
            </a:r>
            <a:r>
              <a:rPr lang="en-US" altLang="ko-KR" sz="1000" dirty="0" smtClean="0"/>
              <a:t> activity have been observed in cells; constitutive activity occurs mainly at the cell surface and is independent of regulatory mechanisms inside the cell, while regulated activity occurs mainly in the </a:t>
            </a:r>
            <a:r>
              <a:rPr lang="en-US" altLang="ko-KR" sz="1000" dirty="0" err="1" smtClean="0"/>
              <a:t>golgi</a:t>
            </a:r>
            <a:r>
              <a:rPr lang="en-US" altLang="ko-KR" sz="1000" dirty="0" smtClean="0"/>
              <a:t> and is dependent on the activity of protein </a:t>
            </a:r>
            <a:r>
              <a:rPr lang="en-US" altLang="ko-KR" sz="1000" dirty="0" err="1" smtClean="0"/>
              <a:t>kinase</a:t>
            </a:r>
            <a:r>
              <a:rPr lang="en-US" altLang="ko-KR" sz="1000" dirty="0" smtClean="0"/>
              <a:t> C. Alpha-</a:t>
            </a:r>
            <a:r>
              <a:rPr lang="en-US" altLang="ko-KR" sz="1000" dirty="0" err="1" smtClean="0"/>
              <a:t>secretase</a:t>
            </a:r>
            <a:r>
              <a:rPr lang="en-US" altLang="ko-KR" sz="1000" dirty="0" smtClean="0"/>
              <a:t> activity in the </a:t>
            </a:r>
            <a:r>
              <a:rPr lang="en-US" altLang="ko-KR" sz="1000" dirty="0" err="1" smtClean="0"/>
              <a:t>golgi</a:t>
            </a:r>
            <a:r>
              <a:rPr lang="en-US" altLang="ko-KR" sz="1000" dirty="0" smtClean="0"/>
              <a:t> is thought to compete directly with the beta-</a:t>
            </a:r>
            <a:r>
              <a:rPr lang="en-US" altLang="ko-KR" sz="1000" dirty="0" err="1" smtClean="0"/>
              <a:t>secretase</a:t>
            </a:r>
            <a:r>
              <a:rPr lang="en-US" altLang="ko-KR" sz="1000" dirty="0" smtClean="0"/>
              <a:t> pathway for APP substrates during membrane protein maturation. Cell-surface cleavage by alpha </a:t>
            </a:r>
            <a:r>
              <a:rPr lang="en-US" altLang="ko-KR" sz="1000" dirty="0" err="1" smtClean="0"/>
              <a:t>secretase</a:t>
            </a:r>
            <a:r>
              <a:rPr lang="en-US" altLang="ko-KR" sz="1000" dirty="0" smtClean="0"/>
              <a:t> is very rapid after APP reaches the cell surface.</a:t>
            </a:r>
          </a:p>
          <a:p>
            <a:endParaRPr lang="en-US" altLang="ko-KR" sz="1000" dirty="0" smtClean="0"/>
          </a:p>
          <a:p>
            <a:r>
              <a:rPr lang="en-US" altLang="ko-KR" sz="1000" dirty="0" smtClean="0"/>
              <a:t>The activity of alpha </a:t>
            </a:r>
            <a:r>
              <a:rPr lang="en-US" altLang="ko-KR" sz="1000" dirty="0" err="1" smtClean="0"/>
              <a:t>secretases</a:t>
            </a:r>
            <a:r>
              <a:rPr lang="en-US" altLang="ko-KR" sz="1000" dirty="0" smtClean="0"/>
              <a:t> has been implicated in the regulation of learning and memory formation. Release of the </a:t>
            </a:r>
            <a:r>
              <a:rPr lang="en-US" altLang="ko-KR" sz="1000" b="1" dirty="0" err="1" smtClean="0"/>
              <a:t>APPsα</a:t>
            </a:r>
            <a:r>
              <a:rPr lang="en-US" altLang="ko-KR" sz="1000" b="1" dirty="0" smtClean="0"/>
              <a:t> </a:t>
            </a:r>
            <a:r>
              <a:rPr lang="en-US" altLang="ko-KR" sz="1000" b="1" dirty="0" err="1" smtClean="0"/>
              <a:t>ectodomain</a:t>
            </a:r>
            <a:r>
              <a:rPr lang="en-US" altLang="ko-KR" sz="1000" b="1" dirty="0" smtClean="0"/>
              <a:t> has </a:t>
            </a:r>
            <a:r>
              <a:rPr lang="en-US" altLang="ko-KR" sz="1000" b="1" dirty="0" err="1" smtClean="0"/>
              <a:t>neurotrophic</a:t>
            </a:r>
            <a:r>
              <a:rPr lang="en-US" altLang="ko-KR" sz="1000" b="1" dirty="0" smtClean="0"/>
              <a:t> effects that counteract apoptotic signaling and promote synapse formation, processes that are </a:t>
            </a:r>
            <a:r>
              <a:rPr lang="en-US" altLang="ko-KR" sz="1000" b="1" dirty="0" err="1" smtClean="0"/>
              <a:t>upregulated</a:t>
            </a:r>
            <a:r>
              <a:rPr lang="en-US" altLang="ko-KR" sz="1000" b="1" dirty="0" smtClean="0"/>
              <a:t> when ADAM10 is </a:t>
            </a:r>
            <a:r>
              <a:rPr lang="en-US" altLang="ko-KR" sz="1000" b="1" dirty="0" err="1" smtClean="0"/>
              <a:t>overexpressed</a:t>
            </a:r>
            <a:r>
              <a:rPr lang="en-US" altLang="ko-KR" sz="1000" b="1" dirty="0" smtClean="0"/>
              <a:t>. Alpha </a:t>
            </a:r>
            <a:r>
              <a:rPr lang="en-US" altLang="ko-KR" sz="1000" b="1" dirty="0" err="1" smtClean="0"/>
              <a:t>secretase</a:t>
            </a:r>
            <a:r>
              <a:rPr lang="en-US" altLang="ko-KR" sz="1000" b="1" dirty="0" smtClean="0"/>
              <a:t> activity has also been observed to be </a:t>
            </a:r>
            <a:r>
              <a:rPr lang="en-US" altLang="ko-KR" sz="1000" b="1" dirty="0" err="1" smtClean="0"/>
              <a:t>upregulated</a:t>
            </a:r>
            <a:r>
              <a:rPr lang="en-US" altLang="ko-KR" sz="1000" b="1" dirty="0" smtClean="0"/>
              <a:t> in response to the signaling peptide PACAP</a:t>
            </a:r>
            <a:r>
              <a:rPr lang="en-US" altLang="ko-KR" sz="1000" dirty="0" smtClean="0"/>
              <a:t>.</a:t>
            </a:r>
          </a:p>
          <a:p>
            <a:endParaRPr lang="en-US" altLang="ko-KR" sz="1000" dirty="0" smtClean="0"/>
          </a:p>
          <a:p>
            <a:r>
              <a:rPr lang="en-US" altLang="ko-KR" sz="1000" dirty="0" smtClean="0"/>
              <a:t>Related alpha-</a:t>
            </a:r>
            <a:r>
              <a:rPr lang="en-US" altLang="ko-KR" sz="1000" dirty="0" err="1" smtClean="0"/>
              <a:t>secretases</a:t>
            </a:r>
            <a:r>
              <a:rPr lang="en-US" altLang="ko-KR" sz="1000" dirty="0" smtClean="0"/>
              <a:t>, including ADAM10, have also been implicated in similar maturation events for other </a:t>
            </a:r>
            <a:r>
              <a:rPr lang="en-US" altLang="ko-KR" sz="1000" dirty="0" err="1" smtClean="0"/>
              <a:t>transmembrane</a:t>
            </a:r>
            <a:r>
              <a:rPr lang="en-US" altLang="ko-KR" sz="1000" dirty="0" smtClean="0"/>
              <a:t> proteins such as MHC class I proteins. Recent evidence suggests that some such proteins are first processed to </a:t>
            </a:r>
            <a:r>
              <a:rPr lang="en-US" altLang="ko-KR" sz="1000" dirty="0" err="1" smtClean="0"/>
              <a:t>ectodomains</a:t>
            </a:r>
            <a:r>
              <a:rPr lang="en-US" altLang="ko-KR" sz="1000" dirty="0" smtClean="0"/>
              <a:t> by alpha </a:t>
            </a:r>
            <a:r>
              <a:rPr lang="en-US" altLang="ko-KR" sz="1000" dirty="0" err="1" smtClean="0"/>
              <a:t>secretases</a:t>
            </a:r>
            <a:r>
              <a:rPr lang="en-US" altLang="ko-KR" sz="1000" dirty="0" smtClean="0"/>
              <a:t> and subsequently cleaved by another Alzheimer's-associated protease complex, gamma </a:t>
            </a:r>
            <a:r>
              <a:rPr lang="en-US" altLang="ko-KR" sz="1000" dirty="0" err="1" smtClean="0"/>
              <a:t>secretase</a:t>
            </a:r>
            <a:r>
              <a:rPr lang="en-US" altLang="ko-KR" sz="1000" dirty="0" smtClean="0"/>
              <a:t> in its </a:t>
            </a:r>
            <a:r>
              <a:rPr lang="en-US" altLang="ko-KR" sz="1000" dirty="0" err="1" smtClean="0"/>
              <a:t>presenilin-complexed</a:t>
            </a:r>
            <a:r>
              <a:rPr lang="en-US" altLang="ko-KR" sz="1000" dirty="0" smtClean="0"/>
              <a:t> form. The Notch pathway bears many similarities to APP processing and is also regulated in part by ADAM10.[</a:t>
            </a:r>
          </a:p>
          <a:p>
            <a:endParaRPr lang="en-US" altLang="ko-KR" sz="1000" dirty="0" smtClean="0"/>
          </a:p>
          <a:p>
            <a:endParaRPr lang="en-US" altLang="ko-KR"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611560" y="1052736"/>
            <a:ext cx="7776864" cy="3570208"/>
          </a:xfrm>
          <a:prstGeom prst="rect">
            <a:avLst/>
          </a:prstGeom>
        </p:spPr>
        <p:txBody>
          <a:bodyPr wrap="square">
            <a:spAutoFit/>
          </a:bodyPr>
          <a:lstStyle/>
          <a:p>
            <a:r>
              <a:rPr lang="en-US" altLang="ko-KR" sz="1600" dirty="0" smtClean="0"/>
              <a:t>Beta-</a:t>
            </a:r>
            <a:r>
              <a:rPr lang="en-US" altLang="ko-KR" sz="1600" dirty="0" err="1" smtClean="0"/>
              <a:t>secretase</a:t>
            </a:r>
            <a:endParaRPr lang="en-US" altLang="ko-KR" sz="1600" dirty="0" smtClean="0"/>
          </a:p>
          <a:p>
            <a:endParaRPr lang="en-US" altLang="ko-KR" sz="1000" dirty="0" smtClean="0"/>
          </a:p>
          <a:p>
            <a:r>
              <a:rPr lang="en-US" altLang="ko-KR" sz="1000" dirty="0" smtClean="0"/>
              <a:t>Beta-</a:t>
            </a:r>
            <a:r>
              <a:rPr lang="en-US" altLang="ko-KR" sz="1000" dirty="0" err="1" smtClean="0"/>
              <a:t>secretase</a:t>
            </a:r>
            <a:r>
              <a:rPr lang="en-US" altLang="ko-KR" sz="1000" dirty="0" smtClean="0"/>
              <a:t> 1 (BACE1) also known as beta-site APP cleaving enzyme 1 (beta-site </a:t>
            </a:r>
            <a:r>
              <a:rPr lang="en-US" altLang="ko-KR" sz="1000" dirty="0" err="1" smtClean="0"/>
              <a:t>amyloid</a:t>
            </a:r>
            <a:r>
              <a:rPr lang="en-US" altLang="ko-KR" sz="1000" dirty="0" smtClean="0"/>
              <a:t> precursor protein cleaving enzyme 1), memapsin-2 (membrane-associated aspartic protease 2), and </a:t>
            </a:r>
            <a:r>
              <a:rPr lang="en-US" altLang="ko-KR" sz="1000" dirty="0" err="1" smtClean="0"/>
              <a:t>aspartyl</a:t>
            </a:r>
            <a:r>
              <a:rPr lang="en-US" altLang="ko-KR" sz="1000" dirty="0" smtClean="0"/>
              <a:t> protease 2 (ASP2) is an enzyme that in humans is encoded by the BACE1 gene.</a:t>
            </a:r>
          </a:p>
          <a:p>
            <a:endParaRPr lang="en-US" altLang="ko-KR" sz="1000" dirty="0" smtClean="0"/>
          </a:p>
          <a:p>
            <a:r>
              <a:rPr lang="el-GR" altLang="ko-KR" sz="1000" dirty="0" smtClean="0"/>
              <a:t>β-</a:t>
            </a:r>
            <a:r>
              <a:rPr lang="en-US" altLang="ko-KR" sz="1000" dirty="0" err="1" smtClean="0"/>
              <a:t>Secretase</a:t>
            </a:r>
            <a:r>
              <a:rPr lang="en-US" altLang="ko-KR" sz="1000" dirty="0" smtClean="0"/>
              <a:t> is an aspartic-acid protease important in the formation of myelin sheaths in peripheral nerve cells. The </a:t>
            </a:r>
            <a:r>
              <a:rPr lang="en-US" altLang="ko-KR" sz="1000" dirty="0" err="1" smtClean="0"/>
              <a:t>transmembrane</a:t>
            </a:r>
            <a:r>
              <a:rPr lang="en-US" altLang="ko-KR" sz="1000" dirty="0" smtClean="0"/>
              <a:t> protein contains two active site </a:t>
            </a:r>
            <a:r>
              <a:rPr lang="en-US" altLang="ko-KR" sz="1000" dirty="0" err="1" smtClean="0"/>
              <a:t>aspartate</a:t>
            </a:r>
            <a:r>
              <a:rPr lang="en-US" altLang="ko-KR" sz="1000" dirty="0" smtClean="0"/>
              <a:t> residues in its extracellular protein domain and may function as a </a:t>
            </a:r>
            <a:r>
              <a:rPr lang="en-US" altLang="ko-KR" sz="1000" dirty="0" err="1" smtClean="0"/>
              <a:t>dimer</a:t>
            </a:r>
            <a:r>
              <a:rPr lang="en-US" altLang="ko-KR" sz="1000" dirty="0" smtClean="0"/>
              <a:t>.</a:t>
            </a:r>
          </a:p>
          <a:p>
            <a:endParaRPr lang="en-US" altLang="ko-KR" sz="1000" dirty="0" smtClean="0"/>
          </a:p>
          <a:p>
            <a:r>
              <a:rPr lang="en-US" altLang="ko-KR" sz="1000" dirty="0" smtClean="0"/>
              <a:t>Unlike APP and the </a:t>
            </a:r>
            <a:r>
              <a:rPr lang="en-US" altLang="ko-KR" sz="1000" dirty="0" err="1" smtClean="0"/>
              <a:t>presenilin</a:t>
            </a:r>
            <a:r>
              <a:rPr lang="en-US" altLang="ko-KR" sz="1000" dirty="0" smtClean="0"/>
              <a:t> proteins important in γ-</a:t>
            </a:r>
            <a:r>
              <a:rPr lang="en-US" altLang="ko-KR" sz="1000" dirty="0" err="1" smtClean="0"/>
              <a:t>secretase</a:t>
            </a:r>
            <a:r>
              <a:rPr lang="en-US" altLang="ko-KR" sz="1000" dirty="0" smtClean="0"/>
              <a:t>, no known mutations in the gene encoding BACE cause early-onset, familial Alzheimer's disease, which is a rare form of the disorder. However, levels of this enzyme have been shown to be elevated in the far more common late-onset sporadic Alzheimer's. The physiological purpose of BACE's cleavage of APP and other </a:t>
            </a:r>
            <a:r>
              <a:rPr lang="en-US" altLang="ko-KR" sz="1000" dirty="0" err="1" smtClean="0"/>
              <a:t>transmembrane</a:t>
            </a:r>
            <a:r>
              <a:rPr lang="en-US" altLang="ko-KR" sz="1000" dirty="0" smtClean="0"/>
              <a:t> proteins is unknown.</a:t>
            </a:r>
          </a:p>
          <a:p>
            <a:endParaRPr lang="en-US" altLang="ko-KR" sz="1000" dirty="0"/>
          </a:p>
          <a:p>
            <a:r>
              <a:rPr lang="en-US" altLang="ko-KR" sz="1000" dirty="0" smtClean="0"/>
              <a:t>Drugs to block this enzyme (BACE inhibitors) in theory would prevent the build up of beta-</a:t>
            </a:r>
            <a:r>
              <a:rPr lang="en-US" altLang="ko-KR" sz="1000" dirty="0" err="1" smtClean="0"/>
              <a:t>amyloid</a:t>
            </a:r>
            <a:r>
              <a:rPr lang="en-US" altLang="ko-KR" sz="1000" dirty="0" smtClean="0"/>
              <a:t> and may help slow or stop </a:t>
            </a:r>
            <a:r>
              <a:rPr lang="en-US" altLang="ko-KR" sz="1000" dirty="0" err="1" smtClean="0"/>
              <a:t>Alzheimers</a:t>
            </a:r>
            <a:r>
              <a:rPr lang="en-US" altLang="ko-KR" sz="1000" dirty="0" smtClean="0"/>
              <a:t> disease. Several companies are in the early stages of development and testing of this new potential class of treatment. In March 2008 phase I results were reported for CTS-21166. In April 2012 Merck reported phase I results for MK-8931. Merck began a Phase II/II trial of MK-8931 in December, 2012.</a:t>
            </a:r>
          </a:p>
          <a:p>
            <a:endParaRPr lang="en-US" altLang="ko-KR" sz="1000" dirty="0" smtClean="0"/>
          </a:p>
          <a:p>
            <a:r>
              <a:rPr lang="en-US" altLang="ko-KR" sz="1000" dirty="0" smtClean="0"/>
              <a:t>Tests in mice have indicated that BACE proteases, specifically BACE1, is necessary for the proper function of muscle spindles. These results raise the possibility that BACE inhibiting drugs currently being investigated for the treatment of Alzheimer's may have significant side effects related to impaired motor coordination.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a:xfrm>
            <a:off x="539552" y="404664"/>
            <a:ext cx="7344816" cy="1846659"/>
          </a:xfrm>
          <a:prstGeom prst="rect">
            <a:avLst/>
          </a:prstGeom>
        </p:spPr>
        <p:txBody>
          <a:bodyPr wrap="square">
            <a:spAutoFit/>
          </a:bodyPr>
          <a:lstStyle/>
          <a:p>
            <a:r>
              <a:rPr lang="en-US" altLang="ko-KR" dirty="0" smtClean="0"/>
              <a:t>Gamma </a:t>
            </a:r>
            <a:r>
              <a:rPr lang="en-US" altLang="ko-KR" dirty="0" err="1" smtClean="0"/>
              <a:t>secretase</a:t>
            </a:r>
            <a:r>
              <a:rPr lang="en-US" altLang="ko-KR" dirty="0" smtClean="0"/>
              <a:t> </a:t>
            </a:r>
          </a:p>
          <a:p>
            <a:r>
              <a:rPr lang="en-US" altLang="ko-KR" sz="1200" dirty="0" smtClean="0"/>
              <a:t>Gamma </a:t>
            </a:r>
            <a:r>
              <a:rPr lang="en-US" altLang="ko-KR" sz="1200" dirty="0" err="1" smtClean="0"/>
              <a:t>secretase</a:t>
            </a:r>
            <a:r>
              <a:rPr lang="en-US" altLang="ko-KR" sz="1200" dirty="0" smtClean="0"/>
              <a:t> can cut APP at several points within a small region of the protein, which results in </a:t>
            </a:r>
            <a:r>
              <a:rPr lang="en-US" altLang="ko-KR" sz="1200" dirty="0" err="1" smtClean="0"/>
              <a:t>Aβ</a:t>
            </a:r>
            <a:r>
              <a:rPr lang="en-US" altLang="ko-KR" sz="1200" dirty="0" smtClean="0"/>
              <a:t> of various lengths (39~42 residues). The lengths associated with Alzheimer's disease are 40 and 42 amino acids long. </a:t>
            </a:r>
            <a:r>
              <a:rPr lang="en-US" altLang="ko-KR" sz="1200" dirty="0" err="1" smtClean="0">
                <a:solidFill>
                  <a:srgbClr val="FF0000"/>
                </a:solidFill>
              </a:rPr>
              <a:t>Aβ</a:t>
            </a:r>
            <a:r>
              <a:rPr lang="en-US" altLang="ko-KR" sz="1200" dirty="0" smtClean="0">
                <a:solidFill>
                  <a:srgbClr val="FF0000"/>
                </a:solidFill>
              </a:rPr>
              <a:t> 42 is more likely to aggregate to form plaques in the brain than </a:t>
            </a:r>
            <a:r>
              <a:rPr lang="en-US" altLang="ko-KR" sz="1200" dirty="0" err="1" smtClean="0">
                <a:solidFill>
                  <a:srgbClr val="FF0000"/>
                </a:solidFill>
              </a:rPr>
              <a:t>Aβ</a:t>
            </a:r>
            <a:r>
              <a:rPr lang="en-US" altLang="ko-KR" sz="1200" dirty="0" smtClean="0">
                <a:solidFill>
                  <a:srgbClr val="FF0000"/>
                </a:solidFill>
              </a:rPr>
              <a:t> 40</a:t>
            </a:r>
            <a:r>
              <a:rPr lang="en-US" altLang="ko-KR" sz="1200" dirty="0" smtClean="0"/>
              <a:t>. </a:t>
            </a:r>
          </a:p>
          <a:p>
            <a:r>
              <a:rPr lang="en-US" altLang="ko-KR" sz="1200" dirty="0" err="1" smtClean="0">
                <a:solidFill>
                  <a:srgbClr val="FF0000"/>
                </a:solidFill>
              </a:rPr>
              <a:t>Presenilin</a:t>
            </a:r>
            <a:r>
              <a:rPr lang="en-US" altLang="ko-KR" sz="1200" dirty="0" smtClean="0">
                <a:solidFill>
                  <a:srgbClr val="FF0000"/>
                </a:solidFill>
              </a:rPr>
              <a:t> mutations lead to an increase in the ratio of </a:t>
            </a:r>
            <a:r>
              <a:rPr lang="en-US" altLang="ko-KR" sz="1200" dirty="0" err="1" smtClean="0">
                <a:solidFill>
                  <a:srgbClr val="FF0000"/>
                </a:solidFill>
              </a:rPr>
              <a:t>Aβ</a:t>
            </a:r>
            <a:r>
              <a:rPr lang="en-US" altLang="ko-KR" sz="1200" dirty="0" smtClean="0">
                <a:solidFill>
                  <a:srgbClr val="FF0000"/>
                </a:solidFill>
              </a:rPr>
              <a:t> 42 produced compared to </a:t>
            </a:r>
            <a:r>
              <a:rPr lang="en-US" altLang="ko-KR" sz="1200" dirty="0" err="1" smtClean="0">
                <a:solidFill>
                  <a:srgbClr val="FF0000"/>
                </a:solidFill>
              </a:rPr>
              <a:t>Aβ</a:t>
            </a:r>
            <a:r>
              <a:rPr lang="en-US" altLang="ko-KR" sz="1200" dirty="0" smtClean="0">
                <a:solidFill>
                  <a:srgbClr val="FF0000"/>
                </a:solidFill>
              </a:rPr>
              <a:t> 40, although the total quantity of </a:t>
            </a:r>
            <a:r>
              <a:rPr lang="en-US" altLang="ko-KR" sz="1200" dirty="0" err="1" smtClean="0">
                <a:solidFill>
                  <a:srgbClr val="FF0000"/>
                </a:solidFill>
              </a:rPr>
              <a:t>Aβ</a:t>
            </a:r>
            <a:r>
              <a:rPr lang="en-US" altLang="ko-KR" sz="1200" dirty="0" smtClean="0">
                <a:solidFill>
                  <a:srgbClr val="FF0000"/>
                </a:solidFill>
              </a:rPr>
              <a:t> produced remains constant</a:t>
            </a:r>
            <a:r>
              <a:rPr lang="en-US" altLang="ko-KR" sz="1200" dirty="0" smtClean="0"/>
              <a:t>. This can come about by various effects of the mutations upon gamma </a:t>
            </a:r>
            <a:r>
              <a:rPr lang="en-US" altLang="ko-KR" sz="1200" dirty="0" err="1" smtClean="0"/>
              <a:t>secretase</a:t>
            </a:r>
            <a:r>
              <a:rPr lang="en-US" altLang="ko-KR" sz="1200" dirty="0" smtClean="0"/>
              <a:t>. </a:t>
            </a:r>
            <a:r>
              <a:rPr lang="en-US" altLang="ko-KR" sz="1200" dirty="0" err="1" smtClean="0"/>
              <a:t>Presenilins</a:t>
            </a:r>
            <a:r>
              <a:rPr lang="en-US" altLang="ko-KR" sz="1200" dirty="0" smtClean="0"/>
              <a:t> are also implicated in the processing of notch, an important developmental protein. Mice that have the PS1 gene knocked out die early in development from developmental abnormalities similar to those found when notch is disrupted.</a:t>
            </a:r>
            <a:endParaRPr lang="en-US" altLang="ko-KR" sz="1200" dirty="0"/>
          </a:p>
        </p:txBody>
      </p:sp>
      <p:pic>
        <p:nvPicPr>
          <p:cNvPr id="19458" name="Picture 2" descr="http://journals.prous.com/journals/dnp/20041705/html/dn170321/images/Tomita_f2.jpg"/>
          <p:cNvPicPr>
            <a:picLocks noChangeAspect="1" noChangeArrowheads="1"/>
          </p:cNvPicPr>
          <p:nvPr/>
        </p:nvPicPr>
        <p:blipFill>
          <a:blip r:embed="rId2" cstate="print"/>
          <a:srcRect/>
          <a:stretch>
            <a:fillRect/>
          </a:stretch>
        </p:blipFill>
        <p:spPr bwMode="auto">
          <a:xfrm>
            <a:off x="5364088" y="2924944"/>
            <a:ext cx="2809875" cy="2333626"/>
          </a:xfrm>
          <a:prstGeom prst="rect">
            <a:avLst/>
          </a:prstGeom>
          <a:noFill/>
        </p:spPr>
      </p:pic>
      <p:sp>
        <p:nvSpPr>
          <p:cNvPr id="5" name="직사각형 4"/>
          <p:cNvSpPr/>
          <p:nvPr/>
        </p:nvSpPr>
        <p:spPr>
          <a:xfrm>
            <a:off x="539552" y="2564904"/>
            <a:ext cx="4392488" cy="3477875"/>
          </a:xfrm>
          <a:prstGeom prst="rect">
            <a:avLst/>
          </a:prstGeom>
        </p:spPr>
        <p:txBody>
          <a:bodyPr wrap="square">
            <a:spAutoFit/>
          </a:bodyPr>
          <a:lstStyle/>
          <a:p>
            <a:r>
              <a:rPr lang="en-US" altLang="ko-KR" sz="1000" dirty="0" smtClean="0"/>
              <a:t>The gamma </a:t>
            </a:r>
            <a:r>
              <a:rPr lang="en-US" altLang="ko-KR" sz="1000" dirty="0" err="1" smtClean="0"/>
              <a:t>secretase</a:t>
            </a:r>
            <a:r>
              <a:rPr lang="en-US" altLang="ko-KR" sz="1000" dirty="0" smtClean="0"/>
              <a:t> complex has not yet been fully characterized but minimally consists of four individual proteins: </a:t>
            </a:r>
            <a:r>
              <a:rPr lang="en-US" altLang="ko-KR" sz="1000" dirty="0" err="1" smtClean="0"/>
              <a:t>presenilin</a:t>
            </a:r>
            <a:r>
              <a:rPr lang="en-US" altLang="ko-KR" sz="1000" dirty="0" smtClean="0"/>
              <a:t>, </a:t>
            </a:r>
            <a:r>
              <a:rPr lang="en-US" altLang="ko-KR" sz="1000" dirty="0" err="1" smtClean="0"/>
              <a:t>nicastrin</a:t>
            </a:r>
            <a:r>
              <a:rPr lang="en-US" altLang="ko-KR" sz="1000" dirty="0" smtClean="0"/>
              <a:t>, APH-1 (anterior pharynx-defective 1), and PEN-2 (</a:t>
            </a:r>
            <a:r>
              <a:rPr lang="en-US" altLang="ko-KR" sz="1000" dirty="0" err="1" smtClean="0"/>
              <a:t>presenilin</a:t>
            </a:r>
            <a:r>
              <a:rPr lang="en-US" altLang="ko-KR" sz="1000" dirty="0" smtClean="0"/>
              <a:t> enhancer 2). Recent evidence suggests that a fifth protein, known as CD147, is a non-essential regulator of the complex whose absence increases activity. </a:t>
            </a:r>
          </a:p>
          <a:p>
            <a:endParaRPr lang="en-US" altLang="ko-KR" sz="1000" dirty="0" smtClean="0"/>
          </a:p>
          <a:p>
            <a:r>
              <a:rPr lang="en-US" altLang="ko-KR" sz="1000" dirty="0" smtClean="0"/>
              <a:t>The proteins in the gamma </a:t>
            </a:r>
            <a:r>
              <a:rPr lang="en-US" altLang="ko-KR" sz="1000" dirty="0" err="1" smtClean="0"/>
              <a:t>secretase</a:t>
            </a:r>
            <a:r>
              <a:rPr lang="en-US" altLang="ko-KR" sz="1000" dirty="0" smtClean="0"/>
              <a:t> complex are heavily modified by proteolysis during assembly and maturation of the complex; a required activation step is in the autocatalytic cleavage of </a:t>
            </a:r>
            <a:r>
              <a:rPr lang="en-US" altLang="ko-KR" sz="1000" dirty="0" err="1" smtClean="0"/>
              <a:t>presenilin</a:t>
            </a:r>
            <a:r>
              <a:rPr lang="en-US" altLang="ko-KR" sz="1000" dirty="0" smtClean="0"/>
              <a:t> to N- and C-terminal fragments. </a:t>
            </a:r>
            <a:r>
              <a:rPr lang="en-US" altLang="ko-KR" sz="1000" dirty="0" err="1" smtClean="0"/>
              <a:t>Nicastrin's</a:t>
            </a:r>
            <a:r>
              <a:rPr lang="en-US" altLang="ko-KR" sz="1000" dirty="0" smtClean="0"/>
              <a:t> primary role is in maintaining the stability of the assembled complex and regulating intracellular protein trafficking. PEN-2 associates with the complex via binding of a </a:t>
            </a:r>
            <a:r>
              <a:rPr lang="en-US" altLang="ko-KR" sz="1000" dirty="0" err="1" smtClean="0"/>
              <a:t>transmembrane</a:t>
            </a:r>
            <a:r>
              <a:rPr lang="en-US" altLang="ko-KR" sz="1000" dirty="0" smtClean="0"/>
              <a:t> domain of </a:t>
            </a:r>
            <a:r>
              <a:rPr lang="en-US" altLang="ko-KR" sz="1000" dirty="0" err="1" smtClean="0"/>
              <a:t>presenilin</a:t>
            </a:r>
            <a:r>
              <a:rPr lang="en-US" altLang="ko-KR" sz="1000" dirty="0" smtClean="0"/>
              <a:t> and, among other possible roles, helps to stabilize the complex after </a:t>
            </a:r>
            <a:r>
              <a:rPr lang="en-US" altLang="ko-KR" sz="1000" dirty="0" err="1" smtClean="0"/>
              <a:t>presenilin</a:t>
            </a:r>
            <a:r>
              <a:rPr lang="en-US" altLang="ko-KR" sz="1000" dirty="0" smtClean="0"/>
              <a:t> proteolysis has generated the activated N-terminal and C-terminal fragments. APH-1, which is required for </a:t>
            </a:r>
            <a:r>
              <a:rPr lang="en-US" altLang="ko-KR" sz="1000" dirty="0" err="1" smtClean="0"/>
              <a:t>proteolytic</a:t>
            </a:r>
            <a:r>
              <a:rPr lang="en-US" altLang="ko-KR" sz="1000" dirty="0" smtClean="0"/>
              <a:t> activity, binds to the complex via a conserved alpha helix interaction motif and aids in initiating assembly of premature components.</a:t>
            </a:r>
          </a:p>
          <a:p>
            <a:endParaRPr lang="en-US" altLang="ko-KR" sz="1000" dirty="0" smtClean="0"/>
          </a:p>
          <a:p>
            <a:r>
              <a:rPr lang="en-US" altLang="ko-KR" sz="1000" dirty="0" smtClean="0"/>
              <a:t>Recent research has shown that interaction of the gamma </a:t>
            </a:r>
            <a:r>
              <a:rPr lang="en-US" altLang="ko-KR" sz="1000" dirty="0" err="1" smtClean="0"/>
              <a:t>secretase</a:t>
            </a:r>
            <a:r>
              <a:rPr lang="en-US" altLang="ko-KR" sz="1000" dirty="0" smtClean="0"/>
              <a:t> complex with the γ-</a:t>
            </a:r>
            <a:r>
              <a:rPr lang="en-US" altLang="ko-KR" sz="1000" dirty="0" err="1" smtClean="0"/>
              <a:t>secretase</a:t>
            </a:r>
            <a:r>
              <a:rPr lang="en-US" altLang="ko-KR" sz="1000" dirty="0" smtClean="0"/>
              <a:t> activating protein facilitates the gamma cleavage of </a:t>
            </a:r>
            <a:r>
              <a:rPr lang="en-US" altLang="ko-KR" sz="1000" dirty="0" err="1" smtClean="0"/>
              <a:t>amyloid</a:t>
            </a:r>
            <a:r>
              <a:rPr lang="en-US" altLang="ko-KR" sz="1000" dirty="0" smtClean="0"/>
              <a:t> precursor protein into β-</a:t>
            </a:r>
            <a:r>
              <a:rPr lang="en-US" altLang="ko-KR" sz="1000" dirty="0" err="1" smtClean="0"/>
              <a:t>amyloid</a:t>
            </a:r>
            <a:r>
              <a:rPr lang="en-US" altLang="ko-KR" sz="1000" dirty="0" smtClean="0"/>
              <a:t>.</a:t>
            </a:r>
            <a:endParaRPr lang="en-US" altLang="ko-KR" sz="1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27584" y="692696"/>
            <a:ext cx="7416824" cy="5509200"/>
          </a:xfrm>
          <a:prstGeom prst="rect">
            <a:avLst/>
          </a:prstGeom>
          <a:noFill/>
        </p:spPr>
        <p:txBody>
          <a:bodyPr wrap="square" rtlCol="0">
            <a:spAutoFit/>
          </a:bodyPr>
          <a:lstStyle/>
          <a:p>
            <a:r>
              <a:rPr lang="en-US" altLang="ko-KR" dirty="0" err="1" smtClean="0"/>
              <a:t>Presenilins</a:t>
            </a:r>
            <a:endParaRPr lang="en-US" altLang="ko-KR" dirty="0" smtClean="0"/>
          </a:p>
          <a:p>
            <a:endParaRPr lang="en-US" altLang="ko-KR" dirty="0"/>
          </a:p>
          <a:p>
            <a:r>
              <a:rPr lang="en-US" altLang="ko-KR" sz="1200" dirty="0" smtClean="0"/>
              <a:t>A family of related multi-pass </a:t>
            </a:r>
            <a:r>
              <a:rPr lang="en-US" altLang="ko-KR" sz="1200" dirty="0" err="1" smtClean="0"/>
              <a:t>transmembrane</a:t>
            </a:r>
            <a:r>
              <a:rPr lang="en-US" altLang="ko-KR" sz="1200" dirty="0" smtClean="0"/>
              <a:t> proteins that function as a part of the gamma-</a:t>
            </a:r>
            <a:r>
              <a:rPr lang="en-US" altLang="ko-KR" sz="1200" dirty="0" err="1" smtClean="0"/>
              <a:t>secretase</a:t>
            </a:r>
            <a:r>
              <a:rPr lang="en-US" altLang="ko-KR" sz="1200" dirty="0" smtClean="0"/>
              <a:t> </a:t>
            </a:r>
            <a:r>
              <a:rPr lang="en-US" altLang="ko-KR" sz="1200" dirty="0" err="1" smtClean="0"/>
              <a:t>intramembrane</a:t>
            </a:r>
            <a:r>
              <a:rPr lang="en-US" altLang="ko-KR" sz="1200" dirty="0" smtClean="0"/>
              <a:t> protease complex.</a:t>
            </a:r>
          </a:p>
          <a:p>
            <a:r>
              <a:rPr lang="en-US" altLang="ko-KR" sz="1200" dirty="0" err="1" smtClean="0"/>
              <a:t>Presenilin</a:t>
            </a:r>
            <a:r>
              <a:rPr lang="en-US" altLang="ko-KR" sz="1200" dirty="0" smtClean="0"/>
              <a:t>, an </a:t>
            </a:r>
            <a:r>
              <a:rPr lang="en-US" altLang="ko-KR" sz="1200" dirty="0" err="1" smtClean="0"/>
              <a:t>aspartyl</a:t>
            </a:r>
            <a:r>
              <a:rPr lang="en-US" altLang="ko-KR" sz="1200" dirty="0" smtClean="0"/>
              <a:t> protease, is the catalytic subunit. In humans, two forms of </a:t>
            </a:r>
            <a:r>
              <a:rPr lang="en-US" altLang="ko-KR" sz="1200" dirty="0" err="1" smtClean="0"/>
              <a:t>presenilin</a:t>
            </a:r>
            <a:r>
              <a:rPr lang="en-US" altLang="ko-KR" sz="1200" dirty="0" smtClean="0"/>
              <a:t> and two forms of APH-1 have been identified in the genome; one of the APH </a:t>
            </a:r>
            <a:r>
              <a:rPr lang="en-US" altLang="ko-KR" sz="1200" dirty="0" err="1" smtClean="0"/>
              <a:t>homologs</a:t>
            </a:r>
            <a:r>
              <a:rPr lang="en-US" altLang="ko-KR" sz="1200" dirty="0" smtClean="0"/>
              <a:t> can also be expressed in two </a:t>
            </a:r>
            <a:r>
              <a:rPr lang="en-US" altLang="ko-KR" sz="1200" dirty="0" err="1" smtClean="0"/>
              <a:t>isoforms</a:t>
            </a:r>
            <a:r>
              <a:rPr lang="en-US" altLang="ko-KR" sz="1200" dirty="0" smtClean="0"/>
              <a:t> via alternative splicing, leading to at least six different possible gamma </a:t>
            </a:r>
            <a:r>
              <a:rPr lang="en-US" altLang="ko-KR" sz="1200" dirty="0" err="1" smtClean="0"/>
              <a:t>secretase</a:t>
            </a:r>
            <a:r>
              <a:rPr lang="en-US" altLang="ko-KR" sz="1200" dirty="0" smtClean="0"/>
              <a:t> complexes that may have tissue- or cell type specificity.</a:t>
            </a:r>
          </a:p>
          <a:p>
            <a:endParaRPr lang="en-US" altLang="ko-KR" sz="1400" dirty="0" smtClean="0"/>
          </a:p>
          <a:p>
            <a:r>
              <a:rPr lang="en-US" altLang="ko-KR" sz="1200" dirty="0" err="1" smtClean="0"/>
              <a:t>presenilin</a:t>
            </a:r>
            <a:r>
              <a:rPr lang="en-US" altLang="ko-KR" sz="1200" dirty="0" smtClean="0"/>
              <a:t> works with an enzyme called GSK-3ß to control how fast materials -- like proteins needed for cell survival -- move through the cells </a:t>
            </a:r>
            <a:r>
              <a:rPr lang="en-US" altLang="ko-KR" sz="1000" dirty="0" smtClean="0"/>
              <a:t>(</a:t>
            </a:r>
            <a:r>
              <a:rPr lang="en-US" altLang="ko-KR" sz="1000" dirty="0" smtClean="0">
                <a:hlinkClick r:id="rId2"/>
              </a:rPr>
              <a:t>http://www.sciencedaily.com/releases/2013/10/131028114422.htm</a:t>
            </a:r>
            <a:r>
              <a:rPr lang="en-US" altLang="ko-KR" sz="1000" dirty="0" smtClean="0"/>
              <a:t>)</a:t>
            </a:r>
          </a:p>
          <a:p>
            <a:endParaRPr lang="en-US" altLang="ko-KR" sz="1200" dirty="0" smtClean="0"/>
          </a:p>
          <a:p>
            <a:r>
              <a:rPr lang="en-US" altLang="ko-KR" sz="1400" dirty="0" err="1" smtClean="0"/>
              <a:t>Intramembrane</a:t>
            </a:r>
            <a:r>
              <a:rPr lang="en-US" altLang="ko-KR" sz="1400" dirty="0" smtClean="0"/>
              <a:t> protease complex (Wikipedia)</a:t>
            </a:r>
            <a:endParaRPr lang="en-US" altLang="ko-KR" sz="1400" dirty="0"/>
          </a:p>
          <a:p>
            <a:endParaRPr lang="en-US" altLang="ko-KR" sz="1200" dirty="0" smtClean="0"/>
          </a:p>
          <a:p>
            <a:r>
              <a:rPr lang="en-US" altLang="ko-KR" sz="1200" dirty="0" smtClean="0"/>
              <a:t>All known </a:t>
            </a:r>
            <a:r>
              <a:rPr lang="en-US" altLang="ko-KR" sz="1200" dirty="0" err="1" smtClean="0"/>
              <a:t>intramembrane</a:t>
            </a:r>
            <a:r>
              <a:rPr lang="en-US" altLang="ko-KR" sz="1200" dirty="0" smtClean="0"/>
              <a:t> proteases are themselves integral membrane proteins with multiple </a:t>
            </a:r>
            <a:r>
              <a:rPr lang="en-US" altLang="ko-KR" sz="1200" dirty="0" err="1" smtClean="0"/>
              <a:t>transmembrane</a:t>
            </a:r>
            <a:r>
              <a:rPr lang="en-US" altLang="ko-KR" sz="1200" dirty="0" smtClean="0"/>
              <a:t> domains, and they have their active sites buried within the lipid </a:t>
            </a:r>
            <a:r>
              <a:rPr lang="en-US" altLang="ko-KR" sz="1200" dirty="0" err="1" smtClean="0"/>
              <a:t>bilayer</a:t>
            </a:r>
            <a:r>
              <a:rPr lang="en-US" altLang="ko-KR" sz="1200" dirty="0" smtClean="0"/>
              <a:t> of cellular membranes. Three major classes of </a:t>
            </a:r>
            <a:r>
              <a:rPr lang="en-US" altLang="ko-KR" sz="1200" dirty="0" err="1" smtClean="0"/>
              <a:t>intramembrane</a:t>
            </a:r>
            <a:r>
              <a:rPr lang="en-US" altLang="ko-KR" sz="1200" dirty="0" smtClean="0"/>
              <a:t> proteases have been discovered. The Site-2 protease (S2P) family are </a:t>
            </a:r>
            <a:r>
              <a:rPr lang="en-US" altLang="ko-KR" sz="1200" dirty="0" err="1" smtClean="0"/>
              <a:t>intramembrane</a:t>
            </a:r>
            <a:r>
              <a:rPr lang="en-US" altLang="ko-KR" sz="1200" dirty="0" smtClean="0"/>
              <a:t> </a:t>
            </a:r>
            <a:r>
              <a:rPr lang="en-US" altLang="ko-KR" sz="1200" dirty="0" err="1" smtClean="0"/>
              <a:t>metalloproteases</a:t>
            </a:r>
            <a:r>
              <a:rPr lang="en-US" altLang="ko-KR" sz="1200" dirty="0" smtClean="0"/>
              <a:t>. </a:t>
            </a:r>
            <a:r>
              <a:rPr lang="en-US" altLang="ko-KR" sz="1200" dirty="0" err="1" smtClean="0"/>
              <a:t>Presenilin</a:t>
            </a:r>
            <a:r>
              <a:rPr lang="en-US" altLang="ko-KR" sz="1200" dirty="0" smtClean="0"/>
              <a:t>, the active subunit of gamma </a:t>
            </a:r>
            <a:r>
              <a:rPr lang="en-US" altLang="ko-KR" sz="1200" dirty="0" err="1" smtClean="0"/>
              <a:t>secretase</a:t>
            </a:r>
            <a:r>
              <a:rPr lang="en-US" altLang="ko-KR" sz="1200" dirty="0" smtClean="0"/>
              <a:t>, and the signal peptide peptidase (SPP) and SPP-like group (which are distantly related to </a:t>
            </a:r>
            <a:r>
              <a:rPr lang="en-US" altLang="ko-KR" sz="1200" dirty="0" err="1" smtClean="0"/>
              <a:t>presenilin</a:t>
            </a:r>
            <a:r>
              <a:rPr lang="en-US" altLang="ko-KR" sz="1200" dirty="0" smtClean="0"/>
              <a:t> but have opposite membrane orientation) are </a:t>
            </a:r>
            <a:r>
              <a:rPr lang="en-US" altLang="ko-KR" sz="1200" dirty="0" err="1" smtClean="0"/>
              <a:t>intramembrane</a:t>
            </a:r>
            <a:r>
              <a:rPr lang="en-US" altLang="ko-KR" sz="1200" dirty="0" smtClean="0"/>
              <a:t> </a:t>
            </a:r>
            <a:r>
              <a:rPr lang="en-US" altLang="ko-KR" sz="1200" dirty="0" err="1" smtClean="0"/>
              <a:t>aspartyl</a:t>
            </a:r>
            <a:r>
              <a:rPr lang="en-US" altLang="ko-KR" sz="1200" dirty="0" smtClean="0"/>
              <a:t> proteases. The rhomboid protease family are serine proteases.</a:t>
            </a:r>
          </a:p>
          <a:p>
            <a:endParaRPr lang="en-US" altLang="ko-KR" sz="1200" dirty="0" smtClean="0"/>
          </a:p>
          <a:p>
            <a:r>
              <a:rPr lang="en-US" altLang="ko-KR" sz="1200" dirty="0" err="1" smtClean="0"/>
              <a:t>Intramembrane</a:t>
            </a:r>
            <a:r>
              <a:rPr lang="en-US" altLang="ko-KR" sz="1200" dirty="0" smtClean="0"/>
              <a:t> proteases are not evolutionarily related to classical soluble proteases, having evolved their catalytic sites by convergent evolution.</a:t>
            </a:r>
          </a:p>
          <a:p>
            <a:endParaRPr lang="en-US" altLang="ko-KR" sz="1200" dirty="0" smtClean="0"/>
          </a:p>
          <a:p>
            <a:r>
              <a:rPr lang="en-US" altLang="ko-KR" sz="1200" dirty="0" smtClean="0"/>
              <a:t>Although only recently discovered, </a:t>
            </a:r>
            <a:r>
              <a:rPr lang="en-US" altLang="ko-KR" sz="1200" dirty="0" err="1" smtClean="0"/>
              <a:t>intramembrane</a:t>
            </a:r>
            <a:r>
              <a:rPr lang="en-US" altLang="ko-KR" sz="1200" dirty="0" smtClean="0"/>
              <a:t> proteases are the focus of intense interest because of their major biological functions and their implication in many human diseases.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836712"/>
            <a:ext cx="4384855" cy="861774"/>
          </a:xfrm>
          <a:prstGeom prst="rect">
            <a:avLst/>
          </a:prstGeom>
          <a:noFill/>
        </p:spPr>
        <p:txBody>
          <a:bodyPr wrap="none" rtlCol="0">
            <a:spAutoFit/>
          </a:bodyPr>
          <a:lstStyle/>
          <a:p>
            <a:r>
              <a:rPr lang="en-US" altLang="ko-KR" dirty="0" smtClean="0"/>
              <a:t>Two </a:t>
            </a:r>
            <a:r>
              <a:rPr lang="en-US" altLang="ko-KR" dirty="0" err="1" smtClean="0"/>
              <a:t>presenilin</a:t>
            </a:r>
            <a:r>
              <a:rPr lang="en-US" altLang="ko-KR" dirty="0" smtClean="0"/>
              <a:t> genes in vertebrates:</a:t>
            </a:r>
          </a:p>
          <a:p>
            <a:r>
              <a:rPr lang="en-US" altLang="ko-KR" sz="1600" i="1" dirty="0" smtClean="0"/>
              <a:t>PSEN1</a:t>
            </a:r>
            <a:r>
              <a:rPr lang="en-US" altLang="ko-KR" sz="1600" dirty="0" smtClean="0"/>
              <a:t> (chr14 in humans): presenilin-1 (PS-1)</a:t>
            </a:r>
          </a:p>
          <a:p>
            <a:r>
              <a:rPr lang="en-US" altLang="ko-KR" sz="1600" i="1" dirty="0" smtClean="0"/>
              <a:t>PSEN2</a:t>
            </a:r>
            <a:r>
              <a:rPr lang="en-US" altLang="ko-KR" sz="1600" dirty="0" smtClean="0"/>
              <a:t> (chr1 in humans): presenilin-2 (PS-2)</a:t>
            </a:r>
            <a:endParaRPr lang="ko-KR" altLang="en-US" sz="1600" dirty="0"/>
          </a:p>
        </p:txBody>
      </p:sp>
      <p:pic>
        <p:nvPicPr>
          <p:cNvPr id="17410" name="Picture 2" descr="http://www.alzforum.org/images/ps2.gif"/>
          <p:cNvPicPr>
            <a:picLocks noChangeAspect="1" noChangeArrowheads="1"/>
          </p:cNvPicPr>
          <p:nvPr/>
        </p:nvPicPr>
        <p:blipFill>
          <a:blip r:embed="rId2" cstate="print"/>
          <a:srcRect/>
          <a:stretch>
            <a:fillRect/>
          </a:stretch>
        </p:blipFill>
        <p:spPr bwMode="auto">
          <a:xfrm>
            <a:off x="5004048" y="3068960"/>
            <a:ext cx="3305606" cy="2479205"/>
          </a:xfrm>
          <a:prstGeom prst="rect">
            <a:avLst/>
          </a:prstGeom>
          <a:noFill/>
        </p:spPr>
      </p:pic>
      <p:pic>
        <p:nvPicPr>
          <p:cNvPr id="17412" name="Picture 4" descr="http://www.alzforum.org/images/res/com/mut/pre/PS1APP0203.gif"/>
          <p:cNvPicPr>
            <a:picLocks noChangeAspect="1" noChangeArrowheads="1"/>
          </p:cNvPicPr>
          <p:nvPr/>
        </p:nvPicPr>
        <p:blipFill>
          <a:blip r:embed="rId3" cstate="print"/>
          <a:srcRect/>
          <a:stretch>
            <a:fillRect/>
          </a:stretch>
        </p:blipFill>
        <p:spPr bwMode="auto">
          <a:xfrm>
            <a:off x="755576" y="2996952"/>
            <a:ext cx="3689649" cy="2767237"/>
          </a:xfrm>
          <a:prstGeom prst="rect">
            <a:avLst/>
          </a:prstGeom>
          <a:noFill/>
        </p:spPr>
      </p:pic>
      <p:sp>
        <p:nvSpPr>
          <p:cNvPr id="5" name="TextBox 4"/>
          <p:cNvSpPr txBox="1"/>
          <p:nvPr/>
        </p:nvSpPr>
        <p:spPr>
          <a:xfrm>
            <a:off x="1115616" y="2420888"/>
            <a:ext cx="1787669" cy="369332"/>
          </a:xfrm>
          <a:prstGeom prst="rect">
            <a:avLst/>
          </a:prstGeom>
          <a:noFill/>
        </p:spPr>
        <p:txBody>
          <a:bodyPr wrap="none" rtlCol="0">
            <a:spAutoFit/>
          </a:bodyPr>
          <a:lstStyle/>
          <a:p>
            <a:r>
              <a:rPr lang="en-US" altLang="ko-KR" dirty="0" smtClean="0"/>
              <a:t>PS-1 mutations</a:t>
            </a:r>
            <a:endParaRPr lang="ko-KR" altLang="en-US" dirty="0"/>
          </a:p>
        </p:txBody>
      </p:sp>
      <p:sp>
        <p:nvSpPr>
          <p:cNvPr id="6" name="TextBox 5"/>
          <p:cNvSpPr txBox="1"/>
          <p:nvPr/>
        </p:nvSpPr>
        <p:spPr>
          <a:xfrm>
            <a:off x="5448627" y="2420888"/>
            <a:ext cx="1787669" cy="369332"/>
          </a:xfrm>
          <a:prstGeom prst="rect">
            <a:avLst/>
          </a:prstGeom>
          <a:noFill/>
        </p:spPr>
        <p:txBody>
          <a:bodyPr wrap="none" rtlCol="0">
            <a:spAutoFit/>
          </a:bodyPr>
          <a:lstStyle/>
          <a:p>
            <a:r>
              <a:rPr lang="en-US" altLang="ko-KR" dirty="0" smtClean="0"/>
              <a:t>PS-2 mutations</a:t>
            </a:r>
            <a:endParaRPr lang="ko-KR" altLang="en-US" dirty="0"/>
          </a:p>
        </p:txBody>
      </p:sp>
      <p:sp>
        <p:nvSpPr>
          <p:cNvPr id="7" name="직사각형 6"/>
          <p:cNvSpPr/>
          <p:nvPr/>
        </p:nvSpPr>
        <p:spPr>
          <a:xfrm>
            <a:off x="2987824" y="5877272"/>
            <a:ext cx="4572000" cy="246221"/>
          </a:xfrm>
          <a:prstGeom prst="rect">
            <a:avLst/>
          </a:prstGeom>
        </p:spPr>
        <p:txBody>
          <a:bodyPr>
            <a:spAutoFit/>
          </a:bodyPr>
          <a:lstStyle/>
          <a:p>
            <a:r>
              <a:rPr lang="en-US" altLang="ko-KR" sz="1000" dirty="0" smtClean="0">
                <a:hlinkClick r:id="rId4"/>
              </a:rPr>
              <a:t>http://www.alzforum.org/res/com/mut/pre/</a:t>
            </a:r>
            <a:endParaRPr lang="ko-KR" altLang="en-US" sz="1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www.nature.com/nature/journal/v425/n6958/images/425565a-f1.2.jpg"/>
          <p:cNvPicPr>
            <a:picLocks noChangeAspect="1" noChangeArrowheads="1"/>
          </p:cNvPicPr>
          <p:nvPr/>
        </p:nvPicPr>
        <p:blipFill>
          <a:blip r:embed="rId2" cstate="print"/>
          <a:srcRect/>
          <a:stretch>
            <a:fillRect/>
          </a:stretch>
        </p:blipFill>
        <p:spPr bwMode="auto">
          <a:xfrm>
            <a:off x="179512" y="764704"/>
            <a:ext cx="4810125" cy="5781676"/>
          </a:xfrm>
          <a:prstGeom prst="rect">
            <a:avLst/>
          </a:prstGeom>
          <a:noFill/>
        </p:spPr>
      </p:pic>
      <p:sp>
        <p:nvSpPr>
          <p:cNvPr id="3" name="직사각형 2"/>
          <p:cNvSpPr/>
          <p:nvPr/>
        </p:nvSpPr>
        <p:spPr>
          <a:xfrm>
            <a:off x="323528" y="188640"/>
            <a:ext cx="3198376" cy="369332"/>
          </a:xfrm>
          <a:prstGeom prst="rect">
            <a:avLst/>
          </a:prstGeom>
        </p:spPr>
        <p:txBody>
          <a:bodyPr wrap="none">
            <a:spAutoFit/>
          </a:bodyPr>
          <a:lstStyle/>
          <a:p>
            <a:r>
              <a:rPr lang="en-US" altLang="ko-KR" b="1" dirty="0" smtClean="0"/>
              <a:t>Two functions of </a:t>
            </a:r>
            <a:r>
              <a:rPr lang="en-US" altLang="ko-KR" b="1" dirty="0" err="1" smtClean="0"/>
              <a:t>presenilin</a:t>
            </a:r>
            <a:endParaRPr lang="ko-KR" altLang="en-US" dirty="0"/>
          </a:p>
        </p:txBody>
      </p:sp>
      <p:sp>
        <p:nvSpPr>
          <p:cNvPr id="4" name="직사각형 3"/>
          <p:cNvSpPr/>
          <p:nvPr/>
        </p:nvSpPr>
        <p:spPr>
          <a:xfrm>
            <a:off x="5076056" y="836712"/>
            <a:ext cx="3816424" cy="2862322"/>
          </a:xfrm>
          <a:prstGeom prst="rect">
            <a:avLst/>
          </a:prstGeom>
        </p:spPr>
        <p:txBody>
          <a:bodyPr wrap="square">
            <a:spAutoFit/>
          </a:bodyPr>
          <a:lstStyle/>
          <a:p>
            <a:r>
              <a:rPr lang="en-US" altLang="ko-KR" sz="1000" dirty="0" smtClean="0"/>
              <a:t>a, The </a:t>
            </a:r>
            <a:r>
              <a:rPr lang="en-US" altLang="ko-KR" sz="1000" dirty="0" err="1" smtClean="0"/>
              <a:t>presenilin</a:t>
            </a:r>
            <a:r>
              <a:rPr lang="en-US" altLang="ko-KR" sz="1000" dirty="0" smtClean="0"/>
              <a:t> protein, embedded in the outer membrane of neurons, is part of the </a:t>
            </a:r>
            <a:r>
              <a:rPr lang="el-GR" altLang="ko-KR" sz="1000" dirty="0" smtClean="0"/>
              <a:t>γ</a:t>
            </a:r>
            <a:r>
              <a:rPr lang="en-US" altLang="ko-KR" sz="1000" dirty="0" smtClean="0"/>
              <a:t>-</a:t>
            </a:r>
            <a:r>
              <a:rPr lang="en-US" altLang="ko-KR" sz="1000" dirty="0" err="1" smtClean="0"/>
              <a:t>secretase</a:t>
            </a:r>
            <a:r>
              <a:rPr lang="en-US" altLang="ko-KR" sz="1000" dirty="0" smtClean="0"/>
              <a:t> complex, which snips fragments off </a:t>
            </a:r>
            <a:r>
              <a:rPr lang="en-US" altLang="ko-KR" sz="1000" dirty="0" err="1" smtClean="0"/>
              <a:t>amyloid</a:t>
            </a:r>
            <a:r>
              <a:rPr lang="en-US" altLang="ko-KR" sz="1000" dirty="0" smtClean="0"/>
              <a:t> precursor protein (APP), releasing </a:t>
            </a:r>
            <a:r>
              <a:rPr lang="en-US" altLang="ko-KR" sz="1000" dirty="0" err="1" smtClean="0"/>
              <a:t>amyloid</a:t>
            </a:r>
            <a:r>
              <a:rPr lang="en-US" altLang="ko-KR" sz="1000" dirty="0" smtClean="0"/>
              <a:t> peptide into the extracellular space. </a:t>
            </a:r>
            <a:r>
              <a:rPr lang="en-US" altLang="ko-KR" sz="1000" dirty="0" err="1" smtClean="0"/>
              <a:t>Marambaud</a:t>
            </a:r>
            <a:r>
              <a:rPr lang="en-US" altLang="ko-KR" sz="1000" dirty="0" smtClean="0"/>
              <a:t> et al. show that </a:t>
            </a:r>
            <a:r>
              <a:rPr lang="en-US" altLang="ko-KR" sz="1000" dirty="0" err="1" smtClean="0"/>
              <a:t>presenilin</a:t>
            </a:r>
            <a:r>
              <a:rPr lang="en-US" altLang="ko-KR" sz="1000" dirty="0" smtClean="0"/>
              <a:t> also snips off the intracellular portion of the membrane protein N-</a:t>
            </a:r>
            <a:r>
              <a:rPr lang="en-US" altLang="ko-KR" sz="1000" dirty="0" err="1" smtClean="0"/>
              <a:t>cadherin</a:t>
            </a:r>
            <a:r>
              <a:rPr lang="en-US" altLang="ko-KR" sz="1000" dirty="0" smtClean="0"/>
              <a:t>. The released fragment, N-Cad/CTF2, binds to the protein CBP and targets it for destruction. In the absence of CBP, the nuclear protein CREB cannot activate genes. b, Mutated forms of </a:t>
            </a:r>
            <a:r>
              <a:rPr lang="en-US" altLang="ko-KR" sz="1000" dirty="0" err="1" smtClean="0"/>
              <a:t>presenilin</a:t>
            </a:r>
            <a:r>
              <a:rPr lang="en-US" altLang="ko-KR" sz="1000" dirty="0" smtClean="0"/>
              <a:t> that are associated with Alzheimer's disease are thought to accelerate the production of toxic </a:t>
            </a:r>
            <a:r>
              <a:rPr lang="en-US" altLang="ko-KR" sz="1000" dirty="0" err="1" smtClean="0"/>
              <a:t>amyloid</a:t>
            </a:r>
            <a:r>
              <a:rPr lang="en-US" altLang="ko-KR" sz="1000" dirty="0" smtClean="0"/>
              <a:t> plaques. These </a:t>
            </a:r>
            <a:r>
              <a:rPr lang="en-US" altLang="ko-KR" sz="1000" dirty="0" err="1" smtClean="0"/>
              <a:t>presenilin</a:t>
            </a:r>
            <a:r>
              <a:rPr lang="en-US" altLang="ko-KR" sz="1000" dirty="0" smtClean="0"/>
              <a:t> mutants also fail to cleave N-</a:t>
            </a:r>
            <a:r>
              <a:rPr lang="en-US" altLang="ko-KR" sz="1000" dirty="0" err="1" smtClean="0"/>
              <a:t>cadherin</a:t>
            </a:r>
            <a:r>
              <a:rPr lang="en-US" altLang="ko-KR" sz="1000" dirty="0" smtClean="0"/>
              <a:t>, increasing levels of CBP, and increasing the activity of genes regulated by CREB2. So, as well as provoking </a:t>
            </a:r>
            <a:r>
              <a:rPr lang="en-US" altLang="ko-KR" sz="1000" dirty="0" err="1" smtClean="0"/>
              <a:t>amyloid</a:t>
            </a:r>
            <a:r>
              <a:rPr lang="en-US" altLang="ko-KR" sz="1000" dirty="0" smtClean="0"/>
              <a:t>-related neurotoxicity, </a:t>
            </a:r>
            <a:r>
              <a:rPr lang="en-US" altLang="ko-KR" sz="1000" dirty="0" err="1" smtClean="0"/>
              <a:t>presenilin</a:t>
            </a:r>
            <a:r>
              <a:rPr lang="en-US" altLang="ko-KR" sz="1000" dirty="0" smtClean="0"/>
              <a:t> mutations might cause Alzheimer's disease by inappropriately activating genes associated with neuronal function and memory formation. Nature 425, 565-566(9 October 2003) Neurobiology: Double trouble for neurons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fpbmonitor.com/fulltext_content/ERM/ERM4_19/S1462399402005008sup011.gif"/>
          <p:cNvPicPr>
            <a:picLocks noChangeAspect="1" noChangeArrowheads="1"/>
          </p:cNvPicPr>
          <p:nvPr/>
        </p:nvPicPr>
        <p:blipFill>
          <a:blip r:embed="rId2" cstate="print"/>
          <a:srcRect/>
          <a:stretch>
            <a:fillRect/>
          </a:stretch>
        </p:blipFill>
        <p:spPr bwMode="auto">
          <a:xfrm>
            <a:off x="1763688" y="1052736"/>
            <a:ext cx="5591175" cy="3352801"/>
          </a:xfrm>
          <a:prstGeom prst="rect">
            <a:avLst/>
          </a:prstGeom>
          <a:noFill/>
        </p:spPr>
      </p:pic>
      <p:sp>
        <p:nvSpPr>
          <p:cNvPr id="4" name="직사각형 3"/>
          <p:cNvSpPr/>
          <p:nvPr/>
        </p:nvSpPr>
        <p:spPr>
          <a:xfrm>
            <a:off x="1259632" y="4797152"/>
            <a:ext cx="6696744" cy="1200329"/>
          </a:xfrm>
          <a:prstGeom prst="rect">
            <a:avLst/>
          </a:prstGeom>
        </p:spPr>
        <p:txBody>
          <a:bodyPr wrap="square">
            <a:spAutoFit/>
          </a:bodyPr>
          <a:lstStyle/>
          <a:p>
            <a:r>
              <a:rPr lang="en-US" altLang="ko-KR" sz="1200" dirty="0" smtClean="0"/>
              <a:t>(a) Interaction of </a:t>
            </a:r>
            <a:r>
              <a:rPr lang="en-US" altLang="ko-KR" sz="1200" dirty="0" err="1" smtClean="0"/>
              <a:t>presenilin</a:t>
            </a:r>
            <a:r>
              <a:rPr lang="en-US" altLang="ko-KR" sz="1200" dirty="0" smtClean="0"/>
              <a:t> (PS) with </a:t>
            </a:r>
            <a:r>
              <a:rPr lang="en-US" altLang="ko-KR" sz="1200" dirty="0" err="1" smtClean="0"/>
              <a:t>nicastrin</a:t>
            </a:r>
            <a:r>
              <a:rPr lang="en-US" altLang="ko-KR" sz="1200" dirty="0" smtClean="0"/>
              <a:t> and Notch regulates </a:t>
            </a:r>
            <a:r>
              <a:rPr lang="en-US" altLang="ko-KR" sz="1200" dirty="0" err="1" smtClean="0"/>
              <a:t>amyloid</a:t>
            </a:r>
            <a:r>
              <a:rPr lang="en-US" altLang="ko-KR" sz="1200" dirty="0" smtClean="0"/>
              <a:t> precursor protein (APP) processing and cell fate decisions. (b) Interaction of PS with b-</a:t>
            </a:r>
            <a:r>
              <a:rPr lang="en-US" altLang="ko-KR" sz="1200" dirty="0" err="1" smtClean="0"/>
              <a:t>catenin</a:t>
            </a:r>
            <a:r>
              <a:rPr lang="en-US" altLang="ko-KR" sz="1200" dirty="0" smtClean="0"/>
              <a:t>, </a:t>
            </a:r>
            <a:r>
              <a:rPr lang="en-US" altLang="ko-KR" sz="1200" dirty="0" err="1" smtClean="0"/>
              <a:t>cadherin</a:t>
            </a:r>
            <a:r>
              <a:rPr lang="en-US" altLang="ko-KR" sz="1200" dirty="0" smtClean="0"/>
              <a:t> and MOCA (‘modifier of cellular adhesion’) mediates b-</a:t>
            </a:r>
            <a:r>
              <a:rPr lang="en-US" altLang="ko-KR" sz="1200" dirty="0" err="1" smtClean="0"/>
              <a:t>amyloid</a:t>
            </a:r>
            <a:r>
              <a:rPr lang="en-US" altLang="ko-KR" sz="1200" dirty="0" smtClean="0"/>
              <a:t> (</a:t>
            </a:r>
            <a:r>
              <a:rPr lang="en-US" altLang="ko-KR" sz="1200" dirty="0" err="1" smtClean="0"/>
              <a:t>Ab</a:t>
            </a:r>
            <a:r>
              <a:rPr lang="en-US" altLang="ko-KR" sz="1200" dirty="0" smtClean="0"/>
              <a:t>) production and cellular adhesion. (c) Interaction of PS with calcium-binding proteins and with Bcl-2 and </a:t>
            </a:r>
            <a:r>
              <a:rPr lang="en-US" altLang="ko-KR" sz="1200" dirty="0" err="1" smtClean="0"/>
              <a:t>Bcl</a:t>
            </a:r>
            <a:r>
              <a:rPr lang="en-US" altLang="ko-KR" sz="1200" dirty="0" smtClean="0"/>
              <a:t>-X alters calcium </a:t>
            </a:r>
            <a:r>
              <a:rPr lang="en-US" altLang="ko-KR" sz="1200" dirty="0" err="1" smtClean="0"/>
              <a:t>signalling</a:t>
            </a:r>
            <a:r>
              <a:rPr lang="en-US" altLang="ko-KR" sz="1200" dirty="0" smtClean="0"/>
              <a:t> and cell death pathways. AD, Alzheimer’s disease; GSK, glycogen </a:t>
            </a:r>
            <a:r>
              <a:rPr lang="en-US" altLang="ko-KR" sz="1200" dirty="0" err="1" smtClean="0"/>
              <a:t>synthase</a:t>
            </a:r>
            <a:r>
              <a:rPr lang="en-US" altLang="ko-KR" sz="1200" dirty="0" smtClean="0"/>
              <a:t> </a:t>
            </a:r>
            <a:r>
              <a:rPr lang="en-US" altLang="ko-KR" sz="1200" dirty="0" err="1" smtClean="0"/>
              <a:t>kinase</a:t>
            </a:r>
            <a:r>
              <a:rPr lang="en-US" altLang="ko-KR" sz="1200" dirty="0" smtClean="0"/>
              <a:t> </a:t>
            </a:r>
            <a:endParaRPr lang="ko-KR" altLang="en-US"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nature.com/nrmicro/journal/v7/n6/images/nrmicro2130-f1.jpg"/>
          <p:cNvPicPr>
            <a:picLocks noChangeAspect="1" noChangeArrowheads="1"/>
          </p:cNvPicPr>
          <p:nvPr/>
        </p:nvPicPr>
        <p:blipFill>
          <a:blip r:embed="rId2" cstate="print"/>
          <a:srcRect/>
          <a:stretch>
            <a:fillRect/>
          </a:stretch>
        </p:blipFill>
        <p:spPr bwMode="auto">
          <a:xfrm>
            <a:off x="683568" y="1052736"/>
            <a:ext cx="5616624" cy="2980555"/>
          </a:xfrm>
          <a:prstGeom prst="rect">
            <a:avLst/>
          </a:prstGeom>
          <a:noFill/>
        </p:spPr>
      </p:pic>
      <p:sp>
        <p:nvSpPr>
          <p:cNvPr id="3" name="직사각형 2"/>
          <p:cNvSpPr/>
          <p:nvPr/>
        </p:nvSpPr>
        <p:spPr>
          <a:xfrm>
            <a:off x="755576" y="4437112"/>
            <a:ext cx="7560840" cy="2092881"/>
          </a:xfrm>
          <a:prstGeom prst="rect">
            <a:avLst/>
          </a:prstGeom>
        </p:spPr>
        <p:txBody>
          <a:bodyPr wrap="square">
            <a:spAutoFit/>
          </a:bodyPr>
          <a:lstStyle/>
          <a:p>
            <a:r>
              <a:rPr lang="en-US" altLang="ko-KR" sz="1000" dirty="0" smtClean="0"/>
              <a:t>a | A schematic of the general topology of each </a:t>
            </a:r>
            <a:r>
              <a:rPr lang="en-US" altLang="ko-KR" sz="1000" dirty="0" err="1" smtClean="0"/>
              <a:t>intramembrane</a:t>
            </a:r>
            <a:r>
              <a:rPr lang="en-US" altLang="ko-KR" sz="1000" dirty="0" smtClean="0"/>
              <a:t> protease. Active site residues are indicated, and the zinc ion of site 2 protease (S2P) is shown in green. Generic substrates are in grey, an arrow depicts the </a:t>
            </a:r>
            <a:r>
              <a:rPr lang="en-US" altLang="ko-KR" sz="1000" dirty="0" err="1" smtClean="0"/>
              <a:t>proteolytic</a:t>
            </a:r>
            <a:r>
              <a:rPr lang="en-US" altLang="ko-KR" sz="1000" dirty="0" smtClean="0"/>
              <a:t> event and the activated </a:t>
            </a:r>
            <a:r>
              <a:rPr lang="en-US" altLang="ko-KR" sz="1000" dirty="0" err="1" smtClean="0"/>
              <a:t>effector</a:t>
            </a:r>
            <a:r>
              <a:rPr lang="en-US" altLang="ko-KR" sz="1000" dirty="0" smtClean="0"/>
              <a:t> domain is shown as a yellow star. The core six </a:t>
            </a:r>
            <a:r>
              <a:rPr lang="en-US" altLang="ko-KR" sz="1000" dirty="0" err="1" smtClean="0"/>
              <a:t>transmembrane</a:t>
            </a:r>
            <a:r>
              <a:rPr lang="en-US" altLang="ko-KR" sz="1000" dirty="0" smtClean="0"/>
              <a:t> segments of rhomboid are in blue, and the additional </a:t>
            </a:r>
            <a:r>
              <a:rPr lang="en-US" altLang="ko-KR" sz="1000" dirty="0" err="1" smtClean="0"/>
              <a:t>transmembrane</a:t>
            </a:r>
            <a:r>
              <a:rPr lang="en-US" altLang="ko-KR" sz="1000" dirty="0" smtClean="0"/>
              <a:t> segment and </a:t>
            </a:r>
            <a:r>
              <a:rPr lang="en-US" altLang="ko-KR" sz="1000" dirty="0" err="1" smtClean="0"/>
              <a:t>cytosolic</a:t>
            </a:r>
            <a:r>
              <a:rPr lang="en-US" altLang="ko-KR" sz="1000" dirty="0" smtClean="0"/>
              <a:t> domain that are present in many homologues are depicted in red and light blue, respectively. The conserved three </a:t>
            </a:r>
            <a:r>
              <a:rPr lang="en-US" altLang="ko-KR" sz="1000" dirty="0" err="1" smtClean="0"/>
              <a:t>transmembrane</a:t>
            </a:r>
            <a:r>
              <a:rPr lang="en-US" altLang="ko-KR" sz="1000" dirty="0" smtClean="0"/>
              <a:t> core of S2P is depicted in purple, the variable </a:t>
            </a:r>
            <a:r>
              <a:rPr lang="en-US" altLang="ko-KR" sz="1000" dirty="0" err="1" smtClean="0"/>
              <a:t>transmembrane</a:t>
            </a:r>
            <a:r>
              <a:rPr lang="en-US" altLang="ko-KR" sz="1000" dirty="0" smtClean="0"/>
              <a:t> segments are in orange and the </a:t>
            </a:r>
            <a:r>
              <a:rPr lang="en-US" altLang="ko-KR" sz="1000" dirty="0" err="1" smtClean="0"/>
              <a:t>extramembrane</a:t>
            </a:r>
            <a:r>
              <a:rPr lang="en-US" altLang="ko-KR" sz="1000" dirty="0" smtClean="0"/>
              <a:t> domain (frequently a PDZ domain) of some S2P members is in light blue. The insets show the crystal structures of the Escherichia coli rhomboid (protein data bank code </a:t>
            </a:r>
            <a:r>
              <a:rPr lang="en-US" altLang="ko-KR" sz="1000" dirty="0" smtClean="0">
                <a:hlinkClick r:id="rId3"/>
              </a:rPr>
              <a:t>2NRF</a:t>
            </a:r>
            <a:r>
              <a:rPr lang="en-US" altLang="ko-KR" sz="1000" dirty="0" smtClean="0"/>
              <a:t>) and </a:t>
            </a:r>
            <a:r>
              <a:rPr lang="en-US" altLang="ko-KR" sz="1000" dirty="0" err="1" smtClean="0"/>
              <a:t>Methanocaldococcus</a:t>
            </a:r>
            <a:r>
              <a:rPr lang="en-US" altLang="ko-KR" sz="1000" dirty="0" smtClean="0"/>
              <a:t> </a:t>
            </a:r>
            <a:r>
              <a:rPr lang="en-US" altLang="ko-KR" sz="1000" dirty="0" err="1" smtClean="0"/>
              <a:t>jannaschii</a:t>
            </a:r>
            <a:r>
              <a:rPr lang="en-US" altLang="ko-KR" sz="1000" dirty="0" smtClean="0"/>
              <a:t> S2P (protein data bank code </a:t>
            </a:r>
            <a:r>
              <a:rPr lang="en-US" altLang="ko-KR" sz="1000" dirty="0" smtClean="0">
                <a:hlinkClick r:id="rId4"/>
              </a:rPr>
              <a:t>3B4R</a:t>
            </a:r>
            <a:r>
              <a:rPr lang="en-US" altLang="ko-KR" sz="1000" dirty="0" smtClean="0"/>
              <a:t>) membrane core domains. Signal peptide peptidase (SPP) is shown in green (note that </a:t>
            </a:r>
            <a:r>
              <a:rPr lang="en-US" altLang="ko-KR" sz="1000" dirty="0" err="1" smtClean="0"/>
              <a:t>presenilins</a:t>
            </a:r>
            <a:r>
              <a:rPr lang="en-US" altLang="ko-KR" sz="1000" dirty="0" smtClean="0"/>
              <a:t> also have nine </a:t>
            </a:r>
            <a:r>
              <a:rPr lang="en-US" altLang="ko-KR" sz="1000" dirty="0" err="1" smtClean="0"/>
              <a:t>transmembrane</a:t>
            </a:r>
            <a:r>
              <a:rPr lang="en-US" altLang="ko-KR" sz="1000" dirty="0" smtClean="0"/>
              <a:t> segments but have the opposite membrane orientation). </a:t>
            </a:r>
          </a:p>
          <a:p>
            <a:r>
              <a:rPr lang="en-US" altLang="ko-KR" sz="1000" dirty="0" smtClean="0"/>
              <a:t>b | The conservation of each </a:t>
            </a:r>
            <a:r>
              <a:rPr lang="en-US" altLang="ko-KR" sz="1000" dirty="0" err="1" smtClean="0"/>
              <a:t>intramembrane</a:t>
            </a:r>
            <a:r>
              <a:rPr lang="en-US" altLang="ko-KR" sz="1000" dirty="0" smtClean="0"/>
              <a:t> protease in different forms of life is depicted. </a:t>
            </a:r>
            <a:r>
              <a:rPr lang="en-US" altLang="ko-KR" sz="1000" dirty="0" err="1" smtClean="0"/>
              <a:t>Presenilins</a:t>
            </a:r>
            <a:r>
              <a:rPr lang="en-US" altLang="ko-KR" sz="1000" dirty="0" smtClean="0"/>
              <a:t> are conserved only in </a:t>
            </a:r>
            <a:r>
              <a:rPr lang="en-US" altLang="ko-KR" sz="1000" dirty="0" err="1" smtClean="0"/>
              <a:t>multicellular</a:t>
            </a:r>
            <a:r>
              <a:rPr lang="en-US" altLang="ko-KR" sz="1000" dirty="0" smtClean="0"/>
              <a:t> organisms (not shown). Making the cut: central roles of </a:t>
            </a:r>
            <a:r>
              <a:rPr lang="en-US" altLang="ko-KR" sz="1000" dirty="0" err="1" smtClean="0"/>
              <a:t>intramembrane</a:t>
            </a:r>
            <a:r>
              <a:rPr lang="en-US" altLang="ko-KR" sz="1000" dirty="0" smtClean="0"/>
              <a:t> proteolysis in pathogenic microorganisms: Nature Reviews Microbiology 7, 411-423 (June 2009)</a:t>
            </a:r>
          </a:p>
          <a:p>
            <a:endParaRPr lang="ko-KR" altLang="en-US" sz="1000" dirty="0"/>
          </a:p>
        </p:txBody>
      </p:sp>
      <p:sp>
        <p:nvSpPr>
          <p:cNvPr id="4" name="직사각형 3"/>
          <p:cNvSpPr/>
          <p:nvPr/>
        </p:nvSpPr>
        <p:spPr>
          <a:xfrm>
            <a:off x="611560" y="332656"/>
            <a:ext cx="6624736" cy="369332"/>
          </a:xfrm>
          <a:prstGeom prst="rect">
            <a:avLst/>
          </a:prstGeom>
        </p:spPr>
        <p:txBody>
          <a:bodyPr wrap="square">
            <a:spAutoFit/>
          </a:bodyPr>
          <a:lstStyle/>
          <a:p>
            <a:r>
              <a:rPr lang="en-US" altLang="ko-KR" b="1" dirty="0" smtClean="0"/>
              <a:t>The three families of </a:t>
            </a:r>
            <a:r>
              <a:rPr lang="en-US" altLang="ko-KR" b="1" dirty="0" err="1" smtClean="0"/>
              <a:t>intramembrane</a:t>
            </a:r>
            <a:r>
              <a:rPr lang="en-US" altLang="ko-KR" b="1" dirty="0" smtClean="0"/>
              <a:t> proteases (I-</a:t>
            </a:r>
            <a:r>
              <a:rPr lang="en-US" altLang="ko-KR" b="1" dirty="0" err="1" smtClean="0"/>
              <a:t>CLip</a:t>
            </a:r>
            <a:r>
              <a:rPr lang="en-US" altLang="ko-KR" b="1" dirty="0" smtClean="0"/>
              <a:t>)</a:t>
            </a:r>
            <a:endParaRPr lang="ko-KR" altLang="en-US" dirty="0"/>
          </a:p>
        </p:txBody>
      </p:sp>
    </p:spTree>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342</TotalTime>
  <Words>2727</Words>
  <Application>Microsoft Office PowerPoint</Application>
  <PresentationFormat>화면 슬라이드 쇼(4:3)</PresentationFormat>
  <Paragraphs>77</Paragraphs>
  <Slides>13</Slides>
  <Notes>0</Notes>
  <HiddenSlides>0</HiddenSlides>
  <MMClips>0</MMClips>
  <ScaleCrop>false</ScaleCrop>
  <HeadingPairs>
    <vt:vector size="4" baseType="variant">
      <vt:variant>
        <vt:lpstr>테마</vt:lpstr>
      </vt:variant>
      <vt:variant>
        <vt:i4>1</vt:i4>
      </vt:variant>
      <vt:variant>
        <vt:lpstr>슬라이드 제목</vt:lpstr>
      </vt:variant>
      <vt:variant>
        <vt:i4>13</vt:i4>
      </vt:variant>
    </vt:vector>
  </HeadingPairs>
  <TitlesOfParts>
    <vt:vector size="14" baseType="lpstr">
      <vt:lpstr>Office 테마</vt:lpstr>
      <vt:lpstr>슬라이드 1</vt:lpstr>
      <vt:lpstr>슬라이드 2</vt:lpstr>
      <vt:lpstr>슬라이드 3</vt:lpstr>
      <vt:lpstr>슬라이드 4</vt:lpstr>
      <vt:lpstr>슬라이드 5</vt:lpstr>
      <vt:lpstr>슬라이드 6</vt:lpstr>
      <vt:lpstr>슬라이드 7</vt:lpstr>
      <vt:lpstr>슬라이드 8</vt:lpstr>
      <vt:lpstr>슬라이드 9</vt:lpstr>
      <vt:lpstr>슬라이드 10</vt:lpstr>
      <vt:lpstr>슬라이드 11</vt:lpstr>
      <vt:lpstr>슬라이드 12</vt:lpstr>
      <vt:lpstr>슬라이드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슬라이드 1</dc:title>
  <dc:creator>admin</dc:creator>
  <cp:lastModifiedBy>admin</cp:lastModifiedBy>
  <cp:revision>39</cp:revision>
  <dcterms:created xsi:type="dcterms:W3CDTF">2013-10-28T01:28:15Z</dcterms:created>
  <dcterms:modified xsi:type="dcterms:W3CDTF">2013-11-01T01:29:38Z</dcterms:modified>
</cp:coreProperties>
</file>