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08" r:id="rId3"/>
    <p:sldId id="292" r:id="rId4"/>
    <p:sldId id="293" r:id="rId5"/>
    <p:sldId id="294" r:id="rId6"/>
    <p:sldId id="295" r:id="rId7"/>
    <p:sldId id="296" r:id="rId8"/>
    <p:sldId id="301" r:id="rId9"/>
    <p:sldId id="297" r:id="rId10"/>
    <p:sldId id="299" r:id="rId11"/>
    <p:sldId id="298" r:id="rId12"/>
    <p:sldId id="302" r:id="rId13"/>
    <p:sldId id="303" r:id="rId14"/>
    <p:sldId id="310" r:id="rId15"/>
    <p:sldId id="304" r:id="rId16"/>
    <p:sldId id="305" r:id="rId17"/>
    <p:sldId id="309" r:id="rId18"/>
    <p:sldId id="269" r:id="rId19"/>
    <p:sldId id="270" r:id="rId20"/>
    <p:sldId id="272" r:id="rId21"/>
    <p:sldId id="279" r:id="rId22"/>
    <p:sldId id="278" r:id="rId23"/>
    <p:sldId id="274" r:id="rId24"/>
    <p:sldId id="277" r:id="rId25"/>
    <p:sldId id="273" r:id="rId26"/>
    <p:sldId id="280" r:id="rId27"/>
    <p:sldId id="282" r:id="rId28"/>
    <p:sldId id="281" r:id="rId29"/>
    <p:sldId id="257" r:id="rId30"/>
    <p:sldId id="283" r:id="rId31"/>
    <p:sldId id="268" r:id="rId32"/>
    <p:sldId id="261" r:id="rId33"/>
    <p:sldId id="264" r:id="rId34"/>
    <p:sldId id="263" r:id="rId35"/>
    <p:sldId id="287" r:id="rId36"/>
    <p:sldId id="288" r:id="rId37"/>
    <p:sldId id="289" r:id="rId38"/>
    <p:sldId id="286" r:id="rId39"/>
    <p:sldId id="307" r:id="rId40"/>
    <p:sldId id="290" r:id="rId41"/>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5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54F32B65-D9D0-4717-B2D0-54B13EAF49D9}" type="datetimeFigureOut">
              <a:rPr lang="ko-KR" altLang="en-US" smtClean="0"/>
              <a:pPr/>
              <a:t>2013-11-01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44D1171-DAD1-4765-B1DF-B45F96CD9FEE}"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54F32B65-D9D0-4717-B2D0-54B13EAF49D9}" type="datetimeFigureOut">
              <a:rPr lang="ko-KR" altLang="en-US" smtClean="0"/>
              <a:pPr/>
              <a:t>2013-11-01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44D1171-DAD1-4765-B1DF-B45F96CD9FEE}"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54F32B65-D9D0-4717-B2D0-54B13EAF49D9}" type="datetimeFigureOut">
              <a:rPr lang="ko-KR" altLang="en-US" smtClean="0"/>
              <a:pPr/>
              <a:t>2013-11-01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44D1171-DAD1-4765-B1DF-B45F96CD9FEE}" type="slidenum">
              <a:rPr lang="ko-KR" altLang="en-US" smtClean="0"/>
              <a:pPr/>
              <a:t>‹#›</a:t>
            </a:fld>
            <a:endParaRPr lang="ko-K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ko-KR"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ko-KR"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F7445B-D8AA-4649-BEC3-BD82A627185E}"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ko-KR"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ko-KR"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75427F-218E-44CB-9103-162C00C31220}"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ko-KR"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ko-KR"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C40569-B6C3-49A5-A477-E51C388A8DCC}"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ko-KR"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ko-KR"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97F499-3EB1-4881-91E5-CFB464D1F43D}"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ko-KR" altLang="ko-K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ko-KR" altLang="ko-K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BD8A3E1-3393-4C3A-8B04-981DDFD18069}"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ko-KR" altLang="ko-K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ko-KR" altLang="ko-K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368A043-40C3-4708-8247-692A308CD009}"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ko-KR" altLang="ko-K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ko-KR" altLang="ko-K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8043D39-19D5-4AB9-AE47-14E77276A30B}"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ko-KR"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ko-KR"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12B266-7010-45FB-8969-EBCE1E727308}"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54F32B65-D9D0-4717-B2D0-54B13EAF49D9}" type="datetimeFigureOut">
              <a:rPr lang="ko-KR" altLang="en-US" smtClean="0"/>
              <a:pPr/>
              <a:t>2013-11-01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44D1171-DAD1-4765-B1DF-B45F96CD9FEE}" type="slidenum">
              <a:rPr lang="ko-KR" altLang="en-US" smtClean="0"/>
              <a:pPr/>
              <a:t>‹#›</a:t>
            </a:fld>
            <a:endParaRPr lang="ko-K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ko-KR"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ko-KR"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B3DEF5-7466-4B1F-BB1F-71A3C1898AEC}"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ko-KR"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ko-KR"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CA22F9-8635-4E64-BB91-E800C8C74DA7}"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ko-KR"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ko-KR"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D87245-06CB-4684-BD65-8C93347839CC}"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ko-KR"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ko-KR"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EF4D59-1A01-4EC3-B6EB-8DC938B2D664}" type="slidenum">
              <a:rPr lang="en-US" altLang="ko-KR">
                <a:solidFill>
                  <a:srgbClr val="000000"/>
                </a:solidFill>
              </a:rPr>
              <a:pPr>
                <a:defRPr/>
              </a:pPr>
              <a:t>‹#›</a:t>
            </a:fld>
            <a:endParaRPr lang="en-US" altLang="ko-KR">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54F32B65-D9D0-4717-B2D0-54B13EAF49D9}" type="datetimeFigureOut">
              <a:rPr lang="ko-KR" altLang="en-US" smtClean="0"/>
              <a:pPr/>
              <a:t>2013-11-01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A44D1171-DAD1-4765-B1DF-B45F96CD9FEE}"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54F32B65-D9D0-4717-B2D0-54B13EAF49D9}" type="datetimeFigureOut">
              <a:rPr lang="ko-KR" altLang="en-US" smtClean="0"/>
              <a:pPr/>
              <a:t>2013-11-01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44D1171-DAD1-4765-B1DF-B45F96CD9FEE}"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54F32B65-D9D0-4717-B2D0-54B13EAF49D9}" type="datetimeFigureOut">
              <a:rPr lang="ko-KR" altLang="en-US" smtClean="0"/>
              <a:pPr/>
              <a:t>2013-11-01</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A44D1171-DAD1-4765-B1DF-B45F96CD9FEE}"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54F32B65-D9D0-4717-B2D0-54B13EAF49D9}" type="datetimeFigureOut">
              <a:rPr lang="ko-KR" altLang="en-US" smtClean="0"/>
              <a:pPr/>
              <a:t>2013-11-01</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A44D1171-DAD1-4765-B1DF-B45F96CD9FEE}"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54F32B65-D9D0-4717-B2D0-54B13EAF49D9}" type="datetimeFigureOut">
              <a:rPr lang="ko-KR" altLang="en-US" smtClean="0"/>
              <a:pPr/>
              <a:t>2013-11-01</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A44D1171-DAD1-4765-B1DF-B45F96CD9FEE}"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54F32B65-D9D0-4717-B2D0-54B13EAF49D9}" type="datetimeFigureOut">
              <a:rPr lang="ko-KR" altLang="en-US" smtClean="0"/>
              <a:pPr/>
              <a:t>2013-11-01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44D1171-DAD1-4765-B1DF-B45F96CD9FEE}"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54F32B65-D9D0-4717-B2D0-54B13EAF49D9}" type="datetimeFigureOut">
              <a:rPr lang="ko-KR" altLang="en-US" smtClean="0"/>
              <a:pPr/>
              <a:t>2013-11-01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A44D1171-DAD1-4765-B1DF-B45F96CD9FEE}"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32B65-D9D0-4717-B2D0-54B13EAF49D9}" type="datetimeFigureOut">
              <a:rPr lang="ko-KR" altLang="en-US" smtClean="0"/>
              <a:pPr/>
              <a:t>2013-11-01</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D1171-DAD1-4765-B1DF-B45F96CD9FEE}"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굴림" pitchFamily="50" charset="-127"/>
              </a:defRPr>
            </a:lvl1pPr>
          </a:lstStyle>
          <a:p>
            <a:pPr fontAlgn="base" latinLnBrk="0">
              <a:spcBef>
                <a:spcPct val="0"/>
              </a:spcBef>
              <a:spcAft>
                <a:spcPct val="0"/>
              </a:spcAft>
            </a:pPr>
            <a:endParaRPr lang="ko-KR" altLang="ko-K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굴림" pitchFamily="50" charset="-127"/>
              </a:defRPr>
            </a:lvl1pPr>
          </a:lstStyle>
          <a:p>
            <a:pPr fontAlgn="base" latinLnBrk="0">
              <a:spcBef>
                <a:spcPct val="0"/>
              </a:spcBef>
              <a:spcAft>
                <a:spcPct val="0"/>
              </a:spcAft>
            </a:pPr>
            <a:endParaRPr lang="ko-KR" altLang="ko-K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charset="0"/>
                <a:ea typeface="굴림" charset="-127"/>
              </a:defRPr>
            </a:lvl1pPr>
          </a:lstStyle>
          <a:p>
            <a:pPr fontAlgn="base" latinLnBrk="0">
              <a:spcBef>
                <a:spcPct val="0"/>
              </a:spcBef>
              <a:spcAft>
                <a:spcPct val="0"/>
              </a:spcAft>
              <a:defRPr/>
            </a:pPr>
            <a:fld id="{37D41CD4-11B6-4054-B126-D217C1C84404}" type="slidenum">
              <a:rPr lang="en-US" altLang="ko-KR">
                <a:solidFill>
                  <a:srgbClr val="000000"/>
                </a:solidFill>
              </a:rPr>
              <a:pPr fontAlgn="base" latinLnBrk="0">
                <a:spcBef>
                  <a:spcPct val="0"/>
                </a:spcBef>
                <a:spcAft>
                  <a:spcPct val="0"/>
                </a:spcAft>
                <a:defRPr/>
              </a:pPr>
              <a:t>‹#›</a:t>
            </a:fld>
            <a:endParaRPr lang="en-US" altLang="ko-KR">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hindawi.com/journals/ijad/2011/929042/fig1/"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alzforum.org/res/com/mut/tau/taupolytable.asp" TargetMode="Externa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www.alzforum.org/res/com/mut/tau/default.asp"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3" Type="http://schemas.openxmlformats.org/officeDocument/2006/relationships/hyperlink" Target="http://www.cerebralfunctionunit.co.uk/ftld_overview.html"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ncbi.nlm.nih.gov/pubmed/18336289" TargetMode="External"/><Relationship Id="rId7" Type="http://schemas.openxmlformats.org/officeDocument/2006/relationships/hyperlink" Target="http://www.ncbi.nlm.nih.gov/pubmed/17141506" TargetMode="External"/><Relationship Id="rId2" Type="http://schemas.openxmlformats.org/officeDocument/2006/relationships/hyperlink" Target="http://www.ncbi.nlm.nih.gov/pubmed/4561027" TargetMode="External"/><Relationship Id="rId1" Type="http://schemas.openxmlformats.org/officeDocument/2006/relationships/slideLayout" Target="../slideLayouts/slideLayout18.xml"/><Relationship Id="rId6" Type="http://schemas.openxmlformats.org/officeDocument/2006/relationships/hyperlink" Target="http://www.ncbi.nlm.nih.gov/pubmed/10914039" TargetMode="External"/><Relationship Id="rId5" Type="http://schemas.openxmlformats.org/officeDocument/2006/relationships/hyperlink" Target="http://www.ncbi.nlm.nih.gov/pubmed/15803139" TargetMode="External"/><Relationship Id="rId4" Type="http://schemas.openxmlformats.org/officeDocument/2006/relationships/hyperlink" Target="http://www.ncbi.nlm.nih.gov/pubmed/1620020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sciencedaily.com/releases/2013/10/131028114422.htm" TargetMode="External"/><Relationship Id="rId2" Type="http://schemas.openxmlformats.org/officeDocument/2006/relationships/hyperlink" Target="http://bric.postech.ac.kr/trend/news/view_kisti.php?id=235102" TargetMode="Externa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hyperlink" Target="http://www.alzforum.org/res/com/mut/pr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1268760"/>
            <a:ext cx="6019981" cy="584775"/>
          </a:xfrm>
          <a:prstGeom prst="rect">
            <a:avLst/>
          </a:prstGeom>
          <a:noFill/>
        </p:spPr>
        <p:txBody>
          <a:bodyPr wrap="none" rtlCol="0">
            <a:spAutoFit/>
          </a:bodyPr>
          <a:lstStyle/>
          <a:p>
            <a:r>
              <a:rPr lang="en-US" altLang="ko-KR" sz="3200" dirty="0" smtClean="0"/>
              <a:t>APP processing and </a:t>
            </a:r>
            <a:r>
              <a:rPr lang="en-US" altLang="ko-KR" sz="3200" dirty="0" err="1" smtClean="0"/>
              <a:t>autophagy</a:t>
            </a:r>
            <a:endParaRPr lang="ko-KR" alt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nature.com/nature/journal/v425/n6958/images/425565a-f1.2.jpg"/>
          <p:cNvPicPr>
            <a:picLocks noChangeAspect="1" noChangeArrowheads="1"/>
          </p:cNvPicPr>
          <p:nvPr/>
        </p:nvPicPr>
        <p:blipFill>
          <a:blip r:embed="rId2" cstate="print"/>
          <a:srcRect/>
          <a:stretch>
            <a:fillRect/>
          </a:stretch>
        </p:blipFill>
        <p:spPr bwMode="auto">
          <a:xfrm>
            <a:off x="467544" y="980728"/>
            <a:ext cx="4151139" cy="4989588"/>
          </a:xfrm>
          <a:prstGeom prst="rect">
            <a:avLst/>
          </a:prstGeom>
          <a:noFill/>
        </p:spPr>
      </p:pic>
      <p:sp>
        <p:nvSpPr>
          <p:cNvPr id="3" name="직사각형 2"/>
          <p:cNvSpPr/>
          <p:nvPr/>
        </p:nvSpPr>
        <p:spPr>
          <a:xfrm>
            <a:off x="683568" y="404664"/>
            <a:ext cx="3198376" cy="369332"/>
          </a:xfrm>
          <a:prstGeom prst="rect">
            <a:avLst/>
          </a:prstGeom>
        </p:spPr>
        <p:txBody>
          <a:bodyPr wrap="none">
            <a:spAutoFit/>
          </a:bodyPr>
          <a:lstStyle/>
          <a:p>
            <a:r>
              <a:rPr lang="en-US" altLang="ko-KR" b="1" dirty="0" smtClean="0"/>
              <a:t>Two functions of </a:t>
            </a:r>
            <a:r>
              <a:rPr lang="en-US" altLang="ko-KR" b="1" dirty="0" err="1" smtClean="0"/>
              <a:t>presenilin</a:t>
            </a:r>
            <a:endParaRPr lang="ko-KR" altLang="en-US" dirty="0"/>
          </a:p>
        </p:txBody>
      </p:sp>
      <p:sp>
        <p:nvSpPr>
          <p:cNvPr id="4" name="직사각형 3"/>
          <p:cNvSpPr/>
          <p:nvPr/>
        </p:nvSpPr>
        <p:spPr>
          <a:xfrm>
            <a:off x="4932040" y="1340768"/>
            <a:ext cx="3816424" cy="4524315"/>
          </a:xfrm>
          <a:prstGeom prst="rect">
            <a:avLst/>
          </a:prstGeom>
        </p:spPr>
        <p:txBody>
          <a:bodyPr wrap="square">
            <a:spAutoFit/>
          </a:bodyPr>
          <a:lstStyle/>
          <a:p>
            <a:r>
              <a:rPr lang="en-US" altLang="ko-KR" sz="1200" dirty="0" smtClean="0"/>
              <a:t>a, The </a:t>
            </a:r>
            <a:r>
              <a:rPr lang="en-US" altLang="ko-KR" sz="1200" dirty="0" err="1" smtClean="0"/>
              <a:t>presenilin</a:t>
            </a:r>
            <a:r>
              <a:rPr lang="en-US" altLang="ko-KR" sz="1200" dirty="0" smtClean="0"/>
              <a:t> protein, embedded in the outer membrane of neurons, is part of the </a:t>
            </a:r>
            <a:r>
              <a:rPr lang="el-GR" altLang="ko-KR" sz="1200" dirty="0" smtClean="0"/>
              <a:t>γ</a:t>
            </a:r>
            <a:r>
              <a:rPr lang="en-US" altLang="ko-KR" sz="1200" dirty="0" smtClean="0"/>
              <a:t>-</a:t>
            </a:r>
            <a:r>
              <a:rPr lang="en-US" altLang="ko-KR" sz="1200" dirty="0" err="1" smtClean="0"/>
              <a:t>secretase</a:t>
            </a:r>
            <a:r>
              <a:rPr lang="en-US" altLang="ko-KR" sz="1200" dirty="0" smtClean="0"/>
              <a:t> complex, which snips fragments off </a:t>
            </a:r>
            <a:r>
              <a:rPr lang="en-US" altLang="ko-KR" sz="1200" dirty="0" err="1" smtClean="0"/>
              <a:t>amyloid</a:t>
            </a:r>
            <a:r>
              <a:rPr lang="en-US" altLang="ko-KR" sz="1200" dirty="0" smtClean="0"/>
              <a:t> precursor protein (APP), releasing </a:t>
            </a:r>
            <a:r>
              <a:rPr lang="en-US" altLang="ko-KR" sz="1200" dirty="0" err="1" smtClean="0"/>
              <a:t>amyloid</a:t>
            </a:r>
            <a:r>
              <a:rPr lang="en-US" altLang="ko-KR" sz="1200" dirty="0" smtClean="0"/>
              <a:t> peptide into the extracellular space. </a:t>
            </a:r>
          </a:p>
          <a:p>
            <a:r>
              <a:rPr lang="en-US" altLang="ko-KR" sz="1200" dirty="0" err="1" smtClean="0"/>
              <a:t>Marambaud</a:t>
            </a:r>
            <a:r>
              <a:rPr lang="en-US" altLang="ko-KR" sz="1200" dirty="0" smtClean="0"/>
              <a:t> et al. show that </a:t>
            </a:r>
            <a:r>
              <a:rPr lang="en-US" altLang="ko-KR" sz="1200" dirty="0" err="1" smtClean="0"/>
              <a:t>presenilin</a:t>
            </a:r>
            <a:r>
              <a:rPr lang="en-US" altLang="ko-KR" sz="1200" dirty="0" smtClean="0"/>
              <a:t> also snips off the intracellular portion of the membrane protein N-</a:t>
            </a:r>
            <a:r>
              <a:rPr lang="en-US" altLang="ko-KR" sz="1200" dirty="0" err="1" smtClean="0"/>
              <a:t>cadherin</a:t>
            </a:r>
            <a:r>
              <a:rPr lang="en-US" altLang="ko-KR" sz="1200" dirty="0" smtClean="0"/>
              <a:t>. The released fragment, N-Cad/CTF2, binds to the protein CBP and targets it for destruction. In the absence of CBP, the nuclear protein CREB cannot activate genes. </a:t>
            </a:r>
            <a:endParaRPr lang="en-US" altLang="ko-KR" sz="1200" dirty="0" smtClean="0"/>
          </a:p>
          <a:p>
            <a:endParaRPr lang="en-US" altLang="ko-KR" sz="1200" dirty="0" smtClean="0">
              <a:solidFill>
                <a:srgbClr val="FF0000"/>
              </a:solidFill>
            </a:endParaRPr>
          </a:p>
          <a:p>
            <a:r>
              <a:rPr lang="en-US" altLang="ko-KR" sz="1200" dirty="0" smtClean="0">
                <a:solidFill>
                  <a:srgbClr val="FF0000"/>
                </a:solidFill>
              </a:rPr>
              <a:t>b</a:t>
            </a:r>
            <a:r>
              <a:rPr lang="en-US" altLang="ko-KR" sz="1200" dirty="0" smtClean="0">
                <a:solidFill>
                  <a:srgbClr val="FF0000"/>
                </a:solidFill>
              </a:rPr>
              <a:t>, Mutated forms of </a:t>
            </a:r>
            <a:r>
              <a:rPr lang="en-US" altLang="ko-KR" sz="1200" dirty="0" err="1" smtClean="0">
                <a:solidFill>
                  <a:srgbClr val="FF0000"/>
                </a:solidFill>
              </a:rPr>
              <a:t>presenilin</a:t>
            </a:r>
            <a:r>
              <a:rPr lang="en-US" altLang="ko-KR" sz="1200" dirty="0" smtClean="0">
                <a:solidFill>
                  <a:srgbClr val="FF0000"/>
                </a:solidFill>
              </a:rPr>
              <a:t> that are associated with Alzheimer's disease are thought to accelerate the production of toxic </a:t>
            </a:r>
            <a:r>
              <a:rPr lang="en-US" altLang="ko-KR" sz="1200" dirty="0" err="1" smtClean="0">
                <a:solidFill>
                  <a:srgbClr val="FF0000"/>
                </a:solidFill>
              </a:rPr>
              <a:t>amyloid</a:t>
            </a:r>
            <a:r>
              <a:rPr lang="en-US" altLang="ko-KR" sz="1200" dirty="0" smtClean="0">
                <a:solidFill>
                  <a:srgbClr val="FF0000"/>
                </a:solidFill>
              </a:rPr>
              <a:t> plaques. </a:t>
            </a:r>
            <a:r>
              <a:rPr lang="en-US" altLang="ko-KR" sz="1200" dirty="0" smtClean="0"/>
              <a:t>These </a:t>
            </a:r>
            <a:r>
              <a:rPr lang="en-US" altLang="ko-KR" sz="1200" dirty="0" err="1" smtClean="0"/>
              <a:t>presenilin</a:t>
            </a:r>
            <a:r>
              <a:rPr lang="en-US" altLang="ko-KR" sz="1200" dirty="0" smtClean="0"/>
              <a:t> mutants also fail to cleave N-</a:t>
            </a:r>
            <a:r>
              <a:rPr lang="en-US" altLang="ko-KR" sz="1200" dirty="0" err="1" smtClean="0"/>
              <a:t>cadherin</a:t>
            </a:r>
            <a:r>
              <a:rPr lang="en-US" altLang="ko-KR" sz="1200" dirty="0" smtClean="0"/>
              <a:t>, increasing levels of CBP, and increasing the activity of genes regulated by CREB2. So, as well as provoking </a:t>
            </a:r>
            <a:r>
              <a:rPr lang="en-US" altLang="ko-KR" sz="1200" dirty="0" err="1" smtClean="0"/>
              <a:t>amyloid</a:t>
            </a:r>
            <a:r>
              <a:rPr lang="en-US" altLang="ko-KR" sz="1200" dirty="0" smtClean="0"/>
              <a:t>-related neurotoxicity, </a:t>
            </a:r>
            <a:r>
              <a:rPr lang="en-US" altLang="ko-KR" sz="1200" dirty="0" err="1" smtClean="0">
                <a:solidFill>
                  <a:srgbClr val="FF0000"/>
                </a:solidFill>
              </a:rPr>
              <a:t>presenilin</a:t>
            </a:r>
            <a:r>
              <a:rPr lang="en-US" altLang="ko-KR" sz="1200" dirty="0" smtClean="0">
                <a:solidFill>
                  <a:srgbClr val="FF0000"/>
                </a:solidFill>
              </a:rPr>
              <a:t> mutations might cause Alzheimer's disease by inappropriately activating genes associated with neuronal function and memory formation.</a:t>
            </a:r>
            <a:r>
              <a:rPr lang="en-US" altLang="ko-KR" sz="1200" dirty="0" smtClean="0"/>
              <a:t> Nature 425, 565-566(9 October 2003) Neurobiology: Double trouble for neurons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476672"/>
            <a:ext cx="3168352" cy="1938992"/>
          </a:xfrm>
          <a:prstGeom prst="rect">
            <a:avLst/>
          </a:prstGeom>
          <a:noFill/>
        </p:spPr>
        <p:txBody>
          <a:bodyPr wrap="square" rtlCol="0">
            <a:spAutoFit/>
          </a:bodyPr>
          <a:lstStyle/>
          <a:p>
            <a:r>
              <a:rPr lang="en-US" altLang="ko-KR" dirty="0" smtClean="0"/>
              <a:t>APP mutations</a:t>
            </a:r>
          </a:p>
          <a:p>
            <a:endParaRPr lang="en-US" altLang="ko-KR" dirty="0" smtClean="0"/>
          </a:p>
          <a:p>
            <a:r>
              <a:rPr lang="en-US" altLang="ko-KR" sz="1200" dirty="0" err="1" smtClean="0"/>
              <a:t>Amyloid</a:t>
            </a:r>
            <a:r>
              <a:rPr lang="en-US" altLang="ko-KR" sz="1200" dirty="0" smtClean="0"/>
              <a:t> precursor protein (APP, 770 </a:t>
            </a:r>
            <a:r>
              <a:rPr lang="en-US" altLang="ko-KR" sz="1200" dirty="0" err="1" smtClean="0"/>
              <a:t>aa</a:t>
            </a:r>
            <a:r>
              <a:rPr lang="en-US" altLang="ko-KR" sz="1200" dirty="0" smtClean="0"/>
              <a:t>) cleavage and mutation. The present diagram represent APP, a </a:t>
            </a:r>
            <a:r>
              <a:rPr lang="en-US" altLang="ko-KR" sz="1200" dirty="0" err="1" smtClean="0"/>
              <a:t>transmembrane</a:t>
            </a:r>
            <a:r>
              <a:rPr lang="en-US" altLang="ko-KR" sz="1200" dirty="0" smtClean="0"/>
              <a:t> protein precursor of A</a:t>
            </a:r>
            <a:r>
              <a:rPr lang="el-GR" altLang="ko-KR" sz="1200" i="1" dirty="0" smtClean="0"/>
              <a:t>β</a:t>
            </a:r>
            <a:r>
              <a:rPr lang="el-GR" altLang="ko-KR" sz="1200" dirty="0" smtClean="0"/>
              <a:t> </a:t>
            </a:r>
            <a:r>
              <a:rPr lang="en-US" altLang="ko-KR" sz="1200" dirty="0" smtClean="0"/>
              <a:t>peptide, with the three principal cleavage site (</a:t>
            </a:r>
            <a:r>
              <a:rPr lang="el-GR" altLang="ko-KR" sz="1200" i="1" dirty="0" smtClean="0"/>
              <a:t>β</a:t>
            </a:r>
            <a:r>
              <a:rPr lang="el-GR" altLang="ko-KR" sz="1200" dirty="0" smtClean="0"/>
              <a:t>-</a:t>
            </a:r>
            <a:r>
              <a:rPr lang="en-US" altLang="ko-KR" sz="1200" dirty="0" err="1" smtClean="0"/>
              <a:t>secretase</a:t>
            </a:r>
            <a:r>
              <a:rPr lang="en-US" altLang="ko-KR" sz="1200" dirty="0" smtClean="0"/>
              <a:t> or BACE, </a:t>
            </a:r>
            <a:r>
              <a:rPr lang="el-GR" altLang="ko-KR" sz="1200" i="1" dirty="0" smtClean="0"/>
              <a:t>α</a:t>
            </a:r>
            <a:r>
              <a:rPr lang="el-GR" altLang="ko-KR" sz="1200" dirty="0" smtClean="0"/>
              <a:t>-</a:t>
            </a:r>
            <a:r>
              <a:rPr lang="en-US" altLang="ko-KR" sz="1200" dirty="0" err="1" smtClean="0"/>
              <a:t>secretase</a:t>
            </a:r>
            <a:r>
              <a:rPr lang="en-US" altLang="ko-KR" sz="1200" dirty="0" smtClean="0"/>
              <a:t>, and </a:t>
            </a:r>
            <a:r>
              <a:rPr lang="el-GR" altLang="ko-KR" sz="1200" i="1" dirty="0" smtClean="0"/>
              <a:t>γ</a:t>
            </a:r>
            <a:r>
              <a:rPr lang="el-GR" altLang="ko-KR" sz="1200" dirty="0" smtClean="0"/>
              <a:t>-</a:t>
            </a:r>
            <a:r>
              <a:rPr lang="en-US" altLang="ko-KR" sz="1200" dirty="0" err="1" smtClean="0"/>
              <a:t>secretase</a:t>
            </a:r>
            <a:r>
              <a:rPr lang="en-US" altLang="ko-KR" sz="1200" dirty="0" smtClean="0"/>
              <a:t>) and several known mutations.</a:t>
            </a:r>
            <a:endParaRPr lang="ko-KR" altLang="en-US" sz="1200" dirty="0"/>
          </a:p>
        </p:txBody>
      </p:sp>
      <p:pic>
        <p:nvPicPr>
          <p:cNvPr id="28674" name="Picture 2" descr="http://www.hindawi.com/journals/ijad/2011/929042.fig.001.jpg"/>
          <p:cNvPicPr>
            <a:picLocks noChangeAspect="1" noChangeArrowheads="1"/>
          </p:cNvPicPr>
          <p:nvPr/>
        </p:nvPicPr>
        <p:blipFill>
          <a:blip r:embed="rId2" cstate="print"/>
          <a:srcRect/>
          <a:stretch>
            <a:fillRect/>
          </a:stretch>
        </p:blipFill>
        <p:spPr bwMode="auto">
          <a:xfrm>
            <a:off x="4139952" y="332656"/>
            <a:ext cx="4695825" cy="5924550"/>
          </a:xfrm>
          <a:prstGeom prst="rect">
            <a:avLst/>
          </a:prstGeom>
          <a:noFill/>
        </p:spPr>
      </p:pic>
      <p:sp>
        <p:nvSpPr>
          <p:cNvPr id="7" name="직사각형 6"/>
          <p:cNvSpPr/>
          <p:nvPr/>
        </p:nvSpPr>
        <p:spPr>
          <a:xfrm>
            <a:off x="4283968" y="6237312"/>
            <a:ext cx="4572000" cy="246221"/>
          </a:xfrm>
          <a:prstGeom prst="rect">
            <a:avLst/>
          </a:prstGeom>
        </p:spPr>
        <p:txBody>
          <a:bodyPr>
            <a:spAutoFit/>
          </a:bodyPr>
          <a:lstStyle/>
          <a:p>
            <a:r>
              <a:rPr lang="en-US" altLang="ko-KR" sz="1000" dirty="0" smtClean="0">
                <a:hlinkClick r:id="rId3"/>
              </a:rPr>
              <a:t>http://www.hindawi.com/journals/ijad/2011/929042/fig1/</a:t>
            </a:r>
            <a:endParaRPr lang="ko-KR" altLang="en-US" sz="1000" dirty="0"/>
          </a:p>
        </p:txBody>
      </p:sp>
      <p:pic>
        <p:nvPicPr>
          <p:cNvPr id="28676" name="Picture 4" descr="http://www.rcsb.org/pdb/education_discussion/molecule_of_the_month/images/79_app-composite.jpg"/>
          <p:cNvPicPr>
            <a:picLocks noChangeAspect="1" noChangeArrowheads="1"/>
          </p:cNvPicPr>
          <p:nvPr/>
        </p:nvPicPr>
        <p:blipFill>
          <a:blip r:embed="rId4" cstate="print"/>
          <a:srcRect/>
          <a:stretch>
            <a:fillRect/>
          </a:stretch>
        </p:blipFill>
        <p:spPr bwMode="auto">
          <a:xfrm>
            <a:off x="3923928" y="260648"/>
            <a:ext cx="1250384" cy="335699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836712"/>
            <a:ext cx="4248472" cy="4278094"/>
          </a:xfrm>
          <a:prstGeom prst="rect">
            <a:avLst/>
          </a:prstGeom>
          <a:noFill/>
        </p:spPr>
        <p:txBody>
          <a:bodyPr wrap="square" rtlCol="0">
            <a:spAutoFit/>
          </a:bodyPr>
          <a:lstStyle/>
          <a:p>
            <a:r>
              <a:rPr lang="en-US" altLang="ko-KR" dirty="0" smtClean="0"/>
              <a:t>Tau mutations and polymorphisms: Familial </a:t>
            </a:r>
            <a:r>
              <a:rPr lang="en-US" altLang="ko-KR" dirty="0" err="1" smtClean="0"/>
              <a:t>frontotemporal</a:t>
            </a:r>
            <a:r>
              <a:rPr lang="en-US" altLang="ko-KR" dirty="0" smtClean="0"/>
              <a:t> dementia (FTD)</a:t>
            </a:r>
          </a:p>
          <a:p>
            <a:endParaRPr lang="en-US" altLang="ko-KR" sz="1000" dirty="0" smtClean="0"/>
          </a:p>
          <a:p>
            <a:endParaRPr lang="en-US" altLang="ko-KR" sz="1000" dirty="0" smtClean="0"/>
          </a:p>
          <a:p>
            <a:pPr marL="180000" indent="-756000"/>
            <a:r>
              <a:rPr lang="en-US" altLang="ko-KR" sz="1200" dirty="0" smtClean="0">
                <a:latin typeface="굴림"/>
                <a:ea typeface="굴림"/>
              </a:rPr>
              <a:t>▪ </a:t>
            </a:r>
            <a:r>
              <a:rPr lang="en-US" altLang="ko-KR" sz="1200" dirty="0" smtClean="0"/>
              <a:t>There has been a debate on whether Tau is causal to the disease or just a byproduct of some disease process. For the case of AD the case is still open, and changes in Tau are mostly viewed as a consequence of </a:t>
            </a:r>
            <a:r>
              <a:rPr lang="en-US" altLang="ko-KR" sz="1200" dirty="0" err="1" smtClean="0"/>
              <a:t>Ab</a:t>
            </a:r>
            <a:r>
              <a:rPr lang="en-US" altLang="ko-KR" sz="1200" dirty="0" smtClean="0"/>
              <a:t> pathology. </a:t>
            </a:r>
          </a:p>
          <a:p>
            <a:pPr marL="180000" indent="-756000"/>
            <a:endParaRPr lang="en-US" altLang="ko-KR" sz="1200" dirty="0" smtClean="0"/>
          </a:p>
          <a:p>
            <a:pPr marL="180000" indent="-756000"/>
            <a:r>
              <a:rPr lang="en-US" altLang="ko-KR" sz="1200" dirty="0" smtClean="0">
                <a:latin typeface="굴림"/>
                <a:ea typeface="굴림"/>
              </a:rPr>
              <a:t>▪ </a:t>
            </a:r>
            <a:r>
              <a:rPr lang="en-US" altLang="ko-KR" sz="1200" dirty="0" smtClean="0"/>
              <a:t>However, the discovery of mutations in the Tau gene causing </a:t>
            </a:r>
            <a:r>
              <a:rPr lang="en-US" altLang="ko-KR" sz="1200" dirty="0" err="1" smtClean="0"/>
              <a:t>frontotemporal</a:t>
            </a:r>
            <a:r>
              <a:rPr lang="en-US" altLang="ko-KR" sz="1200" dirty="0" smtClean="0"/>
              <a:t> dementias has confirmed a causative role of Tau in </a:t>
            </a:r>
            <a:r>
              <a:rPr lang="en-US" altLang="ko-KR" sz="1200" dirty="0" err="1" smtClean="0"/>
              <a:t>neurodegeneration</a:t>
            </a:r>
            <a:r>
              <a:rPr lang="en-US" altLang="ko-KR" sz="1200" dirty="0" smtClean="0"/>
              <a:t>, as well as the identification of Tau as one of the risk factors in PSP, PD and others. (Polymorphism Identified in the </a:t>
            </a:r>
            <a:r>
              <a:rPr lang="en-US" altLang="ko-KR" sz="1200" i="1" dirty="0" smtClean="0"/>
              <a:t>MAPT</a:t>
            </a:r>
            <a:r>
              <a:rPr lang="en-US" altLang="ko-KR" sz="1200" dirty="0" smtClean="0"/>
              <a:t> Gene in Individuals with FTD, </a:t>
            </a:r>
            <a:r>
              <a:rPr lang="en-US" altLang="ko-KR" sz="1200" dirty="0" smtClean="0">
                <a:hlinkClick r:id="rId2"/>
              </a:rPr>
              <a:t>http://www.alzforum.org/res/com/mut/tau/taupolytable.asp</a:t>
            </a:r>
            <a:r>
              <a:rPr lang="en-US" altLang="ko-KR" sz="1200" dirty="0" smtClean="0"/>
              <a:t>)</a:t>
            </a:r>
          </a:p>
          <a:p>
            <a:pPr marL="180000" indent="-756000"/>
            <a:endParaRPr lang="en-US" altLang="ko-KR" sz="1200" dirty="0" smtClean="0"/>
          </a:p>
          <a:p>
            <a:pPr marL="180000" indent="-756000"/>
            <a:r>
              <a:rPr lang="en-US" altLang="ko-KR" sz="1200" dirty="0" smtClean="0">
                <a:latin typeface="굴림"/>
                <a:ea typeface="굴림"/>
              </a:rPr>
              <a:t>▪ </a:t>
            </a:r>
            <a:r>
              <a:rPr lang="en-US" altLang="ko-KR" sz="1200" dirty="0" smtClean="0"/>
              <a:t>Even in the context of AD, the active contribution of Tau was highlighted by animal models, suggesting that Tau is required for the induction of </a:t>
            </a:r>
            <a:r>
              <a:rPr lang="en-US" altLang="ko-KR" sz="1200" dirty="0" err="1" smtClean="0"/>
              <a:t>Ab</a:t>
            </a:r>
            <a:r>
              <a:rPr lang="en-US" altLang="ko-KR" sz="1200" dirty="0" smtClean="0"/>
              <a:t>-induced toxicity</a:t>
            </a:r>
          </a:p>
        </p:txBody>
      </p:sp>
      <p:pic>
        <p:nvPicPr>
          <p:cNvPr id="3" name="Picture 2" descr="http://www.nature.com/nrd/journal/v6/n6/images/nrd2111-f1.jpg"/>
          <p:cNvPicPr>
            <a:picLocks noChangeAspect="1" noChangeArrowheads="1"/>
          </p:cNvPicPr>
          <p:nvPr/>
        </p:nvPicPr>
        <p:blipFill>
          <a:blip r:embed="rId3" cstate="print"/>
          <a:srcRect/>
          <a:stretch>
            <a:fillRect/>
          </a:stretch>
        </p:blipFill>
        <p:spPr bwMode="auto">
          <a:xfrm>
            <a:off x="4932040" y="2276872"/>
            <a:ext cx="3918537" cy="4430664"/>
          </a:xfrm>
          <a:prstGeom prst="rect">
            <a:avLst/>
          </a:prstGeom>
          <a:noFill/>
        </p:spPr>
      </p:pic>
      <p:sp>
        <p:nvSpPr>
          <p:cNvPr id="7" name="직사각형 6"/>
          <p:cNvSpPr/>
          <p:nvPr/>
        </p:nvSpPr>
        <p:spPr>
          <a:xfrm>
            <a:off x="5220072" y="6093296"/>
            <a:ext cx="3456384" cy="246221"/>
          </a:xfrm>
          <a:prstGeom prst="rect">
            <a:avLst/>
          </a:prstGeom>
        </p:spPr>
        <p:txBody>
          <a:bodyPr wrap="square">
            <a:spAutoFit/>
          </a:bodyPr>
          <a:lstStyle/>
          <a:p>
            <a:r>
              <a:rPr lang="en-US" altLang="ko-KR" sz="1000" dirty="0" smtClean="0"/>
              <a:t>Nature Reviews Drug Discovery 6, 464-479 (June 2007)</a:t>
            </a:r>
            <a:endParaRPr lang="ko-KR" altLang="en-US" sz="1000" dirty="0"/>
          </a:p>
        </p:txBody>
      </p:sp>
      <p:pic>
        <p:nvPicPr>
          <p:cNvPr id="27656" name="Picture 8" descr="http://www.nature.com/nrd/journal/v8/n10/images/nrd2959-f1.jpg"/>
          <p:cNvPicPr>
            <a:picLocks noChangeAspect="1" noChangeArrowheads="1"/>
          </p:cNvPicPr>
          <p:nvPr/>
        </p:nvPicPr>
        <p:blipFill>
          <a:blip r:embed="rId4" cstate="print"/>
          <a:srcRect/>
          <a:stretch>
            <a:fillRect/>
          </a:stretch>
        </p:blipFill>
        <p:spPr bwMode="auto">
          <a:xfrm>
            <a:off x="5004048" y="116632"/>
            <a:ext cx="3456384" cy="226383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251520" y="1844824"/>
            <a:ext cx="3505200" cy="3162300"/>
          </a:xfrm>
          <a:prstGeom prst="rect">
            <a:avLst/>
          </a:prstGeom>
          <a:noFill/>
          <a:ln w="9525">
            <a:noFill/>
            <a:miter lim="800000"/>
            <a:headEnd/>
            <a:tailEnd/>
          </a:ln>
        </p:spPr>
      </p:pic>
      <p:sp>
        <p:nvSpPr>
          <p:cNvPr id="3" name="직사각형 2"/>
          <p:cNvSpPr/>
          <p:nvPr/>
        </p:nvSpPr>
        <p:spPr>
          <a:xfrm>
            <a:off x="4283968" y="5085184"/>
            <a:ext cx="4572000" cy="246221"/>
          </a:xfrm>
          <a:prstGeom prst="rect">
            <a:avLst/>
          </a:prstGeom>
        </p:spPr>
        <p:txBody>
          <a:bodyPr>
            <a:spAutoFit/>
          </a:bodyPr>
          <a:lstStyle/>
          <a:p>
            <a:r>
              <a:rPr lang="en-US" altLang="ko-KR" sz="1000" dirty="0" smtClean="0">
                <a:hlinkClick r:id="rId3"/>
              </a:rPr>
              <a:t>http://www.alzforum.org/res/com/mut/tau/default.asp</a:t>
            </a:r>
            <a:endParaRPr lang="ko-KR" altLang="en-US" sz="1000" dirty="0"/>
          </a:p>
        </p:txBody>
      </p:sp>
      <p:pic>
        <p:nvPicPr>
          <p:cNvPr id="4" name="Picture 2" descr="http://www.alzforum.org/images/res/com/mut/tau/mandelkow09.gif"/>
          <p:cNvPicPr>
            <a:picLocks noChangeAspect="1" noChangeArrowheads="1"/>
          </p:cNvPicPr>
          <p:nvPr/>
        </p:nvPicPr>
        <p:blipFill>
          <a:blip r:embed="rId4" cstate="print"/>
          <a:srcRect/>
          <a:stretch>
            <a:fillRect/>
          </a:stretch>
        </p:blipFill>
        <p:spPr bwMode="auto">
          <a:xfrm>
            <a:off x="3995936" y="1700808"/>
            <a:ext cx="4464496" cy="3348372"/>
          </a:xfrm>
          <a:prstGeom prst="rect">
            <a:avLst/>
          </a:prstGeom>
          <a:noFill/>
        </p:spPr>
      </p:pic>
      <p:sp>
        <p:nvSpPr>
          <p:cNvPr id="5" name="TextBox 4"/>
          <p:cNvSpPr txBox="1"/>
          <p:nvPr/>
        </p:nvSpPr>
        <p:spPr>
          <a:xfrm>
            <a:off x="683568" y="764704"/>
            <a:ext cx="2019399" cy="369332"/>
          </a:xfrm>
          <a:prstGeom prst="rect">
            <a:avLst/>
          </a:prstGeom>
          <a:noFill/>
        </p:spPr>
        <p:txBody>
          <a:bodyPr wrap="none" rtlCol="0">
            <a:spAutoFit/>
          </a:bodyPr>
          <a:lstStyle/>
          <a:p>
            <a:r>
              <a:rPr lang="en-US" altLang="ko-KR" dirty="0" smtClean="0"/>
              <a:t>Tau modifications</a:t>
            </a:r>
            <a:endParaRPr lang="ko-KR"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ttp://www.cerebralfunctionunit.co.uk/img/brain%20functions%20new.jpg"/>
          <p:cNvPicPr>
            <a:picLocks noChangeAspect="1" noChangeArrowheads="1"/>
          </p:cNvPicPr>
          <p:nvPr/>
        </p:nvPicPr>
        <p:blipFill>
          <a:blip r:embed="rId2" cstate="print"/>
          <a:srcRect/>
          <a:stretch>
            <a:fillRect/>
          </a:stretch>
        </p:blipFill>
        <p:spPr bwMode="auto">
          <a:xfrm>
            <a:off x="4355976" y="3230978"/>
            <a:ext cx="4458072" cy="3343554"/>
          </a:xfrm>
          <a:prstGeom prst="rect">
            <a:avLst/>
          </a:prstGeom>
          <a:noFill/>
        </p:spPr>
      </p:pic>
      <p:sp>
        <p:nvSpPr>
          <p:cNvPr id="7" name="직사각형 6"/>
          <p:cNvSpPr/>
          <p:nvPr/>
        </p:nvSpPr>
        <p:spPr>
          <a:xfrm>
            <a:off x="539552" y="332656"/>
            <a:ext cx="8208912" cy="3139321"/>
          </a:xfrm>
          <a:prstGeom prst="rect">
            <a:avLst/>
          </a:prstGeom>
        </p:spPr>
        <p:txBody>
          <a:bodyPr wrap="square">
            <a:spAutoFit/>
          </a:bodyPr>
          <a:lstStyle/>
          <a:p>
            <a:r>
              <a:rPr lang="en-US" altLang="ko-KR" sz="1200" dirty="0" err="1" smtClean="0"/>
              <a:t>Fronto</a:t>
            </a:r>
            <a:r>
              <a:rPr lang="en-US" altLang="ko-KR" sz="1200" dirty="0" smtClean="0"/>
              <a:t>-temporal dementia and semantic dementia: </a:t>
            </a:r>
            <a:r>
              <a:rPr lang="en-US" altLang="ko-KR" sz="1200" b="1" dirty="0" err="1" smtClean="0"/>
              <a:t>fronto</a:t>
            </a:r>
            <a:r>
              <a:rPr lang="en-US" altLang="ko-KR" sz="1200" b="1" dirty="0" smtClean="0"/>
              <a:t>-temporal lobar degeneration</a:t>
            </a:r>
            <a:r>
              <a:rPr lang="en-US" altLang="ko-KR" sz="1200" dirty="0" smtClean="0"/>
              <a:t>.  </a:t>
            </a:r>
          </a:p>
          <a:p>
            <a:r>
              <a:rPr lang="en-US" altLang="ko-KR" sz="1200" dirty="0" smtClean="0"/>
              <a:t>In </a:t>
            </a:r>
            <a:r>
              <a:rPr lang="en-US" altLang="ko-KR" sz="1200" dirty="0" err="1" smtClean="0"/>
              <a:t>fronto</a:t>
            </a:r>
            <a:r>
              <a:rPr lang="en-US" altLang="ko-KR" sz="1200" dirty="0" smtClean="0"/>
              <a:t>-temporal dementia, the disease primarily affects the frontal lobes, whereas in semantic dementia the disease selectively affects the temporal lobes.</a:t>
            </a:r>
          </a:p>
          <a:p>
            <a:endParaRPr lang="en-US" altLang="ko-KR" sz="1200" dirty="0"/>
          </a:p>
          <a:p>
            <a:r>
              <a:rPr lang="en-US" altLang="ko-KR" sz="1000" b="1" dirty="0" err="1" smtClean="0"/>
              <a:t>Fronto</a:t>
            </a:r>
            <a:r>
              <a:rPr lang="en-US" altLang="ko-KR" sz="1000" b="1" dirty="0" smtClean="0"/>
              <a:t>-temporal dementia (FTD): </a:t>
            </a:r>
            <a:r>
              <a:rPr lang="en-US" altLang="ko-KR" sz="1000" dirty="0" smtClean="0"/>
              <a:t>typically </a:t>
            </a:r>
            <a:r>
              <a:rPr lang="en-US" altLang="ko-KR" sz="1000" dirty="0" smtClean="0">
                <a:solidFill>
                  <a:srgbClr val="FF0000"/>
                </a:solidFill>
              </a:rPr>
              <a:t>affects people below the age of 65</a:t>
            </a:r>
            <a:r>
              <a:rPr lang="en-US" altLang="ko-KR" sz="1000" dirty="0" smtClean="0"/>
              <a:t>.  About half of the patients that we see report a family history of similar problems, and in a small proportion of these cases, there is a specific genetic fault associated with developing the disease.  However, FTD also occurs in people who have no other affected family members. </a:t>
            </a:r>
          </a:p>
          <a:p>
            <a:r>
              <a:rPr lang="en-US" altLang="ko-KR" sz="1000" dirty="0" smtClean="0"/>
              <a:t/>
            </a:r>
            <a:br>
              <a:rPr lang="en-US" altLang="ko-KR" sz="1000" dirty="0" smtClean="0"/>
            </a:br>
            <a:r>
              <a:rPr lang="en-US" altLang="ko-KR" sz="1000" dirty="0" smtClean="0"/>
              <a:t>FTD principally affects </a:t>
            </a:r>
            <a:r>
              <a:rPr lang="en-US" altLang="ko-KR" sz="1000" b="1" dirty="0" smtClean="0"/>
              <a:t>personality</a:t>
            </a:r>
            <a:r>
              <a:rPr lang="en-US" altLang="ko-KR" sz="1000" dirty="0" smtClean="0"/>
              <a:t> and </a:t>
            </a:r>
            <a:r>
              <a:rPr lang="en-US" altLang="ko-KR" sz="1000" b="1" dirty="0" err="1" smtClean="0"/>
              <a:t>behaviour</a:t>
            </a:r>
            <a:r>
              <a:rPr lang="en-US" altLang="ko-KR" sz="1000" dirty="0" smtClean="0"/>
              <a:t>. Patients are typically physically fit.  Initial changes are apparent in mental function only.  As the disease progresses, reduced activity and physical slowing may occur. Symptoms arise gradually, making it difficult to pinpoint the very beginning of the disease.   </a:t>
            </a:r>
          </a:p>
          <a:p>
            <a:endParaRPr lang="en-US" altLang="ko-KR" sz="1000" dirty="0"/>
          </a:p>
          <a:p>
            <a:r>
              <a:rPr lang="en-US" altLang="ko-KR" sz="1000" b="1" dirty="0" smtClean="0"/>
              <a:t>Semantic Dementia (SD): </a:t>
            </a:r>
            <a:r>
              <a:rPr lang="en-US" altLang="ko-KR" sz="1000" dirty="0" smtClean="0"/>
              <a:t>is associated with shrinkage of the temporal lobes. SD is a relatively rare disorder and is much less common than FTD. However, like FTD, </a:t>
            </a:r>
            <a:r>
              <a:rPr lang="en-US" altLang="ko-KR" sz="1000" dirty="0" smtClean="0">
                <a:solidFill>
                  <a:srgbClr val="FF0000"/>
                </a:solidFill>
              </a:rPr>
              <a:t>people with SD tend to be affected at a relatively young age, generally between the ages of 50 and 65</a:t>
            </a:r>
            <a:r>
              <a:rPr lang="en-US" altLang="ko-KR" sz="1000" dirty="0" smtClean="0"/>
              <a:t>. Relatives report a history of a similar disorder in the family in about a quarter of cases. </a:t>
            </a:r>
          </a:p>
          <a:p>
            <a:r>
              <a:rPr lang="en-US" altLang="ko-KR" sz="1000" dirty="0" smtClean="0"/>
              <a:t/>
            </a:r>
            <a:br>
              <a:rPr lang="en-US" altLang="ko-KR" sz="1000" dirty="0" smtClean="0"/>
            </a:br>
            <a:r>
              <a:rPr lang="en-US" altLang="ko-KR" sz="1000" dirty="0" smtClean="0"/>
              <a:t>In SD, people progressively lose their ability to remember the meaning of words, objects and faces. Changes may also occur in people’s </a:t>
            </a:r>
            <a:r>
              <a:rPr lang="en-US" altLang="ko-KR" sz="1000" dirty="0" err="1" smtClean="0"/>
              <a:t>behaviour</a:t>
            </a:r>
            <a:r>
              <a:rPr lang="en-US" altLang="ko-KR" sz="1000" dirty="0" smtClean="0"/>
              <a:t>, although these are qualitatively different from those observed in FTD.</a:t>
            </a:r>
          </a:p>
          <a:p>
            <a:r>
              <a:rPr lang="en-US" altLang="ko-KR" sz="1000" dirty="0" smtClean="0">
                <a:hlinkClick r:id="rId3"/>
              </a:rPr>
              <a:t>http://www.cerebralfunctionunit.co.uk/ftld_overview.html</a:t>
            </a:r>
            <a:endParaRPr lang="ko-KR" altLang="en-US"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51520" y="1700808"/>
            <a:ext cx="8532813" cy="4144963"/>
          </a:xfrm>
          <a:prstGeom prst="rect">
            <a:avLst/>
          </a:prstGeom>
          <a:noFill/>
          <a:ln w="9525">
            <a:noFill/>
            <a:miter lim="800000"/>
            <a:headEnd/>
            <a:tailEnd/>
          </a:ln>
        </p:spPr>
      </p:pic>
      <p:sp>
        <p:nvSpPr>
          <p:cNvPr id="3" name="TextBox 2"/>
          <p:cNvSpPr txBox="1"/>
          <p:nvPr/>
        </p:nvSpPr>
        <p:spPr>
          <a:xfrm>
            <a:off x="899592" y="836712"/>
            <a:ext cx="2000548" cy="369332"/>
          </a:xfrm>
          <a:prstGeom prst="rect">
            <a:avLst/>
          </a:prstGeom>
          <a:noFill/>
        </p:spPr>
        <p:txBody>
          <a:bodyPr wrap="none" rtlCol="0">
            <a:spAutoFit/>
          </a:bodyPr>
          <a:lstStyle/>
          <a:p>
            <a:r>
              <a:rPr lang="en-US" altLang="ko-KR" dirty="0" err="1" smtClean="0"/>
              <a:t>Autophagy</a:t>
            </a:r>
            <a:r>
              <a:rPr lang="en-US" altLang="ko-KR" dirty="0" smtClean="0"/>
              <a:t> in AD</a:t>
            </a:r>
            <a:endParaRPr lang="ko-KR"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he meteoric rise of regulated intracellular proteolysis&#10;"/>
          <p:cNvPicPr>
            <a:picLocks noChangeAspect="1" noChangeArrowheads="1"/>
          </p:cNvPicPr>
          <p:nvPr/>
        </p:nvPicPr>
        <p:blipFill>
          <a:blip r:embed="rId2" cstate="print"/>
          <a:srcRect/>
          <a:stretch>
            <a:fillRect/>
          </a:stretch>
        </p:blipFill>
        <p:spPr bwMode="auto">
          <a:xfrm>
            <a:off x="1619672" y="1700808"/>
            <a:ext cx="5715000" cy="2952751"/>
          </a:xfrm>
          <a:prstGeom prst="rect">
            <a:avLst/>
          </a:prstGeom>
          <a:noFill/>
        </p:spPr>
      </p:pic>
      <p:sp>
        <p:nvSpPr>
          <p:cNvPr id="3" name="직사각형 2"/>
          <p:cNvSpPr/>
          <p:nvPr/>
        </p:nvSpPr>
        <p:spPr>
          <a:xfrm>
            <a:off x="611560" y="4869160"/>
            <a:ext cx="7848872" cy="1200329"/>
          </a:xfrm>
          <a:prstGeom prst="rect">
            <a:avLst/>
          </a:prstGeom>
        </p:spPr>
        <p:txBody>
          <a:bodyPr wrap="square">
            <a:spAutoFit/>
          </a:bodyPr>
          <a:lstStyle/>
          <a:p>
            <a:r>
              <a:rPr lang="en-US" altLang="ko-KR" sz="1200" dirty="0" smtClean="0"/>
              <a:t>The </a:t>
            </a:r>
            <a:r>
              <a:rPr lang="en-US" altLang="ko-KR" sz="1200" dirty="0" err="1" smtClean="0"/>
              <a:t>endosome–lysosome</a:t>
            </a:r>
            <a:r>
              <a:rPr lang="en-US" altLang="ko-KR" sz="1200" dirty="0" smtClean="0"/>
              <a:t> pathway (green) degrades extracellular and cell-surface proteins, such as receptors and their </a:t>
            </a:r>
            <a:r>
              <a:rPr lang="en-US" altLang="ko-KR" sz="1200" dirty="0" err="1" smtClean="0"/>
              <a:t>ligands</a:t>
            </a:r>
            <a:r>
              <a:rPr lang="en-US" altLang="ko-KR" sz="1200" dirty="0" smtClean="0"/>
              <a:t>. Intracellular organelles also enter this pathway through double-</a:t>
            </a:r>
            <a:r>
              <a:rPr lang="en-US" altLang="ko-KR" sz="1200" dirty="0" err="1" smtClean="0"/>
              <a:t>membraned</a:t>
            </a:r>
            <a:r>
              <a:rPr lang="en-US" altLang="ko-KR" sz="1200" dirty="0" smtClean="0"/>
              <a:t> </a:t>
            </a:r>
            <a:r>
              <a:rPr lang="en-US" altLang="ko-KR" sz="1200" dirty="0" err="1" smtClean="0"/>
              <a:t>autophagosomes</a:t>
            </a:r>
            <a:r>
              <a:rPr lang="en-US" altLang="ko-KR" sz="1200" dirty="0" smtClean="0"/>
              <a:t>. The </a:t>
            </a:r>
            <a:r>
              <a:rPr lang="en-US" altLang="ko-KR" sz="1200" dirty="0" err="1" smtClean="0"/>
              <a:t>ubiquitin–proteasome</a:t>
            </a:r>
            <a:r>
              <a:rPr lang="en-US" altLang="ko-KR" sz="1200" dirty="0" smtClean="0"/>
              <a:t> pathway (red) degrades proteins from the cytoplasm, nucleus and endoplasmic reticulum (ER). Evidence is now emerging that the two pathways cooperate. Finally, the mitochondrion has its own </a:t>
            </a:r>
            <a:r>
              <a:rPr lang="en-US" altLang="ko-KR" sz="1200" dirty="0" err="1" smtClean="0"/>
              <a:t>proteolytic</a:t>
            </a:r>
            <a:r>
              <a:rPr lang="en-US" altLang="ko-KR" sz="1200" dirty="0" smtClean="0"/>
              <a:t> system (blue), similar to that in prokaryotes. Nature Reviews Molecular Cell Biology 1, 145-148 (November 2000)</a:t>
            </a:r>
          </a:p>
        </p:txBody>
      </p:sp>
      <p:sp>
        <p:nvSpPr>
          <p:cNvPr id="4" name="TextBox 3"/>
          <p:cNvSpPr txBox="1"/>
          <p:nvPr/>
        </p:nvSpPr>
        <p:spPr>
          <a:xfrm>
            <a:off x="611560" y="620688"/>
            <a:ext cx="5855770" cy="369332"/>
          </a:xfrm>
          <a:prstGeom prst="rect">
            <a:avLst/>
          </a:prstGeom>
          <a:noFill/>
        </p:spPr>
        <p:txBody>
          <a:bodyPr wrap="none" rtlCol="0">
            <a:spAutoFit/>
          </a:bodyPr>
          <a:lstStyle/>
          <a:p>
            <a:r>
              <a:rPr lang="en-US" altLang="ko-KR" dirty="0" smtClean="0"/>
              <a:t>Intracellular proteolysis: </a:t>
            </a:r>
            <a:r>
              <a:rPr lang="en-US" altLang="ko-KR" dirty="0" err="1" smtClean="0"/>
              <a:t>Lysosome</a:t>
            </a:r>
            <a:r>
              <a:rPr lang="en-US" altLang="ko-KR" dirty="0" smtClean="0"/>
              <a:t> (</a:t>
            </a:r>
            <a:r>
              <a:rPr lang="en-US" altLang="ko-KR" dirty="0" err="1" smtClean="0"/>
              <a:t>autophagy</a:t>
            </a:r>
            <a:r>
              <a:rPr lang="en-US" altLang="ko-KR" dirty="0" smtClean="0"/>
              <a:t>) &amp; UPS</a:t>
            </a:r>
            <a:endParaRPr lang="ko-KR"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990600" y="1341438"/>
            <a:ext cx="7315200" cy="3239690"/>
          </a:xfrm>
        </p:spPr>
        <p:txBody>
          <a:bodyPr/>
          <a:lstStyle/>
          <a:p>
            <a:pPr eaLnBrk="1" hangingPunct="1">
              <a:buFontTx/>
              <a:buNone/>
            </a:pPr>
            <a:r>
              <a:rPr lang="en-US" altLang="ko-KR" sz="2400" dirty="0" smtClean="0">
                <a:latin typeface="Comic Sans MS" pitchFamily="66" charset="0"/>
                <a:ea typeface="굴림" pitchFamily="50" charset="-127"/>
              </a:rPr>
              <a:t>			        Major Factors</a:t>
            </a:r>
          </a:p>
          <a:p>
            <a:pPr algn="ctr" eaLnBrk="1" hangingPunct="1">
              <a:buFontTx/>
              <a:buNone/>
            </a:pPr>
            <a:endParaRPr lang="en-US" altLang="ko-KR" sz="2400" dirty="0" smtClean="0">
              <a:latin typeface="Comic Sans MS" pitchFamily="66" charset="0"/>
              <a:ea typeface="굴림" pitchFamily="50" charset="-127"/>
            </a:endParaRPr>
          </a:p>
          <a:p>
            <a:pPr algn="ctr" eaLnBrk="1" hangingPunct="1">
              <a:buFontTx/>
              <a:buNone/>
            </a:pPr>
            <a:endParaRPr lang="en-US" altLang="ko-KR" sz="2400" dirty="0" smtClean="0">
              <a:latin typeface="Comic Sans MS" pitchFamily="66" charset="0"/>
              <a:ea typeface="굴림" pitchFamily="50" charset="-127"/>
            </a:endParaRPr>
          </a:p>
          <a:p>
            <a:pPr algn="ctr" eaLnBrk="1" hangingPunct="1">
              <a:buFontTx/>
              <a:buNone/>
            </a:pPr>
            <a:endParaRPr lang="en-US" altLang="ko-KR" sz="2400" dirty="0" smtClean="0">
              <a:latin typeface="Comic Sans MS" pitchFamily="66" charset="0"/>
              <a:ea typeface="굴림" pitchFamily="50" charset="-127"/>
            </a:endParaRPr>
          </a:p>
          <a:p>
            <a:pPr eaLnBrk="1" hangingPunct="1">
              <a:buFontTx/>
              <a:buNone/>
            </a:pPr>
            <a:r>
              <a:rPr lang="en-US" altLang="ko-KR" sz="2400" dirty="0" smtClean="0">
                <a:latin typeface="Comic Sans MS" pitchFamily="66" charset="0"/>
                <a:ea typeface="굴림" pitchFamily="50" charset="-127"/>
              </a:rPr>
              <a:t>               Accidental                   Genetic    </a:t>
            </a:r>
          </a:p>
          <a:p>
            <a:pPr eaLnBrk="1" hangingPunct="1">
              <a:buFontTx/>
              <a:buNone/>
            </a:pPr>
            <a:endParaRPr lang="en-US" altLang="ko-KR" sz="2400" dirty="0" smtClean="0">
              <a:latin typeface="Comic Sans MS" pitchFamily="66" charset="0"/>
              <a:ea typeface="굴림" pitchFamily="50" charset="-127"/>
            </a:endParaRPr>
          </a:p>
          <a:p>
            <a:pPr eaLnBrk="1" hangingPunct="1">
              <a:buFontTx/>
              <a:buNone/>
            </a:pPr>
            <a:r>
              <a:rPr lang="en-US" altLang="ko-KR" sz="2400" dirty="0" smtClean="0">
                <a:latin typeface="Comic Sans MS" pitchFamily="66" charset="0"/>
                <a:ea typeface="굴림" pitchFamily="50" charset="-127"/>
              </a:rPr>
              <a:t>                </a:t>
            </a:r>
            <a:r>
              <a:rPr lang="en-US" altLang="ko-KR" sz="2400" dirty="0" smtClean="0">
                <a:solidFill>
                  <a:schemeClr val="tx2"/>
                </a:solidFill>
                <a:latin typeface="Comic Sans MS" pitchFamily="66" charset="0"/>
                <a:ea typeface="굴림" pitchFamily="50" charset="-127"/>
              </a:rPr>
              <a:t>Necrosis                   Apoptosis</a:t>
            </a:r>
            <a:r>
              <a:rPr lang="en-US" altLang="ko-KR" sz="2400" dirty="0" smtClean="0">
                <a:latin typeface="Comic Sans MS" pitchFamily="66" charset="0"/>
                <a:ea typeface="굴림" pitchFamily="50" charset="-127"/>
              </a:rPr>
              <a:t>                            </a:t>
            </a:r>
          </a:p>
        </p:txBody>
      </p:sp>
      <p:sp>
        <p:nvSpPr>
          <p:cNvPr id="3076" name="Line 4"/>
          <p:cNvSpPr>
            <a:spLocks noChangeShapeType="1"/>
          </p:cNvSpPr>
          <p:nvPr/>
        </p:nvSpPr>
        <p:spPr bwMode="auto">
          <a:xfrm flipH="1">
            <a:off x="3657600" y="1951038"/>
            <a:ext cx="677863" cy="1066800"/>
          </a:xfrm>
          <a:prstGeom prst="line">
            <a:avLst/>
          </a:prstGeom>
          <a:noFill/>
          <a:ln w="9525">
            <a:solidFill>
              <a:schemeClr val="tx1"/>
            </a:solidFill>
            <a:round/>
            <a:headEnd/>
            <a:tailEnd type="triangle" w="med" len="med"/>
          </a:ln>
        </p:spPr>
        <p:txBody>
          <a:bodyPr wrap="none"/>
          <a:lstStyle/>
          <a:p>
            <a:endParaRPr lang="ko-KR" altLang="en-US"/>
          </a:p>
        </p:txBody>
      </p:sp>
      <p:sp>
        <p:nvSpPr>
          <p:cNvPr id="3077" name="Line 5"/>
          <p:cNvSpPr>
            <a:spLocks noChangeShapeType="1"/>
          </p:cNvSpPr>
          <p:nvPr/>
        </p:nvSpPr>
        <p:spPr bwMode="auto">
          <a:xfrm>
            <a:off x="4800600" y="1951038"/>
            <a:ext cx="677863" cy="1066800"/>
          </a:xfrm>
          <a:prstGeom prst="line">
            <a:avLst/>
          </a:prstGeom>
          <a:noFill/>
          <a:ln w="9525">
            <a:solidFill>
              <a:schemeClr val="tx1"/>
            </a:solidFill>
            <a:round/>
            <a:headEnd/>
            <a:tailEnd type="triangle" w="med" len="med"/>
          </a:ln>
        </p:spPr>
        <p:txBody>
          <a:bodyPr wrap="none"/>
          <a:lstStyle/>
          <a:p>
            <a:endParaRPr lang="ko-KR" altLang="en-US"/>
          </a:p>
        </p:txBody>
      </p:sp>
      <p:sp>
        <p:nvSpPr>
          <p:cNvPr id="3078" name="AutoShape 6"/>
          <p:cNvSpPr>
            <a:spLocks noChangeArrowheads="1"/>
          </p:cNvSpPr>
          <p:nvPr/>
        </p:nvSpPr>
        <p:spPr bwMode="auto">
          <a:xfrm>
            <a:off x="3124200" y="3627438"/>
            <a:ext cx="134938" cy="381000"/>
          </a:xfrm>
          <a:prstGeom prst="downArrow">
            <a:avLst>
              <a:gd name="adj1" fmla="val 50000"/>
              <a:gd name="adj2" fmla="val 70588"/>
            </a:avLst>
          </a:prstGeom>
          <a:solidFill>
            <a:schemeClr val="accent1"/>
          </a:solidFill>
          <a:ln w="9525">
            <a:solidFill>
              <a:schemeClr val="tx1"/>
            </a:solidFill>
            <a:miter lim="800000"/>
            <a:headEnd/>
            <a:tailEnd/>
          </a:ln>
        </p:spPr>
        <p:txBody>
          <a:bodyPr wrap="none" anchor="ctr"/>
          <a:lstStyle/>
          <a:p>
            <a:endParaRPr lang="ko-KR" altLang="ko-KR">
              <a:ea typeface="굴림" pitchFamily="50" charset="-127"/>
            </a:endParaRPr>
          </a:p>
        </p:txBody>
      </p:sp>
      <p:sp>
        <p:nvSpPr>
          <p:cNvPr id="3079" name="AutoShape 7"/>
          <p:cNvSpPr>
            <a:spLocks noChangeArrowheads="1"/>
          </p:cNvSpPr>
          <p:nvPr/>
        </p:nvSpPr>
        <p:spPr bwMode="auto">
          <a:xfrm>
            <a:off x="6172200" y="3627438"/>
            <a:ext cx="134938" cy="381000"/>
          </a:xfrm>
          <a:prstGeom prst="downArrow">
            <a:avLst>
              <a:gd name="adj1" fmla="val 50000"/>
              <a:gd name="adj2" fmla="val 70588"/>
            </a:avLst>
          </a:prstGeom>
          <a:solidFill>
            <a:schemeClr val="accent1"/>
          </a:solidFill>
          <a:ln w="9525">
            <a:solidFill>
              <a:schemeClr val="tx1"/>
            </a:solidFill>
            <a:miter lim="800000"/>
            <a:headEnd/>
            <a:tailEnd/>
          </a:ln>
        </p:spPr>
        <p:txBody>
          <a:bodyPr wrap="none" anchor="ctr"/>
          <a:lstStyle/>
          <a:p>
            <a:endParaRPr lang="ko-KR" altLang="ko-KR">
              <a:ea typeface="굴림" pitchFamily="50" charset="-127"/>
            </a:endParaRPr>
          </a:p>
        </p:txBody>
      </p:sp>
      <p:sp>
        <p:nvSpPr>
          <p:cNvPr id="10248" name="Rectangle 8"/>
          <p:cNvSpPr>
            <a:spLocks noChangeArrowheads="1"/>
          </p:cNvSpPr>
          <p:nvPr/>
        </p:nvSpPr>
        <p:spPr bwMode="auto">
          <a:xfrm>
            <a:off x="539552" y="4725144"/>
            <a:ext cx="8305800" cy="1600438"/>
          </a:xfrm>
          <a:prstGeom prst="rect">
            <a:avLst/>
          </a:prstGeom>
          <a:noFill/>
          <a:ln w="9525">
            <a:noFill/>
            <a:miter lim="800000"/>
            <a:headEnd/>
            <a:tailEnd/>
          </a:ln>
          <a:effectLst/>
        </p:spPr>
        <p:txBody>
          <a:bodyPr>
            <a:spAutoFit/>
          </a:bodyPr>
          <a:lstStyle/>
          <a:p>
            <a:pPr>
              <a:defRPr/>
            </a:pPr>
            <a:r>
              <a:rPr lang="en-US" altLang="ko-KR" sz="1400" b="1" dirty="0">
                <a:solidFill>
                  <a:schemeClr val="accent2"/>
                </a:solidFill>
                <a:effectLst>
                  <a:outerShdw blurRad="38100" dist="38100" dir="2700000" algn="tl">
                    <a:srgbClr val="C0C0C0"/>
                  </a:outerShdw>
                </a:effectLst>
                <a:latin typeface="Arial" charset="0"/>
                <a:ea typeface="굴림" charset="-127"/>
              </a:rPr>
              <a:t>Necrosis: </a:t>
            </a:r>
            <a:r>
              <a:rPr lang="en-US" altLang="ko-KR" sz="1400" dirty="0" smtClean="0">
                <a:latin typeface="Arial" charset="0"/>
                <a:ea typeface="굴림" charset="-127"/>
              </a:rPr>
              <a:t>unexpected cell death</a:t>
            </a:r>
            <a:endParaRPr lang="en-US" altLang="ko-KR" sz="1400" dirty="0">
              <a:latin typeface="Arial" charset="0"/>
              <a:ea typeface="굴림" charset="-127"/>
            </a:endParaRPr>
          </a:p>
          <a:p>
            <a:pPr>
              <a:defRPr/>
            </a:pPr>
            <a:r>
              <a:rPr lang="en-US" altLang="ko-KR" sz="1400" dirty="0">
                <a:latin typeface="Arial" charset="0"/>
                <a:ea typeface="굴림" charset="-127"/>
              </a:rPr>
              <a:t>The sum of the morphologic changes that </a:t>
            </a:r>
            <a:r>
              <a:rPr lang="en-US" altLang="ko-KR" sz="1400" u="sng" dirty="0">
                <a:latin typeface="Arial" charset="0"/>
                <a:ea typeface="굴림" charset="-127"/>
              </a:rPr>
              <a:t>follow</a:t>
            </a:r>
            <a:r>
              <a:rPr lang="en-US" altLang="ko-KR" sz="1400" dirty="0">
                <a:latin typeface="Arial" charset="0"/>
                <a:ea typeface="굴림" charset="-127"/>
              </a:rPr>
              <a:t> cell death in a living tissue or organ</a:t>
            </a:r>
          </a:p>
          <a:p>
            <a:pPr>
              <a:defRPr/>
            </a:pPr>
            <a:endParaRPr lang="en-US" altLang="ko-KR" sz="1400" b="1" dirty="0">
              <a:latin typeface="Arial" charset="0"/>
              <a:ea typeface="굴림" charset="-127"/>
            </a:endParaRPr>
          </a:p>
          <a:p>
            <a:pPr>
              <a:defRPr/>
            </a:pPr>
            <a:r>
              <a:rPr lang="en-US" altLang="ko-KR" sz="1400" b="1" dirty="0">
                <a:solidFill>
                  <a:schemeClr val="accent2"/>
                </a:solidFill>
                <a:latin typeface="Arial" charset="0"/>
                <a:ea typeface="굴림" charset="-127"/>
              </a:rPr>
              <a:t>Apoptosis:</a:t>
            </a:r>
            <a:r>
              <a:rPr lang="en-US" altLang="ko-KR" sz="1400" dirty="0">
                <a:latin typeface="Arial" charset="0"/>
                <a:ea typeface="굴림" charset="-127"/>
              </a:rPr>
              <a:t> </a:t>
            </a:r>
            <a:r>
              <a:rPr lang="en-US" altLang="ko-KR" sz="1400" dirty="0" smtClean="0">
                <a:latin typeface="Arial" charset="0"/>
                <a:ea typeface="굴림" charset="-127"/>
              </a:rPr>
              <a:t>programmed cell death (PCD)</a:t>
            </a:r>
            <a:endParaRPr lang="en-US" altLang="ko-KR" sz="1400" dirty="0">
              <a:latin typeface="Arial" charset="0"/>
              <a:ea typeface="굴림" charset="-127"/>
            </a:endParaRPr>
          </a:p>
          <a:p>
            <a:pPr>
              <a:defRPr/>
            </a:pPr>
            <a:r>
              <a:rPr lang="en-US" altLang="ko-KR" sz="1400" dirty="0">
                <a:latin typeface="Arial" charset="0"/>
                <a:ea typeface="굴림" charset="-127"/>
              </a:rPr>
              <a:t>a physiological process that includes specific suicide signals leading to cell </a:t>
            </a:r>
            <a:r>
              <a:rPr lang="en-US" altLang="ko-KR" sz="1400" dirty="0" smtClean="0">
                <a:latin typeface="Arial" charset="0"/>
                <a:ea typeface="굴림" charset="-127"/>
              </a:rPr>
              <a:t>death</a:t>
            </a:r>
          </a:p>
          <a:p>
            <a:pPr>
              <a:defRPr/>
            </a:pPr>
            <a:endParaRPr lang="en-US" altLang="ko-KR" sz="1400" dirty="0">
              <a:latin typeface="Arial" charset="0"/>
              <a:ea typeface="굴림" charset="-127"/>
            </a:endParaRPr>
          </a:p>
          <a:p>
            <a:pPr>
              <a:defRPr/>
            </a:pPr>
            <a:r>
              <a:rPr lang="en-US" altLang="ko-KR" sz="1400" dirty="0" err="1" smtClean="0">
                <a:latin typeface="Arial" charset="0"/>
                <a:ea typeface="굴림" charset="-127"/>
              </a:rPr>
              <a:t>Autophagic</a:t>
            </a:r>
            <a:r>
              <a:rPr lang="en-US" altLang="ko-KR" sz="1400" dirty="0" smtClean="0">
                <a:latin typeface="Arial" charset="0"/>
                <a:ea typeface="굴림" charset="-127"/>
              </a:rPr>
              <a:t> PCD: may be a survival mechanism?</a:t>
            </a:r>
            <a:endParaRPr lang="en-US" altLang="ko-KR" sz="1400" dirty="0">
              <a:latin typeface="Arial" charset="0"/>
              <a:ea typeface="굴림" charset="-127"/>
            </a:endParaRPr>
          </a:p>
        </p:txBody>
      </p:sp>
      <p:sp>
        <p:nvSpPr>
          <p:cNvPr id="9" name="직사각형 8"/>
          <p:cNvSpPr/>
          <p:nvPr/>
        </p:nvSpPr>
        <p:spPr>
          <a:xfrm>
            <a:off x="539552" y="476672"/>
            <a:ext cx="2550698" cy="400110"/>
          </a:xfrm>
          <a:prstGeom prst="rect">
            <a:avLst/>
          </a:prstGeom>
        </p:spPr>
        <p:txBody>
          <a:bodyPr wrap="none">
            <a:spAutoFit/>
          </a:bodyPr>
          <a:lstStyle/>
          <a:p>
            <a:r>
              <a:rPr lang="en-US" altLang="ko-KR" sz="2000" dirty="0" smtClean="0">
                <a:solidFill>
                  <a:srgbClr val="800000"/>
                </a:solidFill>
                <a:effectLst>
                  <a:outerShdw blurRad="38100" dist="38100" dir="2700000" algn="tl">
                    <a:srgbClr val="C0C0C0"/>
                  </a:outerShdw>
                </a:effectLst>
                <a:latin typeface="Arial Rounded MT Bold" pitchFamily="34" charset="0"/>
              </a:rPr>
              <a:t>Etiology of cell death</a:t>
            </a:r>
            <a:endParaRPr lang="ko-KR" alt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484783"/>
          <a:ext cx="8839200" cy="4963277"/>
        </p:xfrm>
        <a:graphic>
          <a:graphicData uri="http://schemas.openxmlformats.org/drawingml/2006/table">
            <a:tbl>
              <a:tblPr/>
              <a:tblGrid>
                <a:gridCol w="1330325"/>
                <a:gridCol w="4692650"/>
                <a:gridCol w="2816225"/>
              </a:tblGrid>
              <a:tr h="400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dirty="0" smtClean="0">
                          <a:ln>
                            <a:noFill/>
                          </a:ln>
                          <a:solidFill>
                            <a:schemeClr val="tx1"/>
                          </a:solidFill>
                          <a:effectLst/>
                          <a:latin typeface="Calibri" pitchFamily="34" charset="0"/>
                          <a:ea typeface="굴림" charset="-127"/>
                        </a:rPr>
                        <a:t>Cell death mode</a:t>
                      </a:r>
                    </a:p>
                  </a:txBody>
                  <a:tcPr marL="31650" marR="31650" marT="15825" marB="15825"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chemeClr val="tx1"/>
                          </a:solidFill>
                          <a:effectLst/>
                          <a:latin typeface="Calibri" pitchFamily="34" charset="0"/>
                          <a:ea typeface="굴림" charset="-127"/>
                        </a:rPr>
                        <a:t>Morphological features</a:t>
                      </a:r>
                    </a:p>
                  </a:txBody>
                  <a:tcPr marL="31650" marR="31650" marT="15825" marB="15825"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Arial" charset="0"/>
                          <a:ea typeface="굴림" charset="-127"/>
                        </a:rPr>
                        <a:t>Notes</a:t>
                      </a:r>
                    </a:p>
                  </a:txBody>
                  <a:tcPr marL="31650" marR="31650" marT="15825" marB="15825"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36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1" i="1" u="none" strike="noStrike" cap="none" normalizeH="0" baseline="0" smtClean="0">
                          <a:ln>
                            <a:noFill/>
                          </a:ln>
                          <a:solidFill>
                            <a:srgbClr val="C00000"/>
                          </a:solidFill>
                          <a:effectLst/>
                          <a:latin typeface="Calibri" pitchFamily="34" charset="0"/>
                          <a:ea typeface="굴림" charset="-127"/>
                        </a:rPr>
                        <a:t>Apoptosis</a:t>
                      </a:r>
                    </a:p>
                  </a:txBody>
                  <a:tcPr marL="31650" marR="31650" marT="15825" marB="15825"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charset="0"/>
                        <a:buChar char="•"/>
                        <a:tabLst/>
                      </a:pPr>
                      <a:r>
                        <a:rPr kumimoji="0" lang="en-US" altLang="ko-KR" sz="1400" b="0" i="0" u="none" strike="noStrike" cap="none" normalizeH="0" baseline="0" dirty="0" smtClean="0">
                          <a:ln>
                            <a:noFill/>
                          </a:ln>
                          <a:solidFill>
                            <a:schemeClr val="tx1"/>
                          </a:solidFill>
                          <a:effectLst/>
                          <a:latin typeface="Calibri" pitchFamily="34" charset="0"/>
                          <a:ea typeface="굴림" charset="-127"/>
                        </a:rPr>
                        <a:t>Rounding-up of the cell</a:t>
                      </a:r>
                    </a:p>
                    <a:p>
                      <a:pPr marL="114300" marR="0" lvl="0" indent="-114300" algn="l" defTabSz="914400" rtl="0" eaLnBrk="1" fontAlgn="base" latinLnBrk="0" hangingPunct="1">
                        <a:lnSpc>
                          <a:spcPct val="100000"/>
                        </a:lnSpc>
                        <a:spcBef>
                          <a:spcPct val="0"/>
                        </a:spcBef>
                        <a:spcAft>
                          <a:spcPct val="0"/>
                        </a:spcAft>
                        <a:buClrTx/>
                        <a:buSzTx/>
                        <a:buFont typeface="Arial" charset="0"/>
                        <a:buChar char="•"/>
                        <a:tabLst/>
                      </a:pPr>
                      <a:r>
                        <a:rPr kumimoji="0" lang="en-US" altLang="ko-KR" sz="1400" b="0" i="0" u="none" strike="noStrike" cap="none" normalizeH="0" baseline="0" dirty="0" smtClean="0">
                          <a:ln>
                            <a:noFill/>
                          </a:ln>
                          <a:solidFill>
                            <a:schemeClr val="tx1"/>
                          </a:solidFill>
                          <a:effectLst/>
                          <a:latin typeface="Calibri" pitchFamily="34" charset="0"/>
                          <a:ea typeface="굴림" charset="-127"/>
                        </a:rPr>
                        <a:t>Retraction of </a:t>
                      </a:r>
                      <a:r>
                        <a:rPr kumimoji="0" lang="en-US" altLang="ko-KR" sz="1400" b="0" i="0" u="none" strike="noStrike" cap="none" normalizeH="0" baseline="0" dirty="0" err="1" smtClean="0">
                          <a:ln>
                            <a:noFill/>
                          </a:ln>
                          <a:solidFill>
                            <a:schemeClr val="tx1"/>
                          </a:solidFill>
                          <a:effectLst/>
                          <a:latin typeface="Calibri" pitchFamily="34" charset="0"/>
                          <a:ea typeface="굴림" charset="-127"/>
                        </a:rPr>
                        <a:t>pseudopodes</a:t>
                      </a:r>
                      <a:endParaRPr kumimoji="0" lang="en-US" altLang="ko-KR" sz="1400" b="0" i="0" u="none" strike="noStrike" cap="none" normalizeH="0" baseline="0" dirty="0" smtClean="0">
                        <a:ln>
                          <a:noFill/>
                        </a:ln>
                        <a:solidFill>
                          <a:schemeClr val="tx1"/>
                        </a:solidFill>
                        <a:effectLst/>
                        <a:latin typeface="Calibri" pitchFamily="34" charset="0"/>
                        <a:ea typeface="굴림" charset="-127"/>
                      </a:endParaRPr>
                    </a:p>
                    <a:p>
                      <a:pPr marL="114300" marR="0" lvl="0" indent="-114300" algn="l" defTabSz="914400" rtl="0" eaLnBrk="1" fontAlgn="base" latinLnBrk="0" hangingPunct="1">
                        <a:lnSpc>
                          <a:spcPct val="100000"/>
                        </a:lnSpc>
                        <a:spcBef>
                          <a:spcPct val="0"/>
                        </a:spcBef>
                        <a:spcAft>
                          <a:spcPct val="0"/>
                        </a:spcAft>
                        <a:buClrTx/>
                        <a:buSzTx/>
                        <a:buFont typeface="Arial" charset="0"/>
                        <a:buChar char="•"/>
                        <a:tabLst/>
                      </a:pPr>
                      <a:r>
                        <a:rPr kumimoji="0" lang="en-US" altLang="ko-KR" sz="1400" b="0" i="0" u="none" strike="noStrike" cap="none" normalizeH="0" baseline="0" dirty="0" smtClean="0">
                          <a:ln>
                            <a:noFill/>
                          </a:ln>
                          <a:solidFill>
                            <a:schemeClr val="tx1"/>
                          </a:solidFill>
                          <a:effectLst/>
                          <a:latin typeface="Calibri" pitchFamily="34" charset="0"/>
                          <a:ea typeface="굴림" charset="-127"/>
                        </a:rPr>
                        <a:t>Reduction of cellular and nuclear volume (</a:t>
                      </a:r>
                      <a:r>
                        <a:rPr kumimoji="0" lang="en-US" altLang="ko-KR" sz="1400" b="0" i="0" u="none" strike="noStrike" cap="none" normalizeH="0" baseline="0" dirty="0" err="1" smtClean="0">
                          <a:ln>
                            <a:noFill/>
                          </a:ln>
                          <a:solidFill>
                            <a:schemeClr val="tx1"/>
                          </a:solidFill>
                          <a:effectLst/>
                          <a:latin typeface="Calibri" pitchFamily="34" charset="0"/>
                          <a:ea typeface="굴림" charset="-127"/>
                        </a:rPr>
                        <a:t>pyknosis</a:t>
                      </a:r>
                      <a:r>
                        <a:rPr kumimoji="0" lang="en-US" altLang="ko-KR" sz="1400" b="0" i="0" u="none" strike="noStrike" cap="none" normalizeH="0" baseline="0" dirty="0" smtClean="0">
                          <a:ln>
                            <a:noFill/>
                          </a:ln>
                          <a:solidFill>
                            <a:schemeClr val="tx1"/>
                          </a:solidFill>
                          <a:effectLst/>
                          <a:latin typeface="Calibri" pitchFamily="34" charset="0"/>
                          <a:ea typeface="굴림" charset="-127"/>
                        </a:rPr>
                        <a:t>)</a:t>
                      </a:r>
                    </a:p>
                    <a:p>
                      <a:pPr marL="114300" marR="0" lvl="0" indent="-114300" algn="l" defTabSz="914400" rtl="0" eaLnBrk="1" fontAlgn="base" latinLnBrk="0" hangingPunct="1">
                        <a:lnSpc>
                          <a:spcPct val="100000"/>
                        </a:lnSpc>
                        <a:spcBef>
                          <a:spcPct val="0"/>
                        </a:spcBef>
                        <a:spcAft>
                          <a:spcPct val="0"/>
                        </a:spcAft>
                        <a:buClrTx/>
                        <a:buSzTx/>
                        <a:buFont typeface="Arial" charset="0"/>
                        <a:buChar char="•"/>
                        <a:tabLst/>
                      </a:pPr>
                      <a:r>
                        <a:rPr kumimoji="0" lang="en-US" altLang="ko-KR" sz="1400" b="0" i="0" u="none" strike="noStrike" cap="none" normalizeH="0" baseline="0" dirty="0" smtClean="0">
                          <a:ln>
                            <a:noFill/>
                          </a:ln>
                          <a:solidFill>
                            <a:schemeClr val="tx1"/>
                          </a:solidFill>
                          <a:effectLst/>
                          <a:latin typeface="Calibri" pitchFamily="34" charset="0"/>
                          <a:ea typeface="굴림" charset="-127"/>
                        </a:rPr>
                        <a:t>Nuclear fragmentation (</a:t>
                      </a:r>
                      <a:r>
                        <a:rPr kumimoji="0" lang="en-US" altLang="ko-KR" sz="1400" b="0" i="0" u="none" strike="noStrike" cap="none" normalizeH="0" baseline="0" dirty="0" err="1" smtClean="0">
                          <a:ln>
                            <a:noFill/>
                          </a:ln>
                          <a:solidFill>
                            <a:schemeClr val="tx1"/>
                          </a:solidFill>
                          <a:effectLst/>
                          <a:latin typeface="Calibri" pitchFamily="34" charset="0"/>
                          <a:ea typeface="굴림" charset="-127"/>
                        </a:rPr>
                        <a:t>karyorrhexis</a:t>
                      </a:r>
                      <a:r>
                        <a:rPr kumimoji="0" lang="en-US" altLang="ko-KR" sz="1400" b="0" i="0" u="none" strike="noStrike" cap="none" normalizeH="0" baseline="0" dirty="0" smtClean="0">
                          <a:ln>
                            <a:noFill/>
                          </a:ln>
                          <a:solidFill>
                            <a:schemeClr val="tx1"/>
                          </a:solidFill>
                          <a:effectLst/>
                          <a:latin typeface="Calibri" pitchFamily="34" charset="0"/>
                          <a:ea typeface="굴림" charset="-127"/>
                        </a:rPr>
                        <a:t>)</a:t>
                      </a:r>
                    </a:p>
                    <a:p>
                      <a:pPr marL="114300" marR="0" lvl="0" indent="-114300" algn="l" defTabSz="914400" rtl="0" eaLnBrk="1" fontAlgn="base" latinLnBrk="0" hangingPunct="1">
                        <a:lnSpc>
                          <a:spcPct val="100000"/>
                        </a:lnSpc>
                        <a:spcBef>
                          <a:spcPct val="0"/>
                        </a:spcBef>
                        <a:spcAft>
                          <a:spcPct val="0"/>
                        </a:spcAft>
                        <a:buClrTx/>
                        <a:buSzTx/>
                        <a:buFont typeface="Arial" charset="0"/>
                        <a:buChar char="•"/>
                        <a:tabLst/>
                      </a:pPr>
                      <a:r>
                        <a:rPr kumimoji="0" lang="en-US" altLang="ko-KR" sz="1400" b="0" i="0" u="none" strike="noStrike" cap="none" normalizeH="0" baseline="0" dirty="0" smtClean="0">
                          <a:ln>
                            <a:noFill/>
                          </a:ln>
                          <a:solidFill>
                            <a:schemeClr val="tx1"/>
                          </a:solidFill>
                          <a:effectLst/>
                          <a:latin typeface="Calibri" pitchFamily="34" charset="0"/>
                          <a:ea typeface="굴림" charset="-127"/>
                        </a:rPr>
                        <a:t>Minor modification of </a:t>
                      </a:r>
                      <a:r>
                        <a:rPr kumimoji="0" lang="en-US" altLang="ko-KR" sz="1400" b="0" i="0" u="none" strike="noStrike" cap="none" normalizeH="0" baseline="0" dirty="0" err="1" smtClean="0">
                          <a:ln>
                            <a:noFill/>
                          </a:ln>
                          <a:solidFill>
                            <a:schemeClr val="tx1"/>
                          </a:solidFill>
                          <a:effectLst/>
                          <a:latin typeface="Calibri" pitchFamily="34" charset="0"/>
                          <a:ea typeface="굴림" charset="-127"/>
                        </a:rPr>
                        <a:t>cytoplasmic</a:t>
                      </a:r>
                      <a:r>
                        <a:rPr kumimoji="0" lang="en-US" altLang="ko-KR" sz="1400" b="0" i="0" u="none" strike="noStrike" cap="none" normalizeH="0" baseline="0" dirty="0" smtClean="0">
                          <a:ln>
                            <a:noFill/>
                          </a:ln>
                          <a:solidFill>
                            <a:schemeClr val="tx1"/>
                          </a:solidFill>
                          <a:effectLst/>
                          <a:latin typeface="Calibri" pitchFamily="34" charset="0"/>
                          <a:ea typeface="굴림" charset="-127"/>
                        </a:rPr>
                        <a:t> organelles</a:t>
                      </a:r>
                    </a:p>
                    <a:p>
                      <a:pPr marL="114300" marR="0" lvl="0" indent="-114300" algn="l" defTabSz="914400" rtl="0" eaLnBrk="1" fontAlgn="base" latinLnBrk="0" hangingPunct="1">
                        <a:lnSpc>
                          <a:spcPct val="100000"/>
                        </a:lnSpc>
                        <a:spcBef>
                          <a:spcPct val="0"/>
                        </a:spcBef>
                        <a:spcAft>
                          <a:spcPct val="0"/>
                        </a:spcAft>
                        <a:buClrTx/>
                        <a:buSzTx/>
                        <a:buFont typeface="Arial" charset="0"/>
                        <a:buChar char="•"/>
                        <a:tabLst/>
                      </a:pPr>
                      <a:r>
                        <a:rPr kumimoji="0" lang="en-US" altLang="ko-KR" sz="1400" b="0" i="0" u="none" strike="noStrike" cap="none" normalizeH="0" baseline="0" dirty="0" smtClean="0">
                          <a:ln>
                            <a:noFill/>
                          </a:ln>
                          <a:solidFill>
                            <a:schemeClr val="tx1"/>
                          </a:solidFill>
                          <a:effectLst/>
                          <a:latin typeface="Calibri" pitchFamily="34" charset="0"/>
                          <a:ea typeface="굴림" charset="-127"/>
                        </a:rPr>
                        <a:t>Plasma membrane </a:t>
                      </a:r>
                      <a:r>
                        <a:rPr kumimoji="0" lang="en-US" altLang="ko-KR" sz="1400" b="0" i="0" u="none" strike="noStrike" cap="none" normalizeH="0" baseline="0" dirty="0" err="1" smtClean="0">
                          <a:ln>
                            <a:noFill/>
                          </a:ln>
                          <a:solidFill>
                            <a:schemeClr val="tx1"/>
                          </a:solidFill>
                          <a:effectLst/>
                          <a:latin typeface="Calibri" pitchFamily="34" charset="0"/>
                          <a:ea typeface="굴림" charset="-127"/>
                        </a:rPr>
                        <a:t>blebbing</a:t>
                      </a:r>
                      <a:endParaRPr kumimoji="0" lang="en-US" altLang="ko-KR" sz="1400" b="0" i="0" u="none" strike="noStrike" cap="none" normalizeH="0" baseline="0" dirty="0" smtClean="0">
                        <a:ln>
                          <a:noFill/>
                        </a:ln>
                        <a:solidFill>
                          <a:schemeClr val="tx1"/>
                        </a:solidFill>
                        <a:effectLst/>
                        <a:latin typeface="Calibri" pitchFamily="34" charset="0"/>
                        <a:ea typeface="굴림" charset="-127"/>
                      </a:endParaRPr>
                    </a:p>
                    <a:p>
                      <a:pPr marL="114300" marR="0" lvl="0" indent="-114300" algn="l" defTabSz="914400" rtl="0" eaLnBrk="1" fontAlgn="base" latinLnBrk="0" hangingPunct="1">
                        <a:lnSpc>
                          <a:spcPct val="100000"/>
                        </a:lnSpc>
                        <a:spcBef>
                          <a:spcPct val="0"/>
                        </a:spcBef>
                        <a:spcAft>
                          <a:spcPct val="0"/>
                        </a:spcAft>
                        <a:buClrTx/>
                        <a:buSzTx/>
                        <a:buFont typeface="Arial" charset="0"/>
                        <a:buChar char="•"/>
                        <a:tabLst/>
                      </a:pPr>
                      <a:r>
                        <a:rPr kumimoji="0" lang="en-US" altLang="ko-KR" sz="1400" b="0" i="0" u="none" strike="noStrike" cap="none" normalizeH="0" baseline="0" dirty="0" smtClean="0">
                          <a:ln>
                            <a:noFill/>
                          </a:ln>
                          <a:solidFill>
                            <a:schemeClr val="tx1"/>
                          </a:solidFill>
                          <a:effectLst/>
                          <a:latin typeface="Calibri" pitchFamily="34" charset="0"/>
                          <a:ea typeface="굴림" charset="-127"/>
                        </a:rPr>
                        <a:t>Engulfment by resident phagocytes, </a:t>
                      </a:r>
                      <a:r>
                        <a:rPr kumimoji="0" lang="en-US" altLang="ko-KR" sz="1400" b="0" i="1" u="none" strike="noStrike" cap="none" normalizeH="0" baseline="0" dirty="0" smtClean="0">
                          <a:ln>
                            <a:noFill/>
                          </a:ln>
                          <a:solidFill>
                            <a:schemeClr val="tx1"/>
                          </a:solidFill>
                          <a:effectLst/>
                          <a:latin typeface="Calibri" pitchFamily="34" charset="0"/>
                          <a:ea typeface="굴림" charset="-127"/>
                        </a:rPr>
                        <a:t>in vivo</a:t>
                      </a:r>
                      <a:endParaRPr kumimoji="0" lang="en-US" altLang="ko-KR" sz="1400" b="0" i="0" u="none" strike="noStrike" cap="none" normalizeH="0" baseline="0" dirty="0" smtClean="0">
                        <a:ln>
                          <a:noFill/>
                        </a:ln>
                        <a:solidFill>
                          <a:schemeClr val="tx1"/>
                        </a:solidFill>
                        <a:effectLst/>
                        <a:latin typeface="Calibri" pitchFamily="34" charset="0"/>
                        <a:ea typeface="굴림" charset="-127"/>
                      </a:endParaRPr>
                    </a:p>
                  </a:txBody>
                  <a:tcPr marL="31650" marR="31650" marT="15825" marB="15825"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100" b="0" i="0" u="none" strike="noStrike" cap="none" normalizeH="0" baseline="0" smtClean="0">
                          <a:ln>
                            <a:noFill/>
                          </a:ln>
                          <a:solidFill>
                            <a:schemeClr val="tx1"/>
                          </a:solidFill>
                          <a:effectLst/>
                          <a:latin typeface="Arial" charset="0"/>
                          <a:ea typeface="굴림" charset="-127"/>
                        </a:rPr>
                        <a:t>‘Apoptosis’ is the original term introduced by Kerr </a:t>
                      </a:r>
                      <a:r>
                        <a:rPr kumimoji="0" lang="en-US" altLang="ko-KR" sz="1100" b="0" i="1" u="none" strike="noStrike" cap="none" normalizeH="0" baseline="0" smtClean="0">
                          <a:ln>
                            <a:noFill/>
                          </a:ln>
                          <a:solidFill>
                            <a:schemeClr val="tx1"/>
                          </a:solidFill>
                          <a:effectLst/>
                          <a:latin typeface="Arial" charset="0"/>
                          <a:ea typeface="굴림" charset="-127"/>
                        </a:rPr>
                        <a:t>et al</a:t>
                      </a:r>
                      <a:r>
                        <a:rPr kumimoji="0" lang="en-US" altLang="ko-KR" sz="1100" b="0" i="0" u="none" strike="noStrike" cap="none" normalizeH="0" baseline="0" smtClean="0">
                          <a:ln>
                            <a:noFill/>
                          </a:ln>
                          <a:solidFill>
                            <a:schemeClr val="tx1"/>
                          </a:solidFill>
                          <a:effectLst/>
                          <a:latin typeface="Arial" charset="0"/>
                          <a:ea typeface="굴림" charset="-127"/>
                        </a:rPr>
                        <a:t>.</a:t>
                      </a:r>
                      <a:r>
                        <a:rPr kumimoji="0" lang="en-US" altLang="ko-KR" sz="1100" b="0" i="0" u="none" strike="noStrike" cap="none" normalizeH="0" baseline="30000" smtClean="0">
                          <a:ln>
                            <a:noFill/>
                          </a:ln>
                          <a:solidFill>
                            <a:srgbClr val="642A8F"/>
                          </a:solidFill>
                          <a:effectLst/>
                          <a:latin typeface="Arial" charset="0"/>
                          <a:ea typeface="굴림" charset="-127"/>
                          <a:hlinkClick r:id="rId2"/>
                        </a:rPr>
                        <a:t>14</a:t>
                      </a:r>
                      <a:r>
                        <a:rPr kumimoji="0" lang="en-US" altLang="ko-KR" sz="1100" b="0" i="0" u="none" strike="noStrike" cap="none" normalizeH="0" baseline="0" smtClean="0">
                          <a:ln>
                            <a:noFill/>
                          </a:ln>
                          <a:solidFill>
                            <a:schemeClr val="tx1"/>
                          </a:solidFill>
                          <a:effectLst/>
                          <a:latin typeface="Arial" charset="0"/>
                          <a:ea typeface="굴림" charset="-127"/>
                        </a:rPr>
                        <a:t> to define a type of cell death with specific morphological features. Apoptosis is NOT a synonym of programmed cell death or caspase activation.</a:t>
                      </a:r>
                    </a:p>
                  </a:txBody>
                  <a:tcPr marL="31650" marR="31650" marT="15825" marB="15825"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93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1" i="1" u="none" strike="noStrike" cap="none" normalizeH="0" baseline="0" smtClean="0">
                          <a:ln>
                            <a:noFill/>
                          </a:ln>
                          <a:solidFill>
                            <a:srgbClr val="C00000"/>
                          </a:solidFill>
                          <a:effectLst/>
                          <a:latin typeface="Calibri" pitchFamily="34" charset="0"/>
                          <a:ea typeface="굴림" charset="-127"/>
                        </a:rPr>
                        <a:t>Autophagy</a:t>
                      </a:r>
                    </a:p>
                  </a:txBody>
                  <a:tcPr marL="31650" marR="31650" marT="15825" marB="15825"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charset="0"/>
                        <a:buChar char="•"/>
                        <a:tabLst/>
                      </a:pPr>
                      <a:r>
                        <a:rPr kumimoji="0" lang="en-US" altLang="ko-KR" sz="1400" b="0" i="0" u="none" strike="noStrike" cap="none" normalizeH="0" baseline="0" smtClean="0">
                          <a:ln>
                            <a:noFill/>
                          </a:ln>
                          <a:solidFill>
                            <a:schemeClr val="tx1"/>
                          </a:solidFill>
                          <a:effectLst/>
                          <a:latin typeface="Calibri" pitchFamily="34" charset="0"/>
                          <a:ea typeface="굴림" charset="-127"/>
                        </a:rPr>
                        <a:t>Lack of chromatin condensation</a:t>
                      </a:r>
                    </a:p>
                    <a:p>
                      <a:pPr marL="114300" marR="0" lvl="0" indent="-114300" algn="l" defTabSz="914400" rtl="0" eaLnBrk="1" fontAlgn="base" latinLnBrk="0" hangingPunct="1">
                        <a:lnSpc>
                          <a:spcPct val="100000"/>
                        </a:lnSpc>
                        <a:spcBef>
                          <a:spcPct val="0"/>
                        </a:spcBef>
                        <a:spcAft>
                          <a:spcPct val="0"/>
                        </a:spcAft>
                        <a:buClrTx/>
                        <a:buSzTx/>
                        <a:buFont typeface="Arial" charset="0"/>
                        <a:buChar char="•"/>
                        <a:tabLst/>
                      </a:pPr>
                      <a:r>
                        <a:rPr kumimoji="0" lang="en-US" altLang="ko-KR" sz="1400" b="0" i="0" u="none" strike="noStrike" cap="none" normalizeH="0" baseline="0" smtClean="0">
                          <a:ln>
                            <a:noFill/>
                          </a:ln>
                          <a:solidFill>
                            <a:schemeClr val="tx1"/>
                          </a:solidFill>
                          <a:effectLst/>
                          <a:latin typeface="Calibri" pitchFamily="34" charset="0"/>
                          <a:ea typeface="굴림" charset="-127"/>
                        </a:rPr>
                        <a:t>Massive vacuolization of the cytoplasm</a:t>
                      </a:r>
                    </a:p>
                    <a:p>
                      <a:pPr marL="114300" marR="0" lvl="0" indent="-114300" algn="l" defTabSz="914400" rtl="0" eaLnBrk="1" fontAlgn="base" latinLnBrk="0" hangingPunct="1">
                        <a:lnSpc>
                          <a:spcPct val="100000"/>
                        </a:lnSpc>
                        <a:spcBef>
                          <a:spcPct val="0"/>
                        </a:spcBef>
                        <a:spcAft>
                          <a:spcPct val="0"/>
                        </a:spcAft>
                        <a:buClrTx/>
                        <a:buSzTx/>
                        <a:buFont typeface="Arial" charset="0"/>
                        <a:buChar char="•"/>
                        <a:tabLst/>
                      </a:pPr>
                      <a:r>
                        <a:rPr kumimoji="0" lang="en-US" altLang="ko-KR" sz="1400" b="0" i="0" u="none" strike="noStrike" cap="none" normalizeH="0" baseline="0" smtClean="0">
                          <a:ln>
                            <a:noFill/>
                          </a:ln>
                          <a:solidFill>
                            <a:schemeClr val="tx1"/>
                          </a:solidFill>
                          <a:effectLst/>
                          <a:latin typeface="Calibri" pitchFamily="34" charset="0"/>
                          <a:ea typeface="굴림" charset="-127"/>
                        </a:rPr>
                        <a:t>Accumulation of (double-membraned) autophagic vacuoles</a:t>
                      </a:r>
                    </a:p>
                    <a:p>
                      <a:pPr marL="114300" marR="0" lvl="0" indent="-114300" algn="l" defTabSz="914400" rtl="0" eaLnBrk="1" fontAlgn="base" latinLnBrk="0" hangingPunct="1">
                        <a:lnSpc>
                          <a:spcPct val="100000"/>
                        </a:lnSpc>
                        <a:spcBef>
                          <a:spcPct val="0"/>
                        </a:spcBef>
                        <a:spcAft>
                          <a:spcPct val="0"/>
                        </a:spcAft>
                        <a:buClrTx/>
                        <a:buSzTx/>
                        <a:buFont typeface="Arial" charset="0"/>
                        <a:buChar char="•"/>
                        <a:tabLst/>
                      </a:pPr>
                      <a:r>
                        <a:rPr kumimoji="0" lang="en-US" altLang="ko-KR" sz="1400" b="0" i="0" u="none" strike="noStrike" cap="none" normalizeH="0" baseline="0" smtClean="0">
                          <a:ln>
                            <a:noFill/>
                          </a:ln>
                          <a:solidFill>
                            <a:schemeClr val="tx1"/>
                          </a:solidFill>
                          <a:effectLst/>
                          <a:latin typeface="Calibri" pitchFamily="34" charset="0"/>
                          <a:ea typeface="굴림" charset="-127"/>
                        </a:rPr>
                        <a:t>Little or no uptake by phagocytic cells, </a:t>
                      </a:r>
                      <a:r>
                        <a:rPr kumimoji="0" lang="en-US" altLang="ko-KR" sz="1400" b="0" i="1" u="none" strike="noStrike" cap="none" normalizeH="0" baseline="0" smtClean="0">
                          <a:ln>
                            <a:noFill/>
                          </a:ln>
                          <a:solidFill>
                            <a:schemeClr val="tx1"/>
                          </a:solidFill>
                          <a:effectLst/>
                          <a:latin typeface="Calibri" pitchFamily="34" charset="0"/>
                          <a:ea typeface="굴림" charset="-127"/>
                        </a:rPr>
                        <a:t>in vivo</a:t>
                      </a:r>
                      <a:endParaRPr kumimoji="0" lang="en-US" altLang="ko-KR" sz="1400" b="0" i="0" u="none" strike="noStrike" cap="none" normalizeH="0" baseline="0" smtClean="0">
                        <a:ln>
                          <a:noFill/>
                        </a:ln>
                        <a:solidFill>
                          <a:schemeClr val="tx1"/>
                        </a:solidFill>
                        <a:effectLst/>
                        <a:latin typeface="Calibri" pitchFamily="34" charset="0"/>
                        <a:ea typeface="굴림" charset="-127"/>
                      </a:endParaRPr>
                    </a:p>
                  </a:txBody>
                  <a:tcPr marL="31650" marR="31650" marT="15825" marB="15825"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100" b="0" i="0" u="none" strike="noStrike" cap="none" normalizeH="0" baseline="0" smtClean="0">
                          <a:ln>
                            <a:noFill/>
                          </a:ln>
                          <a:solidFill>
                            <a:schemeClr val="tx1"/>
                          </a:solidFill>
                          <a:effectLst/>
                          <a:latin typeface="Arial" charset="0"/>
                          <a:ea typeface="굴림" charset="-127"/>
                        </a:rPr>
                        <a:t>‘Autophagic cell death’ defines cell death occurring with autophagy, though it may misleadingly suggest a form of death occurring by autophagy as this process often promotes cell survival.</a:t>
                      </a:r>
                      <a:r>
                        <a:rPr kumimoji="0" lang="en-US" altLang="ko-KR" sz="1100" b="0" i="0" u="none" strike="noStrike" cap="none" normalizeH="0" baseline="30000" smtClean="0">
                          <a:ln>
                            <a:noFill/>
                          </a:ln>
                          <a:solidFill>
                            <a:srgbClr val="642A8F"/>
                          </a:solidFill>
                          <a:effectLst/>
                          <a:latin typeface="Arial" charset="0"/>
                          <a:ea typeface="굴림" charset="-127"/>
                          <a:hlinkClick r:id="rId3"/>
                        </a:rPr>
                        <a:t>15</a:t>
                      </a:r>
                      <a:r>
                        <a:rPr kumimoji="0" lang="en-US" altLang="ko-KR" sz="1100" b="0" i="0" u="none" strike="noStrike" cap="none" normalizeH="0" baseline="0" smtClean="0">
                          <a:ln>
                            <a:noFill/>
                          </a:ln>
                          <a:solidFill>
                            <a:schemeClr val="tx1"/>
                          </a:solidFill>
                          <a:effectLst/>
                          <a:latin typeface="Arial" charset="0"/>
                          <a:ea typeface="굴림" charset="-127"/>
                        </a:rPr>
                        <a:t>,</a:t>
                      </a:r>
                      <a:r>
                        <a:rPr kumimoji="0" lang="en-US" altLang="ko-KR" sz="1100" b="0" i="0" u="none" strike="noStrike" cap="none" normalizeH="0" baseline="30000" smtClean="0">
                          <a:ln>
                            <a:noFill/>
                          </a:ln>
                          <a:solidFill>
                            <a:srgbClr val="642A8F"/>
                          </a:solidFill>
                          <a:effectLst/>
                          <a:latin typeface="Arial" charset="0"/>
                          <a:ea typeface="굴림" charset="-127"/>
                          <a:hlinkClick r:id="rId4"/>
                        </a:rPr>
                        <a:t>16</a:t>
                      </a:r>
                      <a:endParaRPr kumimoji="0" lang="en-US" altLang="ko-KR" sz="1100" b="0" i="0" u="none" strike="noStrike" cap="none" normalizeH="0" baseline="0" smtClean="0">
                        <a:ln>
                          <a:noFill/>
                        </a:ln>
                        <a:solidFill>
                          <a:schemeClr val="tx1"/>
                        </a:solidFill>
                        <a:effectLst/>
                        <a:latin typeface="Arial" charset="0"/>
                        <a:ea typeface="굴림" charset="-127"/>
                      </a:endParaRPr>
                    </a:p>
                  </a:txBody>
                  <a:tcPr marL="31650" marR="31650" marT="15825" marB="15825"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2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1" i="1" u="none" strike="noStrike" cap="none" normalizeH="0" baseline="0" smtClean="0">
                          <a:ln>
                            <a:noFill/>
                          </a:ln>
                          <a:solidFill>
                            <a:srgbClr val="C00000"/>
                          </a:solidFill>
                          <a:effectLst/>
                          <a:latin typeface="Calibri" pitchFamily="34" charset="0"/>
                          <a:ea typeface="굴림" charset="-127"/>
                        </a:rPr>
                        <a:t>Cornification</a:t>
                      </a:r>
                    </a:p>
                  </a:txBody>
                  <a:tcPr marL="31650" marR="31650" marT="15825" marB="15825"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charset="0"/>
                        <a:buChar char="•"/>
                        <a:tabLst/>
                      </a:pPr>
                      <a:r>
                        <a:rPr kumimoji="0" lang="en-US" altLang="ko-KR" sz="1400" b="0" i="0" u="none" strike="noStrike" cap="none" normalizeH="0" baseline="0" smtClean="0">
                          <a:ln>
                            <a:noFill/>
                          </a:ln>
                          <a:solidFill>
                            <a:schemeClr val="tx1"/>
                          </a:solidFill>
                          <a:effectLst/>
                          <a:latin typeface="Calibri" pitchFamily="34" charset="0"/>
                          <a:ea typeface="굴림" charset="-127"/>
                        </a:rPr>
                        <a:t>Elimination of cytosolic organelles</a:t>
                      </a:r>
                    </a:p>
                    <a:p>
                      <a:pPr marL="114300" marR="0" lvl="0" indent="-114300" algn="l" defTabSz="914400" rtl="0" eaLnBrk="1" fontAlgn="base" latinLnBrk="0" hangingPunct="1">
                        <a:lnSpc>
                          <a:spcPct val="100000"/>
                        </a:lnSpc>
                        <a:spcBef>
                          <a:spcPct val="0"/>
                        </a:spcBef>
                        <a:spcAft>
                          <a:spcPct val="0"/>
                        </a:spcAft>
                        <a:buClrTx/>
                        <a:buSzTx/>
                        <a:buFont typeface="Arial" charset="0"/>
                        <a:buChar char="•"/>
                        <a:tabLst/>
                      </a:pPr>
                      <a:r>
                        <a:rPr kumimoji="0" lang="en-US" altLang="ko-KR" sz="1400" b="0" i="0" u="none" strike="noStrike" cap="none" normalizeH="0" baseline="0" smtClean="0">
                          <a:ln>
                            <a:noFill/>
                          </a:ln>
                          <a:solidFill>
                            <a:schemeClr val="tx1"/>
                          </a:solidFill>
                          <a:effectLst/>
                          <a:latin typeface="Calibri" pitchFamily="34" charset="0"/>
                          <a:ea typeface="굴림" charset="-127"/>
                        </a:rPr>
                        <a:t>Modifications of plasma membrane</a:t>
                      </a:r>
                    </a:p>
                    <a:p>
                      <a:pPr marL="114300" marR="0" lvl="0" indent="-114300" algn="l" defTabSz="914400" rtl="0" eaLnBrk="1" fontAlgn="base" latinLnBrk="0" hangingPunct="1">
                        <a:lnSpc>
                          <a:spcPct val="100000"/>
                        </a:lnSpc>
                        <a:spcBef>
                          <a:spcPct val="0"/>
                        </a:spcBef>
                        <a:spcAft>
                          <a:spcPct val="0"/>
                        </a:spcAft>
                        <a:buClrTx/>
                        <a:buSzTx/>
                        <a:buFont typeface="Arial" charset="0"/>
                        <a:buChar char="•"/>
                        <a:tabLst/>
                      </a:pPr>
                      <a:r>
                        <a:rPr kumimoji="0" lang="en-US" altLang="ko-KR" sz="1400" b="0" i="0" u="none" strike="noStrike" cap="none" normalizeH="0" baseline="0" smtClean="0">
                          <a:ln>
                            <a:noFill/>
                          </a:ln>
                          <a:solidFill>
                            <a:schemeClr val="tx1"/>
                          </a:solidFill>
                          <a:effectLst/>
                          <a:latin typeface="Calibri" pitchFamily="34" charset="0"/>
                          <a:ea typeface="굴림" charset="-127"/>
                        </a:rPr>
                        <a:t>Accumulation of lipids in F and L granules</a:t>
                      </a:r>
                    </a:p>
                    <a:p>
                      <a:pPr marL="114300" marR="0" lvl="0" indent="-114300" algn="l" defTabSz="914400" rtl="0" eaLnBrk="1" fontAlgn="base" latinLnBrk="0" hangingPunct="1">
                        <a:lnSpc>
                          <a:spcPct val="100000"/>
                        </a:lnSpc>
                        <a:spcBef>
                          <a:spcPct val="0"/>
                        </a:spcBef>
                        <a:spcAft>
                          <a:spcPct val="0"/>
                        </a:spcAft>
                        <a:buClrTx/>
                        <a:buSzTx/>
                        <a:buFont typeface="Arial" charset="0"/>
                        <a:buChar char="•"/>
                        <a:tabLst/>
                      </a:pPr>
                      <a:r>
                        <a:rPr kumimoji="0" lang="en-US" altLang="ko-KR" sz="1400" b="0" i="0" u="none" strike="noStrike" cap="none" normalizeH="0" baseline="0" smtClean="0">
                          <a:ln>
                            <a:noFill/>
                          </a:ln>
                          <a:solidFill>
                            <a:schemeClr val="tx1"/>
                          </a:solidFill>
                          <a:effectLst/>
                          <a:latin typeface="Calibri" pitchFamily="34" charset="0"/>
                          <a:ea typeface="굴림" charset="-127"/>
                        </a:rPr>
                        <a:t>Extrusion of lipids in the extracellular space</a:t>
                      </a:r>
                    </a:p>
                    <a:p>
                      <a:pPr marL="114300" marR="0" lvl="0" indent="-114300" algn="l" defTabSz="914400" rtl="0" eaLnBrk="1" fontAlgn="base" latinLnBrk="0" hangingPunct="1">
                        <a:lnSpc>
                          <a:spcPct val="100000"/>
                        </a:lnSpc>
                        <a:spcBef>
                          <a:spcPct val="0"/>
                        </a:spcBef>
                        <a:spcAft>
                          <a:spcPct val="0"/>
                        </a:spcAft>
                        <a:buClrTx/>
                        <a:buSzTx/>
                        <a:buFont typeface="Arial" charset="0"/>
                        <a:buChar char="•"/>
                        <a:tabLst/>
                      </a:pPr>
                      <a:r>
                        <a:rPr kumimoji="0" lang="en-US" altLang="ko-KR" sz="1400" b="0" i="0" u="none" strike="noStrike" cap="none" normalizeH="0" baseline="0" smtClean="0">
                          <a:ln>
                            <a:noFill/>
                          </a:ln>
                          <a:solidFill>
                            <a:schemeClr val="tx1"/>
                          </a:solidFill>
                          <a:effectLst/>
                          <a:latin typeface="Calibri" pitchFamily="34" charset="0"/>
                          <a:ea typeface="굴림" charset="-127"/>
                        </a:rPr>
                        <a:t>Desquamation (loss of corneocytes) by protease activation</a:t>
                      </a:r>
                    </a:p>
                  </a:txBody>
                  <a:tcPr marL="31650" marR="31650" marT="15825" marB="15825"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100" b="0" i="0" u="none" strike="noStrike" cap="none" normalizeH="0" baseline="0" smtClean="0">
                          <a:ln>
                            <a:noFill/>
                          </a:ln>
                          <a:solidFill>
                            <a:schemeClr val="tx1"/>
                          </a:solidFill>
                          <a:effectLst/>
                          <a:latin typeface="Arial" charset="0"/>
                          <a:ea typeface="굴림" charset="-127"/>
                        </a:rPr>
                        <a:t>‘Cornified envelope’ formation or ‘keratinization’ is specific of the skin to create a barrier function. Although apoptosis can be induced by injury in the basal epidermal layer (e.g., UV), cornification is exclusive of the upper layers (granular layer and stratum corneum).</a:t>
                      </a:r>
                      <a:r>
                        <a:rPr kumimoji="0" lang="en-US" altLang="ko-KR" sz="1100" b="0" i="0" u="none" strike="noStrike" cap="none" normalizeH="0" baseline="30000" smtClean="0">
                          <a:ln>
                            <a:noFill/>
                          </a:ln>
                          <a:solidFill>
                            <a:srgbClr val="642A8F"/>
                          </a:solidFill>
                          <a:effectLst/>
                          <a:latin typeface="Arial" charset="0"/>
                          <a:ea typeface="굴림" charset="-127"/>
                          <a:hlinkClick r:id="rId5"/>
                        </a:rPr>
                        <a:t>17</a:t>
                      </a:r>
                      <a:r>
                        <a:rPr kumimoji="0" lang="en-US" altLang="ko-KR" sz="1100" b="0" i="0" u="none" strike="noStrike" cap="none" normalizeH="0" baseline="0" smtClean="0">
                          <a:ln>
                            <a:noFill/>
                          </a:ln>
                          <a:solidFill>
                            <a:schemeClr val="tx1"/>
                          </a:solidFill>
                          <a:effectLst/>
                          <a:latin typeface="Arial" charset="0"/>
                          <a:ea typeface="굴림" charset="-127"/>
                        </a:rPr>
                        <a:t>,</a:t>
                      </a:r>
                      <a:r>
                        <a:rPr kumimoji="0" lang="en-US" altLang="ko-KR" sz="1100" b="0" i="0" u="none" strike="noStrike" cap="none" normalizeH="0" baseline="30000" smtClean="0">
                          <a:ln>
                            <a:noFill/>
                          </a:ln>
                          <a:solidFill>
                            <a:srgbClr val="642A8F"/>
                          </a:solidFill>
                          <a:effectLst/>
                          <a:latin typeface="Arial" charset="0"/>
                          <a:ea typeface="굴림" charset="-127"/>
                          <a:hlinkClick r:id="rId6"/>
                        </a:rPr>
                        <a:t>18</a:t>
                      </a:r>
                      <a:endParaRPr kumimoji="0" lang="en-US" altLang="ko-KR" sz="1100" b="0" i="0" u="none" strike="noStrike" cap="none" normalizeH="0" baseline="0" smtClean="0">
                        <a:ln>
                          <a:noFill/>
                        </a:ln>
                        <a:solidFill>
                          <a:schemeClr val="tx1"/>
                        </a:solidFill>
                        <a:effectLst/>
                        <a:latin typeface="Arial" charset="0"/>
                        <a:ea typeface="굴림" charset="-127"/>
                      </a:endParaRPr>
                    </a:p>
                  </a:txBody>
                  <a:tcPr marL="31650" marR="31650" marT="15825" marB="15825"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62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1" i="1" u="none" strike="noStrike" cap="none" normalizeH="0" baseline="0" smtClean="0">
                          <a:ln>
                            <a:noFill/>
                          </a:ln>
                          <a:solidFill>
                            <a:srgbClr val="C00000"/>
                          </a:solidFill>
                          <a:effectLst/>
                          <a:latin typeface="Calibri" pitchFamily="34" charset="0"/>
                          <a:ea typeface="굴림" charset="-127"/>
                        </a:rPr>
                        <a:t>Necrosis</a:t>
                      </a:r>
                    </a:p>
                  </a:txBody>
                  <a:tcPr marL="31650" marR="31650" marT="15825" marB="15825"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charset="0"/>
                        <a:buChar char="•"/>
                        <a:tabLst/>
                      </a:pPr>
                      <a:r>
                        <a:rPr kumimoji="0" lang="en-US" altLang="ko-KR" sz="1400" b="0" i="0" u="none" strike="noStrike" cap="none" normalizeH="0" baseline="0" dirty="0" err="1" smtClean="0">
                          <a:ln>
                            <a:noFill/>
                          </a:ln>
                          <a:solidFill>
                            <a:schemeClr val="tx1"/>
                          </a:solidFill>
                          <a:effectLst/>
                          <a:latin typeface="Calibri" pitchFamily="34" charset="0"/>
                          <a:ea typeface="굴림" charset="-127"/>
                        </a:rPr>
                        <a:t>Cytoplasmic</a:t>
                      </a:r>
                      <a:r>
                        <a:rPr kumimoji="0" lang="en-US" altLang="ko-KR" sz="1400" b="0" i="0" u="none" strike="noStrike" cap="none" normalizeH="0" baseline="0" dirty="0" smtClean="0">
                          <a:ln>
                            <a:noFill/>
                          </a:ln>
                          <a:solidFill>
                            <a:schemeClr val="tx1"/>
                          </a:solidFill>
                          <a:effectLst/>
                          <a:latin typeface="Calibri" pitchFamily="34" charset="0"/>
                          <a:ea typeface="굴림" charset="-127"/>
                        </a:rPr>
                        <a:t> swelling (</a:t>
                      </a:r>
                      <a:r>
                        <a:rPr kumimoji="0" lang="en-US" altLang="ko-KR" sz="1400" b="0" i="0" u="none" strike="noStrike" cap="none" normalizeH="0" baseline="0" dirty="0" err="1" smtClean="0">
                          <a:ln>
                            <a:noFill/>
                          </a:ln>
                          <a:solidFill>
                            <a:schemeClr val="tx1"/>
                          </a:solidFill>
                          <a:effectLst/>
                          <a:latin typeface="Calibri" pitchFamily="34" charset="0"/>
                          <a:ea typeface="굴림" charset="-127"/>
                        </a:rPr>
                        <a:t>oncosis</a:t>
                      </a:r>
                      <a:r>
                        <a:rPr kumimoji="0" lang="en-US" altLang="ko-KR" sz="1400" b="0" i="0" u="none" strike="noStrike" cap="none" normalizeH="0" baseline="0" dirty="0" smtClean="0">
                          <a:ln>
                            <a:noFill/>
                          </a:ln>
                          <a:solidFill>
                            <a:schemeClr val="tx1"/>
                          </a:solidFill>
                          <a:effectLst/>
                          <a:latin typeface="Calibri" pitchFamily="34" charset="0"/>
                          <a:ea typeface="굴림" charset="-127"/>
                        </a:rPr>
                        <a:t>)</a:t>
                      </a:r>
                    </a:p>
                    <a:p>
                      <a:pPr marL="114300" marR="0" lvl="0" indent="-114300" algn="l" defTabSz="914400" rtl="0" eaLnBrk="1" fontAlgn="base" latinLnBrk="0" hangingPunct="1">
                        <a:lnSpc>
                          <a:spcPct val="100000"/>
                        </a:lnSpc>
                        <a:spcBef>
                          <a:spcPct val="0"/>
                        </a:spcBef>
                        <a:spcAft>
                          <a:spcPct val="0"/>
                        </a:spcAft>
                        <a:buClrTx/>
                        <a:buSzTx/>
                        <a:buFont typeface="Arial" charset="0"/>
                        <a:buChar char="•"/>
                        <a:tabLst/>
                      </a:pPr>
                      <a:r>
                        <a:rPr kumimoji="0" lang="en-US" altLang="ko-KR" sz="1400" b="0" i="0" u="none" strike="noStrike" cap="none" normalizeH="0" baseline="0" dirty="0" smtClean="0">
                          <a:ln>
                            <a:noFill/>
                          </a:ln>
                          <a:solidFill>
                            <a:schemeClr val="tx1"/>
                          </a:solidFill>
                          <a:effectLst/>
                          <a:latin typeface="Calibri" pitchFamily="34" charset="0"/>
                          <a:ea typeface="굴림" charset="-127"/>
                        </a:rPr>
                        <a:t>Rupture of plasma membrane</a:t>
                      </a:r>
                    </a:p>
                    <a:p>
                      <a:pPr marL="114300" marR="0" lvl="0" indent="-114300" algn="l" defTabSz="914400" rtl="0" eaLnBrk="1" fontAlgn="base" latinLnBrk="0" hangingPunct="1">
                        <a:lnSpc>
                          <a:spcPct val="100000"/>
                        </a:lnSpc>
                        <a:spcBef>
                          <a:spcPct val="0"/>
                        </a:spcBef>
                        <a:spcAft>
                          <a:spcPct val="0"/>
                        </a:spcAft>
                        <a:buClrTx/>
                        <a:buSzTx/>
                        <a:buFont typeface="Arial" charset="0"/>
                        <a:buChar char="•"/>
                        <a:tabLst/>
                      </a:pPr>
                      <a:r>
                        <a:rPr kumimoji="0" lang="en-US" altLang="ko-KR" sz="1400" b="0" i="0" u="none" strike="noStrike" cap="none" normalizeH="0" baseline="0" dirty="0" smtClean="0">
                          <a:ln>
                            <a:noFill/>
                          </a:ln>
                          <a:solidFill>
                            <a:schemeClr val="tx1"/>
                          </a:solidFill>
                          <a:effectLst/>
                          <a:latin typeface="Calibri" pitchFamily="34" charset="0"/>
                          <a:ea typeface="굴림" charset="-127"/>
                        </a:rPr>
                        <a:t>Swelling of </a:t>
                      </a:r>
                      <a:r>
                        <a:rPr kumimoji="0" lang="en-US" altLang="ko-KR" sz="1400" b="0" i="0" u="none" strike="noStrike" cap="none" normalizeH="0" baseline="0" dirty="0" err="1" smtClean="0">
                          <a:ln>
                            <a:noFill/>
                          </a:ln>
                          <a:solidFill>
                            <a:schemeClr val="tx1"/>
                          </a:solidFill>
                          <a:effectLst/>
                          <a:latin typeface="Calibri" pitchFamily="34" charset="0"/>
                          <a:ea typeface="굴림" charset="-127"/>
                        </a:rPr>
                        <a:t>cytoplasmic</a:t>
                      </a:r>
                      <a:r>
                        <a:rPr kumimoji="0" lang="en-US" altLang="ko-KR" sz="1400" b="0" i="0" u="none" strike="noStrike" cap="none" normalizeH="0" baseline="0" dirty="0" smtClean="0">
                          <a:ln>
                            <a:noFill/>
                          </a:ln>
                          <a:solidFill>
                            <a:schemeClr val="tx1"/>
                          </a:solidFill>
                          <a:effectLst/>
                          <a:latin typeface="Calibri" pitchFamily="34" charset="0"/>
                          <a:ea typeface="굴림" charset="-127"/>
                        </a:rPr>
                        <a:t> organelles</a:t>
                      </a:r>
                    </a:p>
                    <a:p>
                      <a:pPr marL="114300" marR="0" lvl="0" indent="-114300" algn="l" defTabSz="914400" rtl="0" eaLnBrk="1" fontAlgn="base" latinLnBrk="0" hangingPunct="1">
                        <a:lnSpc>
                          <a:spcPct val="100000"/>
                        </a:lnSpc>
                        <a:spcBef>
                          <a:spcPct val="0"/>
                        </a:spcBef>
                        <a:spcAft>
                          <a:spcPct val="0"/>
                        </a:spcAft>
                        <a:buClrTx/>
                        <a:buSzTx/>
                        <a:buFont typeface="Arial" charset="0"/>
                        <a:buChar char="•"/>
                        <a:tabLst/>
                      </a:pPr>
                      <a:r>
                        <a:rPr kumimoji="0" lang="en-US" altLang="ko-KR" sz="1400" b="0" i="0" u="none" strike="noStrike" cap="none" normalizeH="0" baseline="0" dirty="0" smtClean="0">
                          <a:ln>
                            <a:noFill/>
                          </a:ln>
                          <a:solidFill>
                            <a:schemeClr val="tx1"/>
                          </a:solidFill>
                          <a:effectLst/>
                          <a:latin typeface="Calibri" pitchFamily="34" charset="0"/>
                          <a:ea typeface="굴림" charset="-127"/>
                        </a:rPr>
                        <a:t>Moderate chromatin condensation</a:t>
                      </a:r>
                    </a:p>
                  </a:txBody>
                  <a:tcPr marL="31650" marR="31650" marT="15825" marB="15825"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100" b="0" i="0" u="none" strike="noStrike" cap="none" normalizeH="0" baseline="0" dirty="0" smtClean="0">
                          <a:ln>
                            <a:noFill/>
                          </a:ln>
                          <a:solidFill>
                            <a:schemeClr val="tx1"/>
                          </a:solidFill>
                          <a:effectLst/>
                          <a:latin typeface="Arial" charset="0"/>
                          <a:ea typeface="굴림" charset="-127"/>
                        </a:rPr>
                        <a:t>‘Necrosis’ identifies, in a negative fashion, cell death lacking the features of apoptosis or autophagy.</a:t>
                      </a:r>
                      <a:r>
                        <a:rPr kumimoji="0" lang="en-US" altLang="ko-KR" sz="1100" b="0" i="0" u="none" strike="noStrike" cap="none" normalizeH="0" baseline="30000" dirty="0" smtClean="0">
                          <a:ln>
                            <a:noFill/>
                          </a:ln>
                          <a:solidFill>
                            <a:srgbClr val="642A8F"/>
                          </a:solidFill>
                          <a:effectLst/>
                          <a:latin typeface="Arial" charset="0"/>
                          <a:ea typeface="굴림" charset="-127"/>
                          <a:hlinkClick r:id="rId7"/>
                        </a:rPr>
                        <a:t>4</a:t>
                      </a:r>
                      <a:r>
                        <a:rPr kumimoji="0" lang="en-US" altLang="ko-KR" sz="1100" b="0" i="0" u="none" strike="noStrike" cap="none" normalizeH="0" baseline="0" dirty="0" smtClean="0">
                          <a:ln>
                            <a:noFill/>
                          </a:ln>
                          <a:solidFill>
                            <a:schemeClr val="tx1"/>
                          </a:solidFill>
                          <a:effectLst/>
                          <a:latin typeface="Arial" charset="0"/>
                          <a:ea typeface="굴림" charset="-127"/>
                        </a:rPr>
                        <a:t> Note that necrosis can occur in a regulated fashion, involving a precise sequence of signals.</a:t>
                      </a:r>
                    </a:p>
                  </a:txBody>
                  <a:tcPr marL="31650" marR="31650" marT="15825" marB="15825"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21" name="Rectangle 3"/>
          <p:cNvSpPr>
            <a:spLocks noChangeArrowheads="1"/>
          </p:cNvSpPr>
          <p:nvPr/>
        </p:nvSpPr>
        <p:spPr bwMode="auto">
          <a:xfrm>
            <a:off x="4495800" y="6477000"/>
            <a:ext cx="4572000" cy="307975"/>
          </a:xfrm>
          <a:prstGeom prst="rect">
            <a:avLst/>
          </a:prstGeom>
          <a:noFill/>
          <a:ln w="9525">
            <a:noFill/>
            <a:miter lim="800000"/>
            <a:headEnd/>
            <a:tailEnd/>
          </a:ln>
        </p:spPr>
        <p:txBody>
          <a:bodyPr>
            <a:spAutoFit/>
          </a:bodyPr>
          <a:lstStyle/>
          <a:p>
            <a:pPr algn="r"/>
            <a:r>
              <a:rPr lang="en-US" altLang="ko-KR" sz="1400">
                <a:latin typeface="Calibri" pitchFamily="34" charset="0"/>
                <a:ea typeface="굴림" pitchFamily="50" charset="-127"/>
              </a:rPr>
              <a:t>Cell Death Differ. 2009, 16(1): 3–11</a:t>
            </a:r>
          </a:p>
        </p:txBody>
      </p:sp>
      <p:sp>
        <p:nvSpPr>
          <p:cNvPr id="5" name="직사각형 4"/>
          <p:cNvSpPr/>
          <p:nvPr/>
        </p:nvSpPr>
        <p:spPr>
          <a:xfrm>
            <a:off x="369121" y="620688"/>
            <a:ext cx="3542509" cy="400110"/>
          </a:xfrm>
          <a:prstGeom prst="rect">
            <a:avLst/>
          </a:prstGeom>
        </p:spPr>
        <p:txBody>
          <a:bodyPr wrap="none">
            <a:spAutoFit/>
          </a:bodyPr>
          <a:lstStyle/>
          <a:p>
            <a:pPr algn="ctr" eaLnBrk="0" hangingPunct="0"/>
            <a:r>
              <a:rPr lang="en-US" altLang="ko-KR" sz="2000" b="1" dirty="0" smtClean="0">
                <a:solidFill>
                  <a:srgbClr val="800000"/>
                </a:solidFill>
                <a:latin typeface="Calibri" pitchFamily="34" charset="0"/>
                <a:ea typeface="굴림" pitchFamily="50" charset="-127"/>
              </a:rPr>
              <a:t>Distinct modalities of cell death</a:t>
            </a:r>
            <a:endParaRPr lang="en-US" altLang="ko-KR" sz="2000" b="1" dirty="0">
              <a:solidFill>
                <a:srgbClr val="800000"/>
              </a:solidFill>
              <a:latin typeface="Calibri" pitchFamily="34" charset="0"/>
              <a:ea typeface="굴림" pitchFamily="50" charset="-127"/>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nature.com/nrn/journal/v3/n4/images/nrn785-f2.jpg"/>
          <p:cNvPicPr>
            <a:picLocks noChangeAspect="1" noChangeArrowheads="1"/>
          </p:cNvPicPr>
          <p:nvPr/>
        </p:nvPicPr>
        <p:blipFill>
          <a:blip r:embed="rId2" cstate="print"/>
          <a:srcRect/>
          <a:stretch>
            <a:fillRect/>
          </a:stretch>
        </p:blipFill>
        <p:spPr bwMode="auto">
          <a:xfrm>
            <a:off x="323528" y="1052736"/>
            <a:ext cx="5328592" cy="3667848"/>
          </a:xfrm>
          <a:prstGeom prst="rect">
            <a:avLst/>
          </a:prstGeom>
          <a:noFill/>
        </p:spPr>
      </p:pic>
      <p:sp>
        <p:nvSpPr>
          <p:cNvPr id="3" name="직사각형 2"/>
          <p:cNvSpPr/>
          <p:nvPr/>
        </p:nvSpPr>
        <p:spPr>
          <a:xfrm>
            <a:off x="755576" y="260648"/>
            <a:ext cx="7488832" cy="646331"/>
          </a:xfrm>
          <a:prstGeom prst="rect">
            <a:avLst/>
          </a:prstGeom>
        </p:spPr>
        <p:txBody>
          <a:bodyPr wrap="square">
            <a:spAutoFit/>
          </a:bodyPr>
          <a:lstStyle/>
          <a:p>
            <a:pPr algn="ctr"/>
            <a:r>
              <a:rPr lang="en-US" altLang="ko-KR" b="1" dirty="0" smtClean="0"/>
              <a:t>Schematic of the </a:t>
            </a:r>
            <a:r>
              <a:rPr lang="en-US" altLang="ko-KR" b="1" dirty="0" err="1" smtClean="0"/>
              <a:t>proteolytic</a:t>
            </a:r>
            <a:r>
              <a:rPr lang="en-US" altLang="ko-KR" b="1" dirty="0" smtClean="0"/>
              <a:t> events and cleavage products that are generated during the processing of APP</a:t>
            </a:r>
            <a:endParaRPr lang="ko-KR" altLang="en-US" dirty="0"/>
          </a:p>
        </p:txBody>
      </p:sp>
      <p:sp>
        <p:nvSpPr>
          <p:cNvPr id="23" name="직사각형 22"/>
          <p:cNvSpPr/>
          <p:nvPr/>
        </p:nvSpPr>
        <p:spPr>
          <a:xfrm>
            <a:off x="251520" y="5013176"/>
            <a:ext cx="8640960" cy="1631216"/>
          </a:xfrm>
          <a:prstGeom prst="rect">
            <a:avLst/>
          </a:prstGeom>
        </p:spPr>
        <p:txBody>
          <a:bodyPr wrap="square">
            <a:spAutoFit/>
          </a:bodyPr>
          <a:lstStyle/>
          <a:p>
            <a:r>
              <a:rPr lang="en-US" altLang="ko-KR" sz="1000" dirty="0" smtClean="0"/>
              <a:t>The </a:t>
            </a:r>
            <a:r>
              <a:rPr lang="en-US" altLang="ko-KR" sz="1000" dirty="0" err="1" smtClean="0"/>
              <a:t>amyloid</a:t>
            </a:r>
            <a:r>
              <a:rPr lang="en-US" altLang="ko-KR" sz="1000" dirty="0" smtClean="0"/>
              <a:t> precursor protein (APP) Swedish mutation makes APP a more </a:t>
            </a:r>
            <a:r>
              <a:rPr lang="en-US" altLang="ko-KR" sz="1000" dirty="0" err="1" smtClean="0"/>
              <a:t>favoured</a:t>
            </a:r>
            <a:r>
              <a:rPr lang="en-US" altLang="ko-KR" sz="1000" dirty="0" smtClean="0"/>
              <a:t> substrate for </a:t>
            </a:r>
            <a:r>
              <a:rPr lang="el-GR" altLang="ko-KR" sz="1000" dirty="0" smtClean="0"/>
              <a:t>β</a:t>
            </a:r>
            <a:r>
              <a:rPr lang="en-US" altLang="ko-KR" sz="1000" dirty="0" smtClean="0"/>
              <a:t>-</a:t>
            </a:r>
            <a:r>
              <a:rPr lang="en-US" altLang="ko-KR" sz="1000" dirty="0" err="1" smtClean="0"/>
              <a:t>secretase</a:t>
            </a:r>
            <a:r>
              <a:rPr lang="en-US" altLang="ko-KR" sz="1000" dirty="0" smtClean="0"/>
              <a:t> (</a:t>
            </a:r>
            <a:r>
              <a:rPr lang="el-GR" altLang="ko-KR" sz="1000" dirty="0" smtClean="0"/>
              <a:t>β </a:t>
            </a:r>
            <a:r>
              <a:rPr lang="en-US" altLang="ko-KR" sz="1000" dirty="0" smtClean="0"/>
              <a:t>-site APP-cleaving enzyme, or BACE) cleavage, thereby increasing the flux of APP down the </a:t>
            </a:r>
            <a:r>
              <a:rPr lang="el-GR" altLang="ko-KR" sz="1000" dirty="0" smtClean="0"/>
              <a:t>β</a:t>
            </a:r>
            <a:r>
              <a:rPr lang="en-US" altLang="ko-KR" sz="1000" dirty="0" smtClean="0"/>
              <a:t>-</a:t>
            </a:r>
            <a:r>
              <a:rPr lang="en-US" altLang="ko-KR" sz="1000" dirty="0" err="1" smtClean="0"/>
              <a:t>secretase</a:t>
            </a:r>
            <a:r>
              <a:rPr lang="en-US" altLang="ko-KR" sz="1000" dirty="0" smtClean="0"/>
              <a:t>–</a:t>
            </a:r>
            <a:r>
              <a:rPr lang="el-GR" altLang="ko-KR" sz="1000" dirty="0" smtClean="0"/>
              <a:t>γ</a:t>
            </a:r>
            <a:r>
              <a:rPr lang="en-US" altLang="ko-KR" sz="1000" dirty="0" smtClean="0"/>
              <a:t>-</a:t>
            </a:r>
            <a:r>
              <a:rPr lang="en-US" altLang="ko-KR" sz="1000" dirty="0" err="1" smtClean="0"/>
              <a:t>secretase</a:t>
            </a:r>
            <a:r>
              <a:rPr lang="en-US" altLang="ko-KR" sz="1000" dirty="0" smtClean="0"/>
              <a:t> cleavage pathway to generate </a:t>
            </a:r>
            <a:r>
              <a:rPr lang="en-US" altLang="ko-KR" sz="1000" dirty="0" err="1" smtClean="0"/>
              <a:t>amyloid</a:t>
            </a:r>
            <a:r>
              <a:rPr lang="en-US" altLang="ko-KR" sz="1000" dirty="0" smtClean="0"/>
              <a:t>-</a:t>
            </a:r>
            <a:r>
              <a:rPr lang="el-GR" altLang="ko-KR" sz="1000" dirty="0" smtClean="0"/>
              <a:t>β</a:t>
            </a:r>
            <a:r>
              <a:rPr lang="en-US" altLang="ko-KR" sz="1000" dirty="0" smtClean="0"/>
              <a:t> (A</a:t>
            </a:r>
            <a:r>
              <a:rPr lang="el-GR" altLang="ko-KR" sz="1000" dirty="0" smtClean="0"/>
              <a:t>β</a:t>
            </a:r>
            <a:r>
              <a:rPr lang="en-US" altLang="ko-KR" sz="1000" dirty="0" smtClean="0"/>
              <a:t>) (wild-type APP is predominantly processed by the </a:t>
            </a:r>
            <a:r>
              <a:rPr lang="el-GR" altLang="ko-KR" sz="1000" dirty="0" smtClean="0"/>
              <a:t>α</a:t>
            </a:r>
            <a:r>
              <a:rPr lang="en-US" altLang="ko-KR" sz="1000" dirty="0" smtClean="0"/>
              <a:t>-</a:t>
            </a:r>
            <a:r>
              <a:rPr lang="en-US" altLang="ko-KR" sz="1000" dirty="0" err="1" smtClean="0"/>
              <a:t>secretase</a:t>
            </a:r>
            <a:r>
              <a:rPr lang="en-US" altLang="ko-KR" sz="1000" dirty="0" smtClean="0"/>
              <a:t> pathway). The mutations in </a:t>
            </a:r>
            <a:r>
              <a:rPr lang="en-US" altLang="ko-KR" sz="1000" dirty="0" err="1" smtClean="0"/>
              <a:t>presenilin</a:t>
            </a:r>
            <a:r>
              <a:rPr lang="en-US" altLang="ko-KR" sz="1000" dirty="0" smtClean="0"/>
              <a:t> 1 (PS1) and PS2 alter </a:t>
            </a:r>
            <a:r>
              <a:rPr lang="el-GR" altLang="ko-KR" sz="1000" dirty="0" smtClean="0"/>
              <a:t>γ</a:t>
            </a:r>
            <a:r>
              <a:rPr lang="en-US" altLang="ko-KR" sz="1000" dirty="0" smtClean="0"/>
              <a:t>-</a:t>
            </a:r>
            <a:r>
              <a:rPr lang="en-US" altLang="ko-KR" sz="1000" dirty="0" err="1" smtClean="0"/>
              <a:t>secretase</a:t>
            </a:r>
            <a:r>
              <a:rPr lang="en-US" altLang="ko-KR" sz="1000" dirty="0" smtClean="0"/>
              <a:t> cleavage and promote the overproduction of A42. Similarly, mutations within the </a:t>
            </a:r>
            <a:r>
              <a:rPr lang="en-US" altLang="ko-KR" sz="1000" dirty="0" err="1" smtClean="0"/>
              <a:t>transmembrane</a:t>
            </a:r>
            <a:r>
              <a:rPr lang="en-US" altLang="ko-KR" sz="1000" dirty="0" smtClean="0"/>
              <a:t> (TM) domain of APP (for example, APPV717I) serve as an improved substrate for </a:t>
            </a:r>
            <a:r>
              <a:rPr lang="el-GR" altLang="ko-KR" sz="1000" dirty="0" smtClean="0"/>
              <a:t>γ</a:t>
            </a:r>
            <a:r>
              <a:rPr lang="en-US" altLang="ko-KR" sz="1000" dirty="0" smtClean="0"/>
              <a:t>-</a:t>
            </a:r>
            <a:r>
              <a:rPr lang="en-US" altLang="ko-KR" sz="1000" dirty="0" err="1" smtClean="0"/>
              <a:t>secretase</a:t>
            </a:r>
            <a:r>
              <a:rPr lang="en-US" altLang="ko-KR" sz="1000" dirty="0" smtClean="0"/>
              <a:t>, leading to the overproduction of A42. The APP Flemish/Dutch and Arctic mutations seem to alter the propensity of A fibril formation. </a:t>
            </a:r>
            <a:r>
              <a:rPr lang="en-US" altLang="ko-KR" sz="1000" dirty="0" err="1" smtClean="0"/>
              <a:t>Apolipoprotein</a:t>
            </a:r>
            <a:r>
              <a:rPr lang="en-US" altLang="ko-KR" sz="1000" dirty="0" smtClean="0"/>
              <a:t> 4 (ApoE4) might have several effects, including competing with A for clearance through the low-density-lipoprotein-related protein 1 (LRP1) receptor, and enhancing aggregation and </a:t>
            </a:r>
            <a:r>
              <a:rPr lang="en-US" altLang="ko-KR" sz="1000" dirty="0" err="1" smtClean="0"/>
              <a:t>fibrillogenesis</a:t>
            </a:r>
            <a:r>
              <a:rPr lang="en-US" altLang="ko-KR" sz="1000" dirty="0" smtClean="0"/>
              <a:t> of extracellular A. In addition, because of the role of </a:t>
            </a:r>
            <a:r>
              <a:rPr lang="en-US" altLang="ko-KR" sz="1000" dirty="0" err="1" smtClean="0"/>
              <a:t>ApoE</a:t>
            </a:r>
            <a:r>
              <a:rPr lang="en-US" altLang="ko-KR" sz="1000" dirty="0" smtClean="0"/>
              <a:t> in lipid metabolism and repair mechanisms, it is conceivable that the 4 allele might not support these functions as well in response to various noxious stimuli when compared with ApoE3 or ApoE2. APPs</a:t>
            </a:r>
            <a:r>
              <a:rPr lang="el-GR" altLang="ko-KR" sz="1000" dirty="0" smtClean="0"/>
              <a:t>β</a:t>
            </a:r>
            <a:r>
              <a:rPr lang="en-US" altLang="ko-KR" sz="1000" dirty="0" smtClean="0"/>
              <a:t>, </a:t>
            </a:r>
            <a:r>
              <a:rPr lang="el-GR" altLang="ko-KR" sz="1000" dirty="0" smtClean="0"/>
              <a:t>β</a:t>
            </a:r>
            <a:r>
              <a:rPr lang="en-US" altLang="ko-KR" sz="1000" dirty="0" smtClean="0"/>
              <a:t>-</a:t>
            </a:r>
            <a:r>
              <a:rPr lang="en-US" altLang="ko-KR" sz="1000" dirty="0" err="1" smtClean="0"/>
              <a:t>secretase</a:t>
            </a:r>
            <a:r>
              <a:rPr lang="en-US" altLang="ko-KR" sz="1000" dirty="0" smtClean="0"/>
              <a:t>-derived secreted APP; KPI, </a:t>
            </a:r>
            <a:r>
              <a:rPr lang="en-US" altLang="ko-KR" sz="1000" dirty="0" err="1" smtClean="0"/>
              <a:t>Kunitz</a:t>
            </a:r>
            <a:r>
              <a:rPr lang="en-US" altLang="ko-KR" sz="1000" dirty="0" smtClean="0"/>
              <a:t> protease inhibitor domain. Nature Reviews Neuroscience 3, 281-290 (April 2002)</a:t>
            </a:r>
          </a:p>
        </p:txBody>
      </p:sp>
      <p:pic>
        <p:nvPicPr>
          <p:cNvPr id="37889" name="Picture 1"/>
          <p:cNvPicPr>
            <a:picLocks noChangeAspect="1" noChangeArrowheads="1"/>
          </p:cNvPicPr>
          <p:nvPr/>
        </p:nvPicPr>
        <p:blipFill>
          <a:blip r:embed="rId3" cstate="print"/>
          <a:srcRect/>
          <a:stretch>
            <a:fillRect/>
          </a:stretch>
        </p:blipFill>
        <p:spPr bwMode="auto">
          <a:xfrm>
            <a:off x="5796136" y="1556792"/>
            <a:ext cx="3031447" cy="2558802"/>
          </a:xfrm>
          <a:prstGeom prst="rect">
            <a:avLst/>
          </a:prstGeom>
          <a:noFill/>
          <a:ln w="9525">
            <a:noFill/>
            <a:miter lim="800000"/>
            <a:headEnd/>
            <a:tailEnd/>
          </a:ln>
        </p:spPr>
      </p:pic>
      <p:sp>
        <p:nvSpPr>
          <p:cNvPr id="6" name="TextBox 5"/>
          <p:cNvSpPr txBox="1"/>
          <p:nvPr/>
        </p:nvSpPr>
        <p:spPr>
          <a:xfrm>
            <a:off x="6818177" y="1340768"/>
            <a:ext cx="994183" cy="307777"/>
          </a:xfrm>
          <a:prstGeom prst="rect">
            <a:avLst/>
          </a:prstGeom>
          <a:noFill/>
        </p:spPr>
        <p:txBody>
          <a:bodyPr wrap="none" rtlCol="0">
            <a:spAutoFit/>
          </a:bodyPr>
          <a:lstStyle/>
          <a:p>
            <a:r>
              <a:rPr lang="en-US" altLang="ko-KR" sz="1400" dirty="0" smtClean="0"/>
              <a:t>trafficking</a:t>
            </a:r>
            <a:endParaRPr lang="ko-KR" alt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4932040" y="1772816"/>
            <a:ext cx="3816424" cy="4154984"/>
          </a:xfrm>
          <a:prstGeom prst="rect">
            <a:avLst/>
          </a:prstGeom>
        </p:spPr>
        <p:txBody>
          <a:bodyPr wrap="square">
            <a:spAutoFit/>
          </a:bodyPr>
          <a:lstStyle/>
          <a:p>
            <a:r>
              <a:rPr lang="en-US" altLang="ko-KR" sz="1200" dirty="0" smtClean="0"/>
              <a:t>Morphological </a:t>
            </a:r>
            <a:r>
              <a:rPr lang="en-US" altLang="ko-KR" sz="1200" dirty="0" err="1" smtClean="0"/>
              <a:t>ultrastructural</a:t>
            </a:r>
            <a:r>
              <a:rPr lang="en-US" altLang="ko-KR" sz="1200" dirty="0" smtClean="0"/>
              <a:t> appearance of cell death by transmission electron microscopy. (</a:t>
            </a:r>
            <a:r>
              <a:rPr lang="en-US" altLang="ko-KR" sz="1200" b="1" dirty="0" smtClean="0"/>
              <a:t>a</a:t>
            </a:r>
            <a:r>
              <a:rPr lang="en-US" altLang="ko-KR" sz="1200" dirty="0" smtClean="0"/>
              <a:t>) Human epithelial cell undergoing necrosis after oxidative stress. Note the </a:t>
            </a:r>
            <a:r>
              <a:rPr lang="en-US" altLang="ko-KR" sz="1200" dirty="0" smtClean="0">
                <a:solidFill>
                  <a:srgbClr val="FF0000"/>
                </a:solidFill>
              </a:rPr>
              <a:t>plasma membrane rupture, intracellular vesicle swelling and loss of mitochondrial </a:t>
            </a:r>
            <a:r>
              <a:rPr lang="en-US" altLang="ko-KR" sz="1200" dirty="0" err="1" smtClean="0">
                <a:solidFill>
                  <a:srgbClr val="FF0000"/>
                </a:solidFill>
              </a:rPr>
              <a:t>ultrastructure</a:t>
            </a:r>
            <a:r>
              <a:rPr lang="en-US" altLang="ko-KR" sz="1200" dirty="0" smtClean="0">
                <a:solidFill>
                  <a:srgbClr val="FF0000"/>
                </a:solidFill>
              </a:rPr>
              <a:t> </a:t>
            </a:r>
            <a:r>
              <a:rPr lang="en-US" altLang="ko-KR" sz="1200" dirty="0" smtClean="0"/>
              <a:t>(arrows). Magnification: x4000. (</a:t>
            </a:r>
            <a:r>
              <a:rPr lang="en-US" altLang="ko-KR" sz="1200" b="1" dirty="0" smtClean="0"/>
              <a:t>b</a:t>
            </a:r>
            <a:r>
              <a:rPr lang="en-US" altLang="ko-KR" sz="1200" dirty="0" smtClean="0"/>
              <a:t>) Human epithelial cell undergoing apoptosis induced by radiation. Note the </a:t>
            </a:r>
            <a:r>
              <a:rPr lang="en-US" altLang="ko-KR" sz="1200" dirty="0" smtClean="0">
                <a:solidFill>
                  <a:srgbClr val="FF0000"/>
                </a:solidFill>
              </a:rPr>
              <a:t>chromatin clumping and the integrity of mitochondria </a:t>
            </a:r>
            <a:r>
              <a:rPr lang="en-US" altLang="ko-KR" sz="1200" dirty="0" smtClean="0"/>
              <a:t>(arrow). Magnification x4000. (</a:t>
            </a:r>
            <a:r>
              <a:rPr lang="en-US" altLang="ko-KR" sz="1200" b="1" dirty="0" smtClean="0"/>
              <a:t>c</a:t>
            </a:r>
            <a:r>
              <a:rPr lang="en-US" altLang="ko-KR" sz="1200" dirty="0" smtClean="0"/>
              <a:t>, </a:t>
            </a:r>
            <a:r>
              <a:rPr lang="en-US" altLang="ko-KR" sz="1200" b="1" dirty="0" smtClean="0"/>
              <a:t>d</a:t>
            </a:r>
            <a:r>
              <a:rPr lang="en-US" altLang="ko-KR" sz="1200" dirty="0" smtClean="0"/>
              <a:t>) Human epithelial cell undergoing </a:t>
            </a:r>
            <a:r>
              <a:rPr lang="en-US" altLang="ko-KR" sz="1200" dirty="0" err="1" smtClean="0"/>
              <a:t>autophagic</a:t>
            </a:r>
            <a:r>
              <a:rPr lang="en-US" altLang="ko-KR" sz="1200" dirty="0" smtClean="0"/>
              <a:t> vacuole formation after </a:t>
            </a:r>
            <a:r>
              <a:rPr lang="en-US" altLang="ko-KR" sz="1200" dirty="0" err="1" smtClean="0"/>
              <a:t>tamoxifen</a:t>
            </a:r>
            <a:r>
              <a:rPr lang="en-US" altLang="ko-KR" sz="1200" dirty="0" smtClean="0"/>
              <a:t> treatment. Note in (</a:t>
            </a:r>
            <a:r>
              <a:rPr lang="en-US" altLang="ko-KR" sz="1200" b="1" dirty="0" smtClean="0"/>
              <a:t>c</a:t>
            </a:r>
            <a:r>
              <a:rPr lang="en-US" altLang="ko-KR" sz="1200" dirty="0" smtClean="0"/>
              <a:t>) the normal morphology of the nucleus, the dilation of the </a:t>
            </a:r>
            <a:r>
              <a:rPr lang="en-US" altLang="ko-KR" sz="1200" dirty="0" err="1" smtClean="0"/>
              <a:t>perinuclear</a:t>
            </a:r>
            <a:r>
              <a:rPr lang="en-US" altLang="ko-KR" sz="1200" dirty="0" smtClean="0"/>
              <a:t> endoplasmic reticulum and the presence of some large vacuoles containing digested materials and in (</a:t>
            </a:r>
            <a:r>
              <a:rPr lang="en-US" altLang="ko-KR" sz="1200" b="1" dirty="0" smtClean="0"/>
              <a:t>d</a:t>
            </a:r>
            <a:r>
              <a:rPr lang="en-US" altLang="ko-KR" sz="1200" dirty="0" smtClean="0"/>
              <a:t>) the </a:t>
            </a:r>
            <a:r>
              <a:rPr lang="en-US" altLang="ko-KR" sz="1200" dirty="0" smtClean="0">
                <a:solidFill>
                  <a:srgbClr val="FF0000"/>
                </a:solidFill>
              </a:rPr>
              <a:t>typical double membrane (arrows) characterizing the </a:t>
            </a:r>
            <a:r>
              <a:rPr lang="en-US" altLang="ko-KR" sz="1200" dirty="0" err="1" smtClean="0">
                <a:solidFill>
                  <a:srgbClr val="FF0000"/>
                </a:solidFill>
              </a:rPr>
              <a:t>autophagic</a:t>
            </a:r>
            <a:r>
              <a:rPr lang="en-US" altLang="ko-KR" sz="1200" dirty="0" smtClean="0">
                <a:solidFill>
                  <a:srgbClr val="FF0000"/>
                </a:solidFill>
              </a:rPr>
              <a:t> vacuoles</a:t>
            </a:r>
            <a:r>
              <a:rPr lang="en-US" altLang="ko-KR" sz="1200" dirty="0" smtClean="0"/>
              <a:t>. Magnifications: (</a:t>
            </a:r>
            <a:r>
              <a:rPr lang="en-US" altLang="ko-KR" sz="1200" b="1" dirty="0" smtClean="0"/>
              <a:t>c</a:t>
            </a:r>
            <a:r>
              <a:rPr lang="en-US" altLang="ko-KR" sz="1200" dirty="0" smtClean="0"/>
              <a:t>) x8000 and (</a:t>
            </a:r>
            <a:r>
              <a:rPr lang="en-US" altLang="ko-KR" sz="1200" b="1" dirty="0" smtClean="0"/>
              <a:t>d</a:t>
            </a:r>
            <a:r>
              <a:rPr lang="en-US" altLang="ko-KR" sz="1200" dirty="0" smtClean="0"/>
              <a:t>) x16000</a:t>
            </a:r>
          </a:p>
          <a:p>
            <a:endParaRPr lang="en-US" altLang="ko-KR" sz="1200" dirty="0"/>
          </a:p>
          <a:p>
            <a:r>
              <a:rPr lang="en-US" altLang="ko-KR" sz="1200" i="1" dirty="0" smtClean="0"/>
              <a:t>Cell Death and Differentiation</a:t>
            </a:r>
            <a:r>
              <a:rPr lang="en-US" altLang="ko-KR" sz="1200" dirty="0" smtClean="0"/>
              <a:t> (2005) </a:t>
            </a:r>
            <a:r>
              <a:rPr lang="en-US" altLang="ko-KR" sz="1200" b="1" dirty="0" smtClean="0"/>
              <a:t>12,</a:t>
            </a:r>
            <a:r>
              <a:rPr lang="en-US" altLang="ko-KR" sz="1200" dirty="0" smtClean="0"/>
              <a:t> 1463–1467. doi:10.1038/sj.cdd.4401724</a:t>
            </a:r>
          </a:p>
          <a:p>
            <a:endParaRPr lang="en-US" altLang="ko-KR" sz="1200" dirty="0" smtClean="0"/>
          </a:p>
          <a:p>
            <a:endParaRPr lang="en-US" altLang="ko-KR" sz="1200" dirty="0"/>
          </a:p>
        </p:txBody>
      </p:sp>
      <p:pic>
        <p:nvPicPr>
          <p:cNvPr id="2053" name="Picture 5" descr="Unfortunately we are unable to provide accessible alternative text for this. If you require assistance to access this image, please contact help@nature.com or the author"/>
          <p:cNvPicPr>
            <a:picLocks noChangeAspect="1" noChangeArrowheads="1"/>
          </p:cNvPicPr>
          <p:nvPr/>
        </p:nvPicPr>
        <p:blipFill>
          <a:blip r:embed="rId2" cstate="print"/>
          <a:srcRect/>
          <a:stretch>
            <a:fillRect/>
          </a:stretch>
        </p:blipFill>
        <p:spPr bwMode="auto">
          <a:xfrm>
            <a:off x="467544" y="1556792"/>
            <a:ext cx="4154944" cy="4735042"/>
          </a:xfrm>
          <a:prstGeom prst="rect">
            <a:avLst/>
          </a:prstGeom>
          <a:noFill/>
        </p:spPr>
      </p:pic>
      <p:sp>
        <p:nvSpPr>
          <p:cNvPr id="6" name="직사각형 5"/>
          <p:cNvSpPr/>
          <p:nvPr/>
        </p:nvSpPr>
        <p:spPr>
          <a:xfrm>
            <a:off x="755576" y="548680"/>
            <a:ext cx="3168352" cy="369332"/>
          </a:xfrm>
          <a:prstGeom prst="rect">
            <a:avLst/>
          </a:prstGeom>
        </p:spPr>
        <p:txBody>
          <a:bodyPr wrap="square">
            <a:spAutoFit/>
          </a:bodyPr>
          <a:lstStyle/>
          <a:p>
            <a:r>
              <a:rPr lang="en-US" altLang="ko-KR" b="1" dirty="0" smtClean="0"/>
              <a:t>Classification of cell death</a:t>
            </a:r>
          </a:p>
        </p:txBody>
      </p:sp>
      <p:sp>
        <p:nvSpPr>
          <p:cNvPr id="7" name="직사각형 6"/>
          <p:cNvSpPr/>
          <p:nvPr/>
        </p:nvSpPr>
        <p:spPr>
          <a:xfrm>
            <a:off x="971600" y="1196752"/>
            <a:ext cx="1021370" cy="369332"/>
          </a:xfrm>
          <a:prstGeom prst="rect">
            <a:avLst/>
          </a:prstGeom>
        </p:spPr>
        <p:txBody>
          <a:bodyPr wrap="none">
            <a:spAutoFit/>
          </a:bodyPr>
          <a:lstStyle/>
          <a:p>
            <a:r>
              <a:rPr lang="en-US" altLang="ko-KR" dirty="0" smtClean="0"/>
              <a:t>necrosis</a:t>
            </a:r>
            <a:endParaRPr lang="ko-KR" altLang="en-US" dirty="0"/>
          </a:p>
        </p:txBody>
      </p:sp>
      <p:sp>
        <p:nvSpPr>
          <p:cNvPr id="8" name="직사각형 7"/>
          <p:cNvSpPr/>
          <p:nvPr/>
        </p:nvSpPr>
        <p:spPr>
          <a:xfrm>
            <a:off x="2987824" y="1196752"/>
            <a:ext cx="1271182" cy="369332"/>
          </a:xfrm>
          <a:prstGeom prst="rect">
            <a:avLst/>
          </a:prstGeom>
        </p:spPr>
        <p:txBody>
          <a:bodyPr wrap="none">
            <a:spAutoFit/>
          </a:bodyPr>
          <a:lstStyle/>
          <a:p>
            <a:r>
              <a:rPr lang="en-US" altLang="ko-KR" dirty="0" smtClean="0"/>
              <a:t>apoptosis </a:t>
            </a:r>
            <a:endParaRPr lang="ko-KR" altLang="en-US" dirty="0"/>
          </a:p>
        </p:txBody>
      </p:sp>
      <p:sp>
        <p:nvSpPr>
          <p:cNvPr id="9" name="직사각형 8"/>
          <p:cNvSpPr/>
          <p:nvPr/>
        </p:nvSpPr>
        <p:spPr>
          <a:xfrm>
            <a:off x="1062923" y="6237312"/>
            <a:ext cx="916789" cy="369332"/>
          </a:xfrm>
          <a:prstGeom prst="rect">
            <a:avLst/>
          </a:prstGeom>
        </p:spPr>
        <p:txBody>
          <a:bodyPr wrap="none">
            <a:spAutoFit/>
          </a:bodyPr>
          <a:lstStyle/>
          <a:p>
            <a:r>
              <a:rPr lang="en-US" altLang="ko-KR" dirty="0" smtClean="0"/>
              <a:t>normal</a:t>
            </a:r>
            <a:endParaRPr lang="ko-KR" altLang="en-US" dirty="0"/>
          </a:p>
        </p:txBody>
      </p:sp>
      <p:sp>
        <p:nvSpPr>
          <p:cNvPr id="10" name="직사각형 9"/>
          <p:cNvSpPr/>
          <p:nvPr/>
        </p:nvSpPr>
        <p:spPr>
          <a:xfrm>
            <a:off x="2915816" y="6237312"/>
            <a:ext cx="1298432" cy="369332"/>
          </a:xfrm>
          <a:prstGeom prst="rect">
            <a:avLst/>
          </a:prstGeom>
        </p:spPr>
        <p:txBody>
          <a:bodyPr wrap="none">
            <a:spAutoFit/>
          </a:bodyPr>
          <a:lstStyle/>
          <a:p>
            <a:r>
              <a:rPr lang="en-US" altLang="ko-KR" dirty="0" err="1" smtClean="0"/>
              <a:t>autophagy</a:t>
            </a:r>
            <a:endParaRPr lang="ko-KR"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nature.com/cdd/journal/v18/n6/images/cdd2010165f6.jpg"/>
          <p:cNvPicPr>
            <a:picLocks noChangeAspect="1" noChangeArrowheads="1"/>
          </p:cNvPicPr>
          <p:nvPr/>
        </p:nvPicPr>
        <p:blipFill>
          <a:blip r:embed="rId2" cstate="print"/>
          <a:srcRect/>
          <a:stretch>
            <a:fillRect/>
          </a:stretch>
        </p:blipFill>
        <p:spPr bwMode="auto">
          <a:xfrm>
            <a:off x="611560" y="2996952"/>
            <a:ext cx="4180731" cy="3191897"/>
          </a:xfrm>
          <a:prstGeom prst="rect">
            <a:avLst/>
          </a:prstGeom>
          <a:noFill/>
        </p:spPr>
      </p:pic>
      <p:sp>
        <p:nvSpPr>
          <p:cNvPr id="3" name="TextBox 2"/>
          <p:cNvSpPr txBox="1"/>
          <p:nvPr/>
        </p:nvSpPr>
        <p:spPr>
          <a:xfrm>
            <a:off x="395536" y="332656"/>
            <a:ext cx="7848872" cy="1600438"/>
          </a:xfrm>
          <a:prstGeom prst="rect">
            <a:avLst/>
          </a:prstGeom>
          <a:noFill/>
        </p:spPr>
        <p:txBody>
          <a:bodyPr wrap="square" rtlCol="0">
            <a:spAutoFit/>
          </a:bodyPr>
          <a:lstStyle/>
          <a:p>
            <a:r>
              <a:rPr lang="en-US" altLang="ko-KR" dirty="0" smtClean="0"/>
              <a:t>Mitotic cell death (mitotic catastrophe)</a:t>
            </a:r>
          </a:p>
          <a:p>
            <a:endParaRPr lang="en-US" altLang="ko-KR" sz="1000" dirty="0" smtClean="0"/>
          </a:p>
          <a:p>
            <a:r>
              <a:rPr lang="en-US" altLang="ko-KR" sz="1000" dirty="0" smtClean="0"/>
              <a:t>An event in which a cell is destroyed during mitosis. This is believed by some to occur as a result of an attempt at aberrant chromosome segregation early in mitosis, or as a result of DNA damage later.</a:t>
            </a:r>
          </a:p>
          <a:p>
            <a:endParaRPr lang="en-US" altLang="ko-KR" sz="1000" dirty="0" smtClean="0"/>
          </a:p>
          <a:p>
            <a:r>
              <a:rPr lang="en-US" altLang="ko-KR" sz="1000" dirty="0" smtClean="0"/>
              <a:t>The term ‘mitotic catastrophe’ is used to explain a mechanism of a delayed mitotic-linked cell death, a sequence of events that results from premature or inappropriate entry of cells into mitosis that can be caused by chemical or physical stresses. It can be triggered with agents influencing the stability of microtubule, various anticancer drugs and mitotic failure caused by defective cell cycle checkpoints. Mitotic catastrophe is the main form of cell death induced by ionizing radiation.</a:t>
            </a:r>
            <a:endParaRPr lang="ko-KR" altLang="en-US" sz="1000" dirty="0"/>
          </a:p>
        </p:txBody>
      </p:sp>
      <p:sp>
        <p:nvSpPr>
          <p:cNvPr id="4" name="직사각형 3"/>
          <p:cNvSpPr/>
          <p:nvPr/>
        </p:nvSpPr>
        <p:spPr>
          <a:xfrm>
            <a:off x="5364088" y="3645024"/>
            <a:ext cx="3672408" cy="2400657"/>
          </a:xfrm>
          <a:prstGeom prst="rect">
            <a:avLst/>
          </a:prstGeom>
        </p:spPr>
        <p:txBody>
          <a:bodyPr wrap="square">
            <a:spAutoFit/>
          </a:bodyPr>
          <a:lstStyle/>
          <a:p>
            <a:r>
              <a:rPr lang="en-US" altLang="ko-KR" sz="1000" dirty="0" smtClean="0"/>
              <a:t>Model illustrating the link between </a:t>
            </a:r>
            <a:r>
              <a:rPr lang="en-US" altLang="ko-KR" sz="1000" dirty="0" err="1" smtClean="0"/>
              <a:t>caspase</a:t>
            </a:r>
            <a:r>
              <a:rPr lang="en-US" altLang="ko-KR" sz="1000" dirty="0" smtClean="0"/>
              <a:t> activation, chromosomal integrity and mitotic death. In normal mitotic cells, chromosomes are tightly condensed. </a:t>
            </a:r>
            <a:r>
              <a:rPr lang="en-US" altLang="ko-KR" sz="1000" dirty="0" err="1" smtClean="0"/>
              <a:t>Caspases</a:t>
            </a:r>
            <a:r>
              <a:rPr lang="en-US" altLang="ko-KR" sz="1000" dirty="0" smtClean="0"/>
              <a:t> are not activated and the cell proceeds through mitosis (left panel). In mitosis-arrested cells, caspase-3 is activated and cleaves a subunit of </a:t>
            </a:r>
            <a:r>
              <a:rPr lang="en-US" altLang="ko-KR" sz="1000" dirty="0" err="1" smtClean="0"/>
              <a:t>condensin</a:t>
            </a:r>
            <a:r>
              <a:rPr lang="en-US" altLang="ko-KR" sz="1000" dirty="0" smtClean="0"/>
              <a:t> I, Cap-H. This results in the loss of </a:t>
            </a:r>
            <a:r>
              <a:rPr lang="en-US" altLang="ko-KR" sz="1000" dirty="0" err="1" smtClean="0"/>
              <a:t>condensin</a:t>
            </a:r>
            <a:r>
              <a:rPr lang="en-US" altLang="ko-KR" sz="1000" dirty="0" smtClean="0"/>
              <a:t> I at the chromosomes and chromosomal integrity is altered. Subsequently, the chromosomal DNA is more susceptible to fragmentation by CAD and the cell dies during mitosis (middle panel). In the presence of a </a:t>
            </a:r>
            <a:r>
              <a:rPr lang="en-US" altLang="ko-KR" sz="1000" dirty="0" err="1" smtClean="0"/>
              <a:t>caspase</a:t>
            </a:r>
            <a:r>
              <a:rPr lang="en-US" altLang="ko-KR" sz="1000" dirty="0" smtClean="0"/>
              <a:t>-resistant form of Cap-H, the chromosomal integrity remains intact. This makes the DNA less accessible for fragmentation by CAD. The mitosis-arrested cells are more likely to exit mitosis to form </a:t>
            </a:r>
            <a:r>
              <a:rPr lang="en-US" altLang="ko-KR" sz="1000" dirty="0" err="1" smtClean="0"/>
              <a:t>aneuploid</a:t>
            </a:r>
            <a:r>
              <a:rPr lang="en-US" altLang="ko-KR" sz="1000" dirty="0" smtClean="0"/>
              <a:t> cells (right panel). Cell death and differentiation (2011) 18, 996-1004.</a:t>
            </a:r>
            <a:endParaRPr lang="en-US" altLang="ko-KR" sz="1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5292080" y="1844824"/>
            <a:ext cx="3240360" cy="2980928"/>
          </a:xfrm>
        </p:spPr>
        <p:txBody>
          <a:bodyPr/>
          <a:lstStyle/>
          <a:p>
            <a:pPr algn="ctr" eaLnBrk="1" hangingPunct="1">
              <a:buFontTx/>
              <a:buNone/>
            </a:pPr>
            <a:r>
              <a:rPr lang="en-US" altLang="ko-KR" sz="1600" dirty="0" smtClean="0">
                <a:latin typeface="Comic Sans MS" pitchFamily="66" charset="0"/>
                <a:ea typeface="굴림" pitchFamily="50" charset="-127"/>
              </a:rPr>
              <a:t>Homeostatic ‘steady state’</a:t>
            </a:r>
          </a:p>
          <a:p>
            <a:pPr algn="ctr" eaLnBrk="1" hangingPunct="1">
              <a:buFontTx/>
              <a:buNone/>
            </a:pPr>
            <a:endParaRPr lang="en-US" altLang="ko-KR" sz="1600" dirty="0" smtClean="0">
              <a:latin typeface="Comic Sans MS" pitchFamily="66" charset="0"/>
              <a:ea typeface="굴림" pitchFamily="50" charset="-127"/>
            </a:endParaRPr>
          </a:p>
          <a:p>
            <a:pPr algn="ctr" eaLnBrk="1" hangingPunct="1">
              <a:buFontTx/>
              <a:buNone/>
            </a:pPr>
            <a:r>
              <a:rPr lang="en-US" altLang="ko-KR" sz="1600" dirty="0" smtClean="0">
                <a:latin typeface="Comic Sans MS" pitchFamily="66" charset="0"/>
                <a:ea typeface="굴림" pitchFamily="50" charset="-127"/>
              </a:rPr>
              <a:t>Cellular adaptations</a:t>
            </a:r>
          </a:p>
          <a:p>
            <a:pPr algn="ctr" eaLnBrk="1" hangingPunct="1">
              <a:buFontTx/>
              <a:buNone/>
            </a:pPr>
            <a:endParaRPr lang="en-US" altLang="ko-KR" sz="1600" dirty="0" smtClean="0">
              <a:latin typeface="Comic Sans MS" pitchFamily="66" charset="0"/>
              <a:ea typeface="굴림" pitchFamily="50" charset="-127"/>
            </a:endParaRPr>
          </a:p>
          <a:p>
            <a:pPr algn="ctr" eaLnBrk="1" hangingPunct="1">
              <a:buFontTx/>
              <a:buNone/>
            </a:pPr>
            <a:r>
              <a:rPr lang="en-US" altLang="ko-KR" sz="1600" dirty="0" smtClean="0">
                <a:latin typeface="Comic Sans MS" pitchFamily="66" charset="0"/>
                <a:ea typeface="굴림" pitchFamily="50" charset="-127"/>
              </a:rPr>
              <a:t>Reversible cell injury</a:t>
            </a:r>
          </a:p>
          <a:p>
            <a:pPr algn="ctr" eaLnBrk="1" hangingPunct="1">
              <a:buFontTx/>
              <a:buNone/>
            </a:pPr>
            <a:endParaRPr lang="en-US" altLang="ko-KR" sz="1600" dirty="0" smtClean="0">
              <a:latin typeface="Comic Sans MS" pitchFamily="66" charset="0"/>
              <a:ea typeface="굴림" pitchFamily="50" charset="-127"/>
            </a:endParaRPr>
          </a:p>
          <a:p>
            <a:pPr algn="ctr" eaLnBrk="1" hangingPunct="1">
              <a:buFontTx/>
              <a:buNone/>
            </a:pPr>
            <a:r>
              <a:rPr lang="en-US" altLang="ko-KR" sz="1600" dirty="0" smtClean="0">
                <a:latin typeface="Comic Sans MS" pitchFamily="66" charset="0"/>
                <a:ea typeface="굴림" pitchFamily="50" charset="-127"/>
              </a:rPr>
              <a:t>Irreversible cell injury</a:t>
            </a:r>
          </a:p>
          <a:p>
            <a:pPr algn="ctr" eaLnBrk="1" hangingPunct="1">
              <a:buFontTx/>
              <a:buNone/>
            </a:pPr>
            <a:endParaRPr lang="en-US" altLang="ko-KR" sz="1600" dirty="0" smtClean="0">
              <a:latin typeface="Comic Sans MS" pitchFamily="66" charset="0"/>
              <a:ea typeface="굴림" pitchFamily="50" charset="-127"/>
            </a:endParaRPr>
          </a:p>
          <a:p>
            <a:pPr algn="ctr" eaLnBrk="1" hangingPunct="1">
              <a:buFontTx/>
              <a:buNone/>
            </a:pPr>
            <a:r>
              <a:rPr lang="en-US" altLang="ko-KR" sz="1600" dirty="0" smtClean="0">
                <a:latin typeface="Comic Sans MS" pitchFamily="66" charset="0"/>
                <a:ea typeface="굴림" pitchFamily="50" charset="-127"/>
              </a:rPr>
              <a:t>Cell death                 Necrosis</a:t>
            </a:r>
          </a:p>
        </p:txBody>
      </p:sp>
      <p:sp>
        <p:nvSpPr>
          <p:cNvPr id="5124" name="AutoShape 4"/>
          <p:cNvSpPr>
            <a:spLocks noChangeArrowheads="1"/>
          </p:cNvSpPr>
          <p:nvPr/>
        </p:nvSpPr>
        <p:spPr bwMode="auto">
          <a:xfrm>
            <a:off x="6876256" y="2169800"/>
            <a:ext cx="139824" cy="308992"/>
          </a:xfrm>
          <a:prstGeom prst="down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ko-KR" altLang="ko-KR">
              <a:ea typeface="굴림" pitchFamily="50" charset="-127"/>
            </a:endParaRPr>
          </a:p>
        </p:txBody>
      </p:sp>
      <p:sp>
        <p:nvSpPr>
          <p:cNvPr id="5125" name="AutoShape 5"/>
          <p:cNvSpPr>
            <a:spLocks noChangeArrowheads="1"/>
          </p:cNvSpPr>
          <p:nvPr/>
        </p:nvSpPr>
        <p:spPr bwMode="auto">
          <a:xfrm>
            <a:off x="6876256" y="2745864"/>
            <a:ext cx="139824" cy="308992"/>
          </a:xfrm>
          <a:prstGeom prst="down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ko-KR" altLang="ko-KR">
              <a:ea typeface="굴림" pitchFamily="50" charset="-127"/>
            </a:endParaRPr>
          </a:p>
        </p:txBody>
      </p:sp>
      <p:sp>
        <p:nvSpPr>
          <p:cNvPr id="5126" name="AutoShape 6"/>
          <p:cNvSpPr>
            <a:spLocks noChangeArrowheads="1"/>
          </p:cNvSpPr>
          <p:nvPr/>
        </p:nvSpPr>
        <p:spPr bwMode="auto">
          <a:xfrm>
            <a:off x="6876256" y="3321928"/>
            <a:ext cx="139824" cy="308992"/>
          </a:xfrm>
          <a:prstGeom prst="down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ko-KR" altLang="ko-KR">
              <a:ea typeface="굴림" pitchFamily="50" charset="-127"/>
            </a:endParaRPr>
          </a:p>
        </p:txBody>
      </p:sp>
      <p:sp>
        <p:nvSpPr>
          <p:cNvPr id="5127" name="AutoShape 7"/>
          <p:cNvSpPr>
            <a:spLocks noChangeArrowheads="1"/>
          </p:cNvSpPr>
          <p:nvPr/>
        </p:nvSpPr>
        <p:spPr bwMode="auto">
          <a:xfrm>
            <a:off x="6732240" y="3928080"/>
            <a:ext cx="432048" cy="545976"/>
          </a:xfrm>
          <a:prstGeom prst="curvedRightArrow">
            <a:avLst>
              <a:gd name="adj1" fmla="val 22222"/>
              <a:gd name="adj2" fmla="val 44444"/>
              <a:gd name="adj3" fmla="val 33333"/>
            </a:avLst>
          </a:prstGeom>
          <a:solidFill>
            <a:schemeClr val="accent1"/>
          </a:solidFill>
          <a:ln w="9525">
            <a:solidFill>
              <a:schemeClr val="tx1"/>
            </a:solidFill>
            <a:miter lim="800000"/>
            <a:headEnd/>
            <a:tailEnd/>
          </a:ln>
        </p:spPr>
        <p:txBody>
          <a:bodyPr wrap="none" anchor="ctr"/>
          <a:lstStyle/>
          <a:p>
            <a:endParaRPr lang="ko-KR" altLang="ko-KR">
              <a:ea typeface="굴림" pitchFamily="50" charset="-127"/>
            </a:endParaRPr>
          </a:p>
        </p:txBody>
      </p:sp>
      <p:sp>
        <p:nvSpPr>
          <p:cNvPr id="8" name="직사각형 7"/>
          <p:cNvSpPr/>
          <p:nvPr/>
        </p:nvSpPr>
        <p:spPr>
          <a:xfrm>
            <a:off x="683568" y="548680"/>
            <a:ext cx="5843266" cy="400110"/>
          </a:xfrm>
          <a:prstGeom prst="rect">
            <a:avLst/>
          </a:prstGeom>
        </p:spPr>
        <p:txBody>
          <a:bodyPr wrap="none">
            <a:spAutoFit/>
          </a:bodyPr>
          <a:lstStyle/>
          <a:p>
            <a:r>
              <a:rPr lang="en-US" altLang="ko-KR" sz="2000" dirty="0" smtClean="0">
                <a:solidFill>
                  <a:srgbClr val="800000"/>
                </a:solidFill>
                <a:effectLst>
                  <a:outerShdw blurRad="38100" dist="38100" dir="2700000" algn="tl">
                    <a:srgbClr val="C0C0C0"/>
                  </a:outerShdw>
                </a:effectLst>
                <a:latin typeface="Arial Rounded MT Bold" pitchFamily="34" charset="0"/>
              </a:rPr>
              <a:t>Necrosis: consequences of irreversible cell injury</a:t>
            </a:r>
            <a:endParaRPr lang="ko-KR" altLang="en-US" sz="2000" dirty="0"/>
          </a:p>
        </p:txBody>
      </p:sp>
      <p:pic>
        <p:nvPicPr>
          <p:cNvPr id="10" name="Picture 3" descr="Pic 2"/>
          <p:cNvPicPr>
            <a:picLocks noChangeAspect="1" noChangeArrowheads="1"/>
          </p:cNvPicPr>
          <p:nvPr/>
        </p:nvPicPr>
        <p:blipFill>
          <a:blip r:embed="rId2" cstate="print">
            <a:lum bright="-6000" contrast="30000"/>
            <a:grayscl/>
          </a:blip>
          <a:srcRect b="1538"/>
          <a:stretch>
            <a:fillRect/>
          </a:stretch>
        </p:blipFill>
        <p:spPr bwMode="auto">
          <a:xfrm>
            <a:off x="611560" y="1340768"/>
            <a:ext cx="426085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99" name="Group 23"/>
          <p:cNvGraphicFramePr>
            <a:graphicFrameLocks noGrp="1"/>
          </p:cNvGraphicFramePr>
          <p:nvPr/>
        </p:nvGraphicFramePr>
        <p:xfrm>
          <a:off x="533400" y="1550988"/>
          <a:ext cx="8229600" cy="3478213"/>
        </p:xfrm>
        <a:graphic>
          <a:graphicData uri="http://schemas.openxmlformats.org/drawingml/2006/table">
            <a:tbl>
              <a:tblPr/>
              <a:tblGrid>
                <a:gridCol w="2286000"/>
                <a:gridCol w="5943600"/>
              </a:tblGrid>
              <a:tr h="1463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800" b="1" i="0" u="none" strike="noStrike" cap="none" normalizeH="0" baseline="0" smtClean="0">
                          <a:ln>
                            <a:noFill/>
                          </a:ln>
                          <a:solidFill>
                            <a:schemeClr val="accent2"/>
                          </a:solidFill>
                          <a:effectLst/>
                          <a:latin typeface="Arial" charset="0"/>
                          <a:ea typeface="굴림" charset="-127"/>
                        </a:rPr>
                        <a:t>In embryonic and fetal development:</a:t>
                      </a:r>
                      <a:endParaRPr kumimoji="0" lang="en-US" altLang="ko-KR" sz="1800" b="0" i="0" u="none" strike="noStrike" cap="none" normalizeH="0" baseline="0" smtClean="0">
                        <a:ln>
                          <a:noFill/>
                        </a:ln>
                        <a:solidFill>
                          <a:schemeClr val="accent2"/>
                        </a:solidFill>
                        <a:effectLst/>
                        <a:latin typeface="Arial" charset="0"/>
                        <a:ea typeface="굴림" charset="-127"/>
                      </a:endParaRPr>
                    </a:p>
                  </a:txBody>
                  <a:tcPr marT="45728" marB="45728" horzOverflow="overflow">
                    <a:lnL>
                      <a:noFill/>
                    </a:lnL>
                    <a:lnR>
                      <a:noFill/>
                    </a:lnR>
                    <a:lnT>
                      <a:noFill/>
                    </a:lnT>
                    <a:lnB>
                      <a:noFill/>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Tx/>
                        <a:buChar char="•"/>
                        <a:tabLst/>
                      </a:pPr>
                      <a:r>
                        <a:rPr kumimoji="0" lang="en-US" altLang="ko-KR" sz="1800" b="0" i="0" u="none" strike="noStrike" cap="none" normalizeH="0" baseline="0" smtClean="0">
                          <a:ln>
                            <a:noFill/>
                          </a:ln>
                          <a:solidFill>
                            <a:schemeClr val="tx1"/>
                          </a:solidFill>
                          <a:effectLst/>
                          <a:latin typeface="Arial" charset="0"/>
                          <a:ea typeface="굴림" charset="-127"/>
                        </a:rPr>
                        <a:t>Tissue developmental programs which control sculpting of embryonic form</a:t>
                      </a:r>
                    </a:p>
                    <a:p>
                      <a:pPr marL="228600" marR="0" lvl="0" indent="-228600" algn="l" defTabSz="914400" rtl="0" eaLnBrk="1" fontAlgn="base" latinLnBrk="0" hangingPunct="1">
                        <a:lnSpc>
                          <a:spcPct val="100000"/>
                        </a:lnSpc>
                        <a:spcBef>
                          <a:spcPct val="0"/>
                        </a:spcBef>
                        <a:spcAft>
                          <a:spcPct val="0"/>
                        </a:spcAft>
                        <a:buClrTx/>
                        <a:buSzTx/>
                        <a:buFontTx/>
                        <a:buChar char="•"/>
                        <a:tabLst/>
                      </a:pPr>
                      <a:r>
                        <a:rPr kumimoji="0" lang="en-US" altLang="ko-KR" sz="1800" b="0" i="0" u="none" strike="noStrike" cap="none" normalizeH="0" baseline="0" smtClean="0">
                          <a:ln>
                            <a:noFill/>
                          </a:ln>
                          <a:solidFill>
                            <a:schemeClr val="tx1"/>
                          </a:solidFill>
                          <a:effectLst/>
                          <a:latin typeface="Arial" charset="0"/>
                          <a:ea typeface="굴림" charset="-127"/>
                        </a:rPr>
                        <a:t>Developmental organization of the nervous system</a:t>
                      </a:r>
                    </a:p>
                    <a:p>
                      <a:pPr marL="228600" marR="0" lvl="0" indent="-228600" algn="l" defTabSz="914400" rtl="0" eaLnBrk="1" fontAlgn="base" latinLnBrk="0" hangingPunct="1">
                        <a:lnSpc>
                          <a:spcPct val="100000"/>
                        </a:lnSpc>
                        <a:spcBef>
                          <a:spcPct val="0"/>
                        </a:spcBef>
                        <a:spcAft>
                          <a:spcPct val="0"/>
                        </a:spcAft>
                        <a:buClrTx/>
                        <a:buSzTx/>
                        <a:buFontTx/>
                        <a:buChar char="•"/>
                        <a:tabLst/>
                      </a:pPr>
                      <a:r>
                        <a:rPr kumimoji="0" lang="en-US" altLang="ko-KR" sz="1800" b="0" i="0" u="none" strike="noStrike" cap="none" normalizeH="0" baseline="0" smtClean="0">
                          <a:ln>
                            <a:noFill/>
                          </a:ln>
                          <a:solidFill>
                            <a:schemeClr val="tx1"/>
                          </a:solidFill>
                          <a:effectLst/>
                          <a:latin typeface="Arial" charset="0"/>
                          <a:ea typeface="굴림" charset="-127"/>
                        </a:rPr>
                        <a:t>Elimination of self-reactive components of the immune system</a:t>
                      </a:r>
                    </a:p>
                  </a:txBody>
                  <a:tcPr marT="45728" marB="45728" anchor="ctr" horzOverflow="overflow">
                    <a:lnL>
                      <a:noFill/>
                    </a:lnL>
                    <a:lnR>
                      <a:noFill/>
                    </a:lnR>
                    <a:lnT>
                      <a:noFill/>
                    </a:lnT>
                    <a:lnB>
                      <a:noFill/>
                    </a:lnB>
                    <a:lnTlToBr>
                      <a:noFill/>
                    </a:lnTlToBr>
                    <a:lnBlToTr>
                      <a:noFill/>
                    </a:lnBlToTr>
                    <a:noFill/>
                  </a:tcPr>
                </a:tc>
              </a:tr>
              <a:tr h="201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ko-KR" sz="1800" b="1" i="0" u="none" strike="noStrike" cap="none" normalizeH="0" baseline="0" smtClean="0">
                          <a:ln>
                            <a:noFill/>
                          </a:ln>
                          <a:solidFill>
                            <a:schemeClr val="accent2"/>
                          </a:solidFill>
                          <a:effectLst/>
                          <a:latin typeface="Arial" charset="0"/>
                          <a:ea typeface="굴림" charset="-127"/>
                        </a:rPr>
                        <a:t>In the adult:</a:t>
                      </a:r>
                      <a:endParaRPr kumimoji="0" lang="en-US" altLang="ko-KR" sz="1800" b="0" i="0" u="none" strike="noStrike" cap="none" normalizeH="0" baseline="0" smtClean="0">
                        <a:ln>
                          <a:noFill/>
                        </a:ln>
                        <a:solidFill>
                          <a:schemeClr val="accent2"/>
                        </a:solidFill>
                        <a:effectLst/>
                        <a:latin typeface="Arial" charset="0"/>
                        <a:ea typeface="굴림" charset="-127"/>
                      </a:endParaRPr>
                    </a:p>
                  </a:txBody>
                  <a:tcPr marT="45728" marB="45728" horzOverflow="overflow">
                    <a:lnL>
                      <a:noFill/>
                    </a:lnL>
                    <a:lnR>
                      <a:noFill/>
                    </a:lnR>
                    <a:lnT>
                      <a:noFill/>
                    </a:lnT>
                    <a:lnB>
                      <a:noFill/>
                    </a:lnB>
                    <a:lnTlToBr>
                      <a:noFill/>
                    </a:lnTlToBr>
                    <a:lnBlToTr>
                      <a:noFill/>
                    </a:lnBlToTr>
                    <a:noFill/>
                  </a:tcPr>
                </a:tc>
                <a:tc>
                  <a:txBody>
                    <a:bodyPr/>
                    <a:lstStyle/>
                    <a:p>
                      <a:pPr marL="228600" marR="0" lvl="0" indent="-228600" algn="l" defTabSz="914400" rtl="0" eaLnBrk="1" fontAlgn="base" latinLnBrk="0" hangingPunct="1">
                        <a:lnSpc>
                          <a:spcPct val="100000"/>
                        </a:lnSpc>
                        <a:spcBef>
                          <a:spcPct val="0"/>
                        </a:spcBef>
                        <a:spcAft>
                          <a:spcPct val="0"/>
                        </a:spcAft>
                        <a:buClrTx/>
                        <a:buSzTx/>
                        <a:buFontTx/>
                        <a:buChar char="•"/>
                        <a:tabLst/>
                      </a:pPr>
                      <a:r>
                        <a:rPr kumimoji="0" lang="en-US" altLang="ko-KR" sz="1800" b="0" i="0" u="none" strike="noStrike" cap="none" normalizeH="0" baseline="0" smtClean="0">
                          <a:ln>
                            <a:noFill/>
                          </a:ln>
                          <a:solidFill>
                            <a:schemeClr val="tx1"/>
                          </a:solidFill>
                          <a:effectLst/>
                          <a:latin typeface="Arial" charset="0"/>
                          <a:ea typeface="굴림" charset="-127"/>
                        </a:rPr>
                        <a:t>On stimulation by T-lymphocytes</a:t>
                      </a:r>
                    </a:p>
                    <a:p>
                      <a:pPr marL="228600" marR="0" lvl="0" indent="-228600" algn="l" defTabSz="914400" rtl="0" eaLnBrk="1" fontAlgn="base" latinLnBrk="0" hangingPunct="1">
                        <a:lnSpc>
                          <a:spcPct val="100000"/>
                        </a:lnSpc>
                        <a:spcBef>
                          <a:spcPct val="0"/>
                        </a:spcBef>
                        <a:spcAft>
                          <a:spcPct val="0"/>
                        </a:spcAft>
                        <a:buClrTx/>
                        <a:buSzTx/>
                        <a:buFontTx/>
                        <a:buChar char="•"/>
                        <a:tabLst/>
                      </a:pPr>
                      <a:r>
                        <a:rPr kumimoji="0" lang="en-US" altLang="ko-KR" sz="1800" b="0" i="0" u="none" strike="noStrike" cap="none" normalizeH="0" baseline="0" smtClean="0">
                          <a:ln>
                            <a:noFill/>
                          </a:ln>
                          <a:solidFill>
                            <a:schemeClr val="tx1"/>
                          </a:solidFill>
                          <a:effectLst/>
                          <a:latin typeface="Arial" charset="0"/>
                          <a:ea typeface="굴림" charset="-127"/>
                        </a:rPr>
                        <a:t>In response to DNA damage or abnormality, e.g. by radiation, viral infection or transformation</a:t>
                      </a:r>
                    </a:p>
                    <a:p>
                      <a:pPr marL="228600" marR="0" lvl="0" indent="-228600" algn="l" defTabSz="914400" rtl="0" eaLnBrk="1" fontAlgn="base" latinLnBrk="0" hangingPunct="1">
                        <a:lnSpc>
                          <a:spcPct val="100000"/>
                        </a:lnSpc>
                        <a:spcBef>
                          <a:spcPct val="0"/>
                        </a:spcBef>
                        <a:spcAft>
                          <a:spcPct val="0"/>
                        </a:spcAft>
                        <a:buClrTx/>
                        <a:buSzTx/>
                        <a:buFontTx/>
                        <a:buChar char="•"/>
                        <a:tabLst/>
                      </a:pPr>
                      <a:r>
                        <a:rPr kumimoji="0" lang="en-US" altLang="ko-KR" sz="1800" b="0" i="0" u="none" strike="noStrike" cap="none" normalizeH="0" baseline="0" smtClean="0">
                          <a:ln>
                            <a:noFill/>
                          </a:ln>
                          <a:solidFill>
                            <a:schemeClr val="tx1"/>
                          </a:solidFill>
                          <a:effectLst/>
                          <a:latin typeface="Arial" charset="0"/>
                          <a:ea typeface="굴림" charset="-127"/>
                        </a:rPr>
                        <a:t>In certain organs and tissues, on withdrawal of supporting hormones</a:t>
                      </a:r>
                    </a:p>
                  </a:txBody>
                  <a:tcPr marT="45728" marB="45728" anchor="ctr" horzOverflow="overflow">
                    <a:lnL>
                      <a:noFill/>
                    </a:lnL>
                    <a:lnR>
                      <a:noFill/>
                    </a:lnR>
                    <a:lnT>
                      <a:noFill/>
                    </a:lnT>
                    <a:lnB>
                      <a:noFill/>
                    </a:lnB>
                    <a:lnTlToBr>
                      <a:noFill/>
                    </a:lnTlToBr>
                    <a:lnBlToTr>
                      <a:noFill/>
                    </a:lnBlToTr>
                    <a:noFill/>
                  </a:tcPr>
                </a:tc>
              </a:tr>
            </a:tbl>
          </a:graphicData>
        </a:graphic>
      </p:graphicFrame>
      <p:sp>
        <p:nvSpPr>
          <p:cNvPr id="8199" name="Rectangle 24"/>
          <p:cNvSpPr>
            <a:spLocks noChangeArrowheads="1"/>
          </p:cNvSpPr>
          <p:nvPr/>
        </p:nvSpPr>
        <p:spPr bwMode="auto">
          <a:xfrm>
            <a:off x="304800" y="5180013"/>
            <a:ext cx="8534400" cy="915987"/>
          </a:xfrm>
          <a:prstGeom prst="rect">
            <a:avLst/>
          </a:prstGeom>
          <a:noFill/>
          <a:ln w="9525">
            <a:noFill/>
            <a:miter lim="800000"/>
            <a:headEnd/>
            <a:tailEnd/>
          </a:ln>
        </p:spPr>
        <p:txBody>
          <a:bodyPr>
            <a:spAutoFit/>
          </a:bodyPr>
          <a:lstStyle/>
          <a:p>
            <a:r>
              <a:rPr lang="en-US" altLang="ko-KR">
                <a:ea typeface="굴림" pitchFamily="50" charset="-127"/>
              </a:rPr>
              <a:t>In addition, there are often apoptotic centers </a:t>
            </a:r>
            <a:r>
              <a:rPr lang="en-US" altLang="ko-KR">
                <a:solidFill>
                  <a:schemeClr val="accent2"/>
                </a:solidFill>
                <a:ea typeface="굴림" pitchFamily="50" charset="-127"/>
              </a:rPr>
              <a:t>in tumors</a:t>
            </a:r>
            <a:r>
              <a:rPr lang="en-US" altLang="ko-KR">
                <a:ea typeface="굴림" pitchFamily="50" charset="-127"/>
              </a:rPr>
              <a:t>, accounting for the paradox of slow gross enlargement in the face of rapid cell proliferation, and the rare spontaneous remission.</a:t>
            </a:r>
          </a:p>
        </p:txBody>
      </p:sp>
      <p:sp>
        <p:nvSpPr>
          <p:cNvPr id="8201" name="Rectangle 26"/>
          <p:cNvSpPr>
            <a:spLocks noChangeArrowheads="1"/>
          </p:cNvSpPr>
          <p:nvPr/>
        </p:nvSpPr>
        <p:spPr bwMode="auto">
          <a:xfrm>
            <a:off x="7146925" y="6567488"/>
            <a:ext cx="1997075" cy="274637"/>
          </a:xfrm>
          <a:prstGeom prst="rect">
            <a:avLst/>
          </a:prstGeom>
          <a:noFill/>
          <a:ln w="9525">
            <a:noFill/>
            <a:miter lim="800000"/>
            <a:headEnd/>
            <a:tailEnd/>
          </a:ln>
        </p:spPr>
        <p:txBody>
          <a:bodyPr wrap="none">
            <a:spAutoFit/>
          </a:bodyPr>
          <a:lstStyle/>
          <a:p>
            <a:r>
              <a:rPr lang="en-US" altLang="ko-KR" sz="1200">
                <a:ea typeface="굴림" pitchFamily="50" charset="-127"/>
              </a:rPr>
              <a:t>www.chembio.uoguelph.ca</a:t>
            </a:r>
          </a:p>
        </p:txBody>
      </p:sp>
      <p:sp>
        <p:nvSpPr>
          <p:cNvPr id="6" name="직사각형 5"/>
          <p:cNvSpPr/>
          <p:nvPr/>
        </p:nvSpPr>
        <p:spPr>
          <a:xfrm>
            <a:off x="539552" y="476672"/>
            <a:ext cx="5544616" cy="369332"/>
          </a:xfrm>
          <a:prstGeom prst="rect">
            <a:avLst/>
          </a:prstGeom>
        </p:spPr>
        <p:txBody>
          <a:bodyPr wrap="square">
            <a:spAutoFit/>
          </a:bodyPr>
          <a:lstStyle/>
          <a:p>
            <a:pPr algn="ctr">
              <a:defRPr/>
            </a:pPr>
            <a:r>
              <a:rPr lang="en-US" altLang="ko-KR" dirty="0" smtClean="0">
                <a:solidFill>
                  <a:srgbClr val="800000"/>
                </a:solidFill>
                <a:effectLst>
                  <a:outerShdw blurRad="38100" dist="38100" dir="2700000" algn="tl">
                    <a:srgbClr val="C0C0C0"/>
                  </a:outerShdw>
                </a:effectLst>
                <a:latin typeface="Arial Rounded MT Bold" pitchFamily="34" charset="0"/>
              </a:rPr>
              <a:t>Apoptosis as a physiologically important process</a:t>
            </a:r>
            <a:endParaRPr lang="en-US" altLang="ko-KR" dirty="0">
              <a:solidFill>
                <a:srgbClr val="800000"/>
              </a:solidFill>
              <a:effectLst>
                <a:outerShdw blurRad="38100" dist="38100" dir="2700000" algn="tl">
                  <a:srgbClr val="C0C0C0"/>
                </a:outerShdw>
              </a:effectLst>
              <a:latin typeface="Arial Rounded MT Bold"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dcashop.eu/info/images/stories/apoptosis.gif"/>
          <p:cNvPicPr>
            <a:picLocks noChangeAspect="1" noChangeArrowheads="1"/>
          </p:cNvPicPr>
          <p:nvPr/>
        </p:nvPicPr>
        <p:blipFill>
          <a:blip r:embed="rId2" cstate="print"/>
          <a:srcRect/>
          <a:stretch>
            <a:fillRect/>
          </a:stretch>
        </p:blipFill>
        <p:spPr bwMode="auto">
          <a:xfrm>
            <a:off x="1547664" y="1052736"/>
            <a:ext cx="6248400" cy="444817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1403648" y="2780928"/>
            <a:ext cx="5868045" cy="2447612"/>
          </a:xfrm>
          <a:prstGeom prst="rect">
            <a:avLst/>
          </a:prstGeom>
          <a:noFill/>
        </p:spPr>
      </p:pic>
      <p:sp>
        <p:nvSpPr>
          <p:cNvPr id="4" name="직사각형 3"/>
          <p:cNvSpPr/>
          <p:nvPr/>
        </p:nvSpPr>
        <p:spPr>
          <a:xfrm>
            <a:off x="755576" y="5301208"/>
            <a:ext cx="7416824" cy="1200329"/>
          </a:xfrm>
          <a:prstGeom prst="rect">
            <a:avLst/>
          </a:prstGeom>
        </p:spPr>
        <p:txBody>
          <a:bodyPr wrap="square">
            <a:spAutoFit/>
          </a:bodyPr>
          <a:lstStyle/>
          <a:p>
            <a:r>
              <a:rPr lang="en-US" altLang="ko-KR" sz="1200" dirty="0" err="1" smtClean="0"/>
              <a:t>Ultrastructural</a:t>
            </a:r>
            <a:r>
              <a:rPr lang="en-US" altLang="ko-KR" sz="1200" dirty="0" smtClean="0"/>
              <a:t> examples of apoptotic and </a:t>
            </a:r>
            <a:r>
              <a:rPr lang="en-US" altLang="ko-KR" sz="1200" dirty="0" err="1" smtClean="0"/>
              <a:t>autophagic</a:t>
            </a:r>
            <a:r>
              <a:rPr lang="en-US" altLang="ko-KR" sz="1200" dirty="0" smtClean="0"/>
              <a:t> cell death. Electron micrographs of a </a:t>
            </a:r>
            <a:r>
              <a:rPr lang="en-US" altLang="ko-KR" sz="1200" dirty="0" err="1" smtClean="0"/>
              <a:t>FasL</a:t>
            </a:r>
            <a:r>
              <a:rPr lang="en-US" altLang="ko-KR" sz="1200" dirty="0" smtClean="0"/>
              <a:t>-treated </a:t>
            </a:r>
            <a:r>
              <a:rPr lang="en-US" altLang="ko-KR" sz="1200" dirty="0" err="1" smtClean="0"/>
              <a:t>Jurkat</a:t>
            </a:r>
            <a:r>
              <a:rPr lang="en-US" altLang="ko-KR" sz="1200" dirty="0" smtClean="0"/>
              <a:t> cell undergoing cell death with apoptotic features (</a:t>
            </a:r>
            <a:r>
              <a:rPr lang="en-US" altLang="ko-KR" sz="1200" b="1" dirty="0" smtClean="0"/>
              <a:t>A</a:t>
            </a:r>
            <a:r>
              <a:rPr lang="en-US" altLang="ko-KR" sz="1200" dirty="0" smtClean="0"/>
              <a:t>) and of a </a:t>
            </a:r>
            <a:r>
              <a:rPr lang="en-US" altLang="ko-KR" sz="1200" dirty="0" err="1" smtClean="0"/>
              <a:t>tamoxifen</a:t>
            </a:r>
            <a:r>
              <a:rPr lang="en-US" altLang="ko-KR" sz="1200" dirty="0" smtClean="0"/>
              <a:t>-treated MCF7 human breast carcinoma cell undergoing cell death with </a:t>
            </a:r>
            <a:r>
              <a:rPr lang="en-US" altLang="ko-KR" sz="1200" dirty="0" err="1" smtClean="0"/>
              <a:t>autophagic</a:t>
            </a:r>
            <a:r>
              <a:rPr lang="en-US" altLang="ko-KR" sz="1200" dirty="0" smtClean="0"/>
              <a:t> features (</a:t>
            </a:r>
            <a:r>
              <a:rPr lang="en-US" altLang="ko-KR" sz="1200" b="1" dirty="0" smtClean="0"/>
              <a:t>B</a:t>
            </a:r>
            <a:r>
              <a:rPr lang="en-US" altLang="ko-KR" sz="1200" dirty="0" smtClean="0"/>
              <a:t>). In </a:t>
            </a:r>
            <a:r>
              <a:rPr lang="en-US" altLang="ko-KR" sz="1200" b="1" dirty="0" smtClean="0"/>
              <a:t>A</a:t>
            </a:r>
            <a:r>
              <a:rPr lang="en-US" altLang="ko-KR" sz="1200" dirty="0" smtClean="0"/>
              <a:t>, note chromatin condensation (cell in center) and </a:t>
            </a:r>
            <a:r>
              <a:rPr lang="en-US" altLang="ko-KR" sz="1200" dirty="0" err="1" smtClean="0"/>
              <a:t>cytoplasmic</a:t>
            </a:r>
            <a:r>
              <a:rPr lang="en-US" altLang="ko-KR" sz="1200" dirty="0" smtClean="0"/>
              <a:t> vacuolization (cell in upper right). In </a:t>
            </a:r>
            <a:r>
              <a:rPr lang="en-US" altLang="ko-KR" sz="1200" b="1" dirty="0" smtClean="0"/>
              <a:t>B</a:t>
            </a:r>
            <a:r>
              <a:rPr lang="en-US" altLang="ko-KR" sz="1200" dirty="0" smtClean="0"/>
              <a:t>, note absence of chromatin condensation and presence of numerous </a:t>
            </a:r>
            <a:r>
              <a:rPr lang="en-US" altLang="ko-KR" sz="1200" dirty="0" err="1" smtClean="0"/>
              <a:t>autophagosomes</a:t>
            </a:r>
            <a:r>
              <a:rPr lang="en-US" altLang="ko-KR" sz="1200" dirty="0" smtClean="0"/>
              <a:t>. Images in </a:t>
            </a:r>
            <a:r>
              <a:rPr lang="en-US" altLang="ko-KR" sz="1200" b="1" dirty="0" smtClean="0"/>
              <a:t>A</a:t>
            </a:r>
            <a:r>
              <a:rPr lang="en-US" altLang="ko-KR" sz="1200" dirty="0" smtClean="0"/>
              <a:t> and </a:t>
            </a:r>
            <a:r>
              <a:rPr lang="en-US" altLang="ko-KR" sz="1200" b="1" dirty="0" smtClean="0"/>
              <a:t>B</a:t>
            </a:r>
            <a:r>
              <a:rPr lang="en-US" altLang="ko-KR" sz="1200" dirty="0" smtClean="0"/>
              <a:t> reproduced with permission from </a:t>
            </a:r>
            <a:r>
              <a:rPr lang="en-US" altLang="ko-KR" sz="1200" i="1" dirty="0" smtClean="0"/>
              <a:t>Nature Cell Biology</a:t>
            </a:r>
            <a:r>
              <a:rPr lang="en-US" altLang="ko-KR" sz="1200" dirty="0" smtClean="0"/>
              <a:t> (</a:t>
            </a:r>
            <a:r>
              <a:rPr lang="en-US" altLang="ko-KR" sz="1200" dirty="0" smtClean="0">
                <a:hlinkClick r:id="" action="ppaction://hlinkfile"/>
              </a:rPr>
              <a:t>98</a:t>
            </a:r>
            <a:r>
              <a:rPr lang="en-US" altLang="ko-KR" sz="1200" dirty="0" smtClean="0"/>
              <a:t>) and </a:t>
            </a:r>
            <a:r>
              <a:rPr lang="en-US" altLang="ko-KR" sz="1200" dirty="0" err="1" smtClean="0"/>
              <a:t>Landes</a:t>
            </a:r>
            <a:r>
              <a:rPr lang="en-US" altLang="ko-KR" sz="1200" dirty="0" smtClean="0"/>
              <a:t> Bioscience (</a:t>
            </a:r>
            <a:r>
              <a:rPr lang="en-US" altLang="ko-KR" sz="1200" dirty="0" smtClean="0">
                <a:hlinkClick r:id="" action="ppaction://hlinkfile"/>
              </a:rPr>
              <a:t>90</a:t>
            </a:r>
            <a:r>
              <a:rPr lang="en-US" altLang="ko-KR" sz="1200" dirty="0" smtClean="0"/>
              <a:t>), respectively.</a:t>
            </a:r>
            <a:endParaRPr lang="en-US" altLang="ko-KR" sz="1200" dirty="0"/>
          </a:p>
        </p:txBody>
      </p:sp>
      <p:graphicFrame>
        <p:nvGraphicFramePr>
          <p:cNvPr id="5" name="표 4"/>
          <p:cNvGraphicFramePr>
            <a:graphicFrameLocks noGrp="1"/>
          </p:cNvGraphicFramePr>
          <p:nvPr/>
        </p:nvGraphicFramePr>
        <p:xfrm>
          <a:off x="1691680" y="980728"/>
          <a:ext cx="5256584" cy="1706880"/>
        </p:xfrm>
        <a:graphic>
          <a:graphicData uri="http://schemas.openxmlformats.org/drawingml/2006/table">
            <a:tbl>
              <a:tblPr/>
              <a:tblGrid>
                <a:gridCol w="2628292"/>
                <a:gridCol w="2628292"/>
              </a:tblGrid>
              <a:tr h="164590">
                <a:tc>
                  <a:txBody>
                    <a:bodyPr/>
                    <a:lstStyle/>
                    <a:p>
                      <a:pPr algn="l"/>
                      <a:r>
                        <a:rPr lang="en-US" sz="1000" dirty="0">
                          <a:solidFill>
                            <a:srgbClr val="C00000"/>
                          </a:solidFill>
                        </a:rPr>
                        <a:t>Apoptosis</a:t>
                      </a:r>
                    </a:p>
                  </a:txBody>
                  <a:tcPr anchor="ctr">
                    <a:lnL>
                      <a:noFill/>
                    </a:lnL>
                    <a:lnR>
                      <a:noFill/>
                    </a:lnR>
                    <a:lnT>
                      <a:noFill/>
                    </a:lnT>
                    <a:lnB>
                      <a:noFill/>
                    </a:lnB>
                  </a:tcPr>
                </a:tc>
                <a:tc>
                  <a:txBody>
                    <a:bodyPr/>
                    <a:lstStyle/>
                    <a:p>
                      <a:pPr algn="l"/>
                      <a:r>
                        <a:rPr lang="en-US" sz="1000" dirty="0">
                          <a:solidFill>
                            <a:srgbClr val="C00000"/>
                          </a:solidFill>
                        </a:rPr>
                        <a:t>Necrosis</a:t>
                      </a:r>
                    </a:p>
                  </a:txBody>
                  <a:tcPr anchor="ctr">
                    <a:lnL>
                      <a:noFill/>
                    </a:lnL>
                    <a:lnR>
                      <a:noFill/>
                    </a:lnR>
                    <a:lnT>
                      <a:noFill/>
                    </a:lnT>
                    <a:lnB>
                      <a:noFill/>
                    </a:lnB>
                  </a:tcPr>
                </a:tc>
              </a:tr>
              <a:tr h="164590">
                <a:tc>
                  <a:txBody>
                    <a:bodyPr/>
                    <a:lstStyle/>
                    <a:p>
                      <a:pPr algn="l"/>
                      <a:r>
                        <a:rPr lang="en-US" sz="1000" dirty="0"/>
                        <a:t>Single cells or small clusters of cells</a:t>
                      </a:r>
                    </a:p>
                  </a:txBody>
                  <a:tcPr anchor="ctr">
                    <a:lnL>
                      <a:noFill/>
                    </a:lnL>
                    <a:lnR>
                      <a:noFill/>
                    </a:lnR>
                    <a:lnT>
                      <a:noFill/>
                    </a:lnT>
                    <a:lnB>
                      <a:noFill/>
                    </a:lnB>
                  </a:tcPr>
                </a:tc>
                <a:tc>
                  <a:txBody>
                    <a:bodyPr/>
                    <a:lstStyle/>
                    <a:p>
                      <a:pPr algn="l"/>
                      <a:r>
                        <a:rPr lang="en-US" sz="1000"/>
                        <a:t>Often contiguous cells</a:t>
                      </a:r>
                    </a:p>
                  </a:txBody>
                  <a:tcPr anchor="ctr">
                    <a:lnL>
                      <a:noFill/>
                    </a:lnL>
                    <a:lnR>
                      <a:noFill/>
                    </a:lnR>
                    <a:lnT>
                      <a:noFill/>
                    </a:lnT>
                    <a:lnB>
                      <a:noFill/>
                    </a:lnB>
                  </a:tcPr>
                </a:tc>
              </a:tr>
              <a:tr h="164590">
                <a:tc>
                  <a:txBody>
                    <a:bodyPr/>
                    <a:lstStyle/>
                    <a:p>
                      <a:pPr algn="l"/>
                      <a:r>
                        <a:rPr lang="en-US" sz="1000"/>
                        <a:t>Cell shrinkage and convolution</a:t>
                      </a:r>
                    </a:p>
                  </a:txBody>
                  <a:tcPr anchor="ctr">
                    <a:lnL>
                      <a:noFill/>
                    </a:lnL>
                    <a:lnR>
                      <a:noFill/>
                    </a:lnR>
                    <a:lnT>
                      <a:noFill/>
                    </a:lnT>
                    <a:lnB>
                      <a:noFill/>
                    </a:lnB>
                  </a:tcPr>
                </a:tc>
                <a:tc>
                  <a:txBody>
                    <a:bodyPr/>
                    <a:lstStyle/>
                    <a:p>
                      <a:pPr algn="l"/>
                      <a:r>
                        <a:rPr lang="en-US" sz="1000"/>
                        <a:t>Cell swelling</a:t>
                      </a:r>
                    </a:p>
                  </a:txBody>
                  <a:tcPr anchor="ctr">
                    <a:lnL>
                      <a:noFill/>
                    </a:lnL>
                    <a:lnR>
                      <a:noFill/>
                    </a:lnR>
                    <a:lnT>
                      <a:noFill/>
                    </a:lnT>
                    <a:lnB>
                      <a:noFill/>
                    </a:lnB>
                  </a:tcPr>
                </a:tc>
              </a:tr>
              <a:tr h="164590">
                <a:tc>
                  <a:txBody>
                    <a:bodyPr/>
                    <a:lstStyle/>
                    <a:p>
                      <a:pPr algn="l"/>
                      <a:r>
                        <a:rPr lang="en-US" sz="1000" dirty="0" err="1"/>
                        <a:t>Pyknosis</a:t>
                      </a:r>
                      <a:r>
                        <a:rPr lang="en-US" sz="1000" dirty="0"/>
                        <a:t> and </a:t>
                      </a:r>
                      <a:r>
                        <a:rPr lang="en-US" sz="1000" dirty="0" err="1"/>
                        <a:t>karyorrhexis</a:t>
                      </a:r>
                      <a:endParaRPr lang="en-US" sz="1000" dirty="0"/>
                    </a:p>
                  </a:txBody>
                  <a:tcPr anchor="ctr">
                    <a:lnL>
                      <a:noFill/>
                    </a:lnL>
                    <a:lnR>
                      <a:noFill/>
                    </a:lnR>
                    <a:lnT>
                      <a:noFill/>
                    </a:lnT>
                    <a:lnB>
                      <a:noFill/>
                    </a:lnB>
                  </a:tcPr>
                </a:tc>
                <a:tc>
                  <a:txBody>
                    <a:bodyPr/>
                    <a:lstStyle/>
                    <a:p>
                      <a:pPr algn="l"/>
                      <a:r>
                        <a:rPr lang="en-US" sz="1000" dirty="0" err="1"/>
                        <a:t>Karyolysis</a:t>
                      </a:r>
                      <a:r>
                        <a:rPr lang="en-US" sz="1000" dirty="0"/>
                        <a:t>, </a:t>
                      </a:r>
                      <a:r>
                        <a:rPr lang="en-US" sz="1000" dirty="0" err="1"/>
                        <a:t>pyknosis</a:t>
                      </a:r>
                      <a:r>
                        <a:rPr lang="en-US" sz="1000" dirty="0"/>
                        <a:t>, and </a:t>
                      </a:r>
                      <a:r>
                        <a:rPr lang="en-US" sz="1000" dirty="0" err="1"/>
                        <a:t>karyorrhexis</a:t>
                      </a:r>
                      <a:endParaRPr lang="en-US" sz="1000" dirty="0"/>
                    </a:p>
                  </a:txBody>
                  <a:tcPr anchor="ctr">
                    <a:lnL>
                      <a:noFill/>
                    </a:lnL>
                    <a:lnR>
                      <a:noFill/>
                    </a:lnR>
                    <a:lnT>
                      <a:noFill/>
                    </a:lnT>
                    <a:lnB>
                      <a:noFill/>
                    </a:lnB>
                  </a:tcPr>
                </a:tc>
              </a:tr>
              <a:tr h="164590">
                <a:tc>
                  <a:txBody>
                    <a:bodyPr/>
                    <a:lstStyle/>
                    <a:p>
                      <a:pPr algn="l"/>
                      <a:r>
                        <a:rPr lang="en-US" sz="1000"/>
                        <a:t>Intact cell membrane</a:t>
                      </a:r>
                    </a:p>
                  </a:txBody>
                  <a:tcPr anchor="ctr">
                    <a:lnL>
                      <a:noFill/>
                    </a:lnL>
                    <a:lnR>
                      <a:noFill/>
                    </a:lnR>
                    <a:lnT>
                      <a:noFill/>
                    </a:lnT>
                    <a:lnB>
                      <a:noFill/>
                    </a:lnB>
                  </a:tcPr>
                </a:tc>
                <a:tc>
                  <a:txBody>
                    <a:bodyPr/>
                    <a:lstStyle/>
                    <a:p>
                      <a:pPr algn="l"/>
                      <a:r>
                        <a:rPr lang="en-US" sz="1000"/>
                        <a:t>Disrupted cell membrane</a:t>
                      </a:r>
                    </a:p>
                  </a:txBody>
                  <a:tcPr anchor="ctr">
                    <a:lnL>
                      <a:noFill/>
                    </a:lnL>
                    <a:lnR>
                      <a:noFill/>
                    </a:lnR>
                    <a:lnT>
                      <a:noFill/>
                    </a:lnT>
                    <a:lnB>
                      <a:noFill/>
                    </a:lnB>
                  </a:tcPr>
                </a:tc>
              </a:tr>
              <a:tr h="164590">
                <a:tc>
                  <a:txBody>
                    <a:bodyPr/>
                    <a:lstStyle/>
                    <a:p>
                      <a:pPr algn="l"/>
                      <a:r>
                        <a:rPr lang="en-US" sz="1000"/>
                        <a:t>Cytoplasm retained in apoptotic bodies</a:t>
                      </a:r>
                    </a:p>
                  </a:txBody>
                  <a:tcPr anchor="ctr">
                    <a:lnL>
                      <a:noFill/>
                    </a:lnL>
                    <a:lnR>
                      <a:noFill/>
                    </a:lnR>
                    <a:lnT>
                      <a:noFill/>
                    </a:lnT>
                    <a:lnB>
                      <a:noFill/>
                    </a:lnB>
                  </a:tcPr>
                </a:tc>
                <a:tc>
                  <a:txBody>
                    <a:bodyPr/>
                    <a:lstStyle/>
                    <a:p>
                      <a:pPr algn="l"/>
                      <a:r>
                        <a:rPr lang="en-US" sz="1000"/>
                        <a:t>Cytoplasm released</a:t>
                      </a:r>
                    </a:p>
                  </a:txBody>
                  <a:tcPr anchor="ctr">
                    <a:lnL>
                      <a:noFill/>
                    </a:lnL>
                    <a:lnR>
                      <a:noFill/>
                    </a:lnR>
                    <a:lnT>
                      <a:noFill/>
                    </a:lnT>
                    <a:lnB>
                      <a:noFill/>
                    </a:lnB>
                  </a:tcPr>
                </a:tc>
              </a:tr>
              <a:tr h="164590">
                <a:tc>
                  <a:txBody>
                    <a:bodyPr/>
                    <a:lstStyle/>
                    <a:p>
                      <a:pPr algn="l"/>
                      <a:r>
                        <a:rPr lang="en-US" sz="1000"/>
                        <a:t>No inflammation</a:t>
                      </a:r>
                    </a:p>
                  </a:txBody>
                  <a:tcPr anchor="ctr">
                    <a:lnL>
                      <a:noFill/>
                    </a:lnL>
                    <a:lnR>
                      <a:noFill/>
                    </a:lnR>
                    <a:lnT>
                      <a:noFill/>
                    </a:lnT>
                    <a:lnB>
                      <a:noFill/>
                    </a:lnB>
                  </a:tcPr>
                </a:tc>
                <a:tc>
                  <a:txBody>
                    <a:bodyPr/>
                    <a:lstStyle/>
                    <a:p>
                      <a:pPr algn="l"/>
                      <a:r>
                        <a:rPr lang="en-US" sz="1000" dirty="0"/>
                        <a:t>Inflammation usually present</a:t>
                      </a:r>
                    </a:p>
                  </a:txBody>
                  <a:tcPr anchor="ctr">
                    <a:lnL>
                      <a:noFill/>
                    </a:lnL>
                    <a:lnR>
                      <a:noFill/>
                    </a:lnR>
                    <a:lnT>
                      <a:noFill/>
                    </a:lnT>
                    <a:lnB>
                      <a:noFill/>
                    </a:lnB>
                  </a:tcPr>
                </a:tc>
              </a:tr>
            </a:tbl>
          </a:graphicData>
        </a:graphic>
      </p:graphicFrame>
      <p:sp>
        <p:nvSpPr>
          <p:cNvPr id="6" name="직사각형 5"/>
          <p:cNvSpPr/>
          <p:nvPr/>
        </p:nvSpPr>
        <p:spPr>
          <a:xfrm>
            <a:off x="2051720" y="260648"/>
            <a:ext cx="4572000" cy="646331"/>
          </a:xfrm>
          <a:prstGeom prst="rect">
            <a:avLst/>
          </a:prstGeom>
        </p:spPr>
        <p:txBody>
          <a:bodyPr>
            <a:spAutoFit/>
          </a:bodyPr>
          <a:lstStyle/>
          <a:p>
            <a:pPr algn="ctr"/>
            <a:r>
              <a:rPr lang="en-US" altLang="ko-KR" dirty="0" smtClean="0"/>
              <a:t>Comparison of morphological features of apoptosis and necrosis</a:t>
            </a:r>
            <a:endParaRPr lang="en-US" altLang="ko-K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nature.com/nrn/journal/v10/n7/images/nrn2665-f1.jpg"/>
          <p:cNvPicPr>
            <a:picLocks noChangeAspect="1" noChangeArrowheads="1"/>
          </p:cNvPicPr>
          <p:nvPr/>
        </p:nvPicPr>
        <p:blipFill>
          <a:blip r:embed="rId2" cstate="print"/>
          <a:srcRect/>
          <a:stretch>
            <a:fillRect/>
          </a:stretch>
        </p:blipFill>
        <p:spPr bwMode="auto">
          <a:xfrm>
            <a:off x="225919" y="1340768"/>
            <a:ext cx="4095455" cy="4680520"/>
          </a:xfrm>
          <a:prstGeom prst="rect">
            <a:avLst/>
          </a:prstGeom>
          <a:noFill/>
        </p:spPr>
      </p:pic>
      <p:sp>
        <p:nvSpPr>
          <p:cNvPr id="3" name="직사각형 2"/>
          <p:cNvSpPr/>
          <p:nvPr/>
        </p:nvSpPr>
        <p:spPr>
          <a:xfrm>
            <a:off x="1619672" y="476672"/>
            <a:ext cx="5688632" cy="646331"/>
          </a:xfrm>
          <a:prstGeom prst="rect">
            <a:avLst/>
          </a:prstGeom>
        </p:spPr>
        <p:txBody>
          <a:bodyPr wrap="square">
            <a:spAutoFit/>
          </a:bodyPr>
          <a:lstStyle/>
          <a:p>
            <a:pPr algn="ctr"/>
            <a:r>
              <a:rPr lang="en-US" altLang="ko-KR" b="1" dirty="0" smtClean="0"/>
              <a:t>The extrinsic and intrinsic (mitochondrial) pathways of apoptosis</a:t>
            </a:r>
            <a:endParaRPr lang="ko-KR" altLang="en-US" dirty="0"/>
          </a:p>
        </p:txBody>
      </p:sp>
      <p:sp>
        <p:nvSpPr>
          <p:cNvPr id="4" name="직사각형 3"/>
          <p:cNvSpPr/>
          <p:nvPr/>
        </p:nvSpPr>
        <p:spPr>
          <a:xfrm>
            <a:off x="4572000" y="1988840"/>
            <a:ext cx="4320480" cy="4093428"/>
          </a:xfrm>
          <a:prstGeom prst="rect">
            <a:avLst/>
          </a:prstGeom>
        </p:spPr>
        <p:txBody>
          <a:bodyPr wrap="square">
            <a:spAutoFit/>
          </a:bodyPr>
          <a:lstStyle/>
          <a:p>
            <a:r>
              <a:rPr lang="en-US" altLang="ko-KR" sz="1000" dirty="0" smtClean="0"/>
              <a:t>Apoptosis can result from the activation of two biochemical cascades, which are known as the extrinsic (part a) and the intrinsic (or mitochondrial, part b) pathways. The extracellular apoptotic pathway is initiated at the plasma membrane by specific </a:t>
            </a:r>
            <a:r>
              <a:rPr lang="en-US" altLang="ko-KR" sz="1000" dirty="0" err="1" smtClean="0"/>
              <a:t>transmembrane</a:t>
            </a:r>
            <a:r>
              <a:rPr lang="en-US" altLang="ko-KR" sz="1000" dirty="0" smtClean="0"/>
              <a:t> receptors, whereas mitochondrial apoptosis is triggered by intracellular stimuli such as Ca2+ overload and </a:t>
            </a:r>
            <a:r>
              <a:rPr lang="en-US" altLang="ko-KR" sz="1000" dirty="0" err="1" smtClean="0"/>
              <a:t>overgeneration</a:t>
            </a:r>
            <a:r>
              <a:rPr lang="en-US" altLang="ko-KR" sz="1000" dirty="0" smtClean="0"/>
              <a:t> of reactive oxygen species (ROS). In both pathways, initiator </a:t>
            </a:r>
            <a:r>
              <a:rPr lang="en-US" altLang="ko-KR" sz="1000" dirty="0" err="1" smtClean="0"/>
              <a:t>caspases</a:t>
            </a:r>
            <a:r>
              <a:rPr lang="en-US" altLang="ko-KR" sz="1000" dirty="0" smtClean="0"/>
              <a:t> (</a:t>
            </a:r>
            <a:r>
              <a:rPr lang="en-US" altLang="ko-KR" sz="1000" dirty="0" err="1" smtClean="0"/>
              <a:t>caspase</a:t>
            </a:r>
            <a:r>
              <a:rPr lang="en-US" altLang="ko-KR" sz="1000" dirty="0" smtClean="0"/>
              <a:t> 8 and 9, respectively) are activated within specific </a:t>
            </a:r>
            <a:r>
              <a:rPr lang="en-US" altLang="ko-KR" sz="1000" dirty="0" err="1" smtClean="0"/>
              <a:t>supramolecular</a:t>
            </a:r>
            <a:r>
              <a:rPr lang="en-US" altLang="ko-KR" sz="1000" dirty="0" smtClean="0"/>
              <a:t> platforms and so can </a:t>
            </a:r>
            <a:r>
              <a:rPr lang="en-US" altLang="ko-KR" sz="1000" dirty="0" err="1" smtClean="0"/>
              <a:t>catalyse</a:t>
            </a:r>
            <a:r>
              <a:rPr lang="en-US" altLang="ko-KR" sz="1000" dirty="0" smtClean="0"/>
              <a:t> the </a:t>
            </a:r>
            <a:r>
              <a:rPr lang="en-US" altLang="ko-KR" sz="1000" dirty="0" err="1" smtClean="0"/>
              <a:t>proteolytic</a:t>
            </a:r>
            <a:r>
              <a:rPr lang="en-US" altLang="ko-KR" sz="1000" dirty="0" smtClean="0"/>
              <a:t> maturation of executioner </a:t>
            </a:r>
            <a:r>
              <a:rPr lang="en-US" altLang="ko-KR" sz="1000" dirty="0" err="1" smtClean="0"/>
              <a:t>caspases</a:t>
            </a:r>
            <a:r>
              <a:rPr lang="en-US" altLang="ko-KR" sz="1000" dirty="0" smtClean="0"/>
              <a:t>, such as </a:t>
            </a:r>
            <a:r>
              <a:rPr lang="en-US" altLang="ko-KR" sz="1000" dirty="0" err="1" smtClean="0"/>
              <a:t>caspase</a:t>
            </a:r>
            <a:r>
              <a:rPr lang="en-US" altLang="ko-KR" sz="1000" dirty="0" smtClean="0"/>
              <a:t> 3, which mediate (at least part of) the catabolic processes that characterize end-stage apoptosis. Mitochondrial membrane </a:t>
            </a:r>
            <a:r>
              <a:rPr lang="en-US" altLang="ko-KR" sz="1000" dirty="0" err="1" smtClean="0"/>
              <a:t>permeabilization</a:t>
            </a:r>
            <a:r>
              <a:rPr lang="en-US" altLang="ko-KR" sz="1000" dirty="0" smtClean="0"/>
              <a:t> (MMP) marks a point of no return in the mitochondrial pathway (see also Figs 2, 3), by activating both </a:t>
            </a:r>
            <a:r>
              <a:rPr lang="en-US" altLang="ko-KR" sz="1000" dirty="0" err="1" smtClean="0"/>
              <a:t>caspase</a:t>
            </a:r>
            <a:r>
              <a:rPr lang="en-US" altLang="ko-KR" sz="1000" dirty="0" smtClean="0"/>
              <a:t>-dependent and </a:t>
            </a:r>
            <a:r>
              <a:rPr lang="en-US" altLang="ko-KR" sz="1000" dirty="0" err="1" smtClean="0"/>
              <a:t>caspase</a:t>
            </a:r>
            <a:r>
              <a:rPr lang="en-US" altLang="ko-KR" sz="1000" dirty="0" smtClean="0"/>
              <a:t>-independent mechanisms that eventually execute cell death. For example, following MMP the mitochondrial </a:t>
            </a:r>
            <a:r>
              <a:rPr lang="en-US" altLang="ko-KR" sz="1000" dirty="0" err="1" smtClean="0"/>
              <a:t>intermembrane</a:t>
            </a:r>
            <a:r>
              <a:rPr lang="en-US" altLang="ko-KR" sz="1000" dirty="0" smtClean="0"/>
              <a:t> space (IMS) protein </a:t>
            </a:r>
            <a:r>
              <a:rPr lang="en-US" altLang="ko-KR" sz="1000" dirty="0" err="1" smtClean="0"/>
              <a:t>cytochrome</a:t>
            </a:r>
            <a:r>
              <a:rPr lang="en-US" altLang="ko-KR" sz="1000" dirty="0" smtClean="0"/>
              <a:t> c (CYT C) is released into the </a:t>
            </a:r>
            <a:r>
              <a:rPr lang="en-US" altLang="ko-KR" sz="1000" dirty="0" err="1" smtClean="0"/>
              <a:t>cytosol</a:t>
            </a:r>
            <a:r>
              <a:rPr lang="en-US" altLang="ko-KR" sz="1000" dirty="0" smtClean="0"/>
              <a:t> and interacts with the adaptor protein apoptotic peptidase activating factor 1 (APAF1) as well as with </a:t>
            </a:r>
            <a:r>
              <a:rPr lang="en-US" altLang="ko-KR" sz="1000" dirty="0" err="1" smtClean="0"/>
              <a:t>procaspase</a:t>
            </a:r>
            <a:r>
              <a:rPr lang="en-US" altLang="ko-KR" sz="1000" dirty="0" smtClean="0"/>
              <a:t> 9 to form the </a:t>
            </a:r>
            <a:r>
              <a:rPr lang="en-US" altLang="ko-KR" sz="1000" dirty="0" err="1" smtClean="0"/>
              <a:t>apoptosome</a:t>
            </a:r>
            <a:r>
              <a:rPr lang="en-US" altLang="ko-KR" sz="1000" dirty="0" smtClean="0"/>
              <a:t>. This results in the sequential activation of </a:t>
            </a:r>
            <a:r>
              <a:rPr lang="en-US" altLang="ko-KR" sz="1000" dirty="0" err="1" smtClean="0"/>
              <a:t>caspase</a:t>
            </a:r>
            <a:r>
              <a:rPr lang="en-US" altLang="ko-KR" sz="1000" dirty="0" smtClean="0"/>
              <a:t> 9 and executioner </a:t>
            </a:r>
            <a:r>
              <a:rPr lang="en-US" altLang="ko-KR" sz="1000" dirty="0" err="1" smtClean="0"/>
              <a:t>caspases</a:t>
            </a:r>
            <a:r>
              <a:rPr lang="en-US" altLang="ko-KR" sz="1000" dirty="0" smtClean="0"/>
              <a:t>, such as </a:t>
            </a:r>
            <a:r>
              <a:rPr lang="en-US" altLang="ko-KR" sz="1000" dirty="0" err="1" smtClean="0"/>
              <a:t>caspase</a:t>
            </a:r>
            <a:r>
              <a:rPr lang="en-US" altLang="ko-KR" sz="1000" dirty="0" smtClean="0"/>
              <a:t> 3, a process that is known as the </a:t>
            </a:r>
            <a:r>
              <a:rPr lang="en-US" altLang="ko-KR" sz="1000" dirty="0" err="1" smtClean="0"/>
              <a:t>caspase</a:t>
            </a:r>
            <a:r>
              <a:rPr lang="en-US" altLang="ko-KR" sz="1000" dirty="0" smtClean="0"/>
              <a:t> cascade. One of the major links between extrinsic and mitochondrial apoptosis is provided by the BCL-2 homology domain 3 (BH3)-only protein BID, which can promote MMP following caspase-8-mediated cleavage. </a:t>
            </a:r>
            <a:r>
              <a:rPr lang="en-US" altLang="ko-KR" sz="1000" dirty="0" err="1" smtClean="0"/>
              <a:t>dATP</a:t>
            </a:r>
            <a:r>
              <a:rPr lang="en-US" altLang="ko-KR" sz="1000" dirty="0" smtClean="0"/>
              <a:t>, </a:t>
            </a:r>
            <a:r>
              <a:rPr lang="en-US" altLang="ko-KR" sz="1000" dirty="0" err="1" smtClean="0"/>
              <a:t>deoxyadenosine</a:t>
            </a:r>
            <a:r>
              <a:rPr lang="en-US" altLang="ko-KR" sz="1000" dirty="0" smtClean="0"/>
              <a:t> </a:t>
            </a:r>
            <a:r>
              <a:rPr lang="en-US" altLang="ko-KR" sz="1000" dirty="0" err="1" smtClean="0"/>
              <a:t>triphosphate</a:t>
            </a:r>
            <a:r>
              <a:rPr lang="en-US" altLang="ko-KR" sz="1000" dirty="0" smtClean="0"/>
              <a:t>; DISC, death-inducing </a:t>
            </a:r>
            <a:r>
              <a:rPr lang="en-US" altLang="ko-KR" sz="1000" dirty="0" err="1" smtClean="0"/>
              <a:t>signalling</a:t>
            </a:r>
            <a:r>
              <a:rPr lang="en-US" altLang="ko-KR" sz="1000" dirty="0" smtClean="0"/>
              <a:t> complex; </a:t>
            </a:r>
            <a:r>
              <a:rPr lang="en-US" altLang="ko-KR" sz="1000" dirty="0" err="1" smtClean="0"/>
              <a:t>tBID</a:t>
            </a:r>
            <a:r>
              <a:rPr lang="en-US" altLang="ko-KR" sz="1000" dirty="0" smtClean="0"/>
              <a:t>, truncated BID. Nature Reviews Neuroscience 10, 481-494 (July 2009)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hixonparvo.info/apoptosis.jpg"/>
          <p:cNvPicPr>
            <a:picLocks noChangeAspect="1" noChangeArrowheads="1"/>
          </p:cNvPicPr>
          <p:nvPr/>
        </p:nvPicPr>
        <p:blipFill>
          <a:blip r:embed="rId2" cstate="print"/>
          <a:srcRect/>
          <a:stretch>
            <a:fillRect/>
          </a:stretch>
        </p:blipFill>
        <p:spPr bwMode="auto">
          <a:xfrm>
            <a:off x="1475656" y="980728"/>
            <a:ext cx="5715000" cy="486727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1331640" y="2420888"/>
            <a:ext cx="5636763" cy="3839790"/>
          </a:xfrm>
          <a:prstGeom prst="rect">
            <a:avLst/>
          </a:prstGeom>
          <a:noFill/>
        </p:spPr>
      </p:pic>
      <p:sp>
        <p:nvSpPr>
          <p:cNvPr id="3" name="직사각형 2"/>
          <p:cNvSpPr/>
          <p:nvPr/>
        </p:nvSpPr>
        <p:spPr>
          <a:xfrm>
            <a:off x="2051720" y="6381328"/>
            <a:ext cx="4572000" cy="271485"/>
          </a:xfrm>
          <a:prstGeom prst="rect">
            <a:avLst/>
          </a:prstGeom>
        </p:spPr>
        <p:txBody>
          <a:bodyPr>
            <a:spAutoFit/>
          </a:bodyPr>
          <a:lstStyle/>
          <a:p>
            <a:pPr>
              <a:lnSpc>
                <a:spcPct val="97000"/>
              </a:lnSpc>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ko-KR" sz="1200" dirty="0" smtClean="0"/>
              <a:t>Levine, B. et al. J. </a:t>
            </a:r>
            <a:r>
              <a:rPr lang="en-GB" altLang="ko-KR" sz="1200" dirty="0" err="1" smtClean="0"/>
              <a:t>Clin</a:t>
            </a:r>
            <a:r>
              <a:rPr lang="en-GB" altLang="ko-KR" sz="1200" dirty="0" smtClean="0"/>
              <a:t>. Invest. 2005;115:2679-2688</a:t>
            </a:r>
            <a:endParaRPr lang="en-GB" altLang="ko-KR" sz="1200" dirty="0"/>
          </a:p>
        </p:txBody>
      </p:sp>
      <p:sp>
        <p:nvSpPr>
          <p:cNvPr id="4" name="직사각형 3"/>
          <p:cNvSpPr/>
          <p:nvPr/>
        </p:nvSpPr>
        <p:spPr>
          <a:xfrm>
            <a:off x="2051720" y="404664"/>
            <a:ext cx="4572000" cy="629660"/>
          </a:xfrm>
          <a:prstGeom prst="rect">
            <a:avLst/>
          </a:prstGeom>
        </p:spPr>
        <p:txBody>
          <a:bodyPr>
            <a:spAutoFit/>
          </a:bodyPr>
          <a:lstStyle/>
          <a:p>
            <a:pPr algn="ctr">
              <a:lnSpc>
                <a:spcPct val="97000"/>
              </a:lnSpc>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ko-KR" b="1" dirty="0" smtClean="0">
                <a:latin typeface="Times New Roman" charset="0"/>
              </a:rPr>
              <a:t>The </a:t>
            </a:r>
            <a:r>
              <a:rPr lang="en-GB" altLang="ko-KR" b="1" dirty="0" err="1" smtClean="0">
                <a:latin typeface="Times New Roman" charset="0"/>
              </a:rPr>
              <a:t>autophagy</a:t>
            </a:r>
            <a:r>
              <a:rPr lang="en-GB" altLang="ko-KR" b="1" dirty="0" smtClean="0">
                <a:latin typeface="Times New Roman" charset="0"/>
              </a:rPr>
              <a:t> pathway and its role in cellular adaptation to nutrient deprivation</a:t>
            </a:r>
            <a:endParaRPr lang="en-GB" altLang="ko-KR" b="1" dirty="0">
              <a:latin typeface="Times New Roman" charset="0"/>
            </a:endParaRPr>
          </a:p>
        </p:txBody>
      </p:sp>
      <p:sp>
        <p:nvSpPr>
          <p:cNvPr id="5" name="Text Box 2"/>
          <p:cNvSpPr txBox="1">
            <a:spLocks noChangeArrowheads="1"/>
          </p:cNvSpPr>
          <p:nvPr/>
        </p:nvSpPr>
        <p:spPr bwMode="auto">
          <a:xfrm>
            <a:off x="539552" y="1052736"/>
            <a:ext cx="7673975" cy="938719"/>
          </a:xfrm>
          <a:prstGeom prst="rect">
            <a:avLst/>
          </a:prstGeom>
          <a:noFill/>
          <a:ln w="9525">
            <a:noFill/>
            <a:miter lim="800000"/>
            <a:headEnd/>
            <a:tailEnd/>
          </a:ln>
        </p:spPr>
        <p:txBody>
          <a:bodyPr>
            <a:spAutoFit/>
          </a:bodyPr>
          <a:lstStyle/>
          <a:p>
            <a:pPr>
              <a:spcBef>
                <a:spcPct val="50000"/>
              </a:spcBef>
            </a:pPr>
            <a:r>
              <a:rPr lang="en-US" altLang="ko-KR" sz="1100" b="1" dirty="0" err="1">
                <a:solidFill>
                  <a:srgbClr val="FF0000"/>
                </a:solidFill>
              </a:rPr>
              <a:t>Autophagy</a:t>
            </a:r>
            <a:r>
              <a:rPr lang="en-US" altLang="ko-KR" sz="1100" b="1" dirty="0">
                <a:solidFill>
                  <a:srgbClr val="FF0000"/>
                </a:solidFill>
              </a:rPr>
              <a:t> </a:t>
            </a:r>
            <a:r>
              <a:rPr lang="en-US" altLang="ko-KR" sz="1100" b="1" dirty="0" smtClean="0">
                <a:solidFill>
                  <a:srgbClr val="FF0000"/>
                </a:solidFill>
              </a:rPr>
              <a:t>has roles in both normal cellular homeostasis and disease states.</a:t>
            </a:r>
          </a:p>
          <a:p>
            <a:pPr>
              <a:spcBef>
                <a:spcPct val="50000"/>
              </a:spcBef>
            </a:pPr>
            <a:r>
              <a:rPr lang="en-US" altLang="ko-KR" sz="1100" dirty="0" err="1" smtClean="0"/>
              <a:t>Autophagy</a:t>
            </a:r>
            <a:r>
              <a:rPr lang="en-US" altLang="ko-KR" sz="1100" dirty="0" smtClean="0"/>
              <a:t> is induced in a </a:t>
            </a:r>
            <a:r>
              <a:rPr lang="en-US" altLang="ko-KR" sz="1100" dirty="0"/>
              <a:t>response to nutrient stress to </a:t>
            </a:r>
            <a:r>
              <a:rPr lang="en-US" altLang="ko-KR" sz="1100" dirty="0" smtClean="0"/>
              <a:t>maintain </a:t>
            </a:r>
            <a:r>
              <a:rPr lang="en-US" altLang="ko-KR" sz="1100" dirty="0"/>
              <a:t>adequate internal levels of nutrients(self-</a:t>
            </a:r>
            <a:r>
              <a:rPr lang="en-US" altLang="ko-KR" sz="1100" dirty="0" err="1"/>
              <a:t>cannabilization</a:t>
            </a:r>
            <a:r>
              <a:rPr lang="en-US" altLang="ko-KR" sz="1100" dirty="0"/>
              <a:t>).</a:t>
            </a:r>
          </a:p>
          <a:p>
            <a:pPr>
              <a:spcBef>
                <a:spcPct val="50000"/>
              </a:spcBef>
            </a:pPr>
            <a:r>
              <a:rPr lang="en-US" altLang="ko-KR" sz="1100" dirty="0" smtClean="0"/>
              <a:t>In </a:t>
            </a:r>
            <a:r>
              <a:rPr lang="en-US" altLang="ko-KR" sz="1100" dirty="0"/>
              <a:t>nutrient-rich conditions, </a:t>
            </a:r>
            <a:r>
              <a:rPr lang="en-US" altLang="ko-KR" sz="1100" dirty="0" err="1"/>
              <a:t>autophagy</a:t>
            </a:r>
            <a:r>
              <a:rPr lang="en-US" altLang="ko-KR" sz="1100" dirty="0"/>
              <a:t> promotes cell death in response to other types of stress.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6705600" y="6519863"/>
            <a:ext cx="2438400" cy="338137"/>
          </a:xfrm>
          <a:prstGeom prst="rect">
            <a:avLst/>
          </a:prstGeom>
          <a:noFill/>
          <a:ln w="9525">
            <a:noFill/>
            <a:miter lim="800000"/>
            <a:headEnd/>
            <a:tailEnd/>
          </a:ln>
        </p:spPr>
        <p:txBody>
          <a:bodyPr>
            <a:spAutoFit/>
          </a:bodyPr>
          <a:lstStyle/>
          <a:p>
            <a:pPr algn="r"/>
            <a:r>
              <a:rPr lang="en-US" altLang="ko-KR" sz="800">
                <a:latin typeface="Calibri" pitchFamily="34" charset="0"/>
                <a:ea typeface="굴림" pitchFamily="50" charset="-127"/>
              </a:rPr>
              <a:t>Galluzzi et al.</a:t>
            </a:r>
          </a:p>
          <a:p>
            <a:pPr algn="r"/>
            <a:r>
              <a:rPr lang="en-US" altLang="ko-KR" sz="800">
                <a:latin typeface="Calibri" pitchFamily="34" charset="0"/>
                <a:ea typeface="굴림" pitchFamily="50" charset="-127"/>
              </a:rPr>
              <a:t>Cell Death &amp; Differentiation (2012) 19, 107–120</a:t>
            </a:r>
          </a:p>
        </p:txBody>
      </p:sp>
      <p:pic>
        <p:nvPicPr>
          <p:cNvPr id="16387" name="Picture 1"/>
          <p:cNvPicPr>
            <a:picLocks noChangeAspect="1" noChangeArrowheads="1"/>
          </p:cNvPicPr>
          <p:nvPr/>
        </p:nvPicPr>
        <p:blipFill>
          <a:blip r:embed="rId2" cstate="print"/>
          <a:srcRect/>
          <a:stretch>
            <a:fillRect/>
          </a:stretch>
        </p:blipFill>
        <p:spPr bwMode="auto">
          <a:xfrm>
            <a:off x="1475656" y="1916832"/>
            <a:ext cx="5400600" cy="1733459"/>
          </a:xfrm>
          <a:prstGeom prst="rect">
            <a:avLst/>
          </a:prstGeom>
          <a:noFill/>
          <a:ln w="9525">
            <a:noFill/>
            <a:miter lim="800000"/>
            <a:headEnd/>
            <a:tailEnd/>
          </a:ln>
        </p:spPr>
      </p:pic>
      <p:sp>
        <p:nvSpPr>
          <p:cNvPr id="16388" name="Rectangle 2"/>
          <p:cNvSpPr>
            <a:spLocks noChangeArrowheads="1"/>
          </p:cNvSpPr>
          <p:nvPr/>
        </p:nvSpPr>
        <p:spPr bwMode="auto">
          <a:xfrm>
            <a:off x="899592" y="4221088"/>
            <a:ext cx="7704856" cy="1600438"/>
          </a:xfrm>
          <a:prstGeom prst="rect">
            <a:avLst/>
          </a:prstGeom>
          <a:noFill/>
          <a:ln w="9525">
            <a:noFill/>
            <a:miter lim="800000"/>
            <a:headEnd/>
            <a:tailEnd/>
          </a:ln>
        </p:spPr>
        <p:txBody>
          <a:bodyPr wrap="square">
            <a:spAutoFit/>
          </a:bodyPr>
          <a:lstStyle/>
          <a:p>
            <a:r>
              <a:rPr lang="en-US" altLang="ko-KR" sz="1400" dirty="0">
                <a:latin typeface="Calibri" pitchFamily="34" charset="0"/>
                <a:ea typeface="굴림" pitchFamily="50" charset="-127"/>
              </a:rPr>
              <a:t>In response to stress and during development, eukaryotic cells often activate </a:t>
            </a:r>
            <a:r>
              <a:rPr lang="en-US" altLang="ko-KR" sz="1400" dirty="0" err="1">
                <a:latin typeface="Calibri" pitchFamily="34" charset="0"/>
                <a:ea typeface="굴림" pitchFamily="50" charset="-127"/>
              </a:rPr>
              <a:t>autophagy</a:t>
            </a:r>
            <a:r>
              <a:rPr lang="en-US" altLang="ko-KR" sz="1400" dirty="0">
                <a:latin typeface="Calibri" pitchFamily="34" charset="0"/>
                <a:ea typeface="굴림" pitchFamily="50" charset="-127"/>
              </a:rPr>
              <a:t>, a mechanism whereby organelles and portion of the cytoplasm are sequestered in double-</a:t>
            </a:r>
            <a:r>
              <a:rPr lang="en-US" altLang="ko-KR" sz="1400" dirty="0" err="1">
                <a:latin typeface="Calibri" pitchFamily="34" charset="0"/>
                <a:ea typeface="굴림" pitchFamily="50" charset="-127"/>
              </a:rPr>
              <a:t>membraned</a:t>
            </a:r>
            <a:r>
              <a:rPr lang="en-US" altLang="ko-KR" sz="1400" dirty="0">
                <a:latin typeface="Calibri" pitchFamily="34" charset="0"/>
                <a:ea typeface="굴림" pitchFamily="50" charset="-127"/>
              </a:rPr>
              <a:t> vesicles (</a:t>
            </a:r>
            <a:r>
              <a:rPr lang="en-US" altLang="ko-KR" sz="1400" dirty="0" err="1">
                <a:latin typeface="Calibri" pitchFamily="34" charset="0"/>
                <a:ea typeface="굴림" pitchFamily="50" charset="-127"/>
              </a:rPr>
              <a:t>autophagosomes</a:t>
            </a:r>
            <a:r>
              <a:rPr lang="en-US" altLang="ko-KR" sz="1400" dirty="0">
                <a:latin typeface="Calibri" pitchFamily="34" charset="0"/>
                <a:ea typeface="굴림" pitchFamily="50" charset="-127"/>
              </a:rPr>
              <a:t>) that are delivered to </a:t>
            </a:r>
            <a:r>
              <a:rPr lang="en-US" altLang="ko-KR" sz="1400" dirty="0" err="1">
                <a:latin typeface="Calibri" pitchFamily="34" charset="0"/>
                <a:ea typeface="굴림" pitchFamily="50" charset="-127"/>
              </a:rPr>
              <a:t>lysosomes</a:t>
            </a:r>
            <a:r>
              <a:rPr lang="en-US" altLang="ko-KR" sz="1400" dirty="0">
                <a:latin typeface="Calibri" pitchFamily="34" charset="0"/>
                <a:ea typeface="굴림" pitchFamily="50" charset="-127"/>
              </a:rPr>
              <a:t> for degradation. Stress-induced </a:t>
            </a:r>
            <a:r>
              <a:rPr lang="en-US" altLang="ko-KR" sz="1400" dirty="0" err="1">
                <a:latin typeface="Calibri" pitchFamily="34" charset="0"/>
                <a:ea typeface="굴림" pitchFamily="50" charset="-127"/>
              </a:rPr>
              <a:t>autophagy</a:t>
            </a:r>
            <a:r>
              <a:rPr lang="en-US" altLang="ko-KR" sz="1400" dirty="0">
                <a:latin typeface="Calibri" pitchFamily="34" charset="0"/>
                <a:ea typeface="굴림" pitchFamily="50" charset="-127"/>
              </a:rPr>
              <a:t> most often exerts </a:t>
            </a:r>
            <a:r>
              <a:rPr lang="en-US" altLang="ko-KR" sz="1400" dirty="0" err="1">
                <a:latin typeface="Calibri" pitchFamily="34" charset="0"/>
                <a:ea typeface="굴림" pitchFamily="50" charset="-127"/>
              </a:rPr>
              <a:t>cytoprotective</a:t>
            </a:r>
            <a:r>
              <a:rPr lang="en-US" altLang="ko-KR" sz="1400" dirty="0">
                <a:latin typeface="Calibri" pitchFamily="34" charset="0"/>
                <a:ea typeface="굴림" pitchFamily="50" charset="-127"/>
              </a:rPr>
              <a:t> functions and favors the re-establishment of homeostasis and survival (</a:t>
            </a:r>
            <a:r>
              <a:rPr lang="en-US" altLang="ko-KR" sz="1400" b="1" dirty="0">
                <a:latin typeface="Calibri" pitchFamily="34" charset="0"/>
                <a:ea typeface="굴림" pitchFamily="50" charset="-127"/>
              </a:rPr>
              <a:t>a</a:t>
            </a:r>
            <a:r>
              <a:rPr lang="en-US" altLang="ko-KR" sz="1400" dirty="0">
                <a:latin typeface="Calibri" pitchFamily="34" charset="0"/>
                <a:ea typeface="굴림" pitchFamily="50" charset="-127"/>
              </a:rPr>
              <a:t>). In this setting, pharmacological or genetic inhibition of </a:t>
            </a:r>
            <a:r>
              <a:rPr lang="en-US" altLang="ko-KR" sz="1400" dirty="0" err="1">
                <a:latin typeface="Calibri" pitchFamily="34" charset="0"/>
                <a:ea typeface="굴림" pitchFamily="50" charset="-127"/>
              </a:rPr>
              <a:t>autophagy</a:t>
            </a:r>
            <a:r>
              <a:rPr lang="en-US" altLang="ko-KR" sz="1400" dirty="0">
                <a:latin typeface="Calibri" pitchFamily="34" charset="0"/>
                <a:ea typeface="굴림" pitchFamily="50" charset="-127"/>
              </a:rPr>
              <a:t> accelerates cell death. On the contrary, these interventions frequently inhibit developmental cell death, indicating that </a:t>
            </a:r>
            <a:r>
              <a:rPr lang="en-US" altLang="ko-KR" sz="1400" dirty="0" err="1">
                <a:latin typeface="Calibri" pitchFamily="34" charset="0"/>
                <a:ea typeface="굴림" pitchFamily="50" charset="-127"/>
              </a:rPr>
              <a:t>autophagy</a:t>
            </a:r>
            <a:r>
              <a:rPr lang="en-US" altLang="ko-KR" sz="1400" dirty="0">
                <a:latin typeface="Calibri" pitchFamily="34" charset="0"/>
                <a:ea typeface="굴림" pitchFamily="50" charset="-127"/>
              </a:rPr>
              <a:t> also constitutes a lethal mechanism that mediates ‘</a:t>
            </a:r>
            <a:r>
              <a:rPr lang="en-US" altLang="ko-KR" sz="1400" dirty="0" err="1">
                <a:latin typeface="Calibri" pitchFamily="34" charset="0"/>
                <a:ea typeface="굴림" pitchFamily="50" charset="-127"/>
              </a:rPr>
              <a:t>autophagic</a:t>
            </a:r>
            <a:r>
              <a:rPr lang="en-US" altLang="ko-KR" sz="1400" dirty="0">
                <a:latin typeface="Calibri" pitchFamily="34" charset="0"/>
                <a:ea typeface="굴림" pitchFamily="50" charset="-127"/>
              </a:rPr>
              <a:t> cell death’ (</a:t>
            </a:r>
            <a:r>
              <a:rPr lang="en-US" altLang="ko-KR" sz="1400" b="1" dirty="0">
                <a:latin typeface="Calibri" pitchFamily="34" charset="0"/>
                <a:ea typeface="굴림" pitchFamily="50" charset="-127"/>
              </a:rPr>
              <a:t>b</a:t>
            </a:r>
            <a:r>
              <a:rPr lang="en-US" altLang="ko-KR" sz="1400" dirty="0">
                <a:latin typeface="Calibri" pitchFamily="34" charset="0"/>
                <a:ea typeface="굴림" pitchFamily="50" charset="-127"/>
              </a:rPr>
              <a:t>)</a:t>
            </a:r>
          </a:p>
        </p:txBody>
      </p:sp>
      <p:sp>
        <p:nvSpPr>
          <p:cNvPr id="6" name="직사각형 5"/>
          <p:cNvSpPr/>
          <p:nvPr/>
        </p:nvSpPr>
        <p:spPr>
          <a:xfrm>
            <a:off x="539552" y="620688"/>
            <a:ext cx="8208912" cy="738664"/>
          </a:xfrm>
          <a:prstGeom prst="rect">
            <a:avLst/>
          </a:prstGeom>
        </p:spPr>
        <p:txBody>
          <a:bodyPr wrap="square">
            <a:spAutoFit/>
          </a:bodyPr>
          <a:lstStyle/>
          <a:p>
            <a:r>
              <a:rPr lang="en-US" altLang="ko-KR" sz="2400" dirty="0" err="1" smtClean="0">
                <a:solidFill>
                  <a:srgbClr val="800000"/>
                </a:solidFill>
                <a:latin typeface="Calibri" pitchFamily="34" charset="0"/>
                <a:ea typeface="굴림" pitchFamily="50" charset="-127"/>
              </a:rPr>
              <a:t>Autophagic</a:t>
            </a:r>
            <a:r>
              <a:rPr lang="en-US" altLang="ko-KR" sz="2400" dirty="0" smtClean="0">
                <a:solidFill>
                  <a:srgbClr val="800000"/>
                </a:solidFill>
                <a:latin typeface="Calibri" pitchFamily="34" charset="0"/>
                <a:ea typeface="굴림" pitchFamily="50" charset="-127"/>
              </a:rPr>
              <a:t> cell death:</a:t>
            </a:r>
          </a:p>
          <a:p>
            <a:r>
              <a:rPr lang="en-US" altLang="ko-KR" dirty="0" smtClean="0">
                <a:solidFill>
                  <a:srgbClr val="800000"/>
                </a:solidFill>
                <a:latin typeface="Calibri" pitchFamily="34" charset="0"/>
                <a:ea typeface="굴림" pitchFamily="50" charset="-127"/>
              </a:rPr>
              <a:t>instances of cell death that are accompanied by a massive </a:t>
            </a:r>
            <a:r>
              <a:rPr lang="en-US" altLang="ko-KR" dirty="0" err="1" smtClean="0">
                <a:solidFill>
                  <a:srgbClr val="800000"/>
                </a:solidFill>
                <a:latin typeface="Calibri" pitchFamily="34" charset="0"/>
                <a:ea typeface="굴림" pitchFamily="50" charset="-127"/>
              </a:rPr>
              <a:t>cytoplasmic</a:t>
            </a:r>
            <a:r>
              <a:rPr lang="en-US" altLang="ko-KR" dirty="0" smtClean="0">
                <a:solidFill>
                  <a:srgbClr val="800000"/>
                </a:solidFill>
                <a:latin typeface="Calibri" pitchFamily="34" charset="0"/>
                <a:ea typeface="굴림" pitchFamily="50" charset="-127"/>
              </a:rPr>
              <a:t> vacuolization</a:t>
            </a:r>
            <a:endParaRPr lang="en-US" altLang="ko-KR" dirty="0">
              <a:solidFill>
                <a:srgbClr val="800000"/>
              </a:solidFill>
              <a:latin typeface="Calibri" pitchFamily="34" charset="0"/>
              <a:ea typeface="굴림" pitchFamily="50" charset="-127"/>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611560" y="692696"/>
            <a:ext cx="7560840" cy="5262979"/>
          </a:xfrm>
          <a:prstGeom prst="rect">
            <a:avLst/>
          </a:prstGeom>
        </p:spPr>
        <p:txBody>
          <a:bodyPr wrap="square">
            <a:spAutoFit/>
          </a:bodyPr>
          <a:lstStyle/>
          <a:p>
            <a:r>
              <a:rPr lang="en-US" altLang="ko-KR" sz="1600" dirty="0" smtClean="0"/>
              <a:t>Alpha </a:t>
            </a:r>
            <a:r>
              <a:rPr lang="en-US" altLang="ko-KR" sz="1600" dirty="0" err="1" smtClean="0"/>
              <a:t>secretase</a:t>
            </a:r>
            <a:endParaRPr lang="en-US" altLang="ko-KR" sz="1600" dirty="0" smtClean="0"/>
          </a:p>
          <a:p>
            <a:endParaRPr lang="en-US" altLang="ko-KR" sz="1000" dirty="0"/>
          </a:p>
          <a:p>
            <a:r>
              <a:rPr lang="en-US" altLang="ko-KR" sz="1000" dirty="0" smtClean="0"/>
              <a:t>Alpha </a:t>
            </a:r>
            <a:r>
              <a:rPr lang="en-US" altLang="ko-KR" sz="1000" dirty="0" err="1" smtClean="0"/>
              <a:t>secretases</a:t>
            </a:r>
            <a:r>
              <a:rPr lang="en-US" altLang="ko-KR" sz="1000" dirty="0" smtClean="0"/>
              <a:t> are a family of </a:t>
            </a:r>
            <a:r>
              <a:rPr lang="en-US" altLang="ko-KR" sz="1000" dirty="0" err="1" smtClean="0"/>
              <a:t>proteolytic</a:t>
            </a:r>
            <a:r>
              <a:rPr lang="en-US" altLang="ko-KR" sz="1000" dirty="0" smtClean="0"/>
              <a:t> enzymes that cleave </a:t>
            </a:r>
            <a:r>
              <a:rPr lang="en-US" altLang="ko-KR" sz="1000" dirty="0" err="1" smtClean="0"/>
              <a:t>amyloid</a:t>
            </a:r>
            <a:r>
              <a:rPr lang="en-US" altLang="ko-KR" sz="1000" dirty="0" smtClean="0"/>
              <a:t> precursor protein (APP) in its </a:t>
            </a:r>
            <a:r>
              <a:rPr lang="en-US" altLang="ko-KR" sz="1000" dirty="0" err="1" smtClean="0"/>
              <a:t>transmembrane</a:t>
            </a:r>
            <a:r>
              <a:rPr lang="en-US" altLang="ko-KR" sz="1000" dirty="0" smtClean="0"/>
              <a:t> region. Specifically, alpha </a:t>
            </a:r>
            <a:r>
              <a:rPr lang="en-US" altLang="ko-KR" sz="1000" dirty="0" err="1" smtClean="0"/>
              <a:t>secretases</a:t>
            </a:r>
            <a:r>
              <a:rPr lang="en-US" altLang="ko-KR" sz="1000" dirty="0" smtClean="0"/>
              <a:t> cleave within the fragment that gives rise to the Alzheimer's disease-associated peptide </a:t>
            </a:r>
            <a:r>
              <a:rPr lang="en-US" altLang="ko-KR" sz="1000" dirty="0" err="1" smtClean="0"/>
              <a:t>amyloid</a:t>
            </a:r>
            <a:r>
              <a:rPr lang="en-US" altLang="ko-KR" sz="1000" dirty="0" smtClean="0"/>
              <a:t> beta when APP is instead processed by beta </a:t>
            </a:r>
            <a:r>
              <a:rPr lang="en-US" altLang="ko-KR" sz="1000" dirty="0" err="1" smtClean="0"/>
              <a:t>secretase</a:t>
            </a:r>
            <a:r>
              <a:rPr lang="en-US" altLang="ko-KR" sz="1000" dirty="0" smtClean="0"/>
              <a:t> and gamma </a:t>
            </a:r>
            <a:r>
              <a:rPr lang="en-US" altLang="ko-KR" sz="1000" dirty="0" err="1" smtClean="0"/>
              <a:t>secretase</a:t>
            </a:r>
            <a:r>
              <a:rPr lang="en-US" altLang="ko-KR" sz="1000" dirty="0" smtClean="0"/>
              <a:t>. The alpha-</a:t>
            </a:r>
            <a:r>
              <a:rPr lang="en-US" altLang="ko-KR" sz="1000" dirty="0" err="1" smtClean="0"/>
              <a:t>secretase</a:t>
            </a:r>
            <a:r>
              <a:rPr lang="en-US" altLang="ko-KR" sz="1000" dirty="0" smtClean="0"/>
              <a:t> pathway is the predominant APP processing pathway. Thus, alpha-</a:t>
            </a:r>
            <a:r>
              <a:rPr lang="en-US" altLang="ko-KR" sz="1000" dirty="0" err="1" smtClean="0"/>
              <a:t>secretase</a:t>
            </a:r>
            <a:r>
              <a:rPr lang="en-US" altLang="ko-KR" sz="1000" dirty="0" smtClean="0"/>
              <a:t> cleavage precludes </a:t>
            </a:r>
            <a:r>
              <a:rPr lang="en-US" altLang="ko-KR" sz="1000" dirty="0" err="1" smtClean="0"/>
              <a:t>amyloid</a:t>
            </a:r>
            <a:r>
              <a:rPr lang="en-US" altLang="ko-KR" sz="1000" dirty="0" smtClean="0"/>
              <a:t> beta formation and is considered to be part of the non-</a:t>
            </a:r>
            <a:r>
              <a:rPr lang="en-US" altLang="ko-KR" sz="1000" dirty="0" err="1" smtClean="0"/>
              <a:t>amyloidogenic</a:t>
            </a:r>
            <a:r>
              <a:rPr lang="en-US" altLang="ko-KR" sz="1000" dirty="0" smtClean="0"/>
              <a:t> pathway in APP processing. </a:t>
            </a:r>
            <a:r>
              <a:rPr lang="en-US" altLang="ko-KR" sz="1000" b="1" dirty="0" smtClean="0"/>
              <a:t>Alpha </a:t>
            </a:r>
            <a:r>
              <a:rPr lang="en-US" altLang="ko-KR" sz="1000" b="1" dirty="0" err="1" smtClean="0"/>
              <a:t>secretases</a:t>
            </a:r>
            <a:r>
              <a:rPr lang="en-US" altLang="ko-KR" sz="1000" b="1" dirty="0" smtClean="0"/>
              <a:t> are members of the ADAM ('a </a:t>
            </a:r>
            <a:r>
              <a:rPr lang="en-US" altLang="ko-KR" sz="1000" b="1" dirty="0" err="1" smtClean="0"/>
              <a:t>disintegrin</a:t>
            </a:r>
            <a:r>
              <a:rPr lang="en-US" altLang="ko-KR" sz="1000" b="1" dirty="0" smtClean="0"/>
              <a:t> and </a:t>
            </a:r>
            <a:r>
              <a:rPr lang="en-US" altLang="ko-KR" sz="1000" b="1" dirty="0" err="1" smtClean="0"/>
              <a:t>metalloprotease</a:t>
            </a:r>
            <a:r>
              <a:rPr lang="en-US" altLang="ko-KR" sz="1000" b="1" dirty="0" smtClean="0"/>
              <a:t> domain') family, which are expressed on the surfaces of cells and anchored in the cell membrane.</a:t>
            </a:r>
            <a:r>
              <a:rPr lang="en-US" altLang="ko-KR" sz="1000" dirty="0" smtClean="0"/>
              <a:t> Several such proteins, notably ADAM10, have been identified as possessing alpha-</a:t>
            </a:r>
            <a:r>
              <a:rPr lang="en-US" altLang="ko-KR" sz="1000" dirty="0" err="1" smtClean="0"/>
              <a:t>secretase</a:t>
            </a:r>
            <a:r>
              <a:rPr lang="en-US" altLang="ko-KR" sz="1000" dirty="0" smtClean="0"/>
              <a:t> activity. Upon cleavage by alpha </a:t>
            </a:r>
            <a:r>
              <a:rPr lang="en-US" altLang="ko-KR" sz="1000" dirty="0" err="1" smtClean="0"/>
              <a:t>secretases</a:t>
            </a:r>
            <a:r>
              <a:rPr lang="en-US" altLang="ko-KR" sz="1000" dirty="0" smtClean="0"/>
              <a:t>, APP releases its extracellular domain - a fragment known as </a:t>
            </a:r>
            <a:r>
              <a:rPr lang="en-US" altLang="ko-KR" sz="1000" dirty="0" err="1" smtClean="0"/>
              <a:t>APPsα</a:t>
            </a:r>
            <a:r>
              <a:rPr lang="en-US" altLang="ko-KR" sz="1000" dirty="0" smtClean="0"/>
              <a:t> - into the extracellular environment in a process known as </a:t>
            </a:r>
            <a:r>
              <a:rPr lang="en-US" altLang="ko-KR" sz="1000" dirty="0" err="1" smtClean="0"/>
              <a:t>ectodomain</a:t>
            </a:r>
            <a:r>
              <a:rPr lang="en-US" altLang="ko-KR" sz="1000" dirty="0" smtClean="0"/>
              <a:t> shedding.</a:t>
            </a:r>
          </a:p>
          <a:p>
            <a:endParaRPr lang="en-US" altLang="ko-KR" sz="1000" dirty="0" smtClean="0"/>
          </a:p>
          <a:p>
            <a:r>
              <a:rPr lang="en-US" altLang="ko-KR" sz="1000" b="1" dirty="0" smtClean="0"/>
              <a:t>ADAM10 consists of two protein domains, a </a:t>
            </a:r>
            <a:r>
              <a:rPr lang="en-US" altLang="ko-KR" sz="1000" b="1" dirty="0" err="1" smtClean="0"/>
              <a:t>disintegrin</a:t>
            </a:r>
            <a:r>
              <a:rPr lang="en-US" altLang="ko-KR" sz="1000" b="1" dirty="0" smtClean="0"/>
              <a:t> domain and a </a:t>
            </a:r>
            <a:r>
              <a:rPr lang="en-US" altLang="ko-KR" sz="1000" b="1" dirty="0" err="1" smtClean="0"/>
              <a:t>prodomain</a:t>
            </a:r>
            <a:r>
              <a:rPr lang="en-US" altLang="ko-KR" sz="1000" dirty="0" smtClean="0"/>
              <a:t>; however, only the </a:t>
            </a:r>
            <a:r>
              <a:rPr lang="en-US" altLang="ko-KR" sz="1000" dirty="0" err="1" smtClean="0"/>
              <a:t>prodomain</a:t>
            </a:r>
            <a:r>
              <a:rPr lang="en-US" altLang="ko-KR" sz="1000" dirty="0" smtClean="0"/>
              <a:t> is required for APP processing. Other ADAM proteins, ADAM17 (also called TACE, tumor necrosis factor-α converting enzyme), ADAM9, and ADAM19 have also been identified as alpha </a:t>
            </a:r>
            <a:r>
              <a:rPr lang="en-US" altLang="ko-KR" sz="1000" dirty="0" err="1" smtClean="0"/>
              <a:t>secretases</a:t>
            </a:r>
            <a:r>
              <a:rPr lang="en-US" altLang="ko-KR" sz="1000" dirty="0" smtClean="0"/>
              <a:t>; extracellular expression of mutant ADAM9 (also known as MDC9 or </a:t>
            </a:r>
            <a:r>
              <a:rPr lang="en-US" altLang="ko-KR" sz="1000" dirty="0" err="1" smtClean="0"/>
              <a:t>meltrin</a:t>
            </a:r>
            <a:r>
              <a:rPr lang="en-US" altLang="ko-KR" sz="1000" dirty="0" smtClean="0"/>
              <a:t> gamma) lacking the membrane anchor domain has been suggested as one of many possible means of Alzheimer's prevention and treatment exploiting the alpha </a:t>
            </a:r>
            <a:r>
              <a:rPr lang="en-US" altLang="ko-KR" sz="1000" dirty="0" err="1" smtClean="0"/>
              <a:t>secretase</a:t>
            </a:r>
            <a:r>
              <a:rPr lang="en-US" altLang="ko-KR" sz="1000" dirty="0" smtClean="0"/>
              <a:t> pathway. Two distinct modalities of alpha-</a:t>
            </a:r>
            <a:r>
              <a:rPr lang="en-US" altLang="ko-KR" sz="1000" dirty="0" err="1" smtClean="0"/>
              <a:t>secretase</a:t>
            </a:r>
            <a:r>
              <a:rPr lang="en-US" altLang="ko-KR" sz="1000" dirty="0" smtClean="0"/>
              <a:t> activity have been observed in cells; constitutive activity occurs mainly at the cell surface and is independent of regulatory mechanisms inside the cell, while regulated activity occurs mainly in the </a:t>
            </a:r>
            <a:r>
              <a:rPr lang="en-US" altLang="ko-KR" sz="1000" dirty="0" err="1" smtClean="0"/>
              <a:t>golgi</a:t>
            </a:r>
            <a:r>
              <a:rPr lang="en-US" altLang="ko-KR" sz="1000" dirty="0" smtClean="0"/>
              <a:t> and is dependent on the activity of protein </a:t>
            </a:r>
            <a:r>
              <a:rPr lang="en-US" altLang="ko-KR" sz="1000" dirty="0" err="1" smtClean="0"/>
              <a:t>kinase</a:t>
            </a:r>
            <a:r>
              <a:rPr lang="en-US" altLang="ko-KR" sz="1000" dirty="0" smtClean="0"/>
              <a:t> C. </a:t>
            </a:r>
            <a:r>
              <a:rPr lang="en-US" altLang="ko-KR" sz="1000" dirty="0" smtClean="0">
                <a:solidFill>
                  <a:srgbClr val="FF0000"/>
                </a:solidFill>
              </a:rPr>
              <a:t>Alpha-</a:t>
            </a:r>
            <a:r>
              <a:rPr lang="en-US" altLang="ko-KR" sz="1000" dirty="0" err="1" smtClean="0">
                <a:solidFill>
                  <a:srgbClr val="FF0000"/>
                </a:solidFill>
              </a:rPr>
              <a:t>secretase</a:t>
            </a:r>
            <a:r>
              <a:rPr lang="en-US" altLang="ko-KR" sz="1000" dirty="0" smtClean="0">
                <a:solidFill>
                  <a:srgbClr val="FF0000"/>
                </a:solidFill>
              </a:rPr>
              <a:t> activity in the </a:t>
            </a:r>
            <a:r>
              <a:rPr lang="en-US" altLang="ko-KR" sz="1000" dirty="0" err="1" smtClean="0">
                <a:solidFill>
                  <a:srgbClr val="FF0000"/>
                </a:solidFill>
              </a:rPr>
              <a:t>golgi</a:t>
            </a:r>
            <a:r>
              <a:rPr lang="en-US" altLang="ko-KR" sz="1000" dirty="0" smtClean="0">
                <a:solidFill>
                  <a:srgbClr val="FF0000"/>
                </a:solidFill>
              </a:rPr>
              <a:t> is thought to compete directly with the beta-</a:t>
            </a:r>
            <a:r>
              <a:rPr lang="en-US" altLang="ko-KR" sz="1000" dirty="0" err="1" smtClean="0">
                <a:solidFill>
                  <a:srgbClr val="FF0000"/>
                </a:solidFill>
              </a:rPr>
              <a:t>secretase</a:t>
            </a:r>
            <a:r>
              <a:rPr lang="en-US" altLang="ko-KR" sz="1000" dirty="0" smtClean="0">
                <a:solidFill>
                  <a:srgbClr val="FF0000"/>
                </a:solidFill>
              </a:rPr>
              <a:t> pathway for APP substrates during membrane protein maturation. Cell-surface cleavage by alpha </a:t>
            </a:r>
            <a:r>
              <a:rPr lang="en-US" altLang="ko-KR" sz="1000" dirty="0" err="1" smtClean="0">
                <a:solidFill>
                  <a:srgbClr val="FF0000"/>
                </a:solidFill>
              </a:rPr>
              <a:t>secretase</a:t>
            </a:r>
            <a:r>
              <a:rPr lang="en-US" altLang="ko-KR" sz="1000" dirty="0" smtClean="0">
                <a:solidFill>
                  <a:srgbClr val="FF0000"/>
                </a:solidFill>
              </a:rPr>
              <a:t> is very rapid after APP reaches the cell surface.</a:t>
            </a:r>
          </a:p>
          <a:p>
            <a:endParaRPr lang="en-US" altLang="ko-KR" sz="1000" dirty="0" smtClean="0"/>
          </a:p>
          <a:p>
            <a:r>
              <a:rPr lang="en-US" altLang="ko-KR" sz="1000" dirty="0" smtClean="0"/>
              <a:t>The activity of alpha </a:t>
            </a:r>
            <a:r>
              <a:rPr lang="en-US" altLang="ko-KR" sz="1000" dirty="0" err="1" smtClean="0"/>
              <a:t>secretases</a:t>
            </a:r>
            <a:r>
              <a:rPr lang="en-US" altLang="ko-KR" sz="1000" dirty="0" smtClean="0"/>
              <a:t> has been implicated in the regulation of learning and memory formation. Release of the </a:t>
            </a:r>
            <a:r>
              <a:rPr lang="en-US" altLang="ko-KR" sz="1000" b="1" dirty="0" err="1" smtClean="0"/>
              <a:t>APPsα</a:t>
            </a:r>
            <a:r>
              <a:rPr lang="en-US" altLang="ko-KR" sz="1000" b="1" dirty="0" smtClean="0"/>
              <a:t> </a:t>
            </a:r>
            <a:r>
              <a:rPr lang="en-US" altLang="ko-KR" sz="1000" b="1" dirty="0" err="1" smtClean="0"/>
              <a:t>ectodomain</a:t>
            </a:r>
            <a:r>
              <a:rPr lang="en-US" altLang="ko-KR" sz="1000" b="1" dirty="0" smtClean="0"/>
              <a:t> has </a:t>
            </a:r>
            <a:r>
              <a:rPr lang="en-US" altLang="ko-KR" sz="1000" b="1" dirty="0" err="1" smtClean="0"/>
              <a:t>neurotrophic</a:t>
            </a:r>
            <a:r>
              <a:rPr lang="en-US" altLang="ko-KR" sz="1000" b="1" dirty="0" smtClean="0"/>
              <a:t> effects that counteract apoptotic signaling and promote synapse formation, processes that are </a:t>
            </a:r>
            <a:r>
              <a:rPr lang="en-US" altLang="ko-KR" sz="1000" b="1" dirty="0" err="1" smtClean="0"/>
              <a:t>upregulated</a:t>
            </a:r>
            <a:r>
              <a:rPr lang="en-US" altLang="ko-KR" sz="1000" b="1" dirty="0" smtClean="0"/>
              <a:t> when ADAM10 is </a:t>
            </a:r>
            <a:r>
              <a:rPr lang="en-US" altLang="ko-KR" sz="1000" b="1" dirty="0" err="1" smtClean="0"/>
              <a:t>overexpressed</a:t>
            </a:r>
            <a:r>
              <a:rPr lang="en-US" altLang="ko-KR" sz="1000" b="1" dirty="0" smtClean="0"/>
              <a:t>. Alpha </a:t>
            </a:r>
            <a:r>
              <a:rPr lang="en-US" altLang="ko-KR" sz="1000" b="1" dirty="0" err="1" smtClean="0"/>
              <a:t>secretase</a:t>
            </a:r>
            <a:r>
              <a:rPr lang="en-US" altLang="ko-KR" sz="1000" b="1" dirty="0" smtClean="0"/>
              <a:t> activity has also been observed to be </a:t>
            </a:r>
            <a:r>
              <a:rPr lang="en-US" altLang="ko-KR" sz="1000" b="1" dirty="0" err="1" smtClean="0"/>
              <a:t>upregulated</a:t>
            </a:r>
            <a:r>
              <a:rPr lang="en-US" altLang="ko-KR" sz="1000" b="1" dirty="0" smtClean="0"/>
              <a:t> in response to the signaling peptide PACAP</a:t>
            </a:r>
            <a:r>
              <a:rPr lang="en-US" altLang="ko-KR" sz="1000" dirty="0" smtClean="0"/>
              <a:t>.</a:t>
            </a:r>
          </a:p>
          <a:p>
            <a:endParaRPr lang="en-US" altLang="ko-KR" sz="1000" dirty="0" smtClean="0"/>
          </a:p>
          <a:p>
            <a:r>
              <a:rPr lang="en-US" altLang="ko-KR" sz="1000" dirty="0" smtClean="0"/>
              <a:t>Related alpha-</a:t>
            </a:r>
            <a:r>
              <a:rPr lang="en-US" altLang="ko-KR" sz="1000" dirty="0" err="1" smtClean="0"/>
              <a:t>secretases</a:t>
            </a:r>
            <a:r>
              <a:rPr lang="en-US" altLang="ko-KR" sz="1000" dirty="0" smtClean="0"/>
              <a:t>, including ADAM10, have also been implicated in similar maturation events for other </a:t>
            </a:r>
            <a:r>
              <a:rPr lang="en-US" altLang="ko-KR" sz="1000" dirty="0" err="1" smtClean="0"/>
              <a:t>transmembrane</a:t>
            </a:r>
            <a:r>
              <a:rPr lang="en-US" altLang="ko-KR" sz="1000" dirty="0" smtClean="0"/>
              <a:t> proteins such as MHC class I proteins. Recent evidence suggests that some such proteins are first processed to </a:t>
            </a:r>
            <a:r>
              <a:rPr lang="en-US" altLang="ko-KR" sz="1000" dirty="0" err="1" smtClean="0"/>
              <a:t>ectodomains</a:t>
            </a:r>
            <a:r>
              <a:rPr lang="en-US" altLang="ko-KR" sz="1000" dirty="0" smtClean="0"/>
              <a:t> by alpha </a:t>
            </a:r>
            <a:r>
              <a:rPr lang="en-US" altLang="ko-KR" sz="1000" dirty="0" err="1" smtClean="0"/>
              <a:t>secretases</a:t>
            </a:r>
            <a:r>
              <a:rPr lang="en-US" altLang="ko-KR" sz="1000" dirty="0" smtClean="0"/>
              <a:t> and subsequently cleaved by another Alzheimer's-associated protease complex, gamma </a:t>
            </a:r>
            <a:r>
              <a:rPr lang="en-US" altLang="ko-KR" sz="1000" dirty="0" err="1" smtClean="0"/>
              <a:t>secretase</a:t>
            </a:r>
            <a:r>
              <a:rPr lang="en-US" altLang="ko-KR" sz="1000" dirty="0" smtClean="0"/>
              <a:t> in its </a:t>
            </a:r>
            <a:r>
              <a:rPr lang="en-US" altLang="ko-KR" sz="1000" dirty="0" err="1" smtClean="0"/>
              <a:t>presenilin-complexed</a:t>
            </a:r>
            <a:r>
              <a:rPr lang="en-US" altLang="ko-KR" sz="1000" dirty="0" smtClean="0"/>
              <a:t> form. The Notch pathway bears many similarities to APP processing and is also regulated in part by ADAM10.[</a:t>
            </a:r>
            <a:endParaRPr lang="en-US" altLang="ko-KR" sz="1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nature.com/nature/journal/v451/n7182/images/nature06639-f1.2.jpg"/>
          <p:cNvPicPr>
            <a:picLocks noChangeAspect="1" noChangeArrowheads="1"/>
          </p:cNvPicPr>
          <p:nvPr/>
        </p:nvPicPr>
        <p:blipFill>
          <a:blip r:embed="rId2" cstate="print"/>
          <a:srcRect/>
          <a:stretch>
            <a:fillRect/>
          </a:stretch>
        </p:blipFill>
        <p:spPr bwMode="auto">
          <a:xfrm>
            <a:off x="1691680" y="1484784"/>
            <a:ext cx="5472608" cy="3112546"/>
          </a:xfrm>
          <a:prstGeom prst="rect">
            <a:avLst/>
          </a:prstGeom>
          <a:noFill/>
        </p:spPr>
      </p:pic>
      <p:sp>
        <p:nvSpPr>
          <p:cNvPr id="3" name="직사각형 2"/>
          <p:cNvSpPr/>
          <p:nvPr/>
        </p:nvSpPr>
        <p:spPr>
          <a:xfrm>
            <a:off x="395536" y="4941168"/>
            <a:ext cx="8280920" cy="1631216"/>
          </a:xfrm>
          <a:prstGeom prst="rect">
            <a:avLst/>
          </a:prstGeom>
        </p:spPr>
        <p:txBody>
          <a:bodyPr wrap="square">
            <a:spAutoFit/>
          </a:bodyPr>
          <a:lstStyle/>
          <a:p>
            <a:r>
              <a:rPr lang="en-US" altLang="ko-KR" sz="1000" dirty="0" err="1" smtClean="0"/>
              <a:t>Microautophagy</a:t>
            </a:r>
            <a:r>
              <a:rPr lang="en-US" altLang="ko-KR" sz="1000" dirty="0" smtClean="0"/>
              <a:t> refers to the sequestration of </a:t>
            </a:r>
            <a:r>
              <a:rPr lang="en-US" altLang="ko-KR" sz="1000" dirty="0" err="1" smtClean="0"/>
              <a:t>cytosolic</a:t>
            </a:r>
            <a:r>
              <a:rPr lang="en-US" altLang="ko-KR" sz="1000" dirty="0" smtClean="0"/>
              <a:t> components directly by </a:t>
            </a:r>
            <a:r>
              <a:rPr lang="en-US" altLang="ko-KR" sz="1000" dirty="0" err="1" smtClean="0"/>
              <a:t>lysosomes</a:t>
            </a:r>
            <a:r>
              <a:rPr lang="en-US" altLang="ko-KR" sz="1000" dirty="0" smtClean="0"/>
              <a:t> through invaginations in their limiting membrane. The function of this process in higher eukaryotes is not known, whereas </a:t>
            </a:r>
            <a:r>
              <a:rPr lang="en-US" altLang="ko-KR" sz="1000" dirty="0" err="1" smtClean="0"/>
              <a:t>microautophagy</a:t>
            </a:r>
            <a:r>
              <a:rPr lang="en-US" altLang="ko-KR" sz="1000" dirty="0" smtClean="0"/>
              <a:t>-like processes in fungi are involved in selective organelle degradation. In the case of </a:t>
            </a:r>
            <a:r>
              <a:rPr lang="en-US" altLang="ko-KR" sz="1000" dirty="0" err="1" smtClean="0"/>
              <a:t>macroautophagy</a:t>
            </a:r>
            <a:r>
              <a:rPr lang="en-US" altLang="ko-KR" sz="1000" dirty="0" smtClean="0"/>
              <a:t>, the cargoes are sequestered within a unique double-membrane </a:t>
            </a:r>
            <a:r>
              <a:rPr lang="en-US" altLang="ko-KR" sz="1000" dirty="0" err="1" smtClean="0"/>
              <a:t>cytosolic</a:t>
            </a:r>
            <a:r>
              <a:rPr lang="en-US" altLang="ko-KR" sz="1000" dirty="0" smtClean="0"/>
              <a:t> vesicle, an </a:t>
            </a:r>
            <a:r>
              <a:rPr lang="en-US" altLang="ko-KR" sz="1000" dirty="0" err="1" smtClean="0"/>
              <a:t>autophagosome</a:t>
            </a:r>
            <a:r>
              <a:rPr lang="en-US" altLang="ko-KR" sz="1000" dirty="0" smtClean="0"/>
              <a:t>. Sequestration can be either nonspecific, involving the engulfment of bulk cytoplasm, or selective, targeting specific cargoes such as organelles or invasive microbes. The </a:t>
            </a:r>
            <a:r>
              <a:rPr lang="en-US" altLang="ko-KR" sz="1000" dirty="0" err="1" smtClean="0"/>
              <a:t>autophagosome</a:t>
            </a:r>
            <a:r>
              <a:rPr lang="en-US" altLang="ko-KR" sz="1000" dirty="0" smtClean="0"/>
              <a:t> is formed by expansion of the </a:t>
            </a:r>
            <a:r>
              <a:rPr lang="en-US" altLang="ko-KR" sz="1000" dirty="0" err="1" smtClean="0"/>
              <a:t>phagophore</a:t>
            </a:r>
            <a:r>
              <a:rPr lang="en-US" altLang="ko-KR" sz="1000" dirty="0" smtClean="0"/>
              <a:t>, but the origin of the membrane is unknown. Fusion of the </a:t>
            </a:r>
            <a:r>
              <a:rPr lang="en-US" altLang="ko-KR" sz="1000" dirty="0" err="1" smtClean="0"/>
              <a:t>autophagosome</a:t>
            </a:r>
            <a:r>
              <a:rPr lang="en-US" altLang="ko-KR" sz="1000" dirty="0" smtClean="0"/>
              <a:t> with an </a:t>
            </a:r>
            <a:r>
              <a:rPr lang="en-US" altLang="ko-KR" sz="1000" dirty="0" err="1" smtClean="0"/>
              <a:t>endosome</a:t>
            </a:r>
            <a:r>
              <a:rPr lang="en-US" altLang="ko-KR" sz="1000" dirty="0" smtClean="0"/>
              <a:t> (not shown) or a </a:t>
            </a:r>
            <a:r>
              <a:rPr lang="en-US" altLang="ko-KR" sz="1000" dirty="0" err="1" smtClean="0"/>
              <a:t>lysosome</a:t>
            </a:r>
            <a:r>
              <a:rPr lang="en-US" altLang="ko-KR" sz="1000" dirty="0" smtClean="0"/>
              <a:t> provides </a:t>
            </a:r>
            <a:r>
              <a:rPr lang="en-US" altLang="ko-KR" sz="1000" dirty="0" err="1" smtClean="0"/>
              <a:t>hydrolases</a:t>
            </a:r>
            <a:r>
              <a:rPr lang="en-US" altLang="ko-KR" sz="1000" dirty="0" smtClean="0"/>
              <a:t>. </a:t>
            </a:r>
            <a:r>
              <a:rPr lang="en-US" altLang="ko-KR" sz="1000" dirty="0" err="1" smtClean="0"/>
              <a:t>Lysis</a:t>
            </a:r>
            <a:r>
              <a:rPr lang="en-US" altLang="ko-KR" sz="1000" dirty="0" smtClean="0"/>
              <a:t> of the </a:t>
            </a:r>
            <a:r>
              <a:rPr lang="en-US" altLang="ko-KR" sz="1000" dirty="0" err="1" smtClean="0"/>
              <a:t>autophagosome</a:t>
            </a:r>
            <a:r>
              <a:rPr lang="en-US" altLang="ko-KR" sz="1000" dirty="0" smtClean="0"/>
              <a:t> inner membrane and breakdown of the contents occurs in the </a:t>
            </a:r>
            <a:r>
              <a:rPr lang="en-US" altLang="ko-KR" sz="1000" dirty="0" err="1" smtClean="0"/>
              <a:t>autolysosome</a:t>
            </a:r>
            <a:r>
              <a:rPr lang="en-US" altLang="ko-KR" sz="1000" dirty="0" smtClean="0"/>
              <a:t>, and the resulting macromolecules are released back into the </a:t>
            </a:r>
            <a:r>
              <a:rPr lang="en-US" altLang="ko-KR" sz="1000" dirty="0" err="1" smtClean="0"/>
              <a:t>cytosol</a:t>
            </a:r>
            <a:r>
              <a:rPr lang="en-US" altLang="ko-KR" sz="1000" dirty="0" smtClean="0"/>
              <a:t> through membrane </a:t>
            </a:r>
            <a:r>
              <a:rPr lang="en-US" altLang="ko-KR" sz="1000" dirty="0" err="1" smtClean="0"/>
              <a:t>permeases</a:t>
            </a:r>
            <a:r>
              <a:rPr lang="en-US" altLang="ko-KR" sz="1000" dirty="0" smtClean="0"/>
              <a:t>. CMA involves direct translocation of unfolded substrate proteins across the </a:t>
            </a:r>
            <a:r>
              <a:rPr lang="en-US" altLang="ko-KR" sz="1000" dirty="0" err="1" smtClean="0"/>
              <a:t>lysosome</a:t>
            </a:r>
            <a:r>
              <a:rPr lang="en-US" altLang="ko-KR" sz="1000" dirty="0" smtClean="0"/>
              <a:t> membrane through the action of a </a:t>
            </a:r>
            <a:r>
              <a:rPr lang="en-US" altLang="ko-KR" sz="1000" dirty="0" err="1" smtClean="0"/>
              <a:t>cytosolic</a:t>
            </a:r>
            <a:r>
              <a:rPr lang="en-US" altLang="ko-KR" sz="1000" dirty="0" smtClean="0"/>
              <a:t> and </a:t>
            </a:r>
            <a:r>
              <a:rPr lang="en-US" altLang="ko-KR" sz="1000" dirty="0" err="1" smtClean="0"/>
              <a:t>lysosomal</a:t>
            </a:r>
            <a:r>
              <a:rPr lang="en-US" altLang="ko-KR" sz="1000" dirty="0" smtClean="0"/>
              <a:t> chaperone hsc70, and the integral membrane receptor LAMP-2A (</a:t>
            </a:r>
            <a:r>
              <a:rPr lang="en-US" altLang="ko-KR" sz="1000" dirty="0" err="1" smtClean="0"/>
              <a:t>lysosome</a:t>
            </a:r>
            <a:r>
              <a:rPr lang="en-US" altLang="ko-KR" sz="1000" dirty="0" smtClean="0"/>
              <a:t>-associated membrane protein type 2A). Nature 451, 1069-1075(28 February 2008)</a:t>
            </a:r>
            <a:endParaRPr lang="en-US" altLang="ko-KR" sz="1000" dirty="0"/>
          </a:p>
        </p:txBody>
      </p:sp>
      <p:sp>
        <p:nvSpPr>
          <p:cNvPr id="4" name="직사각형 3"/>
          <p:cNvSpPr/>
          <p:nvPr/>
        </p:nvSpPr>
        <p:spPr>
          <a:xfrm>
            <a:off x="2555776" y="692696"/>
            <a:ext cx="3583032" cy="369332"/>
          </a:xfrm>
          <a:prstGeom prst="rect">
            <a:avLst/>
          </a:prstGeom>
        </p:spPr>
        <p:txBody>
          <a:bodyPr wrap="none">
            <a:spAutoFit/>
          </a:bodyPr>
          <a:lstStyle/>
          <a:p>
            <a:r>
              <a:rPr lang="en-US" altLang="ko-KR" dirty="0"/>
              <a:t>T</a:t>
            </a:r>
            <a:r>
              <a:rPr lang="en-US" altLang="ko-KR" dirty="0" smtClean="0"/>
              <a:t>ypes of </a:t>
            </a:r>
            <a:r>
              <a:rPr lang="en-US" altLang="ko-KR" dirty="0" err="1" smtClean="0"/>
              <a:t>autophagy</a:t>
            </a:r>
            <a:r>
              <a:rPr lang="en-US" altLang="ko-KR" dirty="0" smtClean="0"/>
              <a:t> in mammals</a:t>
            </a:r>
            <a:endParaRPr lang="ko-KR"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cstate="print"/>
          <a:srcRect/>
          <a:stretch>
            <a:fillRect/>
          </a:stretch>
        </p:blipFill>
        <p:spPr bwMode="auto">
          <a:xfrm>
            <a:off x="395536" y="1196752"/>
            <a:ext cx="8024192" cy="4879117"/>
          </a:xfrm>
          <a:prstGeom prst="rect">
            <a:avLst/>
          </a:prstGeom>
          <a:noFill/>
          <a:ln w="9525">
            <a:noFill/>
            <a:miter lim="800000"/>
            <a:headEnd/>
            <a:tailEnd/>
          </a:ln>
        </p:spPr>
      </p:pic>
      <p:sp>
        <p:nvSpPr>
          <p:cNvPr id="3" name="직사각형 2"/>
          <p:cNvSpPr/>
          <p:nvPr/>
        </p:nvSpPr>
        <p:spPr>
          <a:xfrm>
            <a:off x="6300192" y="2681212"/>
            <a:ext cx="792088" cy="144016"/>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p:cNvSpPr/>
          <p:nvPr/>
        </p:nvSpPr>
        <p:spPr>
          <a:xfrm>
            <a:off x="4716016" y="1700808"/>
            <a:ext cx="792088" cy="144016"/>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p:cNvSpPr/>
          <p:nvPr/>
        </p:nvSpPr>
        <p:spPr>
          <a:xfrm>
            <a:off x="6372200" y="4824860"/>
            <a:ext cx="792088" cy="144016"/>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p:cNvSpPr/>
          <p:nvPr/>
        </p:nvSpPr>
        <p:spPr>
          <a:xfrm>
            <a:off x="6497744" y="4256152"/>
            <a:ext cx="1026584" cy="324976"/>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p:cNvSpPr/>
          <p:nvPr/>
        </p:nvSpPr>
        <p:spPr>
          <a:xfrm>
            <a:off x="6300192" y="2402416"/>
            <a:ext cx="792088" cy="144016"/>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899592" y="980728"/>
            <a:ext cx="7128792" cy="3385542"/>
          </a:xfrm>
          <a:prstGeom prst="rect">
            <a:avLst/>
          </a:prstGeom>
        </p:spPr>
        <p:txBody>
          <a:bodyPr wrap="square">
            <a:spAutoFit/>
          </a:bodyPr>
          <a:lstStyle/>
          <a:p>
            <a:r>
              <a:rPr lang="en-US" altLang="ko-KR" sz="2000" dirty="0" smtClean="0"/>
              <a:t>Control of </a:t>
            </a:r>
            <a:r>
              <a:rPr lang="en-US" altLang="ko-KR" sz="2000" dirty="0" err="1" smtClean="0"/>
              <a:t>autophagy</a:t>
            </a:r>
            <a:endParaRPr lang="en-US" altLang="ko-KR" sz="2000" dirty="0" smtClean="0"/>
          </a:p>
          <a:p>
            <a:endParaRPr lang="en-US" altLang="ko-KR" dirty="0" smtClean="0"/>
          </a:p>
          <a:p>
            <a:r>
              <a:rPr lang="en-US" altLang="ko-KR" sz="1600" dirty="0" smtClean="0"/>
              <a:t>In </a:t>
            </a:r>
            <a:r>
              <a:rPr lang="en-US" altLang="ko-KR" sz="1600" dirty="0" smtClean="0"/>
              <a:t>addition to </a:t>
            </a:r>
            <a:r>
              <a:rPr lang="en-US" altLang="ko-KR" sz="1600" dirty="0" smtClean="0"/>
              <a:t>its response to nutrient availability, a growing body of evidence indicates that </a:t>
            </a:r>
            <a:r>
              <a:rPr lang="en-US" altLang="ko-KR" sz="1600" dirty="0" err="1" smtClean="0"/>
              <a:t>autophagy</a:t>
            </a:r>
            <a:r>
              <a:rPr lang="en-US" altLang="ko-KR" sz="1600" dirty="0" smtClean="0"/>
              <a:t> is involved in an array of normal physiological processes as well as pathological conditions, such as development, cell death, aging, antigen presentation, bacterial</a:t>
            </a:r>
          </a:p>
          <a:p>
            <a:r>
              <a:rPr lang="en-US" altLang="ko-KR" sz="1600" dirty="0" smtClean="0"/>
              <a:t>degradation, and tumor suppression.</a:t>
            </a:r>
          </a:p>
          <a:p>
            <a:endParaRPr lang="en-US" altLang="ko-KR" sz="1600" dirty="0" smtClean="0"/>
          </a:p>
          <a:p>
            <a:r>
              <a:rPr lang="en-US" altLang="ko-KR" sz="1600" dirty="0" smtClean="0"/>
              <a:t>Damaging </a:t>
            </a:r>
            <a:r>
              <a:rPr lang="en-US" altLang="ko-KR" sz="1600" dirty="0" err="1" smtClean="0"/>
              <a:t>cytoplasmic</a:t>
            </a:r>
            <a:r>
              <a:rPr lang="en-US" altLang="ko-KR" sz="1600" dirty="0" smtClean="0"/>
              <a:t> components: e.g., during oxidative stress, infection, and accumulation of protein aggregates</a:t>
            </a:r>
          </a:p>
          <a:p>
            <a:endParaRPr lang="en-US" altLang="ko-KR" sz="1600" dirty="0" smtClean="0"/>
          </a:p>
          <a:p>
            <a:r>
              <a:rPr lang="en-US" altLang="ko-KR" sz="1600" dirty="0" smtClean="0"/>
              <a:t>Nutritional status, hormonal factors, and other cues like temperature, oxygen concentrations, and cell density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nature.com/nature/journal/v451/n7182/images/nature06639-f3.2.jpg"/>
          <p:cNvPicPr>
            <a:picLocks noChangeAspect="1" noChangeArrowheads="1"/>
          </p:cNvPicPr>
          <p:nvPr/>
        </p:nvPicPr>
        <p:blipFill>
          <a:blip r:embed="rId2" cstate="print"/>
          <a:srcRect/>
          <a:stretch>
            <a:fillRect/>
          </a:stretch>
        </p:blipFill>
        <p:spPr bwMode="auto">
          <a:xfrm>
            <a:off x="1187624" y="1052736"/>
            <a:ext cx="6534727" cy="4752528"/>
          </a:xfrm>
          <a:prstGeom prst="rect">
            <a:avLst/>
          </a:prstGeom>
          <a:noFill/>
        </p:spPr>
      </p:pic>
      <p:sp>
        <p:nvSpPr>
          <p:cNvPr id="3" name="직사각형 2"/>
          <p:cNvSpPr/>
          <p:nvPr/>
        </p:nvSpPr>
        <p:spPr>
          <a:xfrm>
            <a:off x="323528" y="5949280"/>
            <a:ext cx="8496944" cy="707886"/>
          </a:xfrm>
          <a:prstGeom prst="rect">
            <a:avLst/>
          </a:prstGeom>
        </p:spPr>
        <p:txBody>
          <a:bodyPr wrap="square">
            <a:spAutoFit/>
          </a:bodyPr>
          <a:lstStyle/>
          <a:p>
            <a:r>
              <a:rPr lang="en-US" altLang="ko-KR" sz="1000" dirty="0" smtClean="0"/>
              <a:t>Degradation, in particular through </a:t>
            </a:r>
            <a:r>
              <a:rPr lang="en-US" altLang="ko-KR" sz="1000" dirty="0" err="1" smtClean="0"/>
              <a:t>autophagy</a:t>
            </a:r>
            <a:r>
              <a:rPr lang="en-US" altLang="ko-KR" sz="1000" dirty="0" smtClean="0"/>
              <a:t> and the </a:t>
            </a:r>
            <a:r>
              <a:rPr lang="en-US" altLang="ko-KR" sz="1000" dirty="0" err="1" smtClean="0"/>
              <a:t>proteasome</a:t>
            </a:r>
            <a:r>
              <a:rPr lang="en-US" altLang="ko-KR" sz="1000" dirty="0" smtClean="0"/>
              <a:t>, is important in cellular physiology. </a:t>
            </a:r>
            <a:r>
              <a:rPr lang="en-US" altLang="ko-KR" sz="1000" dirty="0" err="1" smtClean="0"/>
              <a:t>Autophagy</a:t>
            </a:r>
            <a:r>
              <a:rPr lang="en-US" altLang="ko-KR" sz="1000" dirty="0" smtClean="0"/>
              <a:t> can act as a </a:t>
            </a:r>
            <a:r>
              <a:rPr lang="en-US" altLang="ko-KR" sz="1000" dirty="0" err="1" smtClean="0"/>
              <a:t>cytoprotective</a:t>
            </a:r>
            <a:r>
              <a:rPr lang="en-US" altLang="ko-KR" sz="1000" dirty="0" smtClean="0"/>
              <a:t> mechanism to prevent various diseases, and dysfunctional </a:t>
            </a:r>
            <a:r>
              <a:rPr lang="en-US" altLang="ko-KR" sz="1000" dirty="0" err="1" smtClean="0"/>
              <a:t>autophagy</a:t>
            </a:r>
            <a:r>
              <a:rPr lang="en-US" altLang="ko-KR" sz="1000" dirty="0" smtClean="0"/>
              <a:t> leads to pathology. In some cases, however, </a:t>
            </a:r>
            <a:r>
              <a:rPr lang="en-US" altLang="ko-KR" sz="1000" dirty="0" err="1" smtClean="0"/>
              <a:t>autophagy</a:t>
            </a:r>
            <a:r>
              <a:rPr lang="en-US" altLang="ko-KR" sz="1000" dirty="0" smtClean="0"/>
              <a:t> can be deleterious; for example, some microbes subvert </a:t>
            </a:r>
            <a:r>
              <a:rPr lang="en-US" altLang="ko-KR" sz="1000" dirty="0" err="1" smtClean="0"/>
              <a:t>autophagy</a:t>
            </a:r>
            <a:r>
              <a:rPr lang="en-US" altLang="ko-KR" sz="1000" dirty="0" smtClean="0"/>
              <a:t> for replication, and the </a:t>
            </a:r>
            <a:r>
              <a:rPr lang="en-US" altLang="ko-KR" sz="1000" dirty="0" err="1" smtClean="0"/>
              <a:t>cytoprotective</a:t>
            </a:r>
            <a:r>
              <a:rPr lang="en-US" altLang="ko-KR" sz="1000" dirty="0" smtClean="0"/>
              <a:t> action can allow cancer cells to resist anti-cancer treatments. Nature 451, 1069-1075(28 February 2008)</a:t>
            </a:r>
            <a:endParaRPr lang="en-US" altLang="ko-KR" sz="1000" dirty="0"/>
          </a:p>
        </p:txBody>
      </p:sp>
      <p:sp>
        <p:nvSpPr>
          <p:cNvPr id="4" name="TextBox 3"/>
          <p:cNvSpPr txBox="1"/>
          <p:nvPr/>
        </p:nvSpPr>
        <p:spPr>
          <a:xfrm>
            <a:off x="1331640" y="620688"/>
            <a:ext cx="6053324" cy="369332"/>
          </a:xfrm>
          <a:prstGeom prst="rect">
            <a:avLst/>
          </a:prstGeom>
          <a:noFill/>
        </p:spPr>
        <p:txBody>
          <a:bodyPr wrap="none" rtlCol="0">
            <a:spAutoFit/>
          </a:bodyPr>
          <a:lstStyle/>
          <a:p>
            <a:r>
              <a:rPr lang="en-US" altLang="ko-KR" dirty="0" err="1" smtClean="0"/>
              <a:t>Autophagy</a:t>
            </a:r>
            <a:r>
              <a:rPr lang="en-US" altLang="ko-KR" dirty="0" smtClean="0"/>
              <a:t> fights disease through cellular self-digestion</a:t>
            </a:r>
            <a:endParaRPr lang="ko-KR"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195736" y="2348880"/>
            <a:ext cx="4176464" cy="2899331"/>
          </a:xfrm>
          <a:prstGeom prst="rect">
            <a:avLst/>
          </a:prstGeom>
          <a:noFill/>
          <a:ln w="9525">
            <a:noFill/>
            <a:miter lim="800000"/>
            <a:headEnd/>
            <a:tailEnd/>
          </a:ln>
        </p:spPr>
      </p:pic>
      <p:sp>
        <p:nvSpPr>
          <p:cNvPr id="3" name="직사각형 2"/>
          <p:cNvSpPr/>
          <p:nvPr/>
        </p:nvSpPr>
        <p:spPr>
          <a:xfrm>
            <a:off x="539552" y="764704"/>
            <a:ext cx="8064896" cy="1446550"/>
          </a:xfrm>
          <a:prstGeom prst="rect">
            <a:avLst/>
          </a:prstGeom>
        </p:spPr>
        <p:txBody>
          <a:bodyPr wrap="square">
            <a:spAutoFit/>
          </a:bodyPr>
          <a:lstStyle/>
          <a:p>
            <a:r>
              <a:rPr lang="en-US" altLang="ko-KR" sz="1400" dirty="0" smtClean="0"/>
              <a:t>Processing of APP: </a:t>
            </a:r>
            <a:r>
              <a:rPr lang="en-US" altLang="ko-KR" sz="1400" dirty="0" err="1" smtClean="0"/>
              <a:t>endosomal-lysosomal</a:t>
            </a:r>
            <a:r>
              <a:rPr lang="en-US" altLang="ko-KR" sz="1400" dirty="0" smtClean="0"/>
              <a:t> pathway as an important regulator of the processing</a:t>
            </a:r>
          </a:p>
          <a:p>
            <a:endParaRPr lang="en-US" altLang="ko-KR" sz="1400" dirty="0" smtClean="0"/>
          </a:p>
          <a:p>
            <a:r>
              <a:rPr lang="en-US" altLang="ko-KR" sz="1200" dirty="0" smtClean="0"/>
              <a:t>Early AD brain: abnormalities in </a:t>
            </a:r>
            <a:r>
              <a:rPr lang="en-US" altLang="ko-KR" sz="1200" dirty="0" err="1" smtClean="0"/>
              <a:t>endocytic</a:t>
            </a:r>
            <a:r>
              <a:rPr lang="en-US" altLang="ko-KR" sz="1200" dirty="0" smtClean="0"/>
              <a:t> and </a:t>
            </a:r>
            <a:r>
              <a:rPr lang="en-US" altLang="ko-KR" sz="1200" dirty="0" err="1" smtClean="0"/>
              <a:t>lysosomal</a:t>
            </a:r>
            <a:r>
              <a:rPr lang="en-US" altLang="ko-KR" sz="1200" dirty="0" smtClean="0"/>
              <a:t> pathways</a:t>
            </a:r>
          </a:p>
          <a:p>
            <a:r>
              <a:rPr lang="en-US" altLang="ko-KR" sz="1200" dirty="0" smtClean="0"/>
              <a:t>		increased number or volume</a:t>
            </a:r>
          </a:p>
          <a:p>
            <a:r>
              <a:rPr lang="en-US" altLang="ko-KR" sz="1200" dirty="0" smtClean="0">
                <a:solidFill>
                  <a:srgbClr val="FF0000"/>
                </a:solidFill>
              </a:rPr>
              <a:t>As AD pathogenesis progresses, </a:t>
            </a:r>
            <a:r>
              <a:rPr lang="en-US" altLang="ko-KR" sz="1200" dirty="0" err="1" smtClean="0">
                <a:solidFill>
                  <a:srgbClr val="FF0000"/>
                </a:solidFill>
              </a:rPr>
              <a:t>lysosomal</a:t>
            </a:r>
            <a:r>
              <a:rPr lang="en-US" altLang="ko-KR" sz="1200" dirty="0" smtClean="0">
                <a:solidFill>
                  <a:srgbClr val="FF0000"/>
                </a:solidFill>
              </a:rPr>
              <a:t> dysfunction  leads to the buildup of vacuolar structures and the accumulation of A</a:t>
            </a:r>
            <a:r>
              <a:rPr lang="el-GR" altLang="ko-KR" sz="1200" dirty="0" smtClean="0">
                <a:solidFill>
                  <a:srgbClr val="FF0000"/>
                </a:solidFill>
              </a:rPr>
              <a:t>β</a:t>
            </a:r>
            <a:r>
              <a:rPr lang="en-US" altLang="ko-KR" sz="1200" dirty="0" smtClean="0">
                <a:solidFill>
                  <a:srgbClr val="FF0000"/>
                </a:solidFill>
              </a:rPr>
              <a:t>. The compromised neurons release the structures into the extracellular space, where they associate with deposits of A</a:t>
            </a:r>
            <a:r>
              <a:rPr lang="el-GR" altLang="ko-KR" sz="1200" dirty="0" smtClean="0">
                <a:solidFill>
                  <a:srgbClr val="FF0000"/>
                </a:solidFill>
              </a:rPr>
              <a:t>β</a:t>
            </a:r>
            <a:r>
              <a:rPr lang="en-US" altLang="ko-KR" sz="1200" dirty="0" smtClean="0">
                <a:solidFill>
                  <a:srgbClr val="FF0000"/>
                </a:solidFill>
              </a:rPr>
              <a:t>.</a:t>
            </a:r>
          </a:p>
        </p:txBody>
      </p:sp>
      <p:sp>
        <p:nvSpPr>
          <p:cNvPr id="4" name="직사각형 3"/>
          <p:cNvSpPr/>
          <p:nvPr/>
        </p:nvSpPr>
        <p:spPr>
          <a:xfrm>
            <a:off x="611560" y="5445224"/>
            <a:ext cx="7848872" cy="1169551"/>
          </a:xfrm>
          <a:prstGeom prst="rect">
            <a:avLst/>
          </a:prstGeom>
        </p:spPr>
        <p:txBody>
          <a:bodyPr wrap="square">
            <a:spAutoFit/>
          </a:bodyPr>
          <a:lstStyle/>
          <a:p>
            <a:r>
              <a:rPr lang="en-US" altLang="ko-KR" sz="1000" dirty="0" smtClean="0"/>
              <a:t>The </a:t>
            </a:r>
            <a:r>
              <a:rPr lang="en-US" altLang="ko-KR" sz="1000" dirty="0" err="1" smtClean="0"/>
              <a:t>endosomal-lysosomal</a:t>
            </a:r>
            <a:r>
              <a:rPr lang="en-US" altLang="ko-KR" sz="1000" dirty="0" smtClean="0"/>
              <a:t> pathway merges with the </a:t>
            </a:r>
            <a:r>
              <a:rPr lang="en-US" altLang="ko-KR" sz="1000" dirty="0" err="1" smtClean="0"/>
              <a:t>autophagic</a:t>
            </a:r>
            <a:r>
              <a:rPr lang="en-US" altLang="ko-KR" sz="1000" dirty="0" smtClean="0"/>
              <a:t> pathway. The </a:t>
            </a:r>
            <a:r>
              <a:rPr lang="en-US" altLang="ko-KR" sz="1000" dirty="0" err="1" smtClean="0"/>
              <a:t>autophagic</a:t>
            </a:r>
            <a:r>
              <a:rPr lang="en-US" altLang="ko-KR" sz="1000" dirty="0" smtClean="0"/>
              <a:t> pathway is used for organelle and protein turnover. Upon the induction of </a:t>
            </a:r>
            <a:r>
              <a:rPr lang="en-US" altLang="ko-KR" sz="1000" dirty="0" err="1" smtClean="0"/>
              <a:t>autophagy</a:t>
            </a:r>
            <a:r>
              <a:rPr lang="en-US" altLang="ko-KR" sz="1000" dirty="0" smtClean="0"/>
              <a:t>, a </a:t>
            </a:r>
            <a:r>
              <a:rPr lang="en-US" altLang="ko-KR" sz="1000" dirty="0" err="1" smtClean="0"/>
              <a:t>doublemembraned</a:t>
            </a:r>
            <a:r>
              <a:rPr lang="en-US" altLang="ko-KR" sz="1000" dirty="0" smtClean="0"/>
              <a:t> structure, which is called the </a:t>
            </a:r>
            <a:r>
              <a:rPr lang="en-US" altLang="ko-KR" sz="1000" i="1" dirty="0" smtClean="0"/>
              <a:t>isolation membrane, forms by vesicle nucleation around </a:t>
            </a:r>
            <a:r>
              <a:rPr lang="en-US" altLang="ko-KR" sz="1000" dirty="0" err="1" smtClean="0"/>
              <a:t>cytoplasmic</a:t>
            </a:r>
            <a:r>
              <a:rPr lang="en-US" altLang="ko-KR" sz="1000" dirty="0" smtClean="0"/>
              <a:t> contents and becomes an </a:t>
            </a:r>
            <a:r>
              <a:rPr lang="en-US" altLang="ko-KR" sz="1000" dirty="0" err="1" smtClean="0"/>
              <a:t>autophagosome</a:t>
            </a:r>
            <a:r>
              <a:rPr lang="en-US" altLang="ko-KR" sz="1000" dirty="0" smtClean="0"/>
              <a:t>. </a:t>
            </a:r>
            <a:r>
              <a:rPr lang="en-US" altLang="ko-KR" sz="1000" dirty="0" err="1" smtClean="0"/>
              <a:t>Cytoplasmic</a:t>
            </a:r>
            <a:r>
              <a:rPr lang="en-US" altLang="ko-KR" sz="1000" dirty="0" smtClean="0"/>
              <a:t> substrates are then degraded</a:t>
            </a:r>
          </a:p>
          <a:p>
            <a:r>
              <a:rPr lang="en-US" altLang="ko-KR" sz="1000" dirty="0" smtClean="0"/>
              <a:t>after fusion of the </a:t>
            </a:r>
            <a:r>
              <a:rPr lang="en-US" altLang="ko-KR" sz="1000" dirty="0" err="1" smtClean="0"/>
              <a:t>autophagosome</a:t>
            </a:r>
            <a:r>
              <a:rPr lang="en-US" altLang="ko-KR" sz="1000" dirty="0" smtClean="0"/>
              <a:t> with the </a:t>
            </a:r>
            <a:r>
              <a:rPr lang="en-US" altLang="ko-KR" sz="1000" dirty="0" err="1" smtClean="0"/>
              <a:t>lysosome</a:t>
            </a:r>
            <a:r>
              <a:rPr lang="en-US" altLang="ko-KR" sz="1000" dirty="0" smtClean="0"/>
              <a:t>, and this results in the </a:t>
            </a:r>
            <a:r>
              <a:rPr lang="en-US" altLang="ko-KR" sz="1000" dirty="0" err="1" smtClean="0"/>
              <a:t>autolysosome</a:t>
            </a:r>
            <a:r>
              <a:rPr lang="en-US" altLang="ko-KR" sz="1000" dirty="0" smtClean="0"/>
              <a:t>. The </a:t>
            </a:r>
            <a:r>
              <a:rPr lang="en-US" altLang="ko-KR" sz="1000" dirty="0" err="1" smtClean="0"/>
              <a:t>endosomal</a:t>
            </a:r>
            <a:r>
              <a:rPr lang="en-US" altLang="ko-KR" sz="1000" dirty="0" smtClean="0"/>
              <a:t> pathway, which is important for the uptake and recycling of nutrients and </a:t>
            </a:r>
            <a:r>
              <a:rPr lang="en-US" altLang="ko-KR" sz="1000" dirty="0" err="1" smtClean="0"/>
              <a:t>transmembrane</a:t>
            </a:r>
            <a:r>
              <a:rPr lang="en-US" altLang="ko-KR" sz="1000" dirty="0" smtClean="0"/>
              <a:t> receptors, merges with the </a:t>
            </a:r>
            <a:r>
              <a:rPr lang="en-US" altLang="ko-KR" sz="1000" dirty="0" err="1" smtClean="0"/>
              <a:t>autophagic</a:t>
            </a:r>
            <a:r>
              <a:rPr lang="en-US" altLang="ko-KR" sz="1000" dirty="0" smtClean="0"/>
              <a:t> pathway. </a:t>
            </a:r>
            <a:r>
              <a:rPr lang="en-US" altLang="ko-KR" sz="1000" dirty="0" err="1" smtClean="0"/>
              <a:t>A</a:t>
            </a:r>
            <a:r>
              <a:rPr lang="en-US" altLang="ko-KR" sz="1000" i="1" dirty="0" err="1" smtClean="0"/>
              <a:t>β</a:t>
            </a:r>
            <a:r>
              <a:rPr lang="en-US" altLang="ko-KR" sz="1000" i="1" dirty="0" smtClean="0"/>
              <a:t> is generated in </a:t>
            </a:r>
            <a:r>
              <a:rPr lang="en-US" altLang="ko-KR" sz="1000" i="1" dirty="0" err="1" smtClean="0"/>
              <a:t>multivesicular</a:t>
            </a:r>
            <a:r>
              <a:rPr lang="en-US" altLang="ko-KR" sz="1000" i="1" dirty="0" smtClean="0"/>
              <a:t> </a:t>
            </a:r>
            <a:r>
              <a:rPr lang="en-US" altLang="ko-KR" sz="1000" dirty="0" smtClean="0"/>
              <a:t>bodies of the </a:t>
            </a:r>
            <a:r>
              <a:rPr lang="en-US" altLang="ko-KR" sz="1000" dirty="0" err="1" smtClean="0"/>
              <a:t>endosomal</a:t>
            </a:r>
            <a:r>
              <a:rPr lang="en-US" altLang="ko-KR" sz="1000" dirty="0" smtClean="0"/>
              <a:t> pathway and may also be generated in </a:t>
            </a:r>
            <a:r>
              <a:rPr lang="en-US" altLang="ko-KR" sz="1000" dirty="0" err="1" smtClean="0"/>
              <a:t>autophagosomes</a:t>
            </a:r>
            <a:r>
              <a:rPr lang="en-US" altLang="ko-KR" sz="1000" dirty="0" smtClean="0"/>
              <a:t>. </a:t>
            </a:r>
            <a:r>
              <a:rPr lang="en-US" altLang="ko-KR" sz="1000" b="1" dirty="0" smtClean="0"/>
              <a:t>Abbreviation:</a:t>
            </a:r>
          </a:p>
          <a:p>
            <a:r>
              <a:rPr lang="en-US" altLang="ko-KR" sz="1000" dirty="0" smtClean="0"/>
              <a:t>A</a:t>
            </a:r>
            <a:r>
              <a:rPr lang="el-GR" altLang="ko-KR" sz="1000" i="1" dirty="0" smtClean="0"/>
              <a:t>β, </a:t>
            </a:r>
            <a:r>
              <a:rPr lang="en-US" altLang="ko-KR" sz="1000" i="1" dirty="0" err="1" smtClean="0"/>
              <a:t>amyloid</a:t>
            </a:r>
            <a:r>
              <a:rPr lang="en-US" altLang="ko-KR" sz="1000" i="1" dirty="0" smtClean="0"/>
              <a:t>-</a:t>
            </a:r>
            <a:r>
              <a:rPr lang="el-GR" altLang="ko-KR" sz="1000" i="1" dirty="0" smtClean="0"/>
              <a:t>β.</a:t>
            </a:r>
            <a:r>
              <a:rPr lang="en-US" altLang="ko-KR" sz="1000" i="1" dirty="0" smtClean="0"/>
              <a:t> </a:t>
            </a:r>
            <a:r>
              <a:rPr lang="en-US" altLang="ko-KR" sz="1000" dirty="0" smtClean="0"/>
              <a:t>MOUNT SINAI JOURNAL OF MEDICINE 77:59–68, 2010</a:t>
            </a:r>
            <a:endParaRPr lang="ko-KR" altLang="en-US" sz="1000" dirty="0"/>
          </a:p>
        </p:txBody>
      </p:sp>
      <p:sp>
        <p:nvSpPr>
          <p:cNvPr id="5" name="TextBox 4"/>
          <p:cNvSpPr txBox="1"/>
          <p:nvPr/>
        </p:nvSpPr>
        <p:spPr>
          <a:xfrm>
            <a:off x="539552" y="260648"/>
            <a:ext cx="5758949" cy="369332"/>
          </a:xfrm>
          <a:prstGeom prst="rect">
            <a:avLst/>
          </a:prstGeom>
          <a:noFill/>
        </p:spPr>
        <p:txBody>
          <a:bodyPr wrap="none" rtlCol="0">
            <a:spAutoFit/>
          </a:bodyPr>
          <a:lstStyle/>
          <a:p>
            <a:r>
              <a:rPr lang="en-US" altLang="ko-KR" dirty="0" err="1" smtClean="0"/>
              <a:t>Autophagy</a:t>
            </a:r>
            <a:r>
              <a:rPr lang="en-US" altLang="ko-KR" dirty="0" smtClean="0"/>
              <a:t> &amp; AD: due to dysfunctional </a:t>
            </a:r>
            <a:r>
              <a:rPr lang="en-US" altLang="ko-KR" dirty="0" err="1" smtClean="0"/>
              <a:t>autophagy</a:t>
            </a:r>
            <a:r>
              <a:rPr lang="en-US" altLang="ko-KR" dirty="0" smtClean="0"/>
              <a:t>?</a:t>
            </a:r>
            <a:endParaRPr lang="ko-KR"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76672"/>
            <a:ext cx="7140994" cy="2308324"/>
          </a:xfrm>
          <a:prstGeom prst="rect">
            <a:avLst/>
          </a:prstGeom>
          <a:noFill/>
        </p:spPr>
        <p:txBody>
          <a:bodyPr wrap="none" rtlCol="0">
            <a:spAutoFit/>
          </a:bodyPr>
          <a:lstStyle/>
          <a:p>
            <a:r>
              <a:rPr lang="en-US" altLang="ko-KR" dirty="0" smtClean="0"/>
              <a:t>APP processing in the </a:t>
            </a:r>
            <a:r>
              <a:rPr lang="en-US" altLang="ko-KR" dirty="0" err="1" smtClean="0"/>
              <a:t>autophagy</a:t>
            </a:r>
            <a:r>
              <a:rPr lang="en-US" altLang="ko-KR" dirty="0" smtClean="0"/>
              <a:t> pathway</a:t>
            </a:r>
          </a:p>
          <a:p>
            <a:endParaRPr lang="en-US" altLang="ko-KR" dirty="0" smtClean="0"/>
          </a:p>
          <a:p>
            <a:r>
              <a:rPr lang="en-US" altLang="ko-KR" sz="1200" dirty="0" smtClean="0"/>
              <a:t>A characteristic feature of the AD brain: </a:t>
            </a:r>
            <a:r>
              <a:rPr lang="en-US" altLang="ko-KR" sz="1200" dirty="0" err="1" smtClean="0"/>
              <a:t>granulovascular</a:t>
            </a:r>
            <a:r>
              <a:rPr lang="en-US" altLang="ko-KR" sz="1200" dirty="0" smtClean="0"/>
              <a:t> structures in swollen </a:t>
            </a:r>
            <a:r>
              <a:rPr lang="en-US" altLang="ko-KR" sz="1200" dirty="0" err="1" smtClean="0"/>
              <a:t>neurites</a:t>
            </a:r>
            <a:endParaRPr lang="en-US" altLang="ko-KR" sz="1200" dirty="0" smtClean="0"/>
          </a:p>
          <a:p>
            <a:r>
              <a:rPr lang="en-US" altLang="ko-KR" sz="1200" dirty="0" smtClean="0"/>
              <a:t>	a </a:t>
            </a:r>
            <a:r>
              <a:rPr lang="en-US" altLang="ko-KR" sz="1200" dirty="0" err="1" smtClean="0"/>
              <a:t>lysosome</a:t>
            </a:r>
            <a:r>
              <a:rPr lang="en-US" altLang="ko-KR" sz="1200" dirty="0" smtClean="0"/>
              <a:t>-dense bodies</a:t>
            </a:r>
          </a:p>
          <a:p>
            <a:endParaRPr lang="en-US" altLang="ko-KR" sz="1200" dirty="0" smtClean="0"/>
          </a:p>
          <a:p>
            <a:r>
              <a:rPr lang="en-US" altLang="ko-KR" sz="1200" dirty="0" smtClean="0"/>
              <a:t>These are </a:t>
            </a:r>
            <a:r>
              <a:rPr lang="en-US" altLang="ko-KR" sz="1200" dirty="0" err="1" smtClean="0"/>
              <a:t>autophagosomes</a:t>
            </a:r>
            <a:r>
              <a:rPr lang="en-US" altLang="ko-KR" sz="1200" dirty="0" smtClean="0"/>
              <a:t> and </a:t>
            </a:r>
            <a:r>
              <a:rPr lang="en-US" altLang="ko-KR" sz="1200" dirty="0" err="1" smtClean="0"/>
              <a:t>autophagolysosomes</a:t>
            </a:r>
            <a:r>
              <a:rPr lang="en-US" altLang="ko-KR" sz="1200" dirty="0" smtClean="0"/>
              <a:t> (early and late </a:t>
            </a:r>
            <a:r>
              <a:rPr lang="en-US" altLang="ko-KR" sz="1200" dirty="0" err="1" smtClean="0"/>
              <a:t>autophagic</a:t>
            </a:r>
            <a:r>
              <a:rPr lang="en-US" altLang="ko-KR" sz="1200" dirty="0" smtClean="0"/>
              <a:t> vacuoles (</a:t>
            </a:r>
            <a:r>
              <a:rPr lang="en-US" altLang="ko-KR" sz="1200" dirty="0" err="1" smtClean="0"/>
              <a:t>Avs</a:t>
            </a:r>
            <a:r>
              <a:rPr lang="en-US" altLang="ko-KR" sz="1200" dirty="0" smtClean="0"/>
              <a:t>)),</a:t>
            </a:r>
          </a:p>
          <a:p>
            <a:r>
              <a:rPr lang="en-US" altLang="ko-KR" sz="1200" dirty="0" smtClean="0"/>
              <a:t>	which contain the components for A</a:t>
            </a:r>
            <a:r>
              <a:rPr lang="el-GR" altLang="ko-KR" sz="1200" dirty="0" smtClean="0"/>
              <a:t>β</a:t>
            </a:r>
            <a:r>
              <a:rPr lang="en-US" altLang="ko-KR" sz="1200" dirty="0" smtClean="0"/>
              <a:t> generation, APP, and its processing enzymes.</a:t>
            </a:r>
          </a:p>
          <a:p>
            <a:endParaRPr lang="en-US" altLang="ko-KR" sz="1200" dirty="0" smtClean="0"/>
          </a:p>
          <a:p>
            <a:r>
              <a:rPr lang="el-GR" altLang="ko-KR" sz="1200" dirty="0" smtClean="0">
                <a:solidFill>
                  <a:srgbClr val="FF0000"/>
                </a:solidFill>
              </a:rPr>
              <a:t>γ</a:t>
            </a:r>
            <a:r>
              <a:rPr lang="en-US" altLang="ko-KR" sz="1200" dirty="0" smtClean="0">
                <a:solidFill>
                  <a:srgbClr val="FF0000"/>
                </a:solidFill>
              </a:rPr>
              <a:t>-</a:t>
            </a:r>
            <a:r>
              <a:rPr lang="en-US" altLang="ko-KR" sz="1200" dirty="0" err="1" smtClean="0">
                <a:solidFill>
                  <a:srgbClr val="FF0000"/>
                </a:solidFill>
              </a:rPr>
              <a:t>secretase</a:t>
            </a:r>
            <a:r>
              <a:rPr lang="en-US" altLang="ko-KR" sz="1200" dirty="0" smtClean="0">
                <a:solidFill>
                  <a:srgbClr val="FF0000"/>
                </a:solidFill>
              </a:rPr>
              <a:t> is highly active </a:t>
            </a:r>
            <a:r>
              <a:rPr lang="en-US" altLang="ko-KR" sz="1200" dirty="0" smtClean="0">
                <a:solidFill>
                  <a:srgbClr val="FF0000"/>
                </a:solidFill>
              </a:rPr>
              <a:t>in accumulated </a:t>
            </a:r>
            <a:r>
              <a:rPr lang="en-US" altLang="ko-KR" sz="1200" dirty="0" smtClean="0">
                <a:solidFill>
                  <a:srgbClr val="FF0000"/>
                </a:solidFill>
              </a:rPr>
              <a:t>AVs</a:t>
            </a:r>
            <a:r>
              <a:rPr lang="en-US" altLang="ko-KR" sz="1200" dirty="0" smtClean="0"/>
              <a:t>.</a:t>
            </a:r>
          </a:p>
          <a:p>
            <a:r>
              <a:rPr lang="en-US" altLang="ko-KR" sz="1200" dirty="0" smtClean="0"/>
              <a:t>A</a:t>
            </a:r>
            <a:r>
              <a:rPr lang="el-GR" altLang="ko-KR" sz="1200" dirty="0" smtClean="0"/>
              <a:t>β</a:t>
            </a:r>
            <a:r>
              <a:rPr lang="en-US" altLang="ko-KR" sz="1200" dirty="0" smtClean="0"/>
              <a:t> generated in </a:t>
            </a:r>
            <a:r>
              <a:rPr lang="en-US" altLang="ko-KR" sz="1200" dirty="0" smtClean="0"/>
              <a:t>AVs </a:t>
            </a:r>
            <a:r>
              <a:rPr lang="en-US" altLang="ko-KR" sz="1200" dirty="0" smtClean="0"/>
              <a:t>is presumably delivered principally to </a:t>
            </a:r>
            <a:r>
              <a:rPr lang="en-US" altLang="ko-KR" sz="1200" dirty="0" err="1" smtClean="0"/>
              <a:t>lysosomes</a:t>
            </a:r>
            <a:r>
              <a:rPr lang="en-US" altLang="ko-KR" sz="1200" dirty="0" smtClean="0"/>
              <a:t> and degraded by </a:t>
            </a:r>
            <a:r>
              <a:rPr lang="en-US" altLang="ko-KR" sz="1200" dirty="0" err="1" smtClean="0"/>
              <a:t>cathepsins</a:t>
            </a:r>
            <a:r>
              <a:rPr lang="en-US" altLang="ko-KR" sz="1200" dirty="0" smtClean="0"/>
              <a:t>.</a:t>
            </a:r>
          </a:p>
          <a:p>
            <a:r>
              <a:rPr lang="en-US" altLang="ko-KR" sz="1200" dirty="0" smtClean="0"/>
              <a:t>A</a:t>
            </a:r>
            <a:r>
              <a:rPr lang="el-GR" altLang="ko-KR" sz="1200" dirty="0" smtClean="0"/>
              <a:t>β</a:t>
            </a:r>
            <a:r>
              <a:rPr lang="en-US" altLang="ko-KR" sz="1200" dirty="0" smtClean="0"/>
              <a:t> generated in </a:t>
            </a:r>
            <a:r>
              <a:rPr lang="en-US" altLang="ko-KR" sz="1200" dirty="0" smtClean="0"/>
              <a:t>AVs </a:t>
            </a:r>
            <a:r>
              <a:rPr lang="en-US" altLang="ko-KR" sz="1200" dirty="0" smtClean="0"/>
              <a:t>is released </a:t>
            </a:r>
            <a:r>
              <a:rPr lang="en-US" altLang="ko-KR" sz="1200" dirty="0" err="1" smtClean="0"/>
              <a:t>extracellularly</a:t>
            </a:r>
            <a:r>
              <a:rPr lang="en-US" altLang="ko-KR" sz="1200" dirty="0" smtClean="0"/>
              <a:t>.</a:t>
            </a:r>
            <a:endParaRPr lang="ko-KR" altLang="en-US" sz="1200" dirty="0"/>
          </a:p>
        </p:txBody>
      </p:sp>
      <p:pic>
        <p:nvPicPr>
          <p:cNvPr id="5121" name="Picture 1"/>
          <p:cNvPicPr>
            <a:picLocks noChangeAspect="1" noChangeArrowheads="1"/>
          </p:cNvPicPr>
          <p:nvPr/>
        </p:nvPicPr>
        <p:blipFill>
          <a:blip r:embed="rId2" cstate="print"/>
          <a:srcRect/>
          <a:stretch>
            <a:fillRect/>
          </a:stretch>
        </p:blipFill>
        <p:spPr bwMode="auto">
          <a:xfrm>
            <a:off x="1259632" y="3068960"/>
            <a:ext cx="3292777" cy="3458146"/>
          </a:xfrm>
          <a:prstGeom prst="rect">
            <a:avLst/>
          </a:prstGeom>
          <a:noFill/>
          <a:ln w="9525">
            <a:noFill/>
            <a:miter lim="800000"/>
            <a:headEnd/>
            <a:tailEnd/>
          </a:ln>
        </p:spPr>
      </p:pic>
      <p:sp>
        <p:nvSpPr>
          <p:cNvPr id="7" name="직사각형 6"/>
          <p:cNvSpPr/>
          <p:nvPr/>
        </p:nvSpPr>
        <p:spPr>
          <a:xfrm>
            <a:off x="5004048" y="3573016"/>
            <a:ext cx="3528392" cy="1277273"/>
          </a:xfrm>
          <a:prstGeom prst="rect">
            <a:avLst/>
          </a:prstGeom>
        </p:spPr>
        <p:txBody>
          <a:bodyPr wrap="square">
            <a:spAutoFit/>
          </a:bodyPr>
          <a:lstStyle/>
          <a:p>
            <a:r>
              <a:rPr lang="en-US" altLang="ko-KR" sz="1100" dirty="0" smtClean="0"/>
              <a:t>Dystrophic </a:t>
            </a:r>
            <a:r>
              <a:rPr lang="en-US" altLang="ko-KR" sz="1100" dirty="0" err="1" smtClean="0"/>
              <a:t>neurites</a:t>
            </a:r>
            <a:r>
              <a:rPr lang="en-US" altLang="ko-KR" sz="1100" dirty="0" smtClean="0"/>
              <a:t> (arrows) are grossly enlarged compared with </a:t>
            </a:r>
            <a:r>
              <a:rPr lang="en-US" altLang="ko-KR" sz="1100" dirty="0" err="1" smtClean="0"/>
              <a:t>neurites</a:t>
            </a:r>
            <a:r>
              <a:rPr lang="en-US" altLang="ko-KR" sz="1100" dirty="0" smtClean="0"/>
              <a:t> in normal brain (inset) by electron microscopy. </a:t>
            </a:r>
            <a:endParaRPr lang="en-US" altLang="ko-KR" sz="1100" dirty="0" smtClean="0"/>
          </a:p>
          <a:p>
            <a:r>
              <a:rPr lang="en-US" altLang="ko-KR" sz="1100" dirty="0" smtClean="0"/>
              <a:t>Abnormal swollen </a:t>
            </a:r>
            <a:r>
              <a:rPr lang="en-US" altLang="ko-KR" sz="1100" dirty="0" err="1" smtClean="0"/>
              <a:t>neurites</a:t>
            </a:r>
            <a:r>
              <a:rPr lang="en-US" altLang="ko-KR" sz="1100" dirty="0" smtClean="0"/>
              <a:t> contain predominantly AVs of varying morphologies. By contrast, AVs are rare in normal brain (inset). J Cell </a:t>
            </a:r>
            <a:r>
              <a:rPr lang="en-US" altLang="ko-KR" sz="1100" dirty="0" err="1" smtClean="0"/>
              <a:t>Sci</a:t>
            </a:r>
            <a:r>
              <a:rPr lang="en-US" altLang="ko-KR" sz="1100" dirty="0" smtClean="0"/>
              <a:t> (2007) 120, 4081.</a:t>
            </a:r>
            <a:endParaRPr lang="ko-KR" altLang="en-US" sz="11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92696"/>
            <a:ext cx="7488832" cy="3600986"/>
          </a:xfrm>
          <a:prstGeom prst="rect">
            <a:avLst/>
          </a:prstGeom>
          <a:noFill/>
        </p:spPr>
        <p:txBody>
          <a:bodyPr wrap="square" rtlCol="0">
            <a:spAutoFit/>
          </a:bodyPr>
          <a:lstStyle/>
          <a:p>
            <a:r>
              <a:rPr lang="en-US" altLang="ko-KR" dirty="0" err="1" smtClean="0"/>
              <a:t>Presenilin</a:t>
            </a:r>
            <a:r>
              <a:rPr lang="en-US" altLang="ko-KR" dirty="0" smtClean="0"/>
              <a:t> 1 studies</a:t>
            </a:r>
          </a:p>
          <a:p>
            <a:endParaRPr lang="en-US" altLang="ko-KR" dirty="0" smtClean="0"/>
          </a:p>
          <a:p>
            <a:r>
              <a:rPr lang="en-US" altLang="ko-KR" sz="1200" dirty="0" smtClean="0"/>
              <a:t>In FAD, the most common mutations are found in PS1 and PS2. These mutations cause increased production of </a:t>
            </a:r>
            <a:r>
              <a:rPr lang="en-US" altLang="ko-KR" sz="1200" dirty="0" err="1" smtClean="0"/>
              <a:t>Aβ</a:t>
            </a:r>
            <a:r>
              <a:rPr lang="en-US" altLang="ko-KR" sz="1200" dirty="0" smtClean="0"/>
              <a:t> peptide leading to the accumulation of this protein and the formation of </a:t>
            </a:r>
            <a:r>
              <a:rPr lang="en-US" altLang="ko-KR" sz="1200" dirty="0" err="1" smtClean="0"/>
              <a:t>Aβ</a:t>
            </a:r>
            <a:r>
              <a:rPr lang="en-US" altLang="ko-KR" sz="1200" dirty="0" smtClean="0"/>
              <a:t> plaques.</a:t>
            </a:r>
          </a:p>
          <a:p>
            <a:endParaRPr lang="en-US" altLang="ko-KR" sz="1200" dirty="0" smtClean="0"/>
          </a:p>
          <a:p>
            <a:r>
              <a:rPr lang="en-US" altLang="ko-KR" sz="1200" dirty="0" smtClean="0"/>
              <a:t>A possible link between PS1 and AD through </a:t>
            </a:r>
            <a:r>
              <a:rPr lang="en-US" altLang="ko-KR" sz="1200" dirty="0" err="1" smtClean="0"/>
              <a:t>autophagy</a:t>
            </a:r>
            <a:r>
              <a:rPr lang="en-US" altLang="ko-KR" sz="1200" dirty="0" smtClean="0"/>
              <a:t>.</a:t>
            </a:r>
          </a:p>
          <a:p>
            <a:r>
              <a:rPr lang="en-US" altLang="ko-KR" sz="1200" dirty="0" smtClean="0"/>
              <a:t>In the PS1/APP mouse model of β-</a:t>
            </a:r>
            <a:r>
              <a:rPr lang="en-US" altLang="ko-KR" sz="1200" dirty="0" err="1" smtClean="0"/>
              <a:t>amyloidogenesis</a:t>
            </a:r>
            <a:r>
              <a:rPr lang="en-US" altLang="ko-KR" sz="1200" dirty="0" smtClean="0"/>
              <a:t>, there was an accumulation of AVs containing APP, PS1, and other proteins. </a:t>
            </a:r>
          </a:p>
          <a:p>
            <a:endParaRPr lang="en-US" altLang="ko-KR" sz="1200" dirty="0" smtClean="0"/>
          </a:p>
          <a:p>
            <a:r>
              <a:rPr lang="en-US" altLang="ko-KR" sz="1200" dirty="0" err="1" smtClean="0"/>
              <a:t>Telencephalin</a:t>
            </a:r>
            <a:r>
              <a:rPr lang="en-US" altLang="ko-KR" sz="1200" dirty="0" smtClean="0"/>
              <a:t> (TLN), a neural intercellular adhesion molecule </a:t>
            </a:r>
            <a:r>
              <a:rPr lang="en-US" altLang="ko-KR" sz="1200" dirty="0" smtClean="0"/>
              <a:t>(ICAM) with </a:t>
            </a:r>
            <a:r>
              <a:rPr lang="en-US" altLang="ko-KR" sz="1200" dirty="0" smtClean="0"/>
              <a:t>which PS1 interacts, has also</a:t>
            </a:r>
          </a:p>
          <a:p>
            <a:r>
              <a:rPr lang="en-US" altLang="ko-KR" sz="1200" dirty="0" smtClean="0"/>
              <a:t>been shown to accumulate in </a:t>
            </a:r>
            <a:r>
              <a:rPr lang="en-US" altLang="ko-KR" sz="1200" dirty="0" err="1" smtClean="0"/>
              <a:t>autophagic</a:t>
            </a:r>
            <a:r>
              <a:rPr lang="en-US" altLang="ko-KR" sz="1200" dirty="0" smtClean="0"/>
              <a:t>-like vacuoles in PS1-null </a:t>
            </a:r>
            <a:r>
              <a:rPr lang="en-US" altLang="ko-KR" sz="1200" dirty="0" err="1" smtClean="0"/>
              <a:t>hippocampal</a:t>
            </a:r>
            <a:r>
              <a:rPr lang="en-US" altLang="ko-KR" sz="1200" dirty="0" smtClean="0"/>
              <a:t> neurons. However, the prolonged half-life and enrichment of TLN were not a result of abnormal γ -</a:t>
            </a:r>
            <a:r>
              <a:rPr lang="en-US" altLang="ko-KR" sz="1200" dirty="0" err="1" smtClean="0"/>
              <a:t>secretase</a:t>
            </a:r>
            <a:r>
              <a:rPr lang="en-US" altLang="ko-KR" sz="1200" dirty="0" smtClean="0"/>
              <a:t> cleavage because TLN is not a substrate of </a:t>
            </a:r>
            <a:r>
              <a:rPr lang="en-US" altLang="ko-KR" sz="1200" dirty="0" smtClean="0"/>
              <a:t>γ-</a:t>
            </a:r>
            <a:r>
              <a:rPr lang="en-US" altLang="ko-KR" sz="1200" dirty="0" err="1" smtClean="0"/>
              <a:t>secretase</a:t>
            </a:r>
            <a:r>
              <a:rPr lang="en-US" altLang="ko-KR" sz="1200" dirty="0" smtClean="0"/>
              <a:t>. Rather, the authors hypothesized that </a:t>
            </a:r>
            <a:r>
              <a:rPr lang="en-US" altLang="ko-KR" sz="1200" dirty="0" smtClean="0">
                <a:solidFill>
                  <a:srgbClr val="FF0000"/>
                </a:solidFill>
              </a:rPr>
              <a:t>the deficiency in PS1 caused a failure of </a:t>
            </a:r>
            <a:r>
              <a:rPr lang="en-US" altLang="ko-KR" sz="1200" dirty="0" err="1" smtClean="0">
                <a:solidFill>
                  <a:srgbClr val="FF0000"/>
                </a:solidFill>
              </a:rPr>
              <a:t>autophagy</a:t>
            </a:r>
            <a:r>
              <a:rPr lang="en-US" altLang="ko-KR" sz="1200" dirty="0" smtClean="0">
                <a:solidFill>
                  <a:srgbClr val="FF0000"/>
                </a:solidFill>
              </a:rPr>
              <a:t> to clear TLN by possibly disallowing proper vacuole and </a:t>
            </a:r>
            <a:r>
              <a:rPr lang="en-US" altLang="ko-KR" sz="1200" dirty="0" err="1" smtClean="0">
                <a:solidFill>
                  <a:srgbClr val="FF0000"/>
                </a:solidFill>
              </a:rPr>
              <a:t>lysosome</a:t>
            </a:r>
            <a:r>
              <a:rPr lang="en-US" altLang="ko-KR" sz="1200" dirty="0" smtClean="0">
                <a:solidFill>
                  <a:srgbClr val="FF0000"/>
                </a:solidFill>
              </a:rPr>
              <a:t> fusion</a:t>
            </a:r>
            <a:r>
              <a:rPr lang="en-US" altLang="ko-KR" sz="1200" dirty="0" smtClean="0"/>
              <a:t>.</a:t>
            </a:r>
          </a:p>
          <a:p>
            <a:endParaRPr lang="en-US" altLang="ko-KR" sz="1200" dirty="0" smtClean="0"/>
          </a:p>
          <a:p>
            <a:r>
              <a:rPr lang="en-US" altLang="ko-KR" sz="1200" dirty="0" smtClean="0"/>
              <a:t>These evidence supports the proposition that </a:t>
            </a:r>
            <a:r>
              <a:rPr lang="en-US" altLang="ko-KR" sz="1200" dirty="0" smtClean="0">
                <a:solidFill>
                  <a:srgbClr val="FF0000"/>
                </a:solidFill>
              </a:rPr>
              <a:t>impaired </a:t>
            </a:r>
            <a:r>
              <a:rPr lang="en-US" altLang="ko-KR" sz="1200" dirty="0" err="1" smtClean="0">
                <a:solidFill>
                  <a:srgbClr val="FF0000"/>
                </a:solidFill>
              </a:rPr>
              <a:t>presenilin</a:t>
            </a:r>
            <a:r>
              <a:rPr lang="en-US" altLang="ko-KR" sz="1200" dirty="0" smtClean="0">
                <a:solidFill>
                  <a:srgbClr val="FF0000"/>
                </a:solidFill>
              </a:rPr>
              <a:t> function translates into possible </a:t>
            </a:r>
            <a:r>
              <a:rPr lang="en-US" altLang="ko-KR" sz="1200" dirty="0" err="1" smtClean="0">
                <a:solidFill>
                  <a:srgbClr val="FF0000"/>
                </a:solidFill>
              </a:rPr>
              <a:t>autophagic</a:t>
            </a:r>
            <a:r>
              <a:rPr lang="en-US" altLang="ko-KR" sz="1200" dirty="0" smtClean="0">
                <a:solidFill>
                  <a:srgbClr val="FF0000"/>
                </a:solidFill>
              </a:rPr>
              <a:t> dysfunction either causing or exacerbating protein accumulation</a:t>
            </a:r>
            <a:r>
              <a:rPr lang="en-US" altLang="ko-KR" sz="1200" dirty="0" smtClean="0"/>
              <a:t> and, therefore, perhaps playing a significant role in the pathogenesis of neurodegenerative diseases such as AD.</a:t>
            </a:r>
            <a:endParaRPr lang="ko-KR" altLang="en-US" sz="1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4788024" y="1124744"/>
            <a:ext cx="3894234" cy="3427859"/>
          </a:xfrm>
          <a:prstGeom prst="rect">
            <a:avLst/>
          </a:prstGeom>
          <a:noFill/>
          <a:ln w="9525">
            <a:noFill/>
            <a:miter lim="800000"/>
            <a:headEnd/>
            <a:tailEnd/>
          </a:ln>
        </p:spPr>
      </p:pic>
      <p:sp>
        <p:nvSpPr>
          <p:cNvPr id="3" name="직사각형 2"/>
          <p:cNvSpPr/>
          <p:nvPr/>
        </p:nvSpPr>
        <p:spPr>
          <a:xfrm>
            <a:off x="539552" y="1484784"/>
            <a:ext cx="3960440" cy="2800767"/>
          </a:xfrm>
          <a:prstGeom prst="rect">
            <a:avLst/>
          </a:prstGeom>
        </p:spPr>
        <p:txBody>
          <a:bodyPr wrap="square">
            <a:spAutoFit/>
          </a:bodyPr>
          <a:lstStyle/>
          <a:p>
            <a:r>
              <a:rPr lang="en-US" altLang="ko-KR" sz="1600" dirty="0" err="1" smtClean="0"/>
              <a:t>Macroautophagy</a:t>
            </a:r>
            <a:r>
              <a:rPr lang="en-US" altLang="ko-KR" sz="1600" dirty="0" smtClean="0"/>
              <a:t> is impaired in the PS1-APP mouse model of AD. </a:t>
            </a:r>
          </a:p>
          <a:p>
            <a:endParaRPr lang="en-US" altLang="ko-KR" sz="1200" dirty="0" smtClean="0"/>
          </a:p>
          <a:p>
            <a:r>
              <a:rPr lang="en-US" altLang="ko-KR" sz="1200" dirty="0" smtClean="0"/>
              <a:t>Development of </a:t>
            </a:r>
            <a:r>
              <a:rPr lang="en-US" altLang="ko-KR" sz="1200" dirty="0" err="1" smtClean="0"/>
              <a:t>neuritic</a:t>
            </a:r>
            <a:r>
              <a:rPr lang="en-US" altLang="ko-KR" sz="1200" dirty="0" smtClean="0"/>
              <a:t> dystrophy in AD brain. </a:t>
            </a:r>
            <a:r>
              <a:rPr lang="en-US" altLang="ko-KR" sz="1200" dirty="0" err="1" smtClean="0"/>
              <a:t>Endocytic</a:t>
            </a:r>
            <a:r>
              <a:rPr lang="en-US" altLang="ko-KR" sz="1200" dirty="0" smtClean="0"/>
              <a:t> trafficking and </a:t>
            </a:r>
            <a:r>
              <a:rPr lang="en-US" altLang="ko-KR" sz="1200" dirty="0" err="1" smtClean="0"/>
              <a:t>autophagy</a:t>
            </a:r>
            <a:r>
              <a:rPr lang="en-US" altLang="ko-KR" sz="1200" dirty="0" smtClean="0"/>
              <a:t> are both normally active in neuronal processes. Nascent AVs mature to </a:t>
            </a:r>
            <a:r>
              <a:rPr lang="en-US" altLang="ko-KR" sz="1200" dirty="0" err="1" smtClean="0"/>
              <a:t>autophagolysosomes</a:t>
            </a:r>
            <a:r>
              <a:rPr lang="en-US" altLang="ko-KR" sz="1200" dirty="0" smtClean="0"/>
              <a:t> during their retrograde transport, fusing with </a:t>
            </a:r>
            <a:r>
              <a:rPr lang="en-US" altLang="ko-KR" sz="1200" dirty="0" err="1" smtClean="0"/>
              <a:t>anterogradely</a:t>
            </a:r>
            <a:r>
              <a:rPr lang="en-US" altLang="ko-KR" sz="1200" dirty="0" smtClean="0"/>
              <a:t> transported </a:t>
            </a:r>
            <a:r>
              <a:rPr lang="en-US" altLang="ko-KR" sz="1200" dirty="0" err="1" smtClean="0"/>
              <a:t>lysosomes</a:t>
            </a:r>
            <a:r>
              <a:rPr lang="en-US" altLang="ko-KR" sz="1200" dirty="0" smtClean="0"/>
              <a:t>. </a:t>
            </a:r>
            <a:r>
              <a:rPr lang="en-US" altLang="ko-KR" sz="1200" dirty="0" smtClean="0">
                <a:solidFill>
                  <a:srgbClr val="FF0000"/>
                </a:solidFill>
              </a:rPr>
              <a:t>Pathological AV accumulation is associated with inhibited retrograde AV transport and impaired </a:t>
            </a:r>
            <a:r>
              <a:rPr lang="en-US" altLang="ko-KR" sz="1200" dirty="0" err="1" smtClean="0">
                <a:solidFill>
                  <a:srgbClr val="FF0000"/>
                </a:solidFill>
              </a:rPr>
              <a:t>autophagosome-lysosome</a:t>
            </a:r>
            <a:r>
              <a:rPr lang="en-US" altLang="ko-KR" sz="1200" dirty="0" smtClean="0">
                <a:solidFill>
                  <a:srgbClr val="FF0000"/>
                </a:solidFill>
              </a:rPr>
              <a:t> fusion</a:t>
            </a:r>
            <a:r>
              <a:rPr lang="en-US" altLang="ko-KR" sz="1200" dirty="0" smtClean="0"/>
              <a:t>. Fusion of some accumulated AV compartments with the plasma membrane may contribute to local membrane expansion. J Cell </a:t>
            </a:r>
            <a:r>
              <a:rPr lang="en-US" altLang="ko-KR" sz="1200" dirty="0" err="1" smtClean="0"/>
              <a:t>Sci</a:t>
            </a:r>
            <a:r>
              <a:rPr lang="en-US" altLang="ko-KR" sz="1200" dirty="0" smtClean="0"/>
              <a:t> 120:4081-4091</a:t>
            </a:r>
            <a:endParaRPr lang="ko-KR" altLang="en-US" sz="1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print"/>
          <a:srcRect/>
          <a:stretch>
            <a:fillRect/>
          </a:stretch>
        </p:blipFill>
        <p:spPr bwMode="auto">
          <a:xfrm>
            <a:off x="1763688" y="1556792"/>
            <a:ext cx="4878225" cy="2736304"/>
          </a:xfrm>
          <a:prstGeom prst="rect">
            <a:avLst/>
          </a:prstGeom>
          <a:noFill/>
          <a:ln w="9525">
            <a:noFill/>
            <a:miter lim="800000"/>
            <a:headEnd/>
            <a:tailEnd/>
          </a:ln>
        </p:spPr>
      </p:pic>
      <p:sp>
        <p:nvSpPr>
          <p:cNvPr id="5" name="직사각형 4"/>
          <p:cNvSpPr/>
          <p:nvPr/>
        </p:nvSpPr>
        <p:spPr>
          <a:xfrm>
            <a:off x="755576" y="4581128"/>
            <a:ext cx="7560840" cy="1477328"/>
          </a:xfrm>
          <a:prstGeom prst="rect">
            <a:avLst/>
          </a:prstGeom>
        </p:spPr>
        <p:txBody>
          <a:bodyPr wrap="square">
            <a:spAutoFit/>
          </a:bodyPr>
          <a:lstStyle/>
          <a:p>
            <a:r>
              <a:rPr lang="en-US" altLang="ko-KR" sz="1000" dirty="0" smtClean="0"/>
              <a:t>(A) Usual progression from </a:t>
            </a:r>
            <a:r>
              <a:rPr lang="en-US" altLang="ko-KR" sz="1000" dirty="0" err="1" smtClean="0">
                <a:solidFill>
                  <a:srgbClr val="FF0000"/>
                </a:solidFill>
              </a:rPr>
              <a:t>autophagosomes</a:t>
            </a:r>
            <a:r>
              <a:rPr lang="en-US" altLang="ko-KR" sz="1000" dirty="0" smtClean="0">
                <a:solidFill>
                  <a:srgbClr val="FF0000"/>
                </a:solidFill>
              </a:rPr>
              <a:t> (AP)</a:t>
            </a:r>
            <a:r>
              <a:rPr lang="en-US" altLang="ko-KR" sz="1000" dirty="0" smtClean="0"/>
              <a:t> to </a:t>
            </a:r>
            <a:r>
              <a:rPr lang="en-US" altLang="ko-KR" sz="1000" dirty="0" err="1" smtClean="0">
                <a:solidFill>
                  <a:srgbClr val="FF0000"/>
                </a:solidFill>
              </a:rPr>
              <a:t>autophagolysosomes</a:t>
            </a:r>
            <a:r>
              <a:rPr lang="en-US" altLang="ko-KR" sz="1000" dirty="0" smtClean="0">
                <a:solidFill>
                  <a:srgbClr val="FF0000"/>
                </a:solidFill>
              </a:rPr>
              <a:t> (APL)</a:t>
            </a:r>
            <a:r>
              <a:rPr lang="en-US" altLang="ko-KR" sz="1000" dirty="0" smtClean="0"/>
              <a:t> to </a:t>
            </a:r>
            <a:r>
              <a:rPr lang="en-US" altLang="ko-KR" sz="1000" dirty="0" err="1" smtClean="0">
                <a:solidFill>
                  <a:srgbClr val="FF0000"/>
                </a:solidFill>
              </a:rPr>
              <a:t>lysosomes</a:t>
            </a:r>
            <a:r>
              <a:rPr lang="en-US" altLang="ko-KR" sz="1000" dirty="0" smtClean="0">
                <a:solidFill>
                  <a:srgbClr val="FF0000"/>
                </a:solidFill>
              </a:rPr>
              <a:t> (L)</a:t>
            </a:r>
            <a:r>
              <a:rPr lang="en-US" altLang="ko-KR" sz="1000" dirty="0" smtClean="0"/>
              <a:t>. Conditions that result in AV build up are expected to promote A</a:t>
            </a:r>
            <a:r>
              <a:rPr lang="el-GR" altLang="ko-KR" sz="1000" dirty="0" smtClean="0"/>
              <a:t>β</a:t>
            </a:r>
            <a:r>
              <a:rPr lang="en-US" altLang="ko-KR" sz="1000" dirty="0" smtClean="0"/>
              <a:t> generation and accumulation. (B,C) These conditions include impaired and delayed maturation of </a:t>
            </a:r>
            <a:r>
              <a:rPr lang="en-US" altLang="ko-KR" sz="1000" dirty="0" err="1" smtClean="0"/>
              <a:t>autophagosomes</a:t>
            </a:r>
            <a:r>
              <a:rPr lang="en-US" altLang="ko-KR" sz="1000" dirty="0" smtClean="0"/>
              <a:t> to (B) </a:t>
            </a:r>
            <a:r>
              <a:rPr lang="en-US" altLang="ko-KR" sz="1000" dirty="0" err="1" smtClean="0"/>
              <a:t>lysosomes</a:t>
            </a:r>
            <a:r>
              <a:rPr lang="en-US" altLang="ko-KR" sz="1000" dirty="0" smtClean="0"/>
              <a:t> or (C) acute induction of </a:t>
            </a:r>
            <a:r>
              <a:rPr lang="en-US" altLang="ko-KR" sz="1000" dirty="0" err="1" smtClean="0"/>
              <a:t>autophagy</a:t>
            </a:r>
            <a:r>
              <a:rPr lang="en-US" altLang="ko-KR" sz="1000" dirty="0" smtClean="0"/>
              <a:t>. (D,E) Within neurons, AVs normally mature to </a:t>
            </a:r>
            <a:r>
              <a:rPr lang="en-US" altLang="ko-KR" sz="1000" dirty="0" err="1" smtClean="0"/>
              <a:t>lysosomes</a:t>
            </a:r>
            <a:r>
              <a:rPr lang="en-US" altLang="ko-KR" sz="1000" dirty="0" smtClean="0"/>
              <a:t> efficiently as they reach the </a:t>
            </a:r>
            <a:r>
              <a:rPr lang="en-US" altLang="ko-KR" sz="1000" dirty="0" err="1" smtClean="0"/>
              <a:t>perikaryon</a:t>
            </a:r>
            <a:r>
              <a:rPr lang="en-US" altLang="ko-KR" sz="1000" dirty="0" smtClean="0"/>
              <a:t> and are usually rare (D). In AD, however, AVs in </a:t>
            </a:r>
            <a:r>
              <a:rPr lang="en-US" altLang="ko-KR" sz="1000" dirty="0" err="1" smtClean="0"/>
              <a:t>neurites</a:t>
            </a:r>
            <a:r>
              <a:rPr lang="en-US" altLang="ko-KR" sz="1000" dirty="0" smtClean="0"/>
              <a:t> fail to mature completely to </a:t>
            </a:r>
            <a:r>
              <a:rPr lang="en-US" altLang="ko-KR" sz="1000" dirty="0" err="1" smtClean="0"/>
              <a:t>lysosomes</a:t>
            </a:r>
            <a:r>
              <a:rPr lang="en-US" altLang="ko-KR" sz="1000" dirty="0" smtClean="0"/>
              <a:t> either as a cause or consequence of disrupted </a:t>
            </a:r>
            <a:r>
              <a:rPr lang="en-US" altLang="ko-KR" sz="1000" dirty="0" err="1" smtClean="0"/>
              <a:t>proteolytic</a:t>
            </a:r>
            <a:r>
              <a:rPr lang="en-US" altLang="ko-KR" sz="1000" dirty="0" smtClean="0"/>
              <a:t> clearance and/or retrograde transport of AVs, thereby promoting the accumulation of </a:t>
            </a:r>
            <a:r>
              <a:rPr lang="en-US" altLang="ko-KR" sz="1000" dirty="0" err="1" smtClean="0"/>
              <a:t>Avs</a:t>
            </a:r>
            <a:r>
              <a:rPr lang="en-US" altLang="ko-KR" sz="1000" dirty="0" smtClean="0"/>
              <a:t> capable of generating A</a:t>
            </a:r>
            <a:r>
              <a:rPr lang="el-GR" altLang="ko-KR" sz="1000" dirty="0" smtClean="0"/>
              <a:t>β</a:t>
            </a:r>
            <a:r>
              <a:rPr lang="en-US" altLang="ko-KR" sz="1000" dirty="0" smtClean="0"/>
              <a:t> and the delayed degradation of A by </a:t>
            </a:r>
            <a:r>
              <a:rPr lang="en-US" altLang="ko-KR" sz="1000" dirty="0" err="1" smtClean="0"/>
              <a:t>lysosomes</a:t>
            </a:r>
            <a:r>
              <a:rPr lang="en-US" altLang="ko-KR" sz="1000" dirty="0" smtClean="0"/>
              <a:t> (E). The continued capacity of immature AVs to fuse with other membranous structures, including possibly the plasma membrane, is a possible basis for slow </a:t>
            </a:r>
            <a:r>
              <a:rPr lang="en-US" altLang="ko-KR" sz="1000" dirty="0" err="1" smtClean="0"/>
              <a:t>exocytic</a:t>
            </a:r>
            <a:r>
              <a:rPr lang="en-US" altLang="ko-KR" sz="1000" dirty="0" smtClean="0"/>
              <a:t> release of AV contents, including A, from the dystrophic </a:t>
            </a:r>
            <a:r>
              <a:rPr lang="en-US" altLang="ko-KR" sz="1000" dirty="0" err="1" smtClean="0"/>
              <a:t>neurite</a:t>
            </a:r>
            <a:r>
              <a:rPr lang="en-US" altLang="ko-KR" sz="1000" dirty="0" smtClean="0"/>
              <a:t>. J Cell </a:t>
            </a:r>
            <a:r>
              <a:rPr lang="en-US" altLang="ko-KR" sz="1000" dirty="0" err="1" smtClean="0"/>
              <a:t>Sci</a:t>
            </a:r>
            <a:r>
              <a:rPr lang="en-US" altLang="ko-KR" sz="1000" dirty="0" smtClean="0"/>
              <a:t>  (2007) 120:4081-4091.</a:t>
            </a:r>
          </a:p>
        </p:txBody>
      </p:sp>
      <p:sp>
        <p:nvSpPr>
          <p:cNvPr id="6" name="TextBox 5"/>
          <p:cNvSpPr txBox="1"/>
          <p:nvPr/>
        </p:nvSpPr>
        <p:spPr>
          <a:xfrm>
            <a:off x="683568" y="476672"/>
            <a:ext cx="6840760" cy="646331"/>
          </a:xfrm>
          <a:prstGeom prst="rect">
            <a:avLst/>
          </a:prstGeom>
          <a:noFill/>
        </p:spPr>
        <p:txBody>
          <a:bodyPr wrap="square" rtlCol="0">
            <a:spAutoFit/>
          </a:bodyPr>
          <a:lstStyle/>
          <a:p>
            <a:r>
              <a:rPr lang="en-US" altLang="ko-KR" dirty="0" smtClean="0"/>
              <a:t>Proposed models of AV (</a:t>
            </a:r>
            <a:r>
              <a:rPr lang="en-US" altLang="ko-KR" dirty="0" err="1" smtClean="0"/>
              <a:t>autophagic</a:t>
            </a:r>
            <a:r>
              <a:rPr lang="en-US" altLang="ko-KR" dirty="0" smtClean="0"/>
              <a:t> vacuole) accumulation leading to elevated A</a:t>
            </a:r>
            <a:r>
              <a:rPr lang="el-GR" altLang="ko-KR" dirty="0" smtClean="0"/>
              <a:t>β</a:t>
            </a:r>
            <a:r>
              <a:rPr lang="en-US" altLang="ko-KR" dirty="0" smtClean="0"/>
              <a:t> levels.</a:t>
            </a:r>
            <a:endParaRPr lang="ko-KR"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827584" y="620688"/>
            <a:ext cx="6984776" cy="3323987"/>
          </a:xfrm>
          <a:prstGeom prst="rect">
            <a:avLst/>
          </a:prstGeom>
        </p:spPr>
        <p:txBody>
          <a:bodyPr wrap="square">
            <a:spAutoFit/>
          </a:bodyPr>
          <a:lstStyle/>
          <a:p>
            <a:r>
              <a:rPr lang="en-US" altLang="ko-KR" dirty="0" err="1" smtClean="0"/>
              <a:t>Presenilin</a:t>
            </a:r>
            <a:r>
              <a:rPr lang="en-US" altLang="ko-KR" dirty="0" smtClean="0"/>
              <a:t> influences glycogen </a:t>
            </a:r>
            <a:r>
              <a:rPr lang="en-US" altLang="ko-KR" dirty="0" err="1" smtClean="0"/>
              <a:t>synthase</a:t>
            </a:r>
            <a:r>
              <a:rPr lang="en-US" altLang="ko-KR" dirty="0" smtClean="0"/>
              <a:t> kinase-3 b (GSK-3b) for kinesin-1 and </a:t>
            </a:r>
            <a:r>
              <a:rPr lang="en-US" altLang="ko-KR" dirty="0" err="1" smtClean="0"/>
              <a:t>dynein</a:t>
            </a:r>
            <a:r>
              <a:rPr lang="en-US" altLang="ko-KR" dirty="0" smtClean="0"/>
              <a:t> function during axonal transport. </a:t>
            </a:r>
          </a:p>
          <a:p>
            <a:r>
              <a:rPr lang="en-US" altLang="ko-KR" sz="1200" dirty="0" smtClean="0"/>
              <a:t>(2013) Human Molecular Genetics (paper No.5)</a:t>
            </a:r>
          </a:p>
          <a:p>
            <a:endParaRPr lang="en-US" altLang="ko-KR" sz="1200" dirty="0" smtClean="0"/>
          </a:p>
          <a:p>
            <a:r>
              <a:rPr lang="en-US" altLang="ko-KR" sz="1000" dirty="0" smtClean="0"/>
              <a:t>Within axons, molecular motors transport essential components required for neuronal growth and viability. Although many levels of control and regulation must exist for proper </a:t>
            </a:r>
            <a:r>
              <a:rPr lang="en-US" altLang="ko-KR" sz="1000" dirty="0" err="1" smtClean="0"/>
              <a:t>anterograde</a:t>
            </a:r>
            <a:r>
              <a:rPr lang="en-US" altLang="ko-KR" sz="1000" dirty="0" smtClean="0"/>
              <a:t> and retrograde transport of vital proteins, little is known about these mechanisms. We previously showed that </a:t>
            </a:r>
            <a:r>
              <a:rPr lang="en-US" altLang="ko-KR" sz="1000" dirty="0" err="1" smtClean="0"/>
              <a:t>presenilin</a:t>
            </a:r>
            <a:r>
              <a:rPr lang="en-US" altLang="ko-KR" sz="1000" dirty="0" smtClean="0"/>
              <a:t> (PS), a gene involved in Alzheimer’s disease (AD), influences kinesin-1 and </a:t>
            </a:r>
            <a:r>
              <a:rPr lang="en-US" altLang="ko-KR" sz="1000" dirty="0" err="1" smtClean="0"/>
              <a:t>dynein</a:t>
            </a:r>
            <a:r>
              <a:rPr lang="en-US" altLang="ko-KR" sz="1000" dirty="0" smtClean="0"/>
              <a:t> function in vivo. Here, we show that these PS-mediated effects on motor protein function are via a pathway that involves glycogen </a:t>
            </a:r>
            <a:r>
              <a:rPr lang="en-US" altLang="ko-KR" sz="1000" dirty="0" err="1" smtClean="0"/>
              <a:t>synthase</a:t>
            </a:r>
            <a:r>
              <a:rPr lang="en-US" altLang="ko-KR" sz="1000" dirty="0" smtClean="0"/>
              <a:t> kinase-3b (GSK-3b). PS genetically interacts with GSK-3b in an activity-dependent manner. Excess of active GSK-3b perturbed axonal transport by causing axonal blockages, which were enhanced by reduction of kinesin-1 or </a:t>
            </a:r>
            <a:r>
              <a:rPr lang="en-US" altLang="ko-KR" sz="1000" dirty="0" err="1" smtClean="0"/>
              <a:t>dynein</a:t>
            </a:r>
            <a:r>
              <a:rPr lang="en-US" altLang="ko-KR" sz="1000" dirty="0" smtClean="0"/>
              <a:t>. These GSK-3b-mediated axonal defects do not appear to be caused by disruptions or alterations in microtubules (MTs). Excess of non-functional GSK-3b did not affect axonal transport. </a:t>
            </a:r>
            <a:r>
              <a:rPr lang="en-US" altLang="ko-KR" sz="1000" dirty="0" smtClean="0">
                <a:solidFill>
                  <a:srgbClr val="FF0000"/>
                </a:solidFill>
              </a:rPr>
              <a:t>Strikingly, GSK-3b activity-dependent axonal transport defects were enhanced by reduction of PS.</a:t>
            </a:r>
            <a:r>
              <a:rPr lang="en-US" altLang="ko-KR" sz="1000" dirty="0" smtClean="0"/>
              <a:t> Collectively, our findings suggest that PS and GSK-3b are required for normal motor protein function. Our observations propose a model, in which </a:t>
            </a:r>
            <a:r>
              <a:rPr lang="en-US" altLang="ko-KR" sz="1000" dirty="0" smtClean="0">
                <a:solidFill>
                  <a:srgbClr val="FF0000"/>
                </a:solidFill>
              </a:rPr>
              <a:t>PS likely plays a role in regulating GSK-3b activity during transport</a:t>
            </a:r>
            <a:r>
              <a:rPr lang="en-US" altLang="ko-KR" sz="1000" dirty="0" smtClean="0"/>
              <a:t>. These findings have important implications for our understanding of the complex regulatory machinery that must exist in vivo and how this system is coordinated during the motility of vesicles within axons.</a:t>
            </a:r>
          </a:p>
          <a:p>
            <a:r>
              <a:rPr lang="en-US" altLang="ko-KR" sz="1000" dirty="0" smtClean="0">
                <a:hlinkClick r:id="rId2"/>
              </a:rPr>
              <a:t>http://bric.postech.ac.kr/trend/news/view_kisti.php?id=235102</a:t>
            </a:r>
            <a:endParaRPr lang="en-US" altLang="ko-KR" sz="1000" dirty="0" smtClean="0"/>
          </a:p>
          <a:p>
            <a:r>
              <a:rPr lang="en-US" altLang="ko-KR" sz="1000" dirty="0" smtClean="0">
                <a:hlinkClick r:id="rId3"/>
              </a:rPr>
              <a:t>http://www.sciencedaily.com/releases/2013/10/131028114422.htm</a:t>
            </a:r>
            <a:endParaRPr lang="ko-KR" altLang="en-US" sz="1000" dirty="0"/>
          </a:p>
        </p:txBody>
      </p:sp>
      <p:pic>
        <p:nvPicPr>
          <p:cNvPr id="3076" name="Picture 4" descr="http://www.nanotech.upenn.edu/nuggets/mol_mot_images/nugget_0057_img2_lrg.jpg"/>
          <p:cNvPicPr>
            <a:picLocks noChangeAspect="1" noChangeArrowheads="1"/>
          </p:cNvPicPr>
          <p:nvPr/>
        </p:nvPicPr>
        <p:blipFill>
          <a:blip r:embed="rId4" cstate="print"/>
          <a:srcRect/>
          <a:stretch>
            <a:fillRect/>
          </a:stretch>
        </p:blipFill>
        <p:spPr bwMode="auto">
          <a:xfrm>
            <a:off x="1835696" y="4437112"/>
            <a:ext cx="4896544" cy="166482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611560" y="1052736"/>
            <a:ext cx="7776864" cy="4555093"/>
          </a:xfrm>
          <a:prstGeom prst="rect">
            <a:avLst/>
          </a:prstGeom>
        </p:spPr>
        <p:txBody>
          <a:bodyPr wrap="square">
            <a:spAutoFit/>
          </a:bodyPr>
          <a:lstStyle/>
          <a:p>
            <a:r>
              <a:rPr lang="en-US" altLang="ko-KR" sz="1600" dirty="0" smtClean="0"/>
              <a:t>Beta-</a:t>
            </a:r>
            <a:r>
              <a:rPr lang="en-US" altLang="ko-KR" sz="1600" dirty="0" err="1" smtClean="0"/>
              <a:t>secretase</a:t>
            </a:r>
            <a:endParaRPr lang="en-US" altLang="ko-KR" sz="1600" dirty="0" smtClean="0"/>
          </a:p>
          <a:p>
            <a:endParaRPr lang="en-US" altLang="ko-KR" sz="1000" dirty="0" smtClean="0"/>
          </a:p>
          <a:p>
            <a:r>
              <a:rPr lang="en-US" altLang="ko-KR" sz="1200" dirty="0" smtClean="0"/>
              <a:t>Beta-</a:t>
            </a:r>
            <a:r>
              <a:rPr lang="en-US" altLang="ko-KR" sz="1200" dirty="0" err="1" smtClean="0"/>
              <a:t>secretase</a:t>
            </a:r>
            <a:r>
              <a:rPr lang="en-US" altLang="ko-KR" sz="1200" dirty="0" smtClean="0"/>
              <a:t> 1 (BACE1) also known as beta-site APP cleaving enzyme 1 (beta-site </a:t>
            </a:r>
            <a:r>
              <a:rPr lang="en-US" altLang="ko-KR" sz="1200" dirty="0" err="1" smtClean="0"/>
              <a:t>amyloid</a:t>
            </a:r>
            <a:r>
              <a:rPr lang="en-US" altLang="ko-KR" sz="1200" dirty="0" smtClean="0"/>
              <a:t> precursor protein cleaving enzyme 1), memapsin-2 (membrane-associated aspartic protease 2), and </a:t>
            </a:r>
            <a:r>
              <a:rPr lang="en-US" altLang="ko-KR" sz="1200" dirty="0" err="1" smtClean="0"/>
              <a:t>aspartyl</a:t>
            </a:r>
            <a:r>
              <a:rPr lang="en-US" altLang="ko-KR" sz="1200" dirty="0" smtClean="0"/>
              <a:t> protease 2 (ASP2) is an enzyme that in humans is encoded by the BACE1 gene.</a:t>
            </a:r>
          </a:p>
          <a:p>
            <a:endParaRPr lang="en-US" altLang="ko-KR" sz="1200" dirty="0" smtClean="0"/>
          </a:p>
          <a:p>
            <a:r>
              <a:rPr lang="el-GR" altLang="ko-KR" sz="1200" dirty="0" smtClean="0"/>
              <a:t>β-</a:t>
            </a:r>
            <a:r>
              <a:rPr lang="en-US" altLang="ko-KR" sz="1200" dirty="0" err="1" smtClean="0"/>
              <a:t>Secretase</a:t>
            </a:r>
            <a:r>
              <a:rPr lang="en-US" altLang="ko-KR" sz="1200" dirty="0" smtClean="0"/>
              <a:t> is an aspartic-acid protease important in the formation of myelin sheaths in peripheral nerve cells. </a:t>
            </a:r>
            <a:r>
              <a:rPr lang="en-US" altLang="ko-KR" sz="1200" dirty="0" smtClean="0">
                <a:solidFill>
                  <a:srgbClr val="FF0000"/>
                </a:solidFill>
              </a:rPr>
              <a:t>The </a:t>
            </a:r>
            <a:r>
              <a:rPr lang="en-US" altLang="ko-KR" sz="1200" dirty="0" err="1" smtClean="0">
                <a:solidFill>
                  <a:srgbClr val="FF0000"/>
                </a:solidFill>
              </a:rPr>
              <a:t>transmembrane</a:t>
            </a:r>
            <a:r>
              <a:rPr lang="en-US" altLang="ko-KR" sz="1200" dirty="0" smtClean="0">
                <a:solidFill>
                  <a:srgbClr val="FF0000"/>
                </a:solidFill>
              </a:rPr>
              <a:t> protein contains two active site </a:t>
            </a:r>
            <a:r>
              <a:rPr lang="en-US" altLang="ko-KR" sz="1200" dirty="0" err="1" smtClean="0">
                <a:solidFill>
                  <a:srgbClr val="FF0000"/>
                </a:solidFill>
              </a:rPr>
              <a:t>aspartate</a:t>
            </a:r>
            <a:r>
              <a:rPr lang="en-US" altLang="ko-KR" sz="1200" dirty="0" smtClean="0">
                <a:solidFill>
                  <a:srgbClr val="FF0000"/>
                </a:solidFill>
              </a:rPr>
              <a:t> residues in its extracellular protein domain and may function as a </a:t>
            </a:r>
            <a:r>
              <a:rPr lang="en-US" altLang="ko-KR" sz="1200" dirty="0" err="1" smtClean="0">
                <a:solidFill>
                  <a:srgbClr val="FF0000"/>
                </a:solidFill>
              </a:rPr>
              <a:t>dimer</a:t>
            </a:r>
            <a:r>
              <a:rPr lang="en-US" altLang="ko-KR" sz="1200" dirty="0" smtClean="0">
                <a:solidFill>
                  <a:srgbClr val="FF0000"/>
                </a:solidFill>
              </a:rPr>
              <a:t>.</a:t>
            </a:r>
          </a:p>
          <a:p>
            <a:endParaRPr lang="en-US" altLang="ko-KR" sz="1200" dirty="0" smtClean="0"/>
          </a:p>
          <a:p>
            <a:r>
              <a:rPr lang="en-US" altLang="ko-KR" sz="1200" dirty="0" smtClean="0">
                <a:solidFill>
                  <a:srgbClr val="FF0000"/>
                </a:solidFill>
              </a:rPr>
              <a:t>Unlike APP and the </a:t>
            </a:r>
            <a:r>
              <a:rPr lang="en-US" altLang="ko-KR" sz="1200" dirty="0" err="1" smtClean="0">
                <a:solidFill>
                  <a:srgbClr val="FF0000"/>
                </a:solidFill>
              </a:rPr>
              <a:t>presenilin</a:t>
            </a:r>
            <a:r>
              <a:rPr lang="en-US" altLang="ko-KR" sz="1200" dirty="0" smtClean="0">
                <a:solidFill>
                  <a:srgbClr val="FF0000"/>
                </a:solidFill>
              </a:rPr>
              <a:t> proteins important in γ-</a:t>
            </a:r>
            <a:r>
              <a:rPr lang="en-US" altLang="ko-KR" sz="1200" dirty="0" err="1" smtClean="0">
                <a:solidFill>
                  <a:srgbClr val="FF0000"/>
                </a:solidFill>
              </a:rPr>
              <a:t>secretase</a:t>
            </a:r>
            <a:r>
              <a:rPr lang="en-US" altLang="ko-KR" sz="1200" dirty="0" smtClean="0">
                <a:solidFill>
                  <a:srgbClr val="FF0000"/>
                </a:solidFill>
              </a:rPr>
              <a:t>, no known mutations in the gene encoding BACE cause early-onset, familial Alzheimer's disease</a:t>
            </a:r>
            <a:r>
              <a:rPr lang="en-US" altLang="ko-KR" sz="1200" dirty="0" smtClean="0"/>
              <a:t>, which is a rare form of the disorder. However, levels of this enzyme have been shown to be elevated in the far more common late-onset sporadic Alzheimer's. </a:t>
            </a:r>
            <a:r>
              <a:rPr lang="en-US" altLang="ko-KR" sz="1200" dirty="0" smtClean="0">
                <a:solidFill>
                  <a:srgbClr val="FF0000"/>
                </a:solidFill>
              </a:rPr>
              <a:t>The physiological purpose of BACE's cleavage of APP and other </a:t>
            </a:r>
            <a:r>
              <a:rPr lang="en-US" altLang="ko-KR" sz="1200" dirty="0" err="1" smtClean="0">
                <a:solidFill>
                  <a:srgbClr val="FF0000"/>
                </a:solidFill>
              </a:rPr>
              <a:t>transmembrane</a:t>
            </a:r>
            <a:r>
              <a:rPr lang="en-US" altLang="ko-KR" sz="1200" dirty="0" smtClean="0">
                <a:solidFill>
                  <a:srgbClr val="FF0000"/>
                </a:solidFill>
              </a:rPr>
              <a:t> proteins is unknown.</a:t>
            </a:r>
          </a:p>
          <a:p>
            <a:endParaRPr lang="en-US" altLang="ko-KR" sz="1200" dirty="0"/>
          </a:p>
          <a:p>
            <a:r>
              <a:rPr lang="en-US" altLang="ko-KR" sz="1200" dirty="0" smtClean="0">
                <a:solidFill>
                  <a:srgbClr val="FF0000"/>
                </a:solidFill>
              </a:rPr>
              <a:t>Drugs to block this enzyme (BACE inhibitors) in theory would prevent the build up of beta-</a:t>
            </a:r>
            <a:r>
              <a:rPr lang="en-US" altLang="ko-KR" sz="1200" dirty="0" err="1" smtClean="0">
                <a:solidFill>
                  <a:srgbClr val="FF0000"/>
                </a:solidFill>
              </a:rPr>
              <a:t>amyloid</a:t>
            </a:r>
            <a:r>
              <a:rPr lang="en-US" altLang="ko-KR" sz="1200" dirty="0" smtClean="0">
                <a:solidFill>
                  <a:srgbClr val="FF0000"/>
                </a:solidFill>
              </a:rPr>
              <a:t> and may help slow or stop </a:t>
            </a:r>
            <a:r>
              <a:rPr lang="en-US" altLang="ko-KR" sz="1200" dirty="0" err="1" smtClean="0">
                <a:solidFill>
                  <a:srgbClr val="FF0000"/>
                </a:solidFill>
              </a:rPr>
              <a:t>Alzheimers</a:t>
            </a:r>
            <a:r>
              <a:rPr lang="en-US" altLang="ko-KR" sz="1200" dirty="0" smtClean="0">
                <a:solidFill>
                  <a:srgbClr val="FF0000"/>
                </a:solidFill>
              </a:rPr>
              <a:t> disease.</a:t>
            </a:r>
            <a:r>
              <a:rPr lang="en-US" altLang="ko-KR" sz="1200" dirty="0" smtClean="0"/>
              <a:t> Several companies are in the early stages of development and testing of this new potential class of treatment. In March 2008 phase I results were reported for CTS-21166. In April 2012 Merck reported phase I results for MK-8931. Merck began a Phase II/II trial of MK-8931 in December, 2012.</a:t>
            </a:r>
          </a:p>
          <a:p>
            <a:endParaRPr lang="en-US" altLang="ko-KR" sz="1200" dirty="0" smtClean="0"/>
          </a:p>
          <a:p>
            <a:r>
              <a:rPr lang="en-US" altLang="ko-KR" sz="1200" dirty="0" smtClean="0"/>
              <a:t>Tests in mice have indicated that BACE proteases, specifically BACE1, is necessary for the proper function of muscle spindles. These results raise the possibility that BACE inhibiting drugs currently being investigated for the treatment of Alzheimer's may have significant side effects related to impaired motor coordination.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539552" y="404664"/>
            <a:ext cx="7344816" cy="1846659"/>
          </a:xfrm>
          <a:prstGeom prst="rect">
            <a:avLst/>
          </a:prstGeom>
        </p:spPr>
        <p:txBody>
          <a:bodyPr wrap="square">
            <a:spAutoFit/>
          </a:bodyPr>
          <a:lstStyle/>
          <a:p>
            <a:r>
              <a:rPr lang="en-US" altLang="ko-KR" dirty="0" smtClean="0"/>
              <a:t>Gamma </a:t>
            </a:r>
            <a:r>
              <a:rPr lang="en-US" altLang="ko-KR" dirty="0" err="1" smtClean="0"/>
              <a:t>secretase</a:t>
            </a:r>
            <a:r>
              <a:rPr lang="en-US" altLang="ko-KR" dirty="0" smtClean="0"/>
              <a:t> </a:t>
            </a:r>
          </a:p>
          <a:p>
            <a:r>
              <a:rPr lang="en-US" altLang="ko-KR" sz="1200" dirty="0" smtClean="0"/>
              <a:t>Gamma </a:t>
            </a:r>
            <a:r>
              <a:rPr lang="en-US" altLang="ko-KR" sz="1200" dirty="0" err="1" smtClean="0"/>
              <a:t>secretase</a:t>
            </a:r>
            <a:r>
              <a:rPr lang="en-US" altLang="ko-KR" sz="1200" dirty="0" smtClean="0"/>
              <a:t> can cut APP at several points within a small region of the protein, which results in </a:t>
            </a:r>
            <a:r>
              <a:rPr lang="en-US" altLang="ko-KR" sz="1200" dirty="0" err="1" smtClean="0"/>
              <a:t>Aβ</a:t>
            </a:r>
            <a:r>
              <a:rPr lang="en-US" altLang="ko-KR" sz="1200" dirty="0" smtClean="0"/>
              <a:t> of various lengths (39~42 residues). The lengths associated with Alzheimer's disease are 40 and 42 amino acids long. </a:t>
            </a:r>
            <a:r>
              <a:rPr lang="en-US" altLang="ko-KR" sz="1200" dirty="0" err="1" smtClean="0">
                <a:solidFill>
                  <a:srgbClr val="FF0000"/>
                </a:solidFill>
              </a:rPr>
              <a:t>Aβ</a:t>
            </a:r>
            <a:r>
              <a:rPr lang="en-US" altLang="ko-KR" sz="1200" dirty="0" smtClean="0">
                <a:solidFill>
                  <a:srgbClr val="FF0000"/>
                </a:solidFill>
              </a:rPr>
              <a:t> 42 is more likely to aggregate to form plaques in the brain than </a:t>
            </a:r>
            <a:r>
              <a:rPr lang="en-US" altLang="ko-KR" sz="1200" dirty="0" err="1" smtClean="0">
                <a:solidFill>
                  <a:srgbClr val="FF0000"/>
                </a:solidFill>
              </a:rPr>
              <a:t>Aβ</a:t>
            </a:r>
            <a:r>
              <a:rPr lang="en-US" altLang="ko-KR" sz="1200" dirty="0" smtClean="0">
                <a:solidFill>
                  <a:srgbClr val="FF0000"/>
                </a:solidFill>
              </a:rPr>
              <a:t> 40.</a:t>
            </a:r>
            <a:r>
              <a:rPr lang="en-US" altLang="ko-KR" sz="1200" dirty="0" smtClean="0"/>
              <a:t> </a:t>
            </a:r>
          </a:p>
          <a:p>
            <a:r>
              <a:rPr lang="en-US" altLang="ko-KR" sz="1200" dirty="0" err="1" smtClean="0">
                <a:solidFill>
                  <a:srgbClr val="FF0000"/>
                </a:solidFill>
              </a:rPr>
              <a:t>Presenilin</a:t>
            </a:r>
            <a:r>
              <a:rPr lang="en-US" altLang="ko-KR" sz="1200" dirty="0" smtClean="0">
                <a:solidFill>
                  <a:srgbClr val="FF0000"/>
                </a:solidFill>
              </a:rPr>
              <a:t> mutations lead to an increase in the ratio of </a:t>
            </a:r>
            <a:r>
              <a:rPr lang="en-US" altLang="ko-KR" sz="1200" dirty="0" err="1" smtClean="0">
                <a:solidFill>
                  <a:srgbClr val="FF0000"/>
                </a:solidFill>
              </a:rPr>
              <a:t>Aβ</a:t>
            </a:r>
            <a:r>
              <a:rPr lang="en-US" altLang="ko-KR" sz="1200" dirty="0" smtClean="0">
                <a:solidFill>
                  <a:srgbClr val="FF0000"/>
                </a:solidFill>
              </a:rPr>
              <a:t> 42 produced compared to </a:t>
            </a:r>
            <a:r>
              <a:rPr lang="en-US" altLang="ko-KR" sz="1200" dirty="0" err="1" smtClean="0">
                <a:solidFill>
                  <a:srgbClr val="FF0000"/>
                </a:solidFill>
              </a:rPr>
              <a:t>Aβ</a:t>
            </a:r>
            <a:r>
              <a:rPr lang="en-US" altLang="ko-KR" sz="1200" dirty="0" smtClean="0">
                <a:solidFill>
                  <a:srgbClr val="FF0000"/>
                </a:solidFill>
              </a:rPr>
              <a:t> 40, although the total quantity of </a:t>
            </a:r>
            <a:r>
              <a:rPr lang="en-US" altLang="ko-KR" sz="1200" dirty="0" err="1" smtClean="0">
                <a:solidFill>
                  <a:srgbClr val="FF0000"/>
                </a:solidFill>
              </a:rPr>
              <a:t>Aβ</a:t>
            </a:r>
            <a:r>
              <a:rPr lang="en-US" altLang="ko-KR" sz="1200" dirty="0" smtClean="0">
                <a:solidFill>
                  <a:srgbClr val="FF0000"/>
                </a:solidFill>
              </a:rPr>
              <a:t> produced remains constant</a:t>
            </a:r>
            <a:r>
              <a:rPr lang="en-US" altLang="ko-KR" sz="1200" dirty="0" smtClean="0"/>
              <a:t>. This can come about by various effects of the mutations upon gamma </a:t>
            </a:r>
            <a:r>
              <a:rPr lang="en-US" altLang="ko-KR" sz="1200" dirty="0" err="1" smtClean="0"/>
              <a:t>secretase</a:t>
            </a:r>
            <a:r>
              <a:rPr lang="en-US" altLang="ko-KR" sz="1200" dirty="0" smtClean="0"/>
              <a:t>. </a:t>
            </a:r>
            <a:r>
              <a:rPr lang="en-US" altLang="ko-KR" sz="1200" dirty="0" err="1" smtClean="0"/>
              <a:t>Presenilins</a:t>
            </a:r>
            <a:r>
              <a:rPr lang="en-US" altLang="ko-KR" sz="1200" dirty="0" smtClean="0"/>
              <a:t> are also implicated in the processing of notch, an important developmental protein. Mice that have the PS1 gene knocked out die early in development from developmental abnormalities similar to those found when notch is disrupted.</a:t>
            </a:r>
            <a:endParaRPr lang="en-US" altLang="ko-KR" sz="1200" dirty="0"/>
          </a:p>
        </p:txBody>
      </p:sp>
      <p:pic>
        <p:nvPicPr>
          <p:cNvPr id="19458" name="Picture 2" descr="http://journals.prous.com/journals/dnp/20041705/html/dn170321/images/Tomita_f2.jpg"/>
          <p:cNvPicPr>
            <a:picLocks noChangeAspect="1" noChangeArrowheads="1"/>
          </p:cNvPicPr>
          <p:nvPr/>
        </p:nvPicPr>
        <p:blipFill>
          <a:blip r:embed="rId2" cstate="print"/>
          <a:srcRect/>
          <a:stretch>
            <a:fillRect/>
          </a:stretch>
        </p:blipFill>
        <p:spPr bwMode="auto">
          <a:xfrm>
            <a:off x="5004047" y="2636912"/>
            <a:ext cx="3814953" cy="3168352"/>
          </a:xfrm>
          <a:prstGeom prst="rect">
            <a:avLst/>
          </a:prstGeom>
          <a:noFill/>
        </p:spPr>
      </p:pic>
      <p:sp>
        <p:nvSpPr>
          <p:cNvPr id="5" name="직사각형 4"/>
          <p:cNvSpPr/>
          <p:nvPr/>
        </p:nvSpPr>
        <p:spPr>
          <a:xfrm>
            <a:off x="539552" y="2420888"/>
            <a:ext cx="4392488" cy="4093428"/>
          </a:xfrm>
          <a:prstGeom prst="rect">
            <a:avLst/>
          </a:prstGeom>
        </p:spPr>
        <p:txBody>
          <a:bodyPr wrap="square">
            <a:spAutoFit/>
          </a:bodyPr>
          <a:lstStyle/>
          <a:p>
            <a:r>
              <a:rPr lang="en-US" altLang="ko-KR" sz="1000" dirty="0" smtClean="0"/>
              <a:t>The </a:t>
            </a:r>
            <a:r>
              <a:rPr lang="el-GR" altLang="ko-KR" sz="1000" dirty="0" smtClean="0"/>
              <a:t>γ</a:t>
            </a:r>
            <a:r>
              <a:rPr lang="en-US" altLang="ko-KR" sz="1000" dirty="0" smtClean="0"/>
              <a:t>-</a:t>
            </a:r>
            <a:r>
              <a:rPr lang="en-US" altLang="ko-KR" sz="1000" dirty="0" err="1" smtClean="0"/>
              <a:t>secretase</a:t>
            </a:r>
            <a:r>
              <a:rPr lang="en-US" altLang="ko-KR" sz="1000" dirty="0" smtClean="0"/>
              <a:t> </a:t>
            </a:r>
            <a:r>
              <a:rPr lang="en-US" altLang="ko-KR" sz="1000" dirty="0" smtClean="0"/>
              <a:t>complex has not yet been fully characterized but </a:t>
            </a:r>
            <a:r>
              <a:rPr lang="en-US" altLang="ko-KR" sz="1000" dirty="0" smtClean="0">
                <a:solidFill>
                  <a:srgbClr val="FF0000"/>
                </a:solidFill>
              </a:rPr>
              <a:t>minimally consists of four individual proteins: </a:t>
            </a:r>
            <a:r>
              <a:rPr lang="en-US" altLang="ko-KR" sz="1000" dirty="0" err="1" smtClean="0">
                <a:solidFill>
                  <a:srgbClr val="FF0000"/>
                </a:solidFill>
              </a:rPr>
              <a:t>presenilin</a:t>
            </a:r>
            <a:r>
              <a:rPr lang="en-US" altLang="ko-KR" sz="1000" dirty="0" smtClean="0">
                <a:solidFill>
                  <a:srgbClr val="FF0000"/>
                </a:solidFill>
              </a:rPr>
              <a:t>, </a:t>
            </a:r>
            <a:r>
              <a:rPr lang="en-US" altLang="ko-KR" sz="1000" dirty="0" err="1" smtClean="0">
                <a:solidFill>
                  <a:srgbClr val="FF0000"/>
                </a:solidFill>
              </a:rPr>
              <a:t>nicastrin</a:t>
            </a:r>
            <a:r>
              <a:rPr lang="en-US" altLang="ko-KR" sz="1000" dirty="0" smtClean="0">
                <a:solidFill>
                  <a:srgbClr val="FF0000"/>
                </a:solidFill>
              </a:rPr>
              <a:t>, APH-1 (anterior pharynx-defective 1), and PEN-2 (</a:t>
            </a:r>
            <a:r>
              <a:rPr lang="en-US" altLang="ko-KR" sz="1000" dirty="0" err="1" smtClean="0">
                <a:solidFill>
                  <a:srgbClr val="FF0000"/>
                </a:solidFill>
              </a:rPr>
              <a:t>presenilin</a:t>
            </a:r>
            <a:r>
              <a:rPr lang="en-US" altLang="ko-KR" sz="1000" dirty="0" smtClean="0">
                <a:solidFill>
                  <a:srgbClr val="FF0000"/>
                </a:solidFill>
              </a:rPr>
              <a:t> enhancer 2)</a:t>
            </a:r>
            <a:r>
              <a:rPr lang="en-US" altLang="ko-KR" sz="1000" dirty="0" smtClean="0"/>
              <a:t>. Recent evidence suggests that a fifth protein, known as CD147, is a non-essential regulator of the complex whose absence increases activity. </a:t>
            </a:r>
          </a:p>
          <a:p>
            <a:endParaRPr lang="en-US" altLang="ko-KR" sz="1000" dirty="0" smtClean="0"/>
          </a:p>
          <a:p>
            <a:r>
              <a:rPr lang="en-US" altLang="ko-KR" sz="1000" dirty="0" smtClean="0"/>
              <a:t>The proteins in the </a:t>
            </a:r>
            <a:r>
              <a:rPr lang="el-GR" altLang="ko-KR" sz="1000" dirty="0" smtClean="0"/>
              <a:t>γ</a:t>
            </a:r>
            <a:r>
              <a:rPr lang="en-US" altLang="ko-KR" sz="1000" dirty="0" smtClean="0"/>
              <a:t>-</a:t>
            </a:r>
            <a:r>
              <a:rPr lang="en-US" altLang="ko-KR" sz="1000" dirty="0" err="1" smtClean="0"/>
              <a:t>secretase</a:t>
            </a:r>
            <a:r>
              <a:rPr lang="en-US" altLang="ko-KR" sz="1000" dirty="0" smtClean="0"/>
              <a:t> </a:t>
            </a:r>
            <a:r>
              <a:rPr lang="en-US" altLang="ko-KR" sz="1000" dirty="0" smtClean="0"/>
              <a:t>complex are heavily modified by proteolysis during assembly and maturation of the complex; a required activation step is in the </a:t>
            </a:r>
            <a:r>
              <a:rPr lang="en-US" altLang="ko-KR" sz="1000" dirty="0" smtClean="0">
                <a:solidFill>
                  <a:srgbClr val="FF0000"/>
                </a:solidFill>
              </a:rPr>
              <a:t>autocatalytic cleavage of </a:t>
            </a:r>
            <a:r>
              <a:rPr lang="en-US" altLang="ko-KR" sz="1000" dirty="0" err="1" smtClean="0">
                <a:solidFill>
                  <a:srgbClr val="FF0000"/>
                </a:solidFill>
              </a:rPr>
              <a:t>presenilin</a:t>
            </a:r>
            <a:r>
              <a:rPr lang="en-US" altLang="ko-KR" sz="1000" dirty="0" smtClean="0">
                <a:solidFill>
                  <a:srgbClr val="FF0000"/>
                </a:solidFill>
              </a:rPr>
              <a:t> to N- and C-terminal fragments</a:t>
            </a:r>
            <a:r>
              <a:rPr lang="en-US" altLang="ko-KR" sz="1000" dirty="0" smtClean="0"/>
              <a:t>. </a:t>
            </a:r>
            <a:r>
              <a:rPr lang="en-US" altLang="ko-KR" sz="1000" dirty="0" err="1" smtClean="0"/>
              <a:t>Nicastrin's</a:t>
            </a:r>
            <a:r>
              <a:rPr lang="en-US" altLang="ko-KR" sz="1000" dirty="0" smtClean="0"/>
              <a:t> primary role is in maintaining the stability of the assembled complex and regulating intracellular protein trafficking. PEN-2 associates with the complex via binding of a </a:t>
            </a:r>
            <a:r>
              <a:rPr lang="en-US" altLang="ko-KR" sz="1000" dirty="0" err="1" smtClean="0"/>
              <a:t>transmembrane</a:t>
            </a:r>
            <a:r>
              <a:rPr lang="en-US" altLang="ko-KR" sz="1000" dirty="0" smtClean="0"/>
              <a:t> domain of </a:t>
            </a:r>
            <a:r>
              <a:rPr lang="en-US" altLang="ko-KR" sz="1000" dirty="0" err="1" smtClean="0"/>
              <a:t>presenilin</a:t>
            </a:r>
            <a:r>
              <a:rPr lang="en-US" altLang="ko-KR" sz="1000" dirty="0" smtClean="0"/>
              <a:t> and, among other possible roles, helps to stabilize the complex after </a:t>
            </a:r>
            <a:r>
              <a:rPr lang="en-US" altLang="ko-KR" sz="1000" dirty="0" err="1" smtClean="0"/>
              <a:t>presenilin</a:t>
            </a:r>
            <a:r>
              <a:rPr lang="en-US" altLang="ko-KR" sz="1000" dirty="0" smtClean="0"/>
              <a:t> proteolysis has generated the activated N-terminal and C-terminal fragments. APH-1, which is required for </a:t>
            </a:r>
            <a:r>
              <a:rPr lang="en-US" altLang="ko-KR" sz="1000" dirty="0" err="1" smtClean="0"/>
              <a:t>proteolytic</a:t>
            </a:r>
            <a:r>
              <a:rPr lang="en-US" altLang="ko-KR" sz="1000" dirty="0" smtClean="0"/>
              <a:t> activity, binds to the complex via a conserved alpha helix interaction motif and aids in initiating assembly of premature components.</a:t>
            </a:r>
          </a:p>
          <a:p>
            <a:endParaRPr lang="en-US" altLang="ko-KR" sz="1000" dirty="0" smtClean="0"/>
          </a:p>
          <a:p>
            <a:r>
              <a:rPr lang="en-US" altLang="ko-KR" sz="1000" dirty="0" smtClean="0"/>
              <a:t>Recent research has shown that interaction of the </a:t>
            </a:r>
            <a:r>
              <a:rPr lang="el-GR" altLang="ko-KR" sz="1000" dirty="0" smtClean="0"/>
              <a:t>γ</a:t>
            </a:r>
            <a:r>
              <a:rPr lang="en-US" altLang="ko-KR" sz="1000" dirty="0" smtClean="0"/>
              <a:t>-</a:t>
            </a:r>
            <a:r>
              <a:rPr lang="en-US" altLang="ko-KR" sz="1000" dirty="0" err="1" smtClean="0"/>
              <a:t>secretase</a:t>
            </a:r>
            <a:r>
              <a:rPr lang="en-US" altLang="ko-KR" sz="1000" dirty="0" smtClean="0"/>
              <a:t> </a:t>
            </a:r>
            <a:r>
              <a:rPr lang="en-US" altLang="ko-KR" sz="1000" dirty="0" smtClean="0"/>
              <a:t>complex with the γ-</a:t>
            </a:r>
            <a:r>
              <a:rPr lang="en-US" altLang="ko-KR" sz="1000" dirty="0" err="1" smtClean="0"/>
              <a:t>secretase</a:t>
            </a:r>
            <a:r>
              <a:rPr lang="en-US" altLang="ko-KR" sz="1000" dirty="0" smtClean="0"/>
              <a:t> activating protein facilitates the gamma cleavage of </a:t>
            </a:r>
            <a:r>
              <a:rPr lang="en-US" altLang="ko-KR" sz="1000" dirty="0" err="1" smtClean="0"/>
              <a:t>amyloid</a:t>
            </a:r>
            <a:r>
              <a:rPr lang="en-US" altLang="ko-KR" sz="1000" dirty="0" smtClean="0"/>
              <a:t> precursor protein into β-</a:t>
            </a:r>
            <a:r>
              <a:rPr lang="en-US" altLang="ko-KR" sz="1000" dirty="0" err="1" smtClean="0"/>
              <a:t>amyloid</a:t>
            </a:r>
            <a:r>
              <a:rPr lang="en-US" altLang="ko-KR" sz="1000" dirty="0" smtClean="0"/>
              <a:t>.</a:t>
            </a:r>
          </a:p>
          <a:p>
            <a:endParaRPr lang="en-US" altLang="ko-KR" sz="1000" dirty="0" smtClean="0"/>
          </a:p>
          <a:p>
            <a:r>
              <a:rPr lang="en-US" altLang="ko-KR" sz="1000" dirty="0" smtClean="0">
                <a:solidFill>
                  <a:srgbClr val="FF0000"/>
                </a:solidFill>
              </a:rPr>
              <a:t>The </a:t>
            </a:r>
            <a:r>
              <a:rPr lang="el-GR" altLang="ko-KR" sz="1000" dirty="0" smtClean="0">
                <a:solidFill>
                  <a:srgbClr val="FF0000"/>
                </a:solidFill>
              </a:rPr>
              <a:t>γ</a:t>
            </a:r>
            <a:r>
              <a:rPr lang="en-US" altLang="ko-KR" sz="1000" dirty="0" smtClean="0">
                <a:solidFill>
                  <a:srgbClr val="FF0000"/>
                </a:solidFill>
              </a:rPr>
              <a:t>-</a:t>
            </a:r>
            <a:r>
              <a:rPr lang="en-US" altLang="ko-KR" sz="1000" dirty="0" err="1" smtClean="0">
                <a:solidFill>
                  <a:srgbClr val="FF0000"/>
                </a:solidFill>
              </a:rPr>
              <a:t>secretase</a:t>
            </a:r>
            <a:r>
              <a:rPr lang="en-US" altLang="ko-KR" sz="1000" dirty="0" smtClean="0">
                <a:solidFill>
                  <a:srgbClr val="FF0000"/>
                </a:solidFill>
              </a:rPr>
              <a:t> </a:t>
            </a:r>
            <a:r>
              <a:rPr lang="en-US" altLang="ko-KR" sz="1000" dirty="0" smtClean="0">
                <a:solidFill>
                  <a:srgbClr val="FF0000"/>
                </a:solidFill>
              </a:rPr>
              <a:t>complex is thought to assemble and mature via proteolysis in the early </a:t>
            </a:r>
            <a:r>
              <a:rPr lang="en-US" altLang="ko-KR" sz="1000" dirty="0" smtClean="0">
                <a:solidFill>
                  <a:srgbClr val="FF0000"/>
                </a:solidFill>
              </a:rPr>
              <a:t>ER. </a:t>
            </a:r>
            <a:r>
              <a:rPr lang="en-US" altLang="ko-KR" sz="1000" dirty="0" smtClean="0">
                <a:solidFill>
                  <a:srgbClr val="FF0000"/>
                </a:solidFill>
              </a:rPr>
              <a:t>The complexes are then transported to the late ER where they interact with and cleave their substrate proteins</a:t>
            </a:r>
            <a:r>
              <a:rPr lang="en-US" altLang="ko-KR" sz="1000" dirty="0" smtClean="0">
                <a:solidFill>
                  <a:srgbClr val="FF0000"/>
                </a:solidFill>
              </a:rPr>
              <a:t>.</a:t>
            </a:r>
            <a:endParaRPr lang="en-US" altLang="ko-KR" sz="1000"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92696"/>
            <a:ext cx="7416824" cy="4955203"/>
          </a:xfrm>
          <a:prstGeom prst="rect">
            <a:avLst/>
          </a:prstGeom>
          <a:noFill/>
        </p:spPr>
        <p:txBody>
          <a:bodyPr wrap="square" rtlCol="0">
            <a:spAutoFit/>
          </a:bodyPr>
          <a:lstStyle/>
          <a:p>
            <a:r>
              <a:rPr lang="en-US" altLang="ko-KR" dirty="0" err="1" smtClean="0"/>
              <a:t>Presenilins</a:t>
            </a:r>
            <a:endParaRPr lang="en-US" altLang="ko-KR" dirty="0" smtClean="0"/>
          </a:p>
          <a:p>
            <a:endParaRPr lang="en-US" altLang="ko-KR" dirty="0"/>
          </a:p>
          <a:p>
            <a:r>
              <a:rPr lang="en-US" altLang="ko-KR" sz="1200" dirty="0" smtClean="0"/>
              <a:t>A family of related multi-pass </a:t>
            </a:r>
            <a:r>
              <a:rPr lang="en-US" altLang="ko-KR" sz="1200" dirty="0" err="1" smtClean="0"/>
              <a:t>transmembrane</a:t>
            </a:r>
            <a:r>
              <a:rPr lang="en-US" altLang="ko-KR" sz="1200" dirty="0" smtClean="0"/>
              <a:t> proteins that function as a part of the gamma-</a:t>
            </a:r>
            <a:r>
              <a:rPr lang="en-US" altLang="ko-KR" sz="1200" dirty="0" err="1" smtClean="0"/>
              <a:t>secretase</a:t>
            </a:r>
            <a:r>
              <a:rPr lang="en-US" altLang="ko-KR" sz="1200" dirty="0" smtClean="0"/>
              <a:t> </a:t>
            </a:r>
            <a:r>
              <a:rPr lang="en-US" altLang="ko-KR" sz="1200" dirty="0" err="1" smtClean="0"/>
              <a:t>intramembrane</a:t>
            </a:r>
            <a:r>
              <a:rPr lang="en-US" altLang="ko-KR" sz="1200" dirty="0" smtClean="0"/>
              <a:t> protease complex.</a:t>
            </a:r>
          </a:p>
          <a:p>
            <a:r>
              <a:rPr lang="en-US" altLang="ko-KR" sz="1200" dirty="0" err="1" smtClean="0">
                <a:solidFill>
                  <a:srgbClr val="FF0000"/>
                </a:solidFill>
              </a:rPr>
              <a:t>Presenilin</a:t>
            </a:r>
            <a:r>
              <a:rPr lang="en-US" altLang="ko-KR" sz="1200" dirty="0" smtClean="0">
                <a:solidFill>
                  <a:srgbClr val="FF0000"/>
                </a:solidFill>
              </a:rPr>
              <a:t>, an </a:t>
            </a:r>
            <a:r>
              <a:rPr lang="en-US" altLang="ko-KR" sz="1200" dirty="0" err="1" smtClean="0">
                <a:solidFill>
                  <a:srgbClr val="FF0000"/>
                </a:solidFill>
              </a:rPr>
              <a:t>aspartyl</a:t>
            </a:r>
            <a:r>
              <a:rPr lang="en-US" altLang="ko-KR" sz="1200" dirty="0" smtClean="0">
                <a:solidFill>
                  <a:srgbClr val="FF0000"/>
                </a:solidFill>
              </a:rPr>
              <a:t> protease, is the catalytic subunit. </a:t>
            </a:r>
            <a:r>
              <a:rPr lang="en-US" altLang="ko-KR" sz="1200" dirty="0" smtClean="0"/>
              <a:t>In humans, two forms of </a:t>
            </a:r>
            <a:r>
              <a:rPr lang="en-US" altLang="ko-KR" sz="1200" dirty="0" err="1" smtClean="0"/>
              <a:t>presenilin</a:t>
            </a:r>
            <a:r>
              <a:rPr lang="en-US" altLang="ko-KR" sz="1200" dirty="0" smtClean="0"/>
              <a:t> and two forms of APH-1 have been identified in the genome; one of the APH </a:t>
            </a:r>
            <a:r>
              <a:rPr lang="en-US" altLang="ko-KR" sz="1200" dirty="0" err="1" smtClean="0"/>
              <a:t>homologs</a:t>
            </a:r>
            <a:r>
              <a:rPr lang="en-US" altLang="ko-KR" sz="1200" dirty="0" smtClean="0"/>
              <a:t> can also be expressed in two </a:t>
            </a:r>
            <a:r>
              <a:rPr lang="en-US" altLang="ko-KR" sz="1200" dirty="0" err="1" smtClean="0"/>
              <a:t>isoforms</a:t>
            </a:r>
            <a:r>
              <a:rPr lang="en-US" altLang="ko-KR" sz="1200" dirty="0" smtClean="0"/>
              <a:t> via alternative splicing, leading to at least six different possible gamma </a:t>
            </a:r>
            <a:r>
              <a:rPr lang="en-US" altLang="ko-KR" sz="1200" dirty="0" err="1" smtClean="0"/>
              <a:t>secretase</a:t>
            </a:r>
            <a:r>
              <a:rPr lang="en-US" altLang="ko-KR" sz="1200" dirty="0" smtClean="0"/>
              <a:t> complexes that may have tissue- or cell type specificity.</a:t>
            </a:r>
          </a:p>
          <a:p>
            <a:endParaRPr lang="en-US" altLang="ko-KR" sz="1400" dirty="0" smtClean="0"/>
          </a:p>
          <a:p>
            <a:endParaRPr lang="en-US" altLang="ko-KR" sz="1200" dirty="0" smtClean="0"/>
          </a:p>
          <a:p>
            <a:r>
              <a:rPr lang="en-US" altLang="ko-KR" sz="1400" dirty="0" err="1" smtClean="0"/>
              <a:t>Intramembrane</a:t>
            </a:r>
            <a:r>
              <a:rPr lang="en-US" altLang="ko-KR" sz="1400" dirty="0" smtClean="0"/>
              <a:t> protease complex (Wikipedia)</a:t>
            </a:r>
            <a:endParaRPr lang="en-US" altLang="ko-KR" sz="1400" dirty="0"/>
          </a:p>
          <a:p>
            <a:endParaRPr lang="en-US" altLang="ko-KR" sz="1200" dirty="0" smtClean="0"/>
          </a:p>
          <a:p>
            <a:r>
              <a:rPr lang="en-US" altLang="ko-KR" sz="1200" dirty="0" smtClean="0"/>
              <a:t>All known </a:t>
            </a:r>
            <a:r>
              <a:rPr lang="en-US" altLang="ko-KR" sz="1200" dirty="0" err="1" smtClean="0"/>
              <a:t>intramembrane</a:t>
            </a:r>
            <a:r>
              <a:rPr lang="en-US" altLang="ko-KR" sz="1200" dirty="0" smtClean="0"/>
              <a:t> proteases are themselves integral membrane proteins with multiple </a:t>
            </a:r>
            <a:r>
              <a:rPr lang="en-US" altLang="ko-KR" sz="1200" dirty="0" err="1" smtClean="0"/>
              <a:t>transmembrane</a:t>
            </a:r>
            <a:r>
              <a:rPr lang="en-US" altLang="ko-KR" sz="1200" dirty="0" smtClean="0"/>
              <a:t> domains, and they have their active sites buried within the lipid </a:t>
            </a:r>
            <a:r>
              <a:rPr lang="en-US" altLang="ko-KR" sz="1200" dirty="0" err="1" smtClean="0"/>
              <a:t>bilayer</a:t>
            </a:r>
            <a:r>
              <a:rPr lang="en-US" altLang="ko-KR" sz="1200" dirty="0" smtClean="0"/>
              <a:t> of cellular membranes. Three major classes of </a:t>
            </a:r>
            <a:r>
              <a:rPr lang="en-US" altLang="ko-KR" sz="1200" dirty="0" err="1" smtClean="0"/>
              <a:t>intramembrane</a:t>
            </a:r>
            <a:r>
              <a:rPr lang="en-US" altLang="ko-KR" sz="1200" dirty="0" smtClean="0"/>
              <a:t> proteases have been discovered. The Site-2 protease (S2P) family are </a:t>
            </a:r>
            <a:r>
              <a:rPr lang="en-US" altLang="ko-KR" sz="1200" dirty="0" err="1" smtClean="0"/>
              <a:t>intramembrane</a:t>
            </a:r>
            <a:r>
              <a:rPr lang="en-US" altLang="ko-KR" sz="1200" dirty="0" smtClean="0"/>
              <a:t> </a:t>
            </a:r>
            <a:r>
              <a:rPr lang="en-US" altLang="ko-KR" sz="1200" dirty="0" err="1" smtClean="0"/>
              <a:t>metalloproteases</a:t>
            </a:r>
            <a:r>
              <a:rPr lang="en-US" altLang="ko-KR" sz="1200" dirty="0" smtClean="0"/>
              <a:t>. </a:t>
            </a:r>
            <a:r>
              <a:rPr lang="en-US" altLang="ko-KR" sz="1200" dirty="0" err="1" smtClean="0"/>
              <a:t>Presenilin</a:t>
            </a:r>
            <a:r>
              <a:rPr lang="en-US" altLang="ko-KR" sz="1200" dirty="0" smtClean="0"/>
              <a:t>, the active subunit of gamma </a:t>
            </a:r>
            <a:r>
              <a:rPr lang="en-US" altLang="ko-KR" sz="1200" dirty="0" err="1" smtClean="0"/>
              <a:t>secretase</a:t>
            </a:r>
            <a:r>
              <a:rPr lang="en-US" altLang="ko-KR" sz="1200" dirty="0" smtClean="0"/>
              <a:t>, and the signal peptide peptidase (SPP) and SPP-like group (which are distantly related to </a:t>
            </a:r>
            <a:r>
              <a:rPr lang="en-US" altLang="ko-KR" sz="1200" dirty="0" err="1" smtClean="0"/>
              <a:t>presenilin</a:t>
            </a:r>
            <a:r>
              <a:rPr lang="en-US" altLang="ko-KR" sz="1200" dirty="0" smtClean="0"/>
              <a:t> but have opposite membrane orientation) are </a:t>
            </a:r>
            <a:r>
              <a:rPr lang="en-US" altLang="ko-KR" sz="1200" dirty="0" err="1" smtClean="0"/>
              <a:t>intramembrane</a:t>
            </a:r>
            <a:r>
              <a:rPr lang="en-US" altLang="ko-KR" sz="1200" dirty="0" smtClean="0"/>
              <a:t> </a:t>
            </a:r>
            <a:r>
              <a:rPr lang="en-US" altLang="ko-KR" sz="1200" dirty="0" err="1" smtClean="0"/>
              <a:t>aspartyl</a:t>
            </a:r>
            <a:r>
              <a:rPr lang="en-US" altLang="ko-KR" sz="1200" dirty="0" smtClean="0"/>
              <a:t> proteases. The rhomboid protease family are serine proteases.</a:t>
            </a:r>
          </a:p>
          <a:p>
            <a:endParaRPr lang="en-US" altLang="ko-KR" sz="1200" dirty="0" smtClean="0"/>
          </a:p>
          <a:p>
            <a:r>
              <a:rPr lang="en-US" altLang="ko-KR" sz="1200" dirty="0" err="1" smtClean="0"/>
              <a:t>Intramembrane</a:t>
            </a:r>
            <a:r>
              <a:rPr lang="en-US" altLang="ko-KR" sz="1200" dirty="0" smtClean="0"/>
              <a:t> proteases are not evolutionarily related to classical soluble proteases, having evolved their catalytic sites by convergent evolution.</a:t>
            </a:r>
          </a:p>
          <a:p>
            <a:endParaRPr lang="en-US" altLang="ko-KR" sz="1200" dirty="0" smtClean="0"/>
          </a:p>
          <a:p>
            <a:r>
              <a:rPr lang="en-US" altLang="ko-KR" sz="1200" dirty="0" smtClean="0"/>
              <a:t>Although only recently discovered, </a:t>
            </a:r>
            <a:r>
              <a:rPr lang="en-US" altLang="ko-KR" sz="1200" dirty="0" err="1" smtClean="0"/>
              <a:t>intramembrane</a:t>
            </a:r>
            <a:r>
              <a:rPr lang="en-US" altLang="ko-KR" sz="1200" dirty="0" smtClean="0"/>
              <a:t> proteases are the focus of intense interest because of their major biological functions and their implication in many human diseases.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nature.com/nature/journal/v459/n7245/images/nature08146-f1.2.jpg"/>
          <p:cNvPicPr>
            <a:picLocks noChangeAspect="1" noChangeArrowheads="1"/>
          </p:cNvPicPr>
          <p:nvPr/>
        </p:nvPicPr>
        <p:blipFill>
          <a:blip r:embed="rId2" cstate="print"/>
          <a:srcRect/>
          <a:stretch>
            <a:fillRect/>
          </a:stretch>
        </p:blipFill>
        <p:spPr bwMode="auto">
          <a:xfrm>
            <a:off x="3995936" y="44624"/>
            <a:ext cx="4884812" cy="4212741"/>
          </a:xfrm>
          <a:prstGeom prst="rect">
            <a:avLst/>
          </a:prstGeom>
          <a:noFill/>
        </p:spPr>
      </p:pic>
      <p:sp>
        <p:nvSpPr>
          <p:cNvPr id="3" name="직사각형 2"/>
          <p:cNvSpPr/>
          <p:nvPr/>
        </p:nvSpPr>
        <p:spPr>
          <a:xfrm>
            <a:off x="323528" y="4411176"/>
            <a:ext cx="8712968" cy="2308324"/>
          </a:xfrm>
          <a:prstGeom prst="rect">
            <a:avLst/>
          </a:prstGeom>
        </p:spPr>
        <p:txBody>
          <a:bodyPr wrap="square">
            <a:spAutoFit/>
          </a:bodyPr>
          <a:lstStyle/>
          <a:p>
            <a:r>
              <a:rPr lang="en-US" altLang="ko-KR" sz="900" b="1" dirty="0" smtClean="0"/>
              <a:t>a</a:t>
            </a:r>
            <a:r>
              <a:rPr lang="en-US" altLang="ko-KR" sz="900" dirty="0" smtClean="0"/>
              <a:t>, Transcriptional activation by the cleavage of sterol regulatory element-binding protein (SREBP) by site-2 protease (S2P). When the cellular level of sterols drops, the SREBP precursor protein is transported to the Golgi apparatus, where it is first cleaved by site-1 protease (S1P) (red zigzag line) and then by S2P (black zigzag line). The liberated transcription-factor domain (</a:t>
            </a:r>
            <a:r>
              <a:rPr lang="en-US" altLang="ko-KR" sz="900" dirty="0" err="1" smtClean="0"/>
              <a:t>bHLH</a:t>
            </a:r>
            <a:r>
              <a:rPr lang="en-US" altLang="ko-KR" sz="900" dirty="0" smtClean="0"/>
              <a:t>) travels to the nucleus and directs the transcription of target genes. mjS2P, crystal structure of the </a:t>
            </a:r>
            <a:r>
              <a:rPr lang="en-US" altLang="ko-KR" sz="900" dirty="0" err="1" smtClean="0"/>
              <a:t>Methanocaldococcus</a:t>
            </a:r>
            <a:r>
              <a:rPr lang="en-US" altLang="ko-KR" sz="900" dirty="0" smtClean="0"/>
              <a:t> </a:t>
            </a:r>
            <a:r>
              <a:rPr lang="en-US" altLang="ko-KR" sz="900" dirty="0" err="1" smtClean="0"/>
              <a:t>jannaschii</a:t>
            </a:r>
            <a:r>
              <a:rPr lang="en-US" altLang="ko-KR" sz="900" dirty="0" smtClean="0"/>
              <a:t> S2P. </a:t>
            </a:r>
            <a:r>
              <a:rPr lang="en-US" altLang="ko-KR" sz="900" b="1" dirty="0" smtClean="0"/>
              <a:t>b</a:t>
            </a:r>
            <a:r>
              <a:rPr lang="en-US" altLang="ko-KR" sz="900" dirty="0" smtClean="0"/>
              <a:t>, Activation of the epidermal growth factor (EGF) receptor by the rhomboid-dependent release of its </a:t>
            </a:r>
            <a:r>
              <a:rPr lang="en-US" altLang="ko-KR" sz="900" dirty="0" err="1" smtClean="0"/>
              <a:t>ligand</a:t>
            </a:r>
            <a:r>
              <a:rPr lang="en-US" altLang="ko-KR" sz="900" dirty="0" smtClean="0"/>
              <a:t> in Drosophila. The EGF receptor </a:t>
            </a:r>
            <a:r>
              <a:rPr lang="en-US" altLang="ko-KR" sz="900" dirty="0" err="1" smtClean="0"/>
              <a:t>ligand</a:t>
            </a:r>
            <a:r>
              <a:rPr lang="en-US" altLang="ko-KR" sz="900" dirty="0" smtClean="0"/>
              <a:t> Spitz is transported to the Golgi apparatus, where it is cleaved by rhomboid. The luminal product is secreted and activates EGF receptors on </a:t>
            </a:r>
            <a:r>
              <a:rPr lang="en-US" altLang="ko-KR" sz="900" dirty="0" err="1" smtClean="0"/>
              <a:t>neighbouring</a:t>
            </a:r>
            <a:r>
              <a:rPr lang="en-US" altLang="ko-KR" sz="900" dirty="0" smtClean="0"/>
              <a:t> cells. </a:t>
            </a:r>
            <a:r>
              <a:rPr lang="en-US" altLang="ko-KR" sz="900" dirty="0" err="1" smtClean="0"/>
              <a:t>GlpG</a:t>
            </a:r>
            <a:r>
              <a:rPr lang="en-US" altLang="ko-KR" sz="900" dirty="0" smtClean="0"/>
              <a:t>, crystal structure of Escherichia coli rhomboid55. </a:t>
            </a:r>
            <a:r>
              <a:rPr lang="en-US" altLang="ko-KR" sz="900" b="1" dirty="0" smtClean="0"/>
              <a:t>c</a:t>
            </a:r>
            <a:r>
              <a:rPr lang="en-US" altLang="ko-KR" sz="900" dirty="0" smtClean="0"/>
              <a:t>, </a:t>
            </a:r>
            <a:r>
              <a:rPr lang="en-US" altLang="ko-KR" sz="900" dirty="0" smtClean="0">
                <a:solidFill>
                  <a:srgbClr val="FF0000"/>
                </a:solidFill>
              </a:rPr>
              <a:t>Release of </a:t>
            </a:r>
            <a:r>
              <a:rPr lang="en-US" altLang="ko-KR" sz="900" dirty="0" err="1" smtClean="0">
                <a:solidFill>
                  <a:srgbClr val="FF0000"/>
                </a:solidFill>
              </a:rPr>
              <a:t>amyloid</a:t>
            </a:r>
            <a:r>
              <a:rPr lang="en-US" altLang="ko-KR" sz="900" dirty="0" smtClean="0">
                <a:solidFill>
                  <a:srgbClr val="FF0000"/>
                </a:solidFill>
              </a:rPr>
              <a:t> </a:t>
            </a:r>
            <a:r>
              <a:rPr lang="el-GR" altLang="ko-KR" sz="900" dirty="0" smtClean="0">
                <a:solidFill>
                  <a:srgbClr val="FF0000"/>
                </a:solidFill>
              </a:rPr>
              <a:t>β</a:t>
            </a:r>
            <a:r>
              <a:rPr lang="en-US" altLang="ko-KR" sz="900" dirty="0" smtClean="0">
                <a:solidFill>
                  <a:srgbClr val="FF0000"/>
                </a:solidFill>
              </a:rPr>
              <a:t>-peptide (A) by </a:t>
            </a:r>
            <a:r>
              <a:rPr lang="el-GR" altLang="ko-KR" sz="900" dirty="0" smtClean="0">
                <a:solidFill>
                  <a:srgbClr val="FF0000"/>
                </a:solidFill>
              </a:rPr>
              <a:t>γ</a:t>
            </a:r>
            <a:r>
              <a:rPr lang="en-US" altLang="ko-KR" sz="900" dirty="0" smtClean="0">
                <a:solidFill>
                  <a:srgbClr val="FF0000"/>
                </a:solidFill>
              </a:rPr>
              <a:t>-</a:t>
            </a:r>
            <a:r>
              <a:rPr lang="en-US" altLang="ko-KR" sz="900" dirty="0" err="1" smtClean="0">
                <a:solidFill>
                  <a:srgbClr val="FF0000"/>
                </a:solidFill>
              </a:rPr>
              <a:t>secretase</a:t>
            </a:r>
            <a:r>
              <a:rPr lang="en-US" altLang="ko-KR" sz="900" dirty="0" smtClean="0">
                <a:solidFill>
                  <a:srgbClr val="FF0000"/>
                </a:solidFill>
              </a:rPr>
              <a:t> (</a:t>
            </a:r>
            <a:r>
              <a:rPr lang="el-GR" altLang="ko-KR" sz="900" dirty="0" smtClean="0">
                <a:solidFill>
                  <a:srgbClr val="FF0000"/>
                </a:solidFill>
              </a:rPr>
              <a:t>γ</a:t>
            </a:r>
            <a:r>
              <a:rPr lang="en-US" altLang="ko-KR" sz="900" dirty="0" smtClean="0">
                <a:solidFill>
                  <a:srgbClr val="FF0000"/>
                </a:solidFill>
              </a:rPr>
              <a:t>). The catalytic component of </a:t>
            </a:r>
            <a:r>
              <a:rPr lang="el-GR" altLang="ko-KR" sz="900" dirty="0" smtClean="0">
                <a:solidFill>
                  <a:srgbClr val="FF0000"/>
                </a:solidFill>
              </a:rPr>
              <a:t>γ</a:t>
            </a:r>
            <a:r>
              <a:rPr lang="en-US" altLang="ko-KR" sz="900" dirty="0" smtClean="0">
                <a:solidFill>
                  <a:srgbClr val="FF0000"/>
                </a:solidFill>
              </a:rPr>
              <a:t>-</a:t>
            </a:r>
            <a:r>
              <a:rPr lang="en-US" altLang="ko-KR" sz="900" dirty="0" err="1" smtClean="0">
                <a:solidFill>
                  <a:srgbClr val="FF0000"/>
                </a:solidFill>
              </a:rPr>
              <a:t>secretase</a:t>
            </a:r>
            <a:r>
              <a:rPr lang="en-US" altLang="ko-KR" sz="900" dirty="0" smtClean="0">
                <a:solidFill>
                  <a:srgbClr val="FF0000"/>
                </a:solidFill>
              </a:rPr>
              <a:t>, </a:t>
            </a:r>
            <a:r>
              <a:rPr lang="en-US" altLang="ko-KR" sz="900" dirty="0" err="1" smtClean="0">
                <a:solidFill>
                  <a:srgbClr val="FF0000"/>
                </a:solidFill>
              </a:rPr>
              <a:t>presenilin</a:t>
            </a:r>
            <a:r>
              <a:rPr lang="en-US" altLang="ko-KR" sz="900" dirty="0" smtClean="0">
                <a:solidFill>
                  <a:srgbClr val="FF0000"/>
                </a:solidFill>
              </a:rPr>
              <a:t>, is found in complex with three other proteins (</a:t>
            </a:r>
            <a:r>
              <a:rPr lang="en-US" altLang="ko-KR" sz="900" dirty="0" err="1" smtClean="0">
                <a:solidFill>
                  <a:srgbClr val="FF0000"/>
                </a:solidFill>
              </a:rPr>
              <a:t>nicastrin</a:t>
            </a:r>
            <a:r>
              <a:rPr lang="en-US" altLang="ko-KR" sz="900" dirty="0" smtClean="0">
                <a:solidFill>
                  <a:srgbClr val="FF0000"/>
                </a:solidFill>
              </a:rPr>
              <a:t> (NCT), anterior pharynx defective 1 (Aph-1) and </a:t>
            </a:r>
            <a:r>
              <a:rPr lang="en-US" altLang="ko-KR" sz="900" dirty="0" err="1" smtClean="0">
                <a:solidFill>
                  <a:srgbClr val="FF0000"/>
                </a:solidFill>
              </a:rPr>
              <a:t>presenilin</a:t>
            </a:r>
            <a:r>
              <a:rPr lang="en-US" altLang="ko-KR" sz="900" dirty="0" smtClean="0">
                <a:solidFill>
                  <a:srgbClr val="FF0000"/>
                </a:solidFill>
              </a:rPr>
              <a:t> enhancer 2 (Pen-2); complex shown schematically in grey on the left of the figure). </a:t>
            </a:r>
            <a:r>
              <a:rPr lang="en-US" altLang="ko-KR" sz="900" dirty="0" err="1" smtClean="0">
                <a:solidFill>
                  <a:srgbClr val="FF0000"/>
                </a:solidFill>
              </a:rPr>
              <a:t>Presenilin</a:t>
            </a:r>
            <a:r>
              <a:rPr lang="en-US" altLang="ko-KR" sz="900" dirty="0" smtClean="0">
                <a:solidFill>
                  <a:srgbClr val="FF0000"/>
                </a:solidFill>
              </a:rPr>
              <a:t> undergoes </a:t>
            </a:r>
            <a:r>
              <a:rPr lang="en-US" altLang="ko-KR" sz="900" dirty="0" err="1" smtClean="0">
                <a:solidFill>
                  <a:srgbClr val="FF0000"/>
                </a:solidFill>
              </a:rPr>
              <a:t>endoproteolytic</a:t>
            </a:r>
            <a:r>
              <a:rPr lang="en-US" altLang="ko-KR" sz="900" dirty="0" smtClean="0">
                <a:solidFill>
                  <a:srgbClr val="FF0000"/>
                </a:solidFill>
              </a:rPr>
              <a:t> cleavage to create an amino(N)-terminal fragment (NTF) and a </a:t>
            </a:r>
            <a:r>
              <a:rPr lang="en-US" altLang="ko-KR" sz="900" dirty="0" err="1" smtClean="0">
                <a:solidFill>
                  <a:srgbClr val="FF0000"/>
                </a:solidFill>
              </a:rPr>
              <a:t>carboxy</a:t>
            </a:r>
            <a:r>
              <a:rPr lang="en-US" altLang="ko-KR" sz="900" dirty="0" smtClean="0">
                <a:solidFill>
                  <a:srgbClr val="FF0000"/>
                </a:solidFill>
              </a:rPr>
              <a:t> (C)-terminal fragment (CTF). </a:t>
            </a:r>
            <a:r>
              <a:rPr lang="en-US" altLang="ko-KR" sz="900" dirty="0" err="1" smtClean="0">
                <a:solidFill>
                  <a:srgbClr val="FF0000"/>
                </a:solidFill>
              </a:rPr>
              <a:t>Amyloid</a:t>
            </a:r>
            <a:r>
              <a:rPr lang="en-US" altLang="ko-KR" sz="900" dirty="0" smtClean="0">
                <a:solidFill>
                  <a:srgbClr val="FF0000"/>
                </a:solidFill>
              </a:rPr>
              <a:t> precursor protein (APP) on the plasma membrane is first cleaved by </a:t>
            </a:r>
            <a:r>
              <a:rPr lang="el-GR" altLang="ko-KR" sz="900" dirty="0" smtClean="0">
                <a:solidFill>
                  <a:srgbClr val="FF0000"/>
                </a:solidFill>
              </a:rPr>
              <a:t>β</a:t>
            </a:r>
            <a:r>
              <a:rPr lang="en-US" altLang="ko-KR" sz="900" dirty="0" smtClean="0">
                <a:solidFill>
                  <a:srgbClr val="FF0000"/>
                </a:solidFill>
              </a:rPr>
              <a:t>-</a:t>
            </a:r>
            <a:r>
              <a:rPr lang="en-US" altLang="ko-KR" sz="900" dirty="0" err="1" smtClean="0">
                <a:solidFill>
                  <a:srgbClr val="FF0000"/>
                </a:solidFill>
              </a:rPr>
              <a:t>secretase</a:t>
            </a:r>
            <a:r>
              <a:rPr lang="en-US" altLang="ko-KR" sz="900" dirty="0" smtClean="0">
                <a:solidFill>
                  <a:srgbClr val="FF0000"/>
                </a:solidFill>
              </a:rPr>
              <a:t> (red zigzag line and ) at an extracellular domain, and then by </a:t>
            </a:r>
            <a:r>
              <a:rPr lang="el-GR" altLang="ko-KR" sz="900" dirty="0" smtClean="0">
                <a:solidFill>
                  <a:srgbClr val="FF0000"/>
                </a:solidFill>
              </a:rPr>
              <a:t>γ</a:t>
            </a:r>
            <a:r>
              <a:rPr lang="en-US" altLang="ko-KR" sz="900" dirty="0" smtClean="0">
                <a:solidFill>
                  <a:srgbClr val="FF0000"/>
                </a:solidFill>
              </a:rPr>
              <a:t>-</a:t>
            </a:r>
            <a:r>
              <a:rPr lang="en-US" altLang="ko-KR" sz="900" dirty="0" err="1" smtClean="0">
                <a:solidFill>
                  <a:srgbClr val="FF0000"/>
                </a:solidFill>
              </a:rPr>
              <a:t>secretase</a:t>
            </a:r>
            <a:r>
              <a:rPr lang="en-US" altLang="ko-KR" sz="900" dirty="0" smtClean="0">
                <a:solidFill>
                  <a:srgbClr val="FF0000"/>
                </a:solidFill>
              </a:rPr>
              <a:t> (black zigzag line and ) to release A</a:t>
            </a:r>
            <a:r>
              <a:rPr lang="el-GR" altLang="ko-KR" sz="900" dirty="0" smtClean="0">
                <a:solidFill>
                  <a:srgbClr val="FF0000"/>
                </a:solidFill>
              </a:rPr>
              <a:t>β</a:t>
            </a:r>
            <a:r>
              <a:rPr lang="en-US" altLang="ko-KR" sz="900" dirty="0" smtClean="0">
                <a:solidFill>
                  <a:srgbClr val="FF0000"/>
                </a:solidFill>
              </a:rPr>
              <a:t>, which is secreted from cells. The remnant is further cleaved by </a:t>
            </a:r>
            <a:r>
              <a:rPr lang="el-GR" altLang="ko-KR" sz="900" dirty="0" smtClean="0">
                <a:solidFill>
                  <a:srgbClr val="FF0000"/>
                </a:solidFill>
              </a:rPr>
              <a:t>γ</a:t>
            </a:r>
            <a:r>
              <a:rPr lang="en-US" altLang="ko-KR" sz="900" dirty="0" smtClean="0">
                <a:solidFill>
                  <a:srgbClr val="FF0000"/>
                </a:solidFill>
              </a:rPr>
              <a:t>-</a:t>
            </a:r>
            <a:r>
              <a:rPr lang="en-US" altLang="ko-KR" sz="900" dirty="0" err="1" smtClean="0">
                <a:solidFill>
                  <a:srgbClr val="FF0000"/>
                </a:solidFill>
              </a:rPr>
              <a:t>secretase</a:t>
            </a:r>
            <a:r>
              <a:rPr lang="en-US" altLang="ko-KR" sz="900" dirty="0" smtClean="0">
                <a:solidFill>
                  <a:srgbClr val="FF0000"/>
                </a:solidFill>
              </a:rPr>
              <a:t> at the  site (black zigzag line and to create APP intracellular domain (AICD), which is thought to have a role in transcription regulation</a:t>
            </a:r>
            <a:r>
              <a:rPr lang="en-US" altLang="ko-KR" sz="900" dirty="0" smtClean="0"/>
              <a:t>. </a:t>
            </a:r>
            <a:r>
              <a:rPr lang="en-US" altLang="ko-KR" sz="900" b="1" dirty="0" smtClean="0"/>
              <a:t>d</a:t>
            </a:r>
            <a:r>
              <a:rPr lang="en-US" altLang="ko-KR" sz="900" dirty="0" smtClean="0"/>
              <a:t>, Generation of human lymphocyte antigen E (HLA-E) </a:t>
            </a:r>
            <a:r>
              <a:rPr lang="en-US" altLang="ko-KR" sz="900" dirty="0" err="1" smtClean="0"/>
              <a:t>epitopes</a:t>
            </a:r>
            <a:r>
              <a:rPr lang="en-US" altLang="ko-KR" sz="900" dirty="0" smtClean="0"/>
              <a:t> by signal peptide peptidase (SPP)-</a:t>
            </a:r>
            <a:r>
              <a:rPr lang="en-US" altLang="ko-KR" sz="900" dirty="0" err="1" smtClean="0"/>
              <a:t>catalysed</a:t>
            </a:r>
            <a:r>
              <a:rPr lang="en-US" altLang="ko-KR" sz="900" dirty="0" smtClean="0"/>
              <a:t> </a:t>
            </a:r>
            <a:r>
              <a:rPr lang="en-US" altLang="ko-KR" sz="900" dirty="0" err="1" smtClean="0"/>
              <a:t>intramembrane</a:t>
            </a:r>
            <a:r>
              <a:rPr lang="en-US" altLang="ko-KR" sz="900" dirty="0" smtClean="0"/>
              <a:t> cleavage. During biosynthesis, the signal sequence of a major </a:t>
            </a:r>
            <a:r>
              <a:rPr lang="en-US" altLang="ko-KR" sz="900" dirty="0" err="1" smtClean="0"/>
              <a:t>histocompatibility</a:t>
            </a:r>
            <a:r>
              <a:rPr lang="en-US" altLang="ko-KR" sz="900" dirty="0" smtClean="0"/>
              <a:t> complex class I (MHC-I) molecule is first cleaved by signal peptidase (SP) (red zigzag line) and then by SPP (black zigzag line). The resultant fragment is released to the </a:t>
            </a:r>
            <a:r>
              <a:rPr lang="en-US" altLang="ko-KR" sz="900" dirty="0" err="1" smtClean="0"/>
              <a:t>cytosol</a:t>
            </a:r>
            <a:r>
              <a:rPr lang="en-US" altLang="ko-KR" sz="900" dirty="0" smtClean="0"/>
              <a:t> (step 1) where it is further cleaved (not shown) and transported back to the lumen of the endoplasmic reticulum (ER) by the transporter associated with antigen processing (TAP) (step 2). The </a:t>
            </a:r>
            <a:r>
              <a:rPr lang="en-US" altLang="ko-KR" sz="900" dirty="0" err="1" smtClean="0"/>
              <a:t>epitope</a:t>
            </a:r>
            <a:r>
              <a:rPr lang="en-US" altLang="ko-KR" sz="900" dirty="0" smtClean="0"/>
              <a:t>-containing fragment is then loaded onto the HLA-E molecule and transported to the cell surface for presentation to natural killer (NK) cells (step 3). D, </a:t>
            </a:r>
            <a:r>
              <a:rPr lang="en-US" altLang="ko-KR" sz="900" dirty="0" err="1" smtClean="0"/>
              <a:t>aspartates</a:t>
            </a:r>
            <a:r>
              <a:rPr lang="en-US" altLang="ko-KR" sz="900" dirty="0" smtClean="0"/>
              <a:t> in active site. Nature 459, 371-378(21 May 2009)</a:t>
            </a:r>
          </a:p>
        </p:txBody>
      </p:sp>
      <p:sp>
        <p:nvSpPr>
          <p:cNvPr id="19" name="직사각형 18"/>
          <p:cNvSpPr/>
          <p:nvPr/>
        </p:nvSpPr>
        <p:spPr>
          <a:xfrm>
            <a:off x="251520" y="332656"/>
            <a:ext cx="3456384" cy="923330"/>
          </a:xfrm>
          <a:prstGeom prst="rect">
            <a:avLst/>
          </a:prstGeom>
        </p:spPr>
        <p:txBody>
          <a:bodyPr wrap="square">
            <a:spAutoFit/>
          </a:bodyPr>
          <a:lstStyle/>
          <a:p>
            <a:r>
              <a:rPr lang="en-US" altLang="ko-KR" b="1" dirty="0" err="1" smtClean="0"/>
              <a:t>Intramembrane</a:t>
            </a:r>
            <a:r>
              <a:rPr lang="en-US" altLang="ko-KR" b="1" dirty="0" smtClean="0"/>
              <a:t> proteases  (I-</a:t>
            </a:r>
            <a:r>
              <a:rPr lang="en-US" altLang="ko-KR" b="1" dirty="0" err="1" smtClean="0"/>
              <a:t>CLiP</a:t>
            </a:r>
            <a:r>
              <a:rPr lang="en-US" altLang="ko-KR" b="1" dirty="0" smtClean="0"/>
              <a:t> families) and their </a:t>
            </a:r>
            <a:r>
              <a:rPr lang="en-US" altLang="ko-KR" b="1" dirty="0" err="1" smtClean="0"/>
              <a:t>signalling</a:t>
            </a:r>
            <a:r>
              <a:rPr lang="en-US" altLang="ko-KR" b="1" dirty="0" smtClean="0"/>
              <a:t>-related functions</a:t>
            </a:r>
          </a:p>
        </p:txBody>
      </p:sp>
      <p:sp>
        <p:nvSpPr>
          <p:cNvPr id="20" name="TextBox 19"/>
          <p:cNvSpPr txBox="1"/>
          <p:nvPr/>
        </p:nvSpPr>
        <p:spPr>
          <a:xfrm>
            <a:off x="1475656" y="3140968"/>
            <a:ext cx="2118913" cy="276999"/>
          </a:xfrm>
          <a:prstGeom prst="rect">
            <a:avLst/>
          </a:prstGeom>
          <a:noFill/>
        </p:spPr>
        <p:txBody>
          <a:bodyPr wrap="none" rtlCol="0">
            <a:spAutoFit/>
          </a:bodyPr>
          <a:lstStyle/>
          <a:p>
            <a:r>
              <a:rPr lang="en-US" altLang="ko-KR" sz="1200" dirty="0" smtClean="0"/>
              <a:t>NCT, Aph-1, Pen-2 complex</a:t>
            </a:r>
            <a:endParaRPr lang="ko-KR" altLang="en-US" sz="1200" dirty="0"/>
          </a:p>
        </p:txBody>
      </p:sp>
      <p:cxnSp>
        <p:nvCxnSpPr>
          <p:cNvPr id="22" name="직선 화살표 연결선 21"/>
          <p:cNvCxnSpPr/>
          <p:nvPr/>
        </p:nvCxnSpPr>
        <p:spPr>
          <a:xfrm>
            <a:off x="3635896" y="3284984"/>
            <a:ext cx="504056" cy="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836712"/>
            <a:ext cx="4384855" cy="861774"/>
          </a:xfrm>
          <a:prstGeom prst="rect">
            <a:avLst/>
          </a:prstGeom>
          <a:noFill/>
        </p:spPr>
        <p:txBody>
          <a:bodyPr wrap="none" rtlCol="0">
            <a:spAutoFit/>
          </a:bodyPr>
          <a:lstStyle/>
          <a:p>
            <a:r>
              <a:rPr lang="en-US" altLang="ko-KR" dirty="0" smtClean="0"/>
              <a:t>Two </a:t>
            </a:r>
            <a:r>
              <a:rPr lang="en-US" altLang="ko-KR" dirty="0" err="1" smtClean="0"/>
              <a:t>presenilin</a:t>
            </a:r>
            <a:r>
              <a:rPr lang="en-US" altLang="ko-KR" dirty="0" smtClean="0"/>
              <a:t> genes in vertebrates:</a:t>
            </a:r>
          </a:p>
          <a:p>
            <a:r>
              <a:rPr lang="en-US" altLang="ko-KR" sz="1600" i="1" dirty="0" smtClean="0"/>
              <a:t>PSEN1</a:t>
            </a:r>
            <a:r>
              <a:rPr lang="en-US" altLang="ko-KR" sz="1600" dirty="0" smtClean="0"/>
              <a:t> (chr14 in humans): presenilin-1 (PS-1)</a:t>
            </a:r>
          </a:p>
          <a:p>
            <a:r>
              <a:rPr lang="en-US" altLang="ko-KR" sz="1600" i="1" dirty="0" smtClean="0"/>
              <a:t>PSEN2</a:t>
            </a:r>
            <a:r>
              <a:rPr lang="en-US" altLang="ko-KR" sz="1600" dirty="0" smtClean="0"/>
              <a:t> (chr1 in humans): presenilin-2 (PS-2)</a:t>
            </a:r>
            <a:endParaRPr lang="ko-KR" altLang="en-US" sz="1600" dirty="0"/>
          </a:p>
        </p:txBody>
      </p:sp>
      <p:pic>
        <p:nvPicPr>
          <p:cNvPr id="17410" name="Picture 2" descr="http://www.alzforum.org/images/ps2.gif"/>
          <p:cNvPicPr>
            <a:picLocks noChangeAspect="1" noChangeArrowheads="1"/>
          </p:cNvPicPr>
          <p:nvPr/>
        </p:nvPicPr>
        <p:blipFill>
          <a:blip r:embed="rId2" cstate="print"/>
          <a:srcRect/>
          <a:stretch>
            <a:fillRect/>
          </a:stretch>
        </p:blipFill>
        <p:spPr bwMode="auto">
          <a:xfrm>
            <a:off x="5004048" y="3068960"/>
            <a:ext cx="3305606" cy="2479205"/>
          </a:xfrm>
          <a:prstGeom prst="rect">
            <a:avLst/>
          </a:prstGeom>
          <a:noFill/>
        </p:spPr>
      </p:pic>
      <p:pic>
        <p:nvPicPr>
          <p:cNvPr id="17412" name="Picture 4" descr="http://www.alzforum.org/images/res/com/mut/pre/PS1APP0203.gif"/>
          <p:cNvPicPr>
            <a:picLocks noChangeAspect="1" noChangeArrowheads="1"/>
          </p:cNvPicPr>
          <p:nvPr/>
        </p:nvPicPr>
        <p:blipFill>
          <a:blip r:embed="rId3" cstate="print"/>
          <a:srcRect/>
          <a:stretch>
            <a:fillRect/>
          </a:stretch>
        </p:blipFill>
        <p:spPr bwMode="auto">
          <a:xfrm>
            <a:off x="755576" y="2996952"/>
            <a:ext cx="3689649" cy="2767237"/>
          </a:xfrm>
          <a:prstGeom prst="rect">
            <a:avLst/>
          </a:prstGeom>
          <a:noFill/>
        </p:spPr>
      </p:pic>
      <p:sp>
        <p:nvSpPr>
          <p:cNvPr id="5" name="TextBox 4"/>
          <p:cNvSpPr txBox="1"/>
          <p:nvPr/>
        </p:nvSpPr>
        <p:spPr>
          <a:xfrm>
            <a:off x="1115616" y="2420888"/>
            <a:ext cx="1787669" cy="369332"/>
          </a:xfrm>
          <a:prstGeom prst="rect">
            <a:avLst/>
          </a:prstGeom>
          <a:noFill/>
        </p:spPr>
        <p:txBody>
          <a:bodyPr wrap="none" rtlCol="0">
            <a:spAutoFit/>
          </a:bodyPr>
          <a:lstStyle/>
          <a:p>
            <a:r>
              <a:rPr lang="en-US" altLang="ko-KR" dirty="0" smtClean="0"/>
              <a:t>PS-1 mutations</a:t>
            </a:r>
            <a:endParaRPr lang="ko-KR" altLang="en-US" dirty="0"/>
          </a:p>
        </p:txBody>
      </p:sp>
      <p:sp>
        <p:nvSpPr>
          <p:cNvPr id="6" name="TextBox 5"/>
          <p:cNvSpPr txBox="1"/>
          <p:nvPr/>
        </p:nvSpPr>
        <p:spPr>
          <a:xfrm>
            <a:off x="5448627" y="2420888"/>
            <a:ext cx="1787669" cy="369332"/>
          </a:xfrm>
          <a:prstGeom prst="rect">
            <a:avLst/>
          </a:prstGeom>
          <a:noFill/>
        </p:spPr>
        <p:txBody>
          <a:bodyPr wrap="none" rtlCol="0">
            <a:spAutoFit/>
          </a:bodyPr>
          <a:lstStyle/>
          <a:p>
            <a:r>
              <a:rPr lang="en-US" altLang="ko-KR" dirty="0" smtClean="0"/>
              <a:t>PS-2 mutations</a:t>
            </a:r>
            <a:endParaRPr lang="ko-KR" altLang="en-US" dirty="0"/>
          </a:p>
        </p:txBody>
      </p:sp>
      <p:sp>
        <p:nvSpPr>
          <p:cNvPr id="7" name="직사각형 6"/>
          <p:cNvSpPr/>
          <p:nvPr/>
        </p:nvSpPr>
        <p:spPr>
          <a:xfrm>
            <a:off x="2987824" y="5877272"/>
            <a:ext cx="4572000" cy="246221"/>
          </a:xfrm>
          <a:prstGeom prst="rect">
            <a:avLst/>
          </a:prstGeom>
        </p:spPr>
        <p:txBody>
          <a:bodyPr>
            <a:spAutoFit/>
          </a:bodyPr>
          <a:lstStyle/>
          <a:p>
            <a:r>
              <a:rPr lang="en-US" altLang="ko-KR" sz="1000" dirty="0" smtClean="0">
                <a:hlinkClick r:id="rId4"/>
              </a:rPr>
              <a:t>http://www.alzforum.org/res/com/mut/pre/</a:t>
            </a:r>
            <a:endParaRPr lang="ko-KR" alt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fpbmonitor.com/fulltext_content/ERM/ERM4_19/S1462399402005008sup011.gif"/>
          <p:cNvPicPr>
            <a:picLocks noChangeAspect="1" noChangeArrowheads="1"/>
          </p:cNvPicPr>
          <p:nvPr/>
        </p:nvPicPr>
        <p:blipFill>
          <a:blip r:embed="rId2" cstate="print"/>
          <a:srcRect/>
          <a:stretch>
            <a:fillRect/>
          </a:stretch>
        </p:blipFill>
        <p:spPr bwMode="auto">
          <a:xfrm>
            <a:off x="1691680" y="1556792"/>
            <a:ext cx="5591175" cy="3352801"/>
          </a:xfrm>
          <a:prstGeom prst="rect">
            <a:avLst/>
          </a:prstGeom>
          <a:noFill/>
        </p:spPr>
      </p:pic>
      <p:sp>
        <p:nvSpPr>
          <p:cNvPr id="4" name="직사각형 3"/>
          <p:cNvSpPr/>
          <p:nvPr/>
        </p:nvSpPr>
        <p:spPr>
          <a:xfrm>
            <a:off x="1187624" y="5085184"/>
            <a:ext cx="6696744" cy="1200329"/>
          </a:xfrm>
          <a:prstGeom prst="rect">
            <a:avLst/>
          </a:prstGeom>
        </p:spPr>
        <p:txBody>
          <a:bodyPr wrap="square">
            <a:spAutoFit/>
          </a:bodyPr>
          <a:lstStyle/>
          <a:p>
            <a:r>
              <a:rPr lang="en-US" altLang="ko-KR" sz="1200" dirty="0" smtClean="0"/>
              <a:t>(a) Interaction of </a:t>
            </a:r>
            <a:r>
              <a:rPr lang="en-US" altLang="ko-KR" sz="1200" dirty="0" err="1" smtClean="0"/>
              <a:t>presenilin</a:t>
            </a:r>
            <a:r>
              <a:rPr lang="en-US" altLang="ko-KR" sz="1200" dirty="0" smtClean="0"/>
              <a:t> (PS) with </a:t>
            </a:r>
            <a:r>
              <a:rPr lang="en-US" altLang="ko-KR" sz="1200" dirty="0" err="1" smtClean="0"/>
              <a:t>nicastrin</a:t>
            </a:r>
            <a:r>
              <a:rPr lang="en-US" altLang="ko-KR" sz="1200" dirty="0" smtClean="0"/>
              <a:t> and Notch regulates </a:t>
            </a:r>
            <a:r>
              <a:rPr lang="en-US" altLang="ko-KR" sz="1200" dirty="0" err="1" smtClean="0"/>
              <a:t>amyloid</a:t>
            </a:r>
            <a:r>
              <a:rPr lang="en-US" altLang="ko-KR" sz="1200" dirty="0" smtClean="0"/>
              <a:t> precursor protein (APP) processing and cell fate decisions. (b) Interaction of PS with b-</a:t>
            </a:r>
            <a:r>
              <a:rPr lang="en-US" altLang="ko-KR" sz="1200" dirty="0" err="1" smtClean="0"/>
              <a:t>catenin</a:t>
            </a:r>
            <a:r>
              <a:rPr lang="en-US" altLang="ko-KR" sz="1200" dirty="0" smtClean="0"/>
              <a:t>, </a:t>
            </a:r>
            <a:r>
              <a:rPr lang="en-US" altLang="ko-KR" sz="1200" dirty="0" err="1" smtClean="0"/>
              <a:t>cadherin</a:t>
            </a:r>
            <a:r>
              <a:rPr lang="en-US" altLang="ko-KR" sz="1200" dirty="0" smtClean="0"/>
              <a:t> and MOCA (‘modifier of cellular adhesion’) mediates b-</a:t>
            </a:r>
            <a:r>
              <a:rPr lang="en-US" altLang="ko-KR" sz="1200" dirty="0" err="1" smtClean="0"/>
              <a:t>amyloid</a:t>
            </a:r>
            <a:r>
              <a:rPr lang="en-US" altLang="ko-KR" sz="1200" dirty="0" smtClean="0"/>
              <a:t> (</a:t>
            </a:r>
            <a:r>
              <a:rPr lang="en-US" altLang="ko-KR" sz="1200" dirty="0" err="1" smtClean="0"/>
              <a:t>Ab</a:t>
            </a:r>
            <a:r>
              <a:rPr lang="en-US" altLang="ko-KR" sz="1200" dirty="0" smtClean="0"/>
              <a:t>) production and cellular adhesion. (c) Interaction of PS with calcium-binding proteins and with Bcl-2 and </a:t>
            </a:r>
            <a:r>
              <a:rPr lang="en-US" altLang="ko-KR" sz="1200" dirty="0" err="1" smtClean="0"/>
              <a:t>Bcl</a:t>
            </a:r>
            <a:r>
              <a:rPr lang="en-US" altLang="ko-KR" sz="1200" dirty="0" smtClean="0"/>
              <a:t>-X alters calcium </a:t>
            </a:r>
            <a:r>
              <a:rPr lang="en-US" altLang="ko-KR" sz="1200" dirty="0" err="1" smtClean="0"/>
              <a:t>signalling</a:t>
            </a:r>
            <a:r>
              <a:rPr lang="en-US" altLang="ko-KR" sz="1200" dirty="0" smtClean="0"/>
              <a:t> and cell death pathways. AD, Alzheimer’s disease; GSK, glycogen </a:t>
            </a:r>
            <a:r>
              <a:rPr lang="en-US" altLang="ko-KR" sz="1200" dirty="0" err="1" smtClean="0"/>
              <a:t>synthase</a:t>
            </a:r>
            <a:r>
              <a:rPr lang="en-US" altLang="ko-KR" sz="1200" dirty="0" smtClean="0"/>
              <a:t> </a:t>
            </a:r>
            <a:r>
              <a:rPr lang="en-US" altLang="ko-KR" sz="1200" dirty="0" err="1" smtClean="0"/>
              <a:t>kinase</a:t>
            </a:r>
            <a:r>
              <a:rPr lang="en-US" altLang="ko-KR" sz="1200" dirty="0" smtClean="0"/>
              <a:t> </a:t>
            </a:r>
            <a:endParaRPr lang="ko-KR" altLang="en-US" sz="1200" dirty="0"/>
          </a:p>
        </p:txBody>
      </p:sp>
      <p:sp>
        <p:nvSpPr>
          <p:cNvPr id="5" name="TextBox 4"/>
          <p:cNvSpPr txBox="1"/>
          <p:nvPr/>
        </p:nvSpPr>
        <p:spPr>
          <a:xfrm>
            <a:off x="971600" y="620688"/>
            <a:ext cx="4328493" cy="369332"/>
          </a:xfrm>
          <a:prstGeom prst="rect">
            <a:avLst/>
          </a:prstGeom>
          <a:noFill/>
        </p:spPr>
        <p:txBody>
          <a:bodyPr wrap="none" rtlCol="0">
            <a:spAutoFit/>
          </a:bodyPr>
          <a:lstStyle/>
          <a:p>
            <a:r>
              <a:rPr lang="en-US" altLang="ko-KR" dirty="0" err="1" smtClean="0"/>
              <a:t>Presenilins</a:t>
            </a:r>
            <a:r>
              <a:rPr lang="en-US" altLang="ko-KR" dirty="0" smtClean="0"/>
              <a:t> may have multiple functions</a:t>
            </a:r>
            <a:endParaRPr lang="ko-KR" altLang="en-US" dirty="0"/>
          </a:p>
        </p:txBody>
      </p:sp>
    </p:spTree>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730</TotalTime>
  <Words>5658</Words>
  <Application>Microsoft Office PowerPoint</Application>
  <PresentationFormat>화면 슬라이드 쇼(4:3)</PresentationFormat>
  <Paragraphs>257</Paragraphs>
  <Slides>39</Slides>
  <Notes>0</Notes>
  <HiddenSlides>0</HiddenSlides>
  <MMClips>0</MMClips>
  <ScaleCrop>false</ScaleCrop>
  <HeadingPairs>
    <vt:vector size="4" baseType="variant">
      <vt:variant>
        <vt:lpstr>테마</vt:lpstr>
      </vt:variant>
      <vt:variant>
        <vt:i4>2</vt:i4>
      </vt:variant>
      <vt:variant>
        <vt:lpstr>슬라이드 제목</vt:lpstr>
      </vt:variant>
      <vt:variant>
        <vt:i4>39</vt:i4>
      </vt:variant>
    </vt:vector>
  </HeadingPairs>
  <TitlesOfParts>
    <vt:vector size="41" baseType="lpstr">
      <vt:lpstr>Office 테마</vt:lpstr>
      <vt:lpstr>Default Design</vt:lpstr>
      <vt:lpstr>슬라이드 1</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슬라이드 14</vt:lpstr>
      <vt:lpstr>슬라이드 15</vt:lpstr>
      <vt:lpstr>슬라이드 16</vt:lpstr>
      <vt:lpstr>슬라이드 17</vt:lpstr>
      <vt:lpstr>슬라이드 18</vt:lpstr>
      <vt:lpstr>슬라이드 19</vt:lpstr>
      <vt:lpstr>슬라이드 20</vt:lpstr>
      <vt:lpstr>슬라이드 21</vt:lpstr>
      <vt:lpstr>슬라이드 22</vt:lpstr>
      <vt:lpstr>슬라이드 23</vt:lpstr>
      <vt:lpstr>슬라이드 24</vt:lpstr>
      <vt:lpstr>슬라이드 25</vt:lpstr>
      <vt:lpstr>슬라이드 26</vt:lpstr>
      <vt:lpstr>슬라이드 27</vt:lpstr>
      <vt:lpstr>슬라이드 28</vt:lpstr>
      <vt:lpstr>슬라이드 29</vt:lpstr>
      <vt:lpstr>슬라이드 30</vt:lpstr>
      <vt:lpstr>슬라이드 31</vt:lpstr>
      <vt:lpstr>슬라이드 32</vt:lpstr>
      <vt:lpstr>슬라이드 33</vt:lpstr>
      <vt:lpstr>슬라이드 34</vt:lpstr>
      <vt:lpstr>슬라이드 35</vt:lpstr>
      <vt:lpstr>슬라이드 36</vt:lpstr>
      <vt:lpstr>슬라이드 37</vt:lpstr>
      <vt:lpstr>슬라이드 38</vt:lpstr>
      <vt:lpstr>슬라이드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admin</dc:creator>
  <cp:lastModifiedBy>admin</cp:lastModifiedBy>
  <cp:revision>93</cp:revision>
  <dcterms:created xsi:type="dcterms:W3CDTF">2013-10-31T01:48:20Z</dcterms:created>
  <dcterms:modified xsi:type="dcterms:W3CDTF">2013-11-01T10:14:08Z</dcterms:modified>
</cp:coreProperties>
</file>