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56" r:id="rId3"/>
    <p:sldId id="257" r:id="rId4"/>
    <p:sldId id="260" r:id="rId5"/>
    <p:sldId id="270" r:id="rId6"/>
    <p:sldId id="261" r:id="rId7"/>
    <p:sldId id="262" r:id="rId8"/>
    <p:sldId id="267" r:id="rId9"/>
    <p:sldId id="263" r:id="rId10"/>
    <p:sldId id="266" r:id="rId11"/>
    <p:sldId id="271" r:id="rId12"/>
    <p:sldId id="268" r:id="rId13"/>
    <p:sldId id="272" r:id="rId14"/>
    <p:sldId id="265" r:id="rId1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97B32-122B-42BD-A1BC-F7275A054EB4}" type="datetimeFigureOut">
              <a:rPr lang="ko-KR" altLang="en-US" smtClean="0"/>
              <a:t>2013-09-13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F5F4A-BD54-4CAC-A1E6-F7CA8F47E343}" type="slidenum">
              <a:rPr lang="ko-KR" altLang="en-US" smtClean="0"/>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4547906-04C5-4E31-A417-C288978E5A00}" type="slidenum">
              <a:rPr lang="ko-KR" altLang="en-US" smtClean="0"/>
              <a:pPr/>
              <a:t>13</a:t>
            </a:fld>
            <a:endParaRPr lang="en-US" altLang="ko-KR"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ko-KR" altLang="en-US" smtClean="0">
              <a:ea typeface="굴림"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DFE3BCE3-E2ED-4C5A-8A13-18908E8221D1}" type="datetimeFigureOut">
              <a:rPr lang="ko-KR" altLang="en-US" smtClean="0"/>
              <a:pPr/>
              <a:t>2013-09-13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C607BC52-C670-4A6A-BD90-60111266EE12}"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3BCE3-E2ED-4C5A-8A13-18908E8221D1}" type="datetimeFigureOut">
              <a:rPr lang="ko-KR" altLang="en-US" smtClean="0"/>
              <a:pPr/>
              <a:t>2013-09-13</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7BC52-C670-4A6A-BD90-60111266EE12}"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direct.com/science/journal/09680004/36/6" TargetMode="External"/><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cadc.ucsf.edu/cadc/resources/dementia"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topnews.in/health/diseases/dementia"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dementiaguide.com/aboutdementia/typesofdementia/alzheimer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ia.nih.gov/research/publication/global-health-and-aging/living-longer"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bbc.co.uk/worldservice/assets/images/2010/02/03/100203172524_dementia_466x262_sciencephotolibrary.jpg"/>
          <p:cNvPicPr>
            <a:picLocks noChangeAspect="1" noChangeArrowheads="1"/>
          </p:cNvPicPr>
          <p:nvPr/>
        </p:nvPicPr>
        <p:blipFill>
          <a:blip r:embed="rId2" cstate="print"/>
          <a:srcRect/>
          <a:stretch>
            <a:fillRect/>
          </a:stretch>
        </p:blipFill>
        <p:spPr bwMode="auto">
          <a:xfrm>
            <a:off x="4427984" y="2295344"/>
            <a:ext cx="4354558" cy="2448272"/>
          </a:xfrm>
          <a:prstGeom prst="rect">
            <a:avLst/>
          </a:prstGeom>
          <a:noFill/>
        </p:spPr>
      </p:pic>
      <p:pic>
        <p:nvPicPr>
          <p:cNvPr id="15364" name="Picture 4" descr="http://www.thetimes.co.uk/tto/multimedia/archive/00388/124871553-dementia_388532c.jpg"/>
          <p:cNvPicPr>
            <a:picLocks noChangeAspect="1" noChangeArrowheads="1"/>
          </p:cNvPicPr>
          <p:nvPr/>
        </p:nvPicPr>
        <p:blipFill>
          <a:blip r:embed="rId3" cstate="print"/>
          <a:srcRect/>
          <a:stretch>
            <a:fillRect/>
          </a:stretch>
        </p:blipFill>
        <p:spPr bwMode="auto">
          <a:xfrm>
            <a:off x="611560" y="2276872"/>
            <a:ext cx="3744416" cy="2494265"/>
          </a:xfrm>
          <a:prstGeom prst="rect">
            <a:avLst/>
          </a:prstGeom>
          <a:noFill/>
        </p:spPr>
      </p:pic>
      <p:sp>
        <p:nvSpPr>
          <p:cNvPr id="4" name="직사각형 3"/>
          <p:cNvSpPr/>
          <p:nvPr/>
        </p:nvSpPr>
        <p:spPr>
          <a:xfrm>
            <a:off x="1259632" y="980728"/>
            <a:ext cx="6624736" cy="369332"/>
          </a:xfrm>
          <a:prstGeom prst="rect">
            <a:avLst/>
          </a:prstGeom>
        </p:spPr>
        <p:txBody>
          <a:bodyPr wrap="square">
            <a:spAutoFit/>
          </a:bodyPr>
          <a:lstStyle/>
          <a:p>
            <a:r>
              <a:rPr lang="en-US" altLang="ko-KR" dirty="0" smtClean="0">
                <a:latin typeface="Tahoma" pitchFamily="34" charset="0"/>
                <a:cs typeface="Tahoma" pitchFamily="34" charset="0"/>
              </a:rPr>
              <a:t>Dementia</a:t>
            </a:r>
            <a:endParaRPr lang="en-US" altLang="ko-KR" dirty="0">
              <a:latin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eb.mit.edu/mbuehler/www/research/f334.jpg"/>
          <p:cNvPicPr>
            <a:picLocks noChangeAspect="1" noChangeArrowheads="1"/>
          </p:cNvPicPr>
          <p:nvPr/>
        </p:nvPicPr>
        <p:blipFill>
          <a:blip r:embed="rId2" cstate="print"/>
          <a:srcRect/>
          <a:stretch>
            <a:fillRect/>
          </a:stretch>
        </p:blipFill>
        <p:spPr bwMode="auto">
          <a:xfrm>
            <a:off x="1691680" y="5013176"/>
            <a:ext cx="5544615" cy="1592515"/>
          </a:xfrm>
          <a:prstGeom prst="rect">
            <a:avLst/>
          </a:prstGeom>
          <a:noFill/>
        </p:spPr>
      </p:pic>
      <p:pic>
        <p:nvPicPr>
          <p:cNvPr id="20486" name="Picture 6" descr="http://talaga.rutgers.edu/research/images/Amyloid%20Mechanisms-2.jpg"/>
          <p:cNvPicPr>
            <a:picLocks noChangeAspect="1" noChangeArrowheads="1"/>
          </p:cNvPicPr>
          <p:nvPr/>
        </p:nvPicPr>
        <p:blipFill>
          <a:blip r:embed="rId3" cstate="print"/>
          <a:srcRect/>
          <a:stretch>
            <a:fillRect/>
          </a:stretch>
        </p:blipFill>
        <p:spPr bwMode="auto">
          <a:xfrm>
            <a:off x="1403648" y="332656"/>
            <a:ext cx="6096000" cy="4572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ull-size image (72 K)"/>
          <p:cNvPicPr>
            <a:picLocks noChangeAspect="1" noChangeArrowheads="1"/>
          </p:cNvPicPr>
          <p:nvPr/>
        </p:nvPicPr>
        <p:blipFill>
          <a:blip r:embed="rId2" cstate="print"/>
          <a:srcRect/>
          <a:stretch>
            <a:fillRect/>
          </a:stretch>
        </p:blipFill>
        <p:spPr bwMode="auto">
          <a:xfrm>
            <a:off x="571500" y="214313"/>
            <a:ext cx="7753350" cy="4162425"/>
          </a:xfrm>
          <a:prstGeom prst="rect">
            <a:avLst/>
          </a:prstGeom>
          <a:noFill/>
          <a:ln w="9525">
            <a:noFill/>
            <a:miter lim="800000"/>
            <a:headEnd/>
            <a:tailEnd/>
          </a:ln>
        </p:spPr>
      </p:pic>
      <p:sp>
        <p:nvSpPr>
          <p:cNvPr id="25603" name="직사각형 4"/>
          <p:cNvSpPr>
            <a:spLocks noChangeArrowheads="1"/>
          </p:cNvSpPr>
          <p:nvPr/>
        </p:nvSpPr>
        <p:spPr bwMode="auto">
          <a:xfrm>
            <a:off x="323528" y="4549775"/>
            <a:ext cx="8429625" cy="2123658"/>
          </a:xfrm>
          <a:prstGeom prst="rect">
            <a:avLst/>
          </a:prstGeom>
          <a:noFill/>
          <a:ln w="9525">
            <a:noFill/>
            <a:miter lim="800000"/>
            <a:headEnd/>
            <a:tailEnd/>
          </a:ln>
        </p:spPr>
        <p:txBody>
          <a:bodyPr>
            <a:spAutoFit/>
          </a:bodyPr>
          <a:lstStyle/>
          <a:p>
            <a:r>
              <a:rPr lang="en-US" altLang="ko-KR" sz="1200" b="1" dirty="0">
                <a:latin typeface="Times New Roman" pitchFamily="18" charset="0"/>
                <a:ea typeface="굴림" pitchFamily="50" charset="-127"/>
                <a:cs typeface="Times New Roman" pitchFamily="18" charset="0"/>
              </a:rPr>
              <a:t>Recent progress in understanding Alzheimer's β-</a:t>
            </a:r>
            <a:r>
              <a:rPr lang="en-US" altLang="ko-KR" sz="1200" b="1" dirty="0" err="1">
                <a:latin typeface="Times New Roman" pitchFamily="18" charset="0"/>
                <a:ea typeface="굴림" pitchFamily="50" charset="-127"/>
                <a:cs typeface="Times New Roman" pitchFamily="18" charset="0"/>
              </a:rPr>
              <a:t>amyloid</a:t>
            </a:r>
            <a:r>
              <a:rPr lang="en-US" altLang="ko-KR" sz="1200" b="1" dirty="0">
                <a:latin typeface="Times New Roman" pitchFamily="18" charset="0"/>
                <a:ea typeface="굴림" pitchFamily="50" charset="-127"/>
                <a:cs typeface="Times New Roman" pitchFamily="18" charset="0"/>
              </a:rPr>
              <a:t> structures </a:t>
            </a:r>
          </a:p>
          <a:p>
            <a:r>
              <a:rPr lang="en-US" altLang="ko-KR" sz="1200" b="1" dirty="0">
                <a:latin typeface="Times New Roman" pitchFamily="18" charset="0"/>
                <a:ea typeface="굴림" pitchFamily="50" charset="-127"/>
                <a:cs typeface="Times New Roman" pitchFamily="18" charset="0"/>
              </a:rPr>
              <a:t>TIBS </a:t>
            </a:r>
            <a:r>
              <a:rPr lang="fr-FR" altLang="ko-KR" sz="1200" dirty="0">
                <a:latin typeface="Times New Roman" pitchFamily="18" charset="0"/>
                <a:ea typeface="굴림" pitchFamily="50" charset="-127"/>
                <a:cs typeface="Times New Roman" pitchFamily="18" charset="0"/>
                <a:hlinkClick r:id="rId3" tooltip="Go to table of contents for this volume/issue"/>
              </a:rPr>
              <a:t>Volume 36, Issue 6</a:t>
            </a:r>
            <a:r>
              <a:rPr lang="fr-FR" altLang="ko-KR" sz="1200" dirty="0">
                <a:latin typeface="Times New Roman" pitchFamily="18" charset="0"/>
                <a:ea typeface="굴림" pitchFamily="50" charset="-127"/>
                <a:cs typeface="Times New Roman" pitchFamily="18" charset="0"/>
              </a:rPr>
              <a:t>, June 2011, Pages 338–345</a:t>
            </a:r>
          </a:p>
          <a:p>
            <a:endParaRPr lang="en-US" altLang="ko-KR" sz="1200" dirty="0">
              <a:latin typeface="Times New Roman" pitchFamily="18" charset="0"/>
              <a:ea typeface="굴림" pitchFamily="50" charset="-127"/>
              <a:cs typeface="Times New Roman" pitchFamily="18" charset="0"/>
            </a:endParaRPr>
          </a:p>
          <a:p>
            <a:r>
              <a:rPr lang="en-US" altLang="ko-KR" sz="1200" dirty="0">
                <a:latin typeface="Times New Roman" pitchFamily="18" charset="0"/>
                <a:ea typeface="굴림" pitchFamily="50" charset="-127"/>
                <a:cs typeface="Times New Roman" pitchFamily="18" charset="0"/>
              </a:rPr>
              <a:t>Figure 4. Structural models of </a:t>
            </a:r>
            <a:r>
              <a:rPr lang="en-US" altLang="ko-KR" sz="1200" dirty="0" err="1">
                <a:latin typeface="Times New Roman" pitchFamily="18" charset="0"/>
                <a:ea typeface="굴림" pitchFamily="50" charset="-127"/>
                <a:cs typeface="Times New Roman" pitchFamily="18" charset="0"/>
              </a:rPr>
              <a:t>Aβ</a:t>
            </a:r>
            <a:r>
              <a:rPr lang="en-US" altLang="ko-KR" sz="1200" dirty="0">
                <a:latin typeface="Times New Roman" pitchFamily="18" charset="0"/>
                <a:ea typeface="굴림" pitchFamily="50" charset="-127"/>
                <a:cs typeface="Times New Roman" pitchFamily="18" charset="0"/>
              </a:rPr>
              <a:t> fibrils. Previous structural models deviate significantly for the most highly resolved </a:t>
            </a:r>
            <a:r>
              <a:rPr lang="en-US" altLang="ko-KR" sz="1200" dirty="0" err="1">
                <a:latin typeface="Times New Roman" pitchFamily="18" charset="0"/>
                <a:ea typeface="굴림" pitchFamily="50" charset="-127"/>
                <a:cs typeface="Times New Roman" pitchFamily="18" charset="0"/>
              </a:rPr>
              <a:t>Aβ</a:t>
            </a:r>
            <a:r>
              <a:rPr lang="en-US" altLang="ko-KR" sz="1200" dirty="0">
                <a:latin typeface="Times New Roman" pitchFamily="18" charset="0"/>
                <a:ea typeface="굴림" pitchFamily="50" charset="-127"/>
                <a:cs typeface="Times New Roman" pitchFamily="18" charset="0"/>
              </a:rPr>
              <a:t> fibril structures, which were obtained by </a:t>
            </a:r>
            <a:r>
              <a:rPr lang="en-US" altLang="ko-KR" sz="1200" dirty="0" err="1">
                <a:latin typeface="Times New Roman" pitchFamily="18" charset="0"/>
                <a:ea typeface="굴림" pitchFamily="50" charset="-127"/>
                <a:cs typeface="Times New Roman" pitchFamily="18" charset="0"/>
              </a:rPr>
              <a:t>cryo</a:t>
            </a:r>
            <a:r>
              <a:rPr lang="en-US" altLang="ko-KR" sz="1200" dirty="0">
                <a:latin typeface="Times New Roman" pitchFamily="18" charset="0"/>
                <a:ea typeface="굴림" pitchFamily="50" charset="-127"/>
                <a:cs typeface="Times New Roman" pitchFamily="18" charset="0"/>
              </a:rPr>
              <a:t>-EM. Hence, the latter encompass a different peptide assembly. (</a:t>
            </a:r>
            <a:r>
              <a:rPr lang="en-US" altLang="ko-KR" sz="1200" dirty="0" err="1">
                <a:latin typeface="Times New Roman" pitchFamily="18" charset="0"/>
                <a:ea typeface="굴림" pitchFamily="50" charset="-127"/>
                <a:cs typeface="Times New Roman" pitchFamily="18" charset="0"/>
              </a:rPr>
              <a:t>a,b</a:t>
            </a:r>
            <a:r>
              <a:rPr lang="en-US" altLang="ko-KR" sz="1200" dirty="0">
                <a:latin typeface="Times New Roman" pitchFamily="18" charset="0"/>
                <a:ea typeface="굴림" pitchFamily="50" charset="-127"/>
                <a:cs typeface="Times New Roman" pitchFamily="18" charset="0"/>
              </a:rPr>
              <a:t>) Structural models assuming a U-shaped peptide fold; side views and top views shown; only residues 9–40 modeled. (a) Three </a:t>
            </a:r>
            <a:r>
              <a:rPr lang="en-US" altLang="ko-KR" sz="1200" dirty="0" err="1">
                <a:latin typeface="Times New Roman" pitchFamily="18" charset="0"/>
                <a:ea typeface="굴림" pitchFamily="50" charset="-127"/>
                <a:cs typeface="Times New Roman" pitchFamily="18" charset="0"/>
              </a:rPr>
              <a:t>Aβ</a:t>
            </a:r>
            <a:r>
              <a:rPr lang="en-US" altLang="ko-KR" sz="1200" dirty="0">
                <a:latin typeface="Times New Roman" pitchFamily="18" charset="0"/>
                <a:ea typeface="굴림" pitchFamily="50" charset="-127"/>
                <a:cs typeface="Times New Roman" pitchFamily="18" charset="0"/>
              </a:rPr>
              <a:t>(1–40) molecules per cross-sectional layer [29]. (b) Two </a:t>
            </a:r>
            <a:r>
              <a:rPr lang="en-US" altLang="ko-KR" sz="1200" dirty="0" err="1">
                <a:latin typeface="Times New Roman" pitchFamily="18" charset="0"/>
                <a:ea typeface="굴림" pitchFamily="50" charset="-127"/>
                <a:cs typeface="Times New Roman" pitchFamily="18" charset="0"/>
              </a:rPr>
              <a:t>Aβ</a:t>
            </a:r>
            <a:r>
              <a:rPr lang="en-US" altLang="ko-KR" sz="1200" dirty="0">
                <a:latin typeface="Times New Roman" pitchFamily="18" charset="0"/>
                <a:ea typeface="굴림" pitchFamily="50" charset="-127"/>
                <a:cs typeface="Times New Roman" pitchFamily="18" charset="0"/>
              </a:rPr>
              <a:t>(1–40) molecules per cross-sectional layer [24]. (</a:t>
            </a:r>
            <a:r>
              <a:rPr lang="en-US" altLang="ko-KR" sz="1200" dirty="0" err="1">
                <a:latin typeface="Times New Roman" pitchFamily="18" charset="0"/>
                <a:ea typeface="굴림" pitchFamily="50" charset="-127"/>
                <a:cs typeface="Times New Roman" pitchFamily="18" charset="0"/>
              </a:rPr>
              <a:t>c,d</a:t>
            </a:r>
            <a:r>
              <a:rPr lang="en-US" altLang="ko-KR" sz="1200" dirty="0">
                <a:latin typeface="Times New Roman" pitchFamily="18" charset="0"/>
                <a:ea typeface="굴림" pitchFamily="50" charset="-127"/>
                <a:cs typeface="Times New Roman" pitchFamily="18" charset="0"/>
              </a:rPr>
              <a:t>) </a:t>
            </a:r>
            <a:r>
              <a:rPr lang="en-US" altLang="ko-KR" sz="1200" dirty="0" err="1">
                <a:latin typeface="Times New Roman" pitchFamily="18" charset="0"/>
                <a:ea typeface="굴림" pitchFamily="50" charset="-127"/>
                <a:cs typeface="Times New Roman" pitchFamily="18" charset="0"/>
              </a:rPr>
              <a:t>Cryo</a:t>
            </a:r>
            <a:r>
              <a:rPr lang="en-US" altLang="ko-KR" sz="1200" dirty="0">
                <a:latin typeface="Times New Roman" pitchFamily="18" charset="0"/>
                <a:ea typeface="굴림" pitchFamily="50" charset="-127"/>
                <a:cs typeface="Times New Roman" pitchFamily="18" charset="0"/>
              </a:rPr>
              <a:t>-EM structure of an </a:t>
            </a:r>
            <a:r>
              <a:rPr lang="en-US" altLang="ko-KR" sz="1200" dirty="0" err="1">
                <a:latin typeface="Times New Roman" pitchFamily="18" charset="0"/>
                <a:ea typeface="굴림" pitchFamily="50" charset="-127"/>
                <a:cs typeface="Times New Roman" pitchFamily="18" charset="0"/>
              </a:rPr>
              <a:t>Aβ</a:t>
            </a:r>
            <a:r>
              <a:rPr lang="en-US" altLang="ko-KR" sz="1200" dirty="0">
                <a:latin typeface="Times New Roman" pitchFamily="18" charset="0"/>
                <a:ea typeface="굴림" pitchFamily="50" charset="-127"/>
                <a:cs typeface="Times New Roman" pitchFamily="18" charset="0"/>
              </a:rPr>
              <a:t>(1–40) fibril (0.8 nm). (</a:t>
            </a:r>
            <a:r>
              <a:rPr lang="en-US" altLang="ko-KR" sz="1200" dirty="0" err="1">
                <a:latin typeface="Times New Roman" pitchFamily="18" charset="0"/>
                <a:ea typeface="굴림" pitchFamily="50" charset="-127"/>
                <a:cs typeface="Times New Roman" pitchFamily="18" charset="0"/>
              </a:rPr>
              <a:t>c,d</a:t>
            </a:r>
            <a:r>
              <a:rPr lang="en-US" altLang="ko-KR" sz="1200" dirty="0">
                <a:latin typeface="Times New Roman" pitchFamily="18" charset="0"/>
                <a:ea typeface="굴림" pitchFamily="50" charset="-127"/>
                <a:cs typeface="Times New Roman" pitchFamily="18" charset="0"/>
              </a:rPr>
              <a:t>) side views, (e) cross-section. Images in (</a:t>
            </a:r>
            <a:r>
              <a:rPr lang="en-US" altLang="ko-KR" sz="1200" dirty="0" err="1">
                <a:latin typeface="Times New Roman" pitchFamily="18" charset="0"/>
                <a:ea typeface="굴림" pitchFamily="50" charset="-127"/>
                <a:cs typeface="Times New Roman" pitchFamily="18" charset="0"/>
              </a:rPr>
              <a:t>c,e</a:t>
            </a:r>
            <a:r>
              <a:rPr lang="en-US" altLang="ko-KR" sz="1200" dirty="0">
                <a:latin typeface="Times New Roman" pitchFamily="18" charset="0"/>
                <a:ea typeface="굴림" pitchFamily="50" charset="-127"/>
                <a:cs typeface="Times New Roman" pitchFamily="18" charset="0"/>
              </a:rPr>
              <a:t>) are superimposed with a β-sheet model, which is derived from these </a:t>
            </a:r>
            <a:r>
              <a:rPr lang="en-US" altLang="ko-KR" sz="1200" dirty="0" err="1">
                <a:latin typeface="Times New Roman" pitchFamily="18" charset="0"/>
                <a:ea typeface="굴림" pitchFamily="50" charset="-127"/>
                <a:cs typeface="Times New Roman" pitchFamily="18" charset="0"/>
              </a:rPr>
              <a:t>cryo</a:t>
            </a:r>
            <a:r>
              <a:rPr lang="en-US" altLang="ko-KR" sz="1200" dirty="0">
                <a:latin typeface="Times New Roman" pitchFamily="18" charset="0"/>
                <a:ea typeface="굴림" pitchFamily="50" charset="-127"/>
                <a:cs typeface="Times New Roman" pitchFamily="18" charset="0"/>
              </a:rPr>
              <a:t>-EM data, and highlights the peptides forming the cross-β regions in yellow or blue (the lines are not meant to imply continuous β-strands over their entire length; these regions might instead contain several shorter strands). Images in (a–c) and (e) are displayed with the same scale.</a:t>
            </a:r>
            <a:endParaRPr lang="ko-KR" altLang="en-US" sz="1200" dirty="0">
              <a:latin typeface="Times New Roman" pitchFamily="18" charset="0"/>
              <a:ea typeface="굴림" pitchFamily="50" charset="-127"/>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humpath.com/IMG/jpg_amyloid_fibrils_prion_cystatinC_transthyretin.jpg"/>
          <p:cNvPicPr>
            <a:picLocks noChangeAspect="1" noChangeArrowheads="1"/>
          </p:cNvPicPr>
          <p:nvPr/>
        </p:nvPicPr>
        <p:blipFill>
          <a:blip r:embed="rId2" cstate="print"/>
          <a:srcRect/>
          <a:stretch>
            <a:fillRect/>
          </a:stretch>
        </p:blipFill>
        <p:spPr bwMode="auto">
          <a:xfrm>
            <a:off x="2483768" y="1340768"/>
            <a:ext cx="3456758" cy="4058816"/>
          </a:xfrm>
          <a:prstGeom prst="rect">
            <a:avLst/>
          </a:prstGeom>
          <a:noFill/>
        </p:spPr>
      </p:pic>
      <p:sp>
        <p:nvSpPr>
          <p:cNvPr id="3" name="TextBox 2"/>
          <p:cNvSpPr txBox="1"/>
          <p:nvPr/>
        </p:nvSpPr>
        <p:spPr>
          <a:xfrm>
            <a:off x="683569" y="548680"/>
            <a:ext cx="7920880" cy="553998"/>
          </a:xfrm>
          <a:prstGeom prst="rect">
            <a:avLst/>
          </a:prstGeom>
          <a:noFill/>
        </p:spPr>
        <p:txBody>
          <a:bodyPr wrap="square" rtlCol="0">
            <a:spAutoFit/>
          </a:bodyPr>
          <a:lstStyle/>
          <a:p>
            <a:r>
              <a:rPr lang="en-US" altLang="ko-KR" dirty="0" err="1" smtClean="0"/>
              <a:t>Amyloid</a:t>
            </a:r>
            <a:r>
              <a:rPr lang="en-US" altLang="ko-KR" dirty="0" smtClean="0"/>
              <a:t> fibrils</a:t>
            </a:r>
          </a:p>
          <a:p>
            <a:r>
              <a:rPr lang="en-US" altLang="ko-KR" sz="1200" dirty="0" smtClean="0"/>
              <a:t>There are at least 21 distinct human diseases that are associated with </a:t>
            </a:r>
            <a:r>
              <a:rPr lang="en-US" altLang="ko-KR" sz="1200" dirty="0" err="1" smtClean="0"/>
              <a:t>amyloid</a:t>
            </a:r>
            <a:r>
              <a:rPr lang="en-US" altLang="ko-KR" sz="1200" dirty="0" smtClean="0"/>
              <a:t> fibril formation</a:t>
            </a:r>
            <a:endParaRPr lang="ko-KR" altLang="en-US" sz="1200" dirty="0"/>
          </a:p>
        </p:txBody>
      </p:sp>
      <p:sp>
        <p:nvSpPr>
          <p:cNvPr id="4" name="Rectangle 5"/>
          <p:cNvSpPr>
            <a:spLocks noChangeArrowheads="1"/>
          </p:cNvSpPr>
          <p:nvPr/>
        </p:nvSpPr>
        <p:spPr bwMode="auto">
          <a:xfrm>
            <a:off x="1547664" y="5589240"/>
            <a:ext cx="5984279" cy="646331"/>
          </a:xfrm>
          <a:prstGeom prst="rect">
            <a:avLst/>
          </a:prstGeom>
          <a:noFill/>
          <a:ln w="9525">
            <a:noFill/>
            <a:miter lim="800000"/>
            <a:headEnd/>
            <a:tailEnd/>
          </a:ln>
        </p:spPr>
        <p:txBody>
          <a:bodyPr wrap="square" anchor="ctr">
            <a:spAutoFit/>
          </a:bodyPr>
          <a:lstStyle/>
          <a:p>
            <a:r>
              <a:rPr lang="en-US" altLang="ko-KR" sz="1200" dirty="0">
                <a:latin typeface="Times New Roman" pitchFamily="18" charset="0"/>
                <a:cs typeface="Times New Roman" pitchFamily="18" charset="0"/>
              </a:rPr>
              <a:t>Three different proteins, </a:t>
            </a:r>
            <a:r>
              <a:rPr lang="en-US" altLang="ko-KR" sz="1200" b="1" dirty="0">
                <a:latin typeface="Times New Roman" pitchFamily="18" charset="0"/>
                <a:cs typeface="Times New Roman" pitchFamily="18" charset="0"/>
              </a:rPr>
              <a:t>(a)</a:t>
            </a:r>
            <a:r>
              <a:rPr lang="en-US" altLang="ko-KR" sz="1200" dirty="0">
                <a:latin typeface="Times New Roman" pitchFamily="18" charset="0"/>
                <a:cs typeface="Times New Roman" pitchFamily="18" charset="0"/>
              </a:rPr>
              <a:t> </a:t>
            </a:r>
            <a:r>
              <a:rPr lang="en-US" altLang="ko-KR" sz="1200" dirty="0" err="1">
                <a:latin typeface="Times New Roman" pitchFamily="18" charset="0"/>
                <a:cs typeface="Times New Roman" pitchFamily="18" charset="0"/>
              </a:rPr>
              <a:t>prion</a:t>
            </a:r>
            <a:r>
              <a:rPr lang="en-US" altLang="ko-KR" sz="1200" dirty="0">
                <a:latin typeface="Times New Roman" pitchFamily="18" charset="0"/>
                <a:cs typeface="Times New Roman" pitchFamily="18" charset="0"/>
              </a:rPr>
              <a:t> protein, </a:t>
            </a:r>
            <a:r>
              <a:rPr lang="en-US" altLang="ko-KR" sz="1200" b="1" dirty="0">
                <a:latin typeface="Times New Roman" pitchFamily="18" charset="0"/>
                <a:cs typeface="Times New Roman" pitchFamily="18" charset="0"/>
              </a:rPr>
              <a:t>(b)</a:t>
            </a:r>
            <a:r>
              <a:rPr lang="en-US" altLang="ko-KR" sz="1200" dirty="0">
                <a:latin typeface="Times New Roman" pitchFamily="18" charset="0"/>
                <a:cs typeface="Times New Roman" pitchFamily="18" charset="0"/>
              </a:rPr>
              <a:t> </a:t>
            </a:r>
            <a:r>
              <a:rPr lang="en-US" altLang="ko-KR" sz="1200" dirty="0" err="1">
                <a:latin typeface="Times New Roman" pitchFamily="18" charset="0"/>
                <a:cs typeface="Times New Roman" pitchFamily="18" charset="0"/>
              </a:rPr>
              <a:t>cystatin</a:t>
            </a:r>
            <a:r>
              <a:rPr lang="en-US" altLang="ko-KR" sz="1200" dirty="0">
                <a:latin typeface="Times New Roman" pitchFamily="18" charset="0"/>
                <a:cs typeface="Times New Roman" pitchFamily="18" charset="0"/>
              </a:rPr>
              <a:t> C and </a:t>
            </a:r>
            <a:r>
              <a:rPr lang="en-US" altLang="ko-KR" sz="1200" b="1" dirty="0">
                <a:latin typeface="Times New Roman" pitchFamily="18" charset="0"/>
                <a:cs typeface="Times New Roman" pitchFamily="18" charset="0"/>
              </a:rPr>
              <a:t>c)</a:t>
            </a:r>
            <a:r>
              <a:rPr lang="en-US" altLang="ko-KR" sz="1200" dirty="0">
                <a:latin typeface="Times New Roman" pitchFamily="18" charset="0"/>
                <a:cs typeface="Times New Roman" pitchFamily="18" charset="0"/>
              </a:rPr>
              <a:t> </a:t>
            </a:r>
            <a:r>
              <a:rPr lang="en-US" altLang="ko-KR" sz="1200" dirty="0" err="1">
                <a:latin typeface="Times New Roman" pitchFamily="18" charset="0"/>
                <a:cs typeface="Times New Roman" pitchFamily="18" charset="0"/>
              </a:rPr>
              <a:t>transthyretin</a:t>
            </a:r>
            <a:r>
              <a:rPr lang="en-US" altLang="ko-KR" sz="1200" dirty="0">
                <a:latin typeface="Times New Roman" pitchFamily="18" charset="0"/>
                <a:cs typeface="Times New Roman" pitchFamily="18" charset="0"/>
              </a:rPr>
              <a:t>, with three different three-dimensional structures which are known to form </a:t>
            </a:r>
            <a:r>
              <a:rPr lang="en-US" altLang="ko-KR" sz="1200" dirty="0" err="1">
                <a:latin typeface="Times New Roman" pitchFamily="18" charset="0"/>
                <a:cs typeface="Times New Roman" pitchFamily="18" charset="0"/>
              </a:rPr>
              <a:t>amyloid</a:t>
            </a:r>
            <a:r>
              <a:rPr lang="en-US" altLang="ko-KR" sz="1200" dirty="0">
                <a:latin typeface="Times New Roman" pitchFamily="18" charset="0"/>
                <a:cs typeface="Times New Roman" pitchFamily="18" charset="0"/>
              </a:rPr>
              <a:t> </a:t>
            </a:r>
            <a:r>
              <a:rPr lang="en-US" altLang="ko-KR" sz="1200" dirty="0" err="1">
                <a:latin typeface="Times New Roman" pitchFamily="18" charset="0"/>
                <a:cs typeface="Times New Roman" pitchFamily="18" charset="0"/>
              </a:rPr>
              <a:t>fibres</a:t>
            </a:r>
            <a:r>
              <a:rPr lang="en-US" altLang="ko-KR" sz="1200" dirty="0">
                <a:latin typeface="Times New Roman" pitchFamily="18" charset="0"/>
                <a:cs typeface="Times New Roman" pitchFamily="18" charset="0"/>
              </a:rPr>
              <a:t> in vivo. On the right is a proposed model for the structure of an </a:t>
            </a:r>
            <a:r>
              <a:rPr lang="en-US" altLang="ko-KR" sz="1200" dirty="0" err="1">
                <a:latin typeface="Times New Roman" pitchFamily="18" charset="0"/>
                <a:cs typeface="Times New Roman" pitchFamily="18" charset="0"/>
              </a:rPr>
              <a:t>amyloid</a:t>
            </a:r>
            <a:r>
              <a:rPr lang="en-US" altLang="ko-KR" sz="1200" dirty="0">
                <a:latin typeface="Times New Roman" pitchFamily="18" charset="0"/>
                <a:cs typeface="Times New Roman" pitchFamily="18" charset="0"/>
              </a:rPr>
              <a:t> fibril.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6-50"/>
          <p:cNvPicPr>
            <a:picLocks noChangeAspect="1" noChangeArrowheads="1"/>
          </p:cNvPicPr>
          <p:nvPr/>
        </p:nvPicPr>
        <p:blipFill>
          <a:blip r:embed="rId3" cstate="print"/>
          <a:srcRect/>
          <a:stretch>
            <a:fillRect/>
          </a:stretch>
        </p:blipFill>
        <p:spPr bwMode="auto">
          <a:xfrm>
            <a:off x="4860032" y="404664"/>
            <a:ext cx="3170238" cy="5332413"/>
          </a:xfrm>
          <a:prstGeom prst="rect">
            <a:avLst/>
          </a:prstGeom>
          <a:noFill/>
          <a:ln w="9525">
            <a:noFill/>
            <a:miter lim="800000"/>
            <a:headEnd/>
            <a:tailEnd/>
          </a:ln>
        </p:spPr>
      </p:pic>
      <p:sp>
        <p:nvSpPr>
          <p:cNvPr id="23555" name="Text Box 3"/>
          <p:cNvSpPr txBox="1">
            <a:spLocks noChangeArrowheads="1"/>
          </p:cNvSpPr>
          <p:nvPr/>
        </p:nvSpPr>
        <p:spPr bwMode="auto">
          <a:xfrm>
            <a:off x="3923928" y="5805264"/>
            <a:ext cx="4951997" cy="276999"/>
          </a:xfrm>
          <a:prstGeom prst="rect">
            <a:avLst/>
          </a:prstGeom>
          <a:noFill/>
          <a:ln w="9525">
            <a:noFill/>
            <a:miter lim="800000"/>
            <a:headEnd/>
            <a:tailEnd/>
          </a:ln>
        </p:spPr>
        <p:txBody>
          <a:bodyPr wrap="none">
            <a:spAutoFit/>
          </a:bodyPr>
          <a:lstStyle/>
          <a:p>
            <a:r>
              <a:rPr lang="en-US" altLang="ko-KR" sz="1200" dirty="0">
                <a:latin typeface="Times New Roman" pitchFamily="18" charset="0"/>
                <a:ea typeface="굴림" pitchFamily="50" charset="-127"/>
                <a:cs typeface="Times New Roman" pitchFamily="18" charset="0"/>
              </a:rPr>
              <a:t>A model, based on X-ray fiber diffraction measurements, of an </a:t>
            </a:r>
            <a:r>
              <a:rPr lang="en-US" altLang="ko-KR" sz="1200" dirty="0" err="1">
                <a:latin typeface="Times New Roman" pitchFamily="18" charset="0"/>
                <a:ea typeface="굴림" pitchFamily="50" charset="-127"/>
                <a:cs typeface="Times New Roman" pitchFamily="18" charset="0"/>
              </a:rPr>
              <a:t>amyloid</a:t>
            </a:r>
            <a:r>
              <a:rPr lang="en-US" altLang="ko-KR" sz="1200" dirty="0">
                <a:latin typeface="Times New Roman" pitchFamily="18" charset="0"/>
                <a:ea typeface="굴림" pitchFamily="50" charset="-127"/>
                <a:cs typeface="Times New Roman" pitchFamily="18" charset="0"/>
              </a:rPr>
              <a:t> fibril</a:t>
            </a:r>
          </a:p>
        </p:txBody>
      </p:sp>
      <p:sp>
        <p:nvSpPr>
          <p:cNvPr id="23556" name="Text Box 4"/>
          <p:cNvSpPr txBox="1">
            <a:spLocks noChangeArrowheads="1"/>
          </p:cNvSpPr>
          <p:nvPr/>
        </p:nvSpPr>
        <p:spPr bwMode="auto">
          <a:xfrm>
            <a:off x="304800" y="304800"/>
            <a:ext cx="3922869" cy="2893100"/>
          </a:xfrm>
          <a:prstGeom prst="rect">
            <a:avLst/>
          </a:prstGeom>
          <a:noFill/>
          <a:ln w="9525">
            <a:noFill/>
            <a:miter lim="800000"/>
            <a:headEnd/>
            <a:tailEnd/>
          </a:ln>
        </p:spPr>
        <p:txBody>
          <a:bodyPr wrap="none">
            <a:spAutoFit/>
          </a:bodyPr>
          <a:lstStyle/>
          <a:p>
            <a:r>
              <a:rPr lang="en-US" altLang="ko-KR" sz="1400" dirty="0" err="1">
                <a:latin typeface="Times New Roman" pitchFamily="18" charset="0"/>
                <a:ea typeface="굴림" pitchFamily="50" charset="-127"/>
                <a:cs typeface="Times New Roman" pitchFamily="18" charset="0"/>
              </a:rPr>
              <a:t>Amyloidoses</a:t>
            </a:r>
            <a:endParaRPr lang="en-US" altLang="ko-KR" sz="1400" dirty="0">
              <a:latin typeface="Times New Roman" pitchFamily="18" charset="0"/>
              <a:ea typeface="굴림" pitchFamily="50" charset="-127"/>
              <a:cs typeface="Times New Roman" pitchFamily="18" charset="0"/>
            </a:endParaRPr>
          </a:p>
          <a:p>
            <a:r>
              <a:rPr lang="en-US" altLang="ko-KR" sz="1400" dirty="0">
                <a:latin typeface="Times New Roman" pitchFamily="18" charset="0"/>
                <a:ea typeface="굴림" pitchFamily="50" charset="-127"/>
                <a:cs typeface="Times New Roman" pitchFamily="18" charset="0"/>
              </a:rPr>
              <a:t>     mutant forms of normally occurring proteins</a:t>
            </a:r>
          </a:p>
          <a:p>
            <a:r>
              <a:rPr lang="en-US" altLang="ko-KR" sz="1400" dirty="0">
                <a:latin typeface="Times New Roman" pitchFamily="18" charset="0"/>
                <a:ea typeface="굴림" pitchFamily="50" charset="-127"/>
                <a:cs typeface="Times New Roman" pitchFamily="18" charset="0"/>
              </a:rPr>
              <a:t>     </a:t>
            </a:r>
            <a:r>
              <a:rPr lang="en-US" altLang="ko-KR" sz="1400" dirty="0" err="1">
                <a:latin typeface="Times New Roman" pitchFamily="18" charset="0"/>
                <a:ea typeface="굴림" pitchFamily="50" charset="-127"/>
                <a:cs typeface="Times New Roman" pitchFamily="18" charset="0"/>
              </a:rPr>
              <a:t>amyloid</a:t>
            </a:r>
            <a:r>
              <a:rPr lang="en-US" altLang="ko-KR" sz="1400" dirty="0">
                <a:latin typeface="Times New Roman" pitchFamily="18" charset="0"/>
                <a:ea typeface="굴림" pitchFamily="50" charset="-127"/>
                <a:cs typeface="Times New Roman" pitchFamily="18" charset="0"/>
              </a:rPr>
              <a:t> fibrils are beta sheet structures</a:t>
            </a:r>
          </a:p>
          <a:p>
            <a:r>
              <a:rPr lang="en-US" altLang="ko-KR" sz="1400" dirty="0">
                <a:latin typeface="Times New Roman" pitchFamily="18" charset="0"/>
                <a:ea typeface="굴림" pitchFamily="50" charset="-127"/>
                <a:cs typeface="Times New Roman" pitchFamily="18" charset="0"/>
              </a:rPr>
              <a:t>     extension of partial beta domains</a:t>
            </a:r>
          </a:p>
          <a:p>
            <a:endParaRPr lang="en-US" altLang="ko-KR" sz="1400" dirty="0">
              <a:latin typeface="Times New Roman" pitchFamily="18" charset="0"/>
              <a:ea typeface="굴림" pitchFamily="50" charset="-127"/>
              <a:cs typeface="Times New Roman" pitchFamily="18" charset="0"/>
            </a:endParaRPr>
          </a:p>
          <a:p>
            <a:r>
              <a:rPr lang="en-US" altLang="ko-KR" sz="1400" dirty="0">
                <a:latin typeface="Times New Roman" pitchFamily="18" charset="0"/>
                <a:ea typeface="굴림" pitchFamily="50" charset="-127"/>
                <a:cs typeface="Times New Roman" pitchFamily="18" charset="0"/>
              </a:rPr>
              <a:t>Under the appropriate conditions</a:t>
            </a:r>
          </a:p>
          <a:p>
            <a:r>
              <a:rPr lang="en-US" altLang="ko-KR" sz="1400" dirty="0">
                <a:latin typeface="Times New Roman" pitchFamily="18" charset="0"/>
                <a:ea typeface="굴림" pitchFamily="50" charset="-127"/>
                <a:cs typeface="Times New Roman" pitchFamily="18" charset="0"/>
              </a:rPr>
              <a:t>     almost any protein can be induced to aggregate</a:t>
            </a:r>
          </a:p>
          <a:p>
            <a:endParaRPr lang="en-US" altLang="ko-KR" sz="1400" dirty="0">
              <a:latin typeface="Times New Roman" pitchFamily="18" charset="0"/>
              <a:ea typeface="굴림" pitchFamily="50" charset="-127"/>
              <a:cs typeface="Times New Roman" pitchFamily="18" charset="0"/>
            </a:endParaRPr>
          </a:p>
          <a:p>
            <a:r>
              <a:rPr lang="en-US" altLang="ko-KR" sz="1400" dirty="0">
                <a:latin typeface="Times New Roman" pitchFamily="18" charset="0"/>
                <a:ea typeface="굴림" pitchFamily="50" charset="-127"/>
                <a:cs typeface="Times New Roman" pitchFamily="18" charset="0"/>
              </a:rPr>
              <a:t>It seems likely that protein folding pathways have</a:t>
            </a:r>
          </a:p>
          <a:p>
            <a:r>
              <a:rPr lang="en-US" altLang="ko-KR" sz="1400" dirty="0">
                <a:latin typeface="Times New Roman" pitchFamily="18" charset="0"/>
                <a:ea typeface="굴림" pitchFamily="50" charset="-127"/>
                <a:cs typeface="Times New Roman" pitchFamily="18" charset="0"/>
              </a:rPr>
              <a:t>    evolved not only to allow polypeptides to assume</a:t>
            </a:r>
          </a:p>
          <a:p>
            <a:r>
              <a:rPr lang="en-US" altLang="ko-KR" sz="1400" dirty="0">
                <a:latin typeface="Times New Roman" pitchFamily="18" charset="0"/>
                <a:ea typeface="굴림" pitchFamily="50" charset="-127"/>
                <a:cs typeface="Times New Roman" pitchFamily="18" charset="0"/>
              </a:rPr>
              <a:t>    stable native structures </a:t>
            </a:r>
            <a:r>
              <a:rPr lang="en-US" altLang="ko-KR" sz="1400" dirty="0">
                <a:solidFill>
                  <a:srgbClr val="CC0000"/>
                </a:solidFill>
                <a:latin typeface="Times New Roman" pitchFamily="18" charset="0"/>
                <a:ea typeface="굴림" pitchFamily="50" charset="-127"/>
                <a:cs typeface="Times New Roman" pitchFamily="18" charset="0"/>
              </a:rPr>
              <a:t>but also to avoid forming</a:t>
            </a:r>
          </a:p>
          <a:p>
            <a:r>
              <a:rPr lang="en-US" altLang="ko-KR" sz="1400" dirty="0">
                <a:solidFill>
                  <a:srgbClr val="CC0000"/>
                </a:solidFill>
                <a:latin typeface="Times New Roman" pitchFamily="18" charset="0"/>
                <a:ea typeface="굴림" pitchFamily="50" charset="-127"/>
                <a:cs typeface="Times New Roman" pitchFamily="18" charset="0"/>
              </a:rPr>
              <a:t>    </a:t>
            </a:r>
            <a:r>
              <a:rPr lang="en-US" altLang="ko-KR" sz="1400" dirty="0" err="1">
                <a:solidFill>
                  <a:srgbClr val="CC0000"/>
                </a:solidFill>
                <a:latin typeface="Times New Roman" pitchFamily="18" charset="0"/>
                <a:ea typeface="굴림" pitchFamily="50" charset="-127"/>
                <a:cs typeface="Times New Roman" pitchFamily="18" charset="0"/>
              </a:rPr>
              <a:t>interchain</a:t>
            </a:r>
            <a:r>
              <a:rPr lang="en-US" altLang="ko-KR" sz="1400" dirty="0">
                <a:solidFill>
                  <a:srgbClr val="CC0000"/>
                </a:solidFill>
                <a:latin typeface="Times New Roman" pitchFamily="18" charset="0"/>
                <a:ea typeface="굴림" pitchFamily="50" charset="-127"/>
                <a:cs typeface="Times New Roman" pitchFamily="18" charset="0"/>
              </a:rPr>
              <a:t> H bonds that would lead to fibril</a:t>
            </a:r>
          </a:p>
          <a:p>
            <a:r>
              <a:rPr lang="en-US" altLang="ko-KR" sz="1400" dirty="0">
                <a:solidFill>
                  <a:srgbClr val="CC0000"/>
                </a:solidFill>
                <a:latin typeface="Times New Roman" pitchFamily="18" charset="0"/>
                <a:ea typeface="굴림" pitchFamily="50" charset="-127"/>
                <a:cs typeface="Times New Roman" pitchFamily="18" charset="0"/>
              </a:rPr>
              <a:t>    formation</a:t>
            </a:r>
          </a:p>
        </p:txBody>
      </p:sp>
      <p:pic>
        <p:nvPicPr>
          <p:cNvPr id="23557" name="Picture 6" descr="faendrich1"/>
          <p:cNvPicPr>
            <a:picLocks noChangeAspect="1" noChangeArrowheads="1"/>
          </p:cNvPicPr>
          <p:nvPr/>
        </p:nvPicPr>
        <p:blipFill>
          <a:blip r:embed="rId4" cstate="print"/>
          <a:srcRect/>
          <a:stretch>
            <a:fillRect/>
          </a:stretch>
        </p:blipFill>
        <p:spPr bwMode="auto">
          <a:xfrm>
            <a:off x="1403648" y="3717032"/>
            <a:ext cx="1871985" cy="1871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755576" y="1628800"/>
            <a:ext cx="7776864" cy="3693319"/>
          </a:xfrm>
          <a:prstGeom prst="rect">
            <a:avLst/>
          </a:prstGeom>
        </p:spPr>
        <p:txBody>
          <a:bodyPr wrap="square">
            <a:spAutoFit/>
          </a:bodyPr>
          <a:lstStyle/>
          <a:p>
            <a:r>
              <a:rPr lang="en-US" altLang="ko-KR" sz="1200" b="1" dirty="0" smtClean="0"/>
              <a:t>Alzheimer's disease and </a:t>
            </a:r>
            <a:r>
              <a:rPr lang="en-US" altLang="ko-KR" sz="1200" b="1" dirty="0" err="1" smtClean="0"/>
              <a:t>amyloid</a:t>
            </a:r>
            <a:r>
              <a:rPr lang="en-US" altLang="ko-KR" sz="1200" b="1" dirty="0" smtClean="0"/>
              <a:t>: culprit or coincidence?</a:t>
            </a:r>
          </a:p>
          <a:p>
            <a:r>
              <a:rPr lang="en-US" altLang="ko-KR" sz="1200" dirty="0" smtClean="0"/>
              <a:t>Alzheimer's disease (AD) is the largest unmet medical need in neurology today. This most common form of irreversible dementia is placing a considerable and increasing burden on patients, caregivers, and society, as more people live long enough to become affected. Current drugs improve symptoms but do not have profound </a:t>
            </a:r>
            <a:r>
              <a:rPr lang="en-US" altLang="ko-KR" sz="1200" dirty="0" err="1" smtClean="0"/>
              <a:t>neuroprotective</a:t>
            </a:r>
            <a:r>
              <a:rPr lang="en-US" altLang="ko-KR" sz="1200" dirty="0" smtClean="0"/>
              <a:t> and/or disease-modifying effects. AD is characterized by loss of neurons, dystrophic </a:t>
            </a:r>
            <a:r>
              <a:rPr lang="en-US" altLang="ko-KR" sz="1200" dirty="0" err="1" smtClean="0"/>
              <a:t>neurites</a:t>
            </a:r>
            <a:r>
              <a:rPr lang="en-US" altLang="ko-KR" sz="1200" dirty="0" smtClean="0"/>
              <a:t>, senile/</a:t>
            </a:r>
            <a:r>
              <a:rPr lang="en-US" altLang="ko-KR" sz="1200" dirty="0" err="1" smtClean="0"/>
              <a:t>amyloid</a:t>
            </a:r>
            <a:r>
              <a:rPr lang="en-US" altLang="ko-KR" sz="1200" dirty="0" smtClean="0"/>
              <a:t>/</a:t>
            </a:r>
            <a:r>
              <a:rPr lang="en-US" altLang="ko-KR" sz="1200" dirty="0" err="1" smtClean="0"/>
              <a:t>neuritic</a:t>
            </a:r>
            <a:r>
              <a:rPr lang="en-US" altLang="ko-KR" sz="1200" dirty="0" smtClean="0"/>
              <a:t> plaques, </a:t>
            </a:r>
            <a:r>
              <a:rPr lang="en-US" altLang="ko-KR" sz="1200" dirty="0" err="1" smtClean="0"/>
              <a:t>neurofibrillary</a:t>
            </a:r>
            <a:r>
              <a:rPr lang="en-US" altLang="ko-KR" sz="1200" dirty="0" smtClean="0"/>
              <a:t> tangles, and synaptic loss. Beta-</a:t>
            </a:r>
            <a:r>
              <a:rPr lang="en-US" altLang="ko-KR" sz="1200" dirty="0" err="1" smtClean="0"/>
              <a:t>amyloid</a:t>
            </a:r>
            <a:r>
              <a:rPr lang="en-US" altLang="ko-KR" sz="1200" dirty="0" smtClean="0"/>
              <a:t> (</a:t>
            </a:r>
            <a:r>
              <a:rPr lang="en-US" altLang="ko-KR" sz="1200" dirty="0" err="1" smtClean="0"/>
              <a:t>Aβ</a:t>
            </a:r>
            <a:r>
              <a:rPr lang="en-US" altLang="ko-KR" sz="1200" dirty="0" smtClean="0"/>
              <a:t>) peptide deposition is the major pathological feature of AD. Increasing evidence suggests that </a:t>
            </a:r>
            <a:r>
              <a:rPr lang="en-US" altLang="ko-KR" sz="1200" dirty="0" err="1" smtClean="0"/>
              <a:t>overexpression</a:t>
            </a:r>
            <a:r>
              <a:rPr lang="en-US" altLang="ko-KR" sz="1200" dirty="0" smtClean="0"/>
              <a:t> of the </a:t>
            </a:r>
            <a:r>
              <a:rPr lang="en-US" altLang="ko-KR" sz="1200" dirty="0" err="1" smtClean="0"/>
              <a:t>amyloid</a:t>
            </a:r>
            <a:r>
              <a:rPr lang="en-US" altLang="ko-KR" sz="1200" dirty="0" smtClean="0"/>
              <a:t> precursor protein and subsequent generation of the 39-43 amino acid residue, </a:t>
            </a:r>
            <a:r>
              <a:rPr lang="en-US" altLang="ko-KR" sz="1200" dirty="0" err="1" smtClean="0"/>
              <a:t>Aβ</a:t>
            </a:r>
            <a:r>
              <a:rPr lang="en-US" altLang="ko-KR" sz="1200" dirty="0" smtClean="0"/>
              <a:t>, are central to neuronal degeneration observed in AD patients possessing familial AD mutations, while transgenic mice </a:t>
            </a:r>
            <a:r>
              <a:rPr lang="en-US" altLang="ko-KR" sz="1200" dirty="0" err="1" smtClean="0"/>
              <a:t>overexpressing</a:t>
            </a:r>
            <a:r>
              <a:rPr lang="en-US" altLang="ko-KR" sz="1200" dirty="0" smtClean="0"/>
              <a:t> </a:t>
            </a:r>
            <a:r>
              <a:rPr lang="en-US" altLang="ko-KR" sz="1200" dirty="0" err="1" smtClean="0"/>
              <a:t>amyloid</a:t>
            </a:r>
            <a:r>
              <a:rPr lang="en-US" altLang="ko-KR" sz="1200" dirty="0" smtClean="0"/>
              <a:t> precursor protein develop AD-like pathology. Despite the genetic and cell biological evidence that supports the </a:t>
            </a:r>
            <a:r>
              <a:rPr lang="en-US" altLang="ko-KR" sz="1200" dirty="0" err="1" smtClean="0"/>
              <a:t>amyloid</a:t>
            </a:r>
            <a:r>
              <a:rPr lang="en-US" altLang="ko-KR" sz="1200" dirty="0" smtClean="0"/>
              <a:t> hypothesis, </a:t>
            </a:r>
            <a:r>
              <a:rPr lang="en-US" altLang="ko-KR" sz="1200" dirty="0" smtClean="0">
                <a:solidFill>
                  <a:srgbClr val="FF0000"/>
                </a:solidFill>
              </a:rPr>
              <a:t>it is becoming increasing clear that AD etiology is complex and that </a:t>
            </a:r>
            <a:r>
              <a:rPr lang="en-US" altLang="ko-KR" sz="1200" dirty="0" err="1" smtClean="0">
                <a:solidFill>
                  <a:srgbClr val="FF0000"/>
                </a:solidFill>
              </a:rPr>
              <a:t>Aβ</a:t>
            </a:r>
            <a:r>
              <a:rPr lang="en-US" altLang="ko-KR" sz="1200" dirty="0" smtClean="0">
                <a:solidFill>
                  <a:srgbClr val="FF0000"/>
                </a:solidFill>
              </a:rPr>
              <a:t> alone is unable to account for all aspects of AD</a:t>
            </a:r>
            <a:r>
              <a:rPr lang="en-US" altLang="ko-KR" sz="1200" dirty="0" smtClean="0"/>
              <a:t>. The fact that vast overproduction of </a:t>
            </a:r>
            <a:r>
              <a:rPr lang="en-US" altLang="ko-KR" sz="1200" dirty="0" err="1" smtClean="0"/>
              <a:t>Aβ</a:t>
            </a:r>
            <a:r>
              <a:rPr lang="en-US" altLang="ko-KR" sz="1200" dirty="0" smtClean="0"/>
              <a:t> peptides in the brain of transgenic mouse models fails to cause overt </a:t>
            </a:r>
            <a:r>
              <a:rPr lang="en-US" altLang="ko-KR" sz="1200" dirty="0" err="1" smtClean="0"/>
              <a:t>neurodegeneration</a:t>
            </a:r>
            <a:r>
              <a:rPr lang="en-US" altLang="ko-KR" sz="1200" dirty="0" smtClean="0"/>
              <a:t> raises the question as to whether accumulation of </a:t>
            </a:r>
            <a:r>
              <a:rPr lang="en-US" altLang="ko-KR" sz="1200" dirty="0" err="1" smtClean="0"/>
              <a:t>Aβ</a:t>
            </a:r>
            <a:r>
              <a:rPr lang="en-US" altLang="ko-KR" sz="1200" dirty="0" smtClean="0"/>
              <a:t> peptides is indeed the culprit for </a:t>
            </a:r>
            <a:r>
              <a:rPr lang="en-US" altLang="ko-KR" sz="1200" dirty="0" err="1" smtClean="0"/>
              <a:t>neurodegeneration</a:t>
            </a:r>
            <a:r>
              <a:rPr lang="en-US" altLang="ko-KR" sz="1200" dirty="0" smtClean="0"/>
              <a:t> in AD. There is increasing evidence to suggest that </a:t>
            </a:r>
            <a:r>
              <a:rPr lang="en-US" altLang="ko-KR" sz="1200" dirty="0" err="1" smtClean="0"/>
              <a:t>Aβ</a:t>
            </a:r>
            <a:r>
              <a:rPr lang="en-US" altLang="ko-KR" sz="1200" dirty="0" smtClean="0"/>
              <a:t>/</a:t>
            </a:r>
            <a:r>
              <a:rPr lang="en-US" altLang="ko-KR" sz="1200" dirty="0" err="1" smtClean="0"/>
              <a:t>amyloid</a:t>
            </a:r>
            <a:r>
              <a:rPr lang="en-US" altLang="ko-KR" sz="1200" dirty="0" smtClean="0"/>
              <a:t>-independent factors, including the actions of AD-related genes (microtubule-associated protein tau, polymorphisms of </a:t>
            </a:r>
            <a:r>
              <a:rPr lang="en-US" altLang="ko-KR" sz="1200" dirty="0" err="1" smtClean="0"/>
              <a:t>apolipoprotein</a:t>
            </a:r>
            <a:r>
              <a:rPr lang="en-US" altLang="ko-KR" sz="1200" dirty="0" smtClean="0"/>
              <a:t> E4), inflammation, and oxidative stress, also contribute to AD pathogenesis. This chapter reviews the current state of knowledge on these factors and their possible interactions, as well as their potential for </a:t>
            </a:r>
            <a:r>
              <a:rPr lang="en-US" altLang="ko-KR" sz="1200" dirty="0" err="1" smtClean="0"/>
              <a:t>neuroprotection</a:t>
            </a:r>
            <a:r>
              <a:rPr lang="en-US" altLang="ko-KR" sz="1200" dirty="0" smtClean="0"/>
              <a:t> targets.</a:t>
            </a:r>
            <a:endParaRPr lang="en-US" altLang="ko-K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dc.ucsf.edu/cadc/sites/all/files/section_page/CzesOfDementia2.jpg?1264552441"/>
          <p:cNvPicPr>
            <a:picLocks noChangeAspect="1" noChangeArrowheads="1"/>
          </p:cNvPicPr>
          <p:nvPr/>
        </p:nvPicPr>
        <p:blipFill>
          <a:blip r:embed="rId2" cstate="print"/>
          <a:srcRect/>
          <a:stretch>
            <a:fillRect/>
          </a:stretch>
        </p:blipFill>
        <p:spPr bwMode="auto">
          <a:xfrm>
            <a:off x="539552" y="1556792"/>
            <a:ext cx="3545849" cy="2934841"/>
          </a:xfrm>
          <a:prstGeom prst="rect">
            <a:avLst/>
          </a:prstGeom>
          <a:noFill/>
        </p:spPr>
      </p:pic>
      <p:sp>
        <p:nvSpPr>
          <p:cNvPr id="5" name="직사각형 4"/>
          <p:cNvSpPr/>
          <p:nvPr/>
        </p:nvSpPr>
        <p:spPr>
          <a:xfrm>
            <a:off x="683568" y="4653136"/>
            <a:ext cx="3240360" cy="276999"/>
          </a:xfrm>
          <a:prstGeom prst="rect">
            <a:avLst/>
          </a:prstGeom>
        </p:spPr>
        <p:txBody>
          <a:bodyPr wrap="square">
            <a:spAutoFit/>
          </a:bodyPr>
          <a:lstStyle/>
          <a:p>
            <a:r>
              <a:rPr lang="en-US" altLang="ko-KR" sz="1200" dirty="0" smtClean="0">
                <a:latin typeface="Times New Roman" pitchFamily="18" charset="0"/>
                <a:cs typeface="Times New Roman" pitchFamily="18" charset="0"/>
                <a:hlinkClick r:id="rId3"/>
              </a:rPr>
              <a:t>http://cadc.ucsf.edu/cadc/resources/dementia</a:t>
            </a:r>
            <a:endParaRPr lang="ko-KR" altLang="en-US" sz="1200" dirty="0">
              <a:latin typeface="Times New Roman" pitchFamily="18" charset="0"/>
              <a:cs typeface="Times New Roman" pitchFamily="18" charset="0"/>
            </a:endParaRPr>
          </a:p>
        </p:txBody>
      </p:sp>
      <p:pic>
        <p:nvPicPr>
          <p:cNvPr id="7" name="Picture 4" descr="http://www.topnews.in/files/dementia_0.jpg"/>
          <p:cNvPicPr>
            <a:picLocks noChangeAspect="1" noChangeArrowheads="1"/>
          </p:cNvPicPr>
          <p:nvPr/>
        </p:nvPicPr>
        <p:blipFill>
          <a:blip r:embed="rId4" cstate="print"/>
          <a:srcRect/>
          <a:stretch>
            <a:fillRect/>
          </a:stretch>
        </p:blipFill>
        <p:spPr bwMode="auto">
          <a:xfrm>
            <a:off x="4860032" y="548680"/>
            <a:ext cx="3240360" cy="2218401"/>
          </a:xfrm>
          <a:prstGeom prst="rect">
            <a:avLst/>
          </a:prstGeom>
          <a:noFill/>
        </p:spPr>
      </p:pic>
      <p:sp>
        <p:nvSpPr>
          <p:cNvPr id="8" name="직사각형 7"/>
          <p:cNvSpPr/>
          <p:nvPr/>
        </p:nvSpPr>
        <p:spPr>
          <a:xfrm>
            <a:off x="4860032" y="2780928"/>
            <a:ext cx="3384376" cy="276999"/>
          </a:xfrm>
          <a:prstGeom prst="rect">
            <a:avLst/>
          </a:prstGeom>
        </p:spPr>
        <p:txBody>
          <a:bodyPr wrap="square">
            <a:spAutoFit/>
          </a:bodyPr>
          <a:lstStyle/>
          <a:p>
            <a:r>
              <a:rPr lang="en-US" altLang="ko-KR" sz="1200" dirty="0" smtClean="0">
                <a:latin typeface="Times New Roman" pitchFamily="18" charset="0"/>
                <a:cs typeface="Times New Roman" pitchFamily="18" charset="0"/>
                <a:hlinkClick r:id="rId5"/>
              </a:rPr>
              <a:t>http://www.topnews.in/health/diseases/dementia</a:t>
            </a:r>
            <a:endParaRPr lang="ko-KR" altLang="en-US" sz="1200" dirty="0">
              <a:latin typeface="Times New Roman" pitchFamily="18" charset="0"/>
              <a:cs typeface="Times New Roman" pitchFamily="18" charset="0"/>
            </a:endParaRPr>
          </a:p>
        </p:txBody>
      </p:sp>
      <p:sp>
        <p:nvSpPr>
          <p:cNvPr id="9" name="직사각형 8"/>
          <p:cNvSpPr/>
          <p:nvPr/>
        </p:nvSpPr>
        <p:spPr>
          <a:xfrm>
            <a:off x="827584" y="692696"/>
            <a:ext cx="6624736" cy="369332"/>
          </a:xfrm>
          <a:prstGeom prst="rect">
            <a:avLst/>
          </a:prstGeom>
        </p:spPr>
        <p:txBody>
          <a:bodyPr wrap="square">
            <a:spAutoFit/>
          </a:bodyPr>
          <a:lstStyle/>
          <a:p>
            <a:r>
              <a:rPr lang="en-US" altLang="ko-KR" dirty="0" smtClean="0">
                <a:latin typeface="Tahoma" pitchFamily="34" charset="0"/>
                <a:cs typeface="Tahoma" pitchFamily="34" charset="0"/>
              </a:rPr>
              <a:t>Types of dementia</a:t>
            </a:r>
            <a:endParaRPr lang="en-US" altLang="ko-KR" dirty="0">
              <a:latin typeface="Tahoma" pitchFamily="34" charset="0"/>
              <a:cs typeface="Tahoma" pitchFamily="34" charset="0"/>
            </a:endParaRPr>
          </a:p>
        </p:txBody>
      </p:sp>
      <p:pic>
        <p:nvPicPr>
          <p:cNvPr id="10" name="Picture 2"/>
          <p:cNvPicPr>
            <a:picLocks noChangeAspect="1"/>
          </p:cNvPicPr>
          <p:nvPr/>
        </p:nvPicPr>
        <p:blipFill>
          <a:blip r:embed="rId6" cstate="print"/>
          <a:srcRect/>
          <a:stretch>
            <a:fillRect/>
          </a:stretch>
        </p:blipFill>
        <p:spPr bwMode="auto">
          <a:xfrm>
            <a:off x="4644008" y="3501008"/>
            <a:ext cx="3980309" cy="27336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mentiaguide.com/images/the_prevalence_of_dementia.bmp"/>
          <p:cNvPicPr>
            <a:picLocks noChangeAspect="1" noChangeArrowheads="1"/>
          </p:cNvPicPr>
          <p:nvPr/>
        </p:nvPicPr>
        <p:blipFill>
          <a:blip r:embed="rId2" cstate="print"/>
          <a:srcRect/>
          <a:stretch>
            <a:fillRect/>
          </a:stretch>
        </p:blipFill>
        <p:spPr bwMode="auto">
          <a:xfrm>
            <a:off x="3275856" y="1762820"/>
            <a:ext cx="2786261" cy="3086199"/>
          </a:xfrm>
          <a:prstGeom prst="rect">
            <a:avLst/>
          </a:prstGeom>
          <a:noFill/>
        </p:spPr>
      </p:pic>
      <p:sp>
        <p:nvSpPr>
          <p:cNvPr id="5" name="직사각형 4"/>
          <p:cNvSpPr/>
          <p:nvPr/>
        </p:nvSpPr>
        <p:spPr>
          <a:xfrm>
            <a:off x="2267744" y="4941168"/>
            <a:ext cx="4968552" cy="276999"/>
          </a:xfrm>
          <a:prstGeom prst="rect">
            <a:avLst/>
          </a:prstGeom>
        </p:spPr>
        <p:txBody>
          <a:bodyPr wrap="square">
            <a:spAutoFit/>
          </a:bodyPr>
          <a:lstStyle/>
          <a:p>
            <a:r>
              <a:rPr lang="en-US" altLang="ko-KR" sz="1200" dirty="0" smtClean="0">
                <a:latin typeface="Times New Roman" pitchFamily="18" charset="0"/>
                <a:cs typeface="Times New Roman" pitchFamily="18" charset="0"/>
                <a:hlinkClick r:id="rId3"/>
              </a:rPr>
              <a:t>http://www.dementiaguide.com/aboutdementia/typesofdementia/alzheimers/</a:t>
            </a:r>
            <a:endParaRPr lang="ko-KR" altLang="en-US" sz="1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nia.nih.gov/sites/default/files/nia-who_figure-04_final.png"/>
          <p:cNvPicPr>
            <a:picLocks noChangeAspect="1" noChangeArrowheads="1"/>
          </p:cNvPicPr>
          <p:nvPr/>
        </p:nvPicPr>
        <p:blipFill>
          <a:blip r:embed="rId2" cstate="print"/>
          <a:srcRect/>
          <a:stretch>
            <a:fillRect/>
          </a:stretch>
        </p:blipFill>
        <p:spPr bwMode="auto">
          <a:xfrm>
            <a:off x="2339752" y="1628800"/>
            <a:ext cx="3810000" cy="3933826"/>
          </a:xfrm>
          <a:prstGeom prst="rect">
            <a:avLst/>
          </a:prstGeom>
          <a:noFill/>
        </p:spPr>
      </p:pic>
      <p:sp>
        <p:nvSpPr>
          <p:cNvPr id="3" name="직사각형 2"/>
          <p:cNvSpPr/>
          <p:nvPr/>
        </p:nvSpPr>
        <p:spPr>
          <a:xfrm>
            <a:off x="1259632" y="980728"/>
            <a:ext cx="6624736" cy="369332"/>
          </a:xfrm>
          <a:prstGeom prst="rect">
            <a:avLst/>
          </a:prstGeom>
        </p:spPr>
        <p:txBody>
          <a:bodyPr wrap="square">
            <a:spAutoFit/>
          </a:bodyPr>
          <a:lstStyle/>
          <a:p>
            <a:r>
              <a:rPr lang="en-US" altLang="ko-KR" dirty="0" smtClean="0">
                <a:latin typeface="Tahoma" pitchFamily="34" charset="0"/>
                <a:cs typeface="Tahoma" pitchFamily="34" charset="0"/>
              </a:rPr>
              <a:t>Female Life Expectancy in Developed Countries: 1840-2009</a:t>
            </a:r>
            <a:endParaRPr lang="en-US" altLang="ko-KR" dirty="0">
              <a:latin typeface="Tahoma" pitchFamily="34" charset="0"/>
              <a:cs typeface="Tahoma" pitchFamily="34" charset="0"/>
            </a:endParaRPr>
          </a:p>
        </p:txBody>
      </p:sp>
      <p:sp>
        <p:nvSpPr>
          <p:cNvPr id="4" name="직사각형 3"/>
          <p:cNvSpPr/>
          <p:nvPr/>
        </p:nvSpPr>
        <p:spPr>
          <a:xfrm>
            <a:off x="2051720" y="5733256"/>
            <a:ext cx="5760640" cy="276999"/>
          </a:xfrm>
          <a:prstGeom prst="rect">
            <a:avLst/>
          </a:prstGeom>
        </p:spPr>
        <p:txBody>
          <a:bodyPr wrap="square">
            <a:spAutoFit/>
          </a:bodyPr>
          <a:lstStyle/>
          <a:p>
            <a:r>
              <a:rPr lang="en-US" altLang="ko-KR" sz="1200" dirty="0" smtClean="0">
                <a:latin typeface="Times New Roman" pitchFamily="18" charset="0"/>
                <a:cs typeface="Times New Roman" pitchFamily="18" charset="0"/>
                <a:hlinkClick r:id="rId3"/>
              </a:rPr>
              <a:t>http://www.nia.nih.gov/research/publication/global-health-and-aging/living-longer</a:t>
            </a:r>
            <a:endParaRPr lang="ko-KR" altLang="en-US" sz="12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404664"/>
            <a:ext cx="8208912" cy="6124754"/>
          </a:xfrm>
          <a:prstGeom prst="rect">
            <a:avLst/>
          </a:prstGeom>
          <a:noFill/>
        </p:spPr>
        <p:txBody>
          <a:bodyPr wrap="square" rtlCol="0">
            <a:spAutoFit/>
          </a:bodyPr>
          <a:lstStyle/>
          <a:p>
            <a:r>
              <a:rPr lang="en-US" altLang="ko-KR" sz="1600" dirty="0" smtClean="0"/>
              <a:t>Alzheimer’s disease (AD)</a:t>
            </a:r>
          </a:p>
          <a:p>
            <a:endParaRPr lang="en-US" altLang="ko-KR" sz="1600" dirty="0" smtClean="0"/>
          </a:p>
          <a:p>
            <a:r>
              <a:rPr lang="en-US" altLang="ko-KR" sz="1200" dirty="0" smtClean="0"/>
              <a:t>AD is an insidious neurodegenerative disorder and the primary cause of dementia in the elderly. There is presently no treatment to stop the disease progression. The primary clinical features of AD are characterized by deterioration of memory and cognitive function, progressive impairment of activities of daily living, and several neuropsychiatric symptoms (Cummings, 2004). At the cellular and molecular levels, the pathological features of AD are characterized by two distinctive hallmarks: </a:t>
            </a:r>
            <a:r>
              <a:rPr lang="en-US" altLang="ko-KR" sz="1200" u="sng" dirty="0" err="1" smtClean="0"/>
              <a:t>amyloid</a:t>
            </a:r>
            <a:r>
              <a:rPr lang="en-US" altLang="ko-KR" sz="1200" dirty="0" smtClean="0"/>
              <a:t> plaques primarily comprised of a small protein </a:t>
            </a:r>
            <a:r>
              <a:rPr lang="en-US" altLang="ko-KR" sz="1200" dirty="0" err="1" smtClean="0"/>
              <a:t>Aβ</a:t>
            </a:r>
            <a:r>
              <a:rPr lang="en-US" altLang="ko-KR" sz="1200" dirty="0" smtClean="0"/>
              <a:t> (Bertram and </a:t>
            </a:r>
            <a:r>
              <a:rPr lang="en-US" altLang="ko-KR" sz="1200" dirty="0" err="1" smtClean="0"/>
              <a:t>Tanzi</a:t>
            </a:r>
            <a:r>
              <a:rPr lang="en-US" altLang="ko-KR" sz="1200" dirty="0" smtClean="0"/>
              <a:t>, 2008; Gandy, 2005; Hardy and </a:t>
            </a:r>
            <a:r>
              <a:rPr lang="en-US" altLang="ko-KR" sz="1200" dirty="0" err="1" smtClean="0"/>
              <a:t>Selkoe</a:t>
            </a:r>
            <a:r>
              <a:rPr lang="en-US" altLang="ko-KR" sz="1200" dirty="0" smtClean="0"/>
              <a:t>, 2002), and </a:t>
            </a:r>
            <a:r>
              <a:rPr lang="en-US" altLang="ko-KR" sz="1200" dirty="0" err="1" smtClean="0"/>
              <a:t>neurofibrillary</a:t>
            </a:r>
            <a:r>
              <a:rPr lang="en-US" altLang="ko-KR" sz="1200" dirty="0" smtClean="0"/>
              <a:t> tangles composed of </a:t>
            </a:r>
            <a:r>
              <a:rPr lang="en-US" altLang="ko-KR" sz="1200" dirty="0" err="1" smtClean="0"/>
              <a:t>hyperphosphorylated</a:t>
            </a:r>
            <a:r>
              <a:rPr lang="en-US" altLang="ko-KR" sz="1200" dirty="0" smtClean="0"/>
              <a:t> protein tau. While Aβ42 and Aβ40 are the two primary </a:t>
            </a:r>
            <a:r>
              <a:rPr lang="en-US" altLang="ko-KR" sz="1200" dirty="0" err="1" smtClean="0"/>
              <a:t>Aβ</a:t>
            </a:r>
            <a:r>
              <a:rPr lang="en-US" altLang="ko-KR" sz="1200" dirty="0" smtClean="0"/>
              <a:t> species, Aβ42 is more prevalent than Aβ40 in </a:t>
            </a:r>
            <a:r>
              <a:rPr lang="en-US" altLang="ko-KR" sz="1200" dirty="0" err="1" smtClean="0"/>
              <a:t>amyloid</a:t>
            </a:r>
            <a:r>
              <a:rPr lang="en-US" altLang="ko-KR" sz="1200" dirty="0" smtClean="0"/>
              <a:t> plaques (Bertram and </a:t>
            </a:r>
            <a:r>
              <a:rPr lang="en-US" altLang="ko-KR" sz="1200" dirty="0" err="1" smtClean="0"/>
              <a:t>Tanzi</a:t>
            </a:r>
            <a:r>
              <a:rPr lang="en-US" altLang="ko-KR" sz="1200" dirty="0" smtClean="0"/>
              <a:t>, 2008; Gandy, 2005; Hardy and </a:t>
            </a:r>
            <a:r>
              <a:rPr lang="en-US" altLang="ko-KR" sz="1200" dirty="0" err="1" smtClean="0"/>
              <a:t>Selkoe</a:t>
            </a:r>
            <a:r>
              <a:rPr lang="en-US" altLang="ko-KR" sz="1200" dirty="0" smtClean="0"/>
              <a:t>, 2002).</a:t>
            </a:r>
          </a:p>
          <a:p>
            <a:endParaRPr lang="en-US" altLang="ko-KR" sz="1200" dirty="0" smtClean="0"/>
          </a:p>
          <a:p>
            <a:r>
              <a:rPr lang="en-US" altLang="ko-KR" sz="1200" dirty="0" smtClean="0"/>
              <a:t>AD is a genetically complex and heterogeneous disorder. Based on the age of onset, it has two primary forms: early-onset and late-onset AD. More than 200 fully </a:t>
            </a:r>
            <a:r>
              <a:rPr lang="en-US" altLang="ko-KR" sz="1200" dirty="0" err="1" smtClean="0"/>
              <a:t>penetrant</a:t>
            </a:r>
            <a:r>
              <a:rPr lang="en-US" altLang="ko-KR" sz="1200" dirty="0" smtClean="0"/>
              <a:t> mutations in the </a:t>
            </a:r>
            <a:r>
              <a:rPr lang="en-US" altLang="ko-KR" sz="1200" dirty="0" err="1" smtClean="0"/>
              <a:t>amyloid</a:t>
            </a:r>
            <a:r>
              <a:rPr lang="en-US" altLang="ko-KR" sz="1200" dirty="0" smtClean="0"/>
              <a:t> β-protein precursor (</a:t>
            </a:r>
            <a:r>
              <a:rPr lang="en-US" altLang="ko-KR" sz="1200" i="1" u="sng" dirty="0" smtClean="0"/>
              <a:t>APP</a:t>
            </a:r>
            <a:r>
              <a:rPr lang="en-US" altLang="ko-KR" sz="1200" dirty="0" smtClean="0"/>
              <a:t>), </a:t>
            </a:r>
            <a:r>
              <a:rPr lang="en-US" altLang="ko-KR" sz="1200" u="sng" dirty="0" err="1" smtClean="0"/>
              <a:t>presenilin</a:t>
            </a:r>
            <a:r>
              <a:rPr lang="en-US" altLang="ko-KR" sz="1200" dirty="0" smtClean="0"/>
              <a:t> 1 (</a:t>
            </a:r>
            <a:r>
              <a:rPr lang="en-US" altLang="ko-KR" sz="1200" i="1" dirty="0" smtClean="0"/>
              <a:t>PSEN1</a:t>
            </a:r>
            <a:r>
              <a:rPr lang="en-US" altLang="ko-KR" sz="1200" dirty="0" smtClean="0"/>
              <a:t>), and </a:t>
            </a:r>
            <a:r>
              <a:rPr lang="en-US" altLang="ko-KR" sz="1200" dirty="0" err="1" smtClean="0"/>
              <a:t>presenilin</a:t>
            </a:r>
            <a:r>
              <a:rPr lang="en-US" altLang="ko-KR" sz="1200" dirty="0" smtClean="0"/>
              <a:t> 2 (</a:t>
            </a:r>
            <a:r>
              <a:rPr lang="en-US" altLang="ko-KR" sz="1200" i="1" dirty="0" smtClean="0"/>
              <a:t>PSEN2</a:t>
            </a:r>
            <a:r>
              <a:rPr lang="en-US" altLang="ko-KR" sz="1200" dirty="0" smtClean="0"/>
              <a:t>) have been linked to early-onset familial AD (&lt;60 years old; 5-10% cases) (Bertram and </a:t>
            </a:r>
            <a:r>
              <a:rPr lang="en-US" altLang="ko-KR" sz="1200" dirty="0" err="1" smtClean="0"/>
              <a:t>Tanzi</a:t>
            </a:r>
            <a:r>
              <a:rPr lang="en-US" altLang="ko-KR" sz="1200" dirty="0" smtClean="0"/>
              <a:t>, 2008; </a:t>
            </a:r>
            <a:r>
              <a:rPr lang="en-US" altLang="ko-KR" sz="1200" dirty="0" err="1" smtClean="0"/>
              <a:t>Tanzi</a:t>
            </a:r>
            <a:r>
              <a:rPr lang="en-US" altLang="ko-KR" sz="1200" dirty="0" smtClean="0"/>
              <a:t> and Bertram, 2005), whereas 90-95% cases are late-onset AD (&gt;60 years old) and a variant (ε4) of the gene encoding </a:t>
            </a:r>
            <a:r>
              <a:rPr lang="en-US" altLang="ko-KR" sz="1200" u="sng" dirty="0" err="1" smtClean="0"/>
              <a:t>apolipoprotein</a:t>
            </a:r>
            <a:r>
              <a:rPr lang="en-US" altLang="ko-KR" sz="1200" u="sng" dirty="0" smtClean="0"/>
              <a:t> E</a:t>
            </a:r>
            <a:r>
              <a:rPr lang="en-US" altLang="ko-KR" sz="1200" dirty="0" smtClean="0"/>
              <a:t> (</a:t>
            </a:r>
            <a:r>
              <a:rPr lang="en-US" altLang="ko-KR" sz="1200" i="1" dirty="0" smtClean="0"/>
              <a:t>APOE</a:t>
            </a:r>
            <a:r>
              <a:rPr lang="en-US" altLang="ko-KR" sz="1200" dirty="0" smtClean="0"/>
              <a:t>) has been associated with this disease type (</a:t>
            </a:r>
            <a:r>
              <a:rPr lang="en-US" altLang="ko-KR" sz="1200" dirty="0" err="1" smtClean="0"/>
              <a:t>Strittmatter</a:t>
            </a:r>
            <a:r>
              <a:rPr lang="en-US" altLang="ko-KR" sz="1200" i="1" dirty="0" smtClean="0"/>
              <a:t> et al.</a:t>
            </a:r>
            <a:r>
              <a:rPr lang="en-US" altLang="ko-KR" sz="1200" dirty="0" smtClean="0"/>
              <a:t>, 1993). All of these four confirmed AD genes increase the cerebral </a:t>
            </a:r>
            <a:r>
              <a:rPr lang="en-US" altLang="ko-KR" sz="1200" dirty="0" err="1" smtClean="0"/>
              <a:t>Aβ</a:t>
            </a:r>
            <a:r>
              <a:rPr lang="en-US" altLang="ko-KR" sz="1200" dirty="0" smtClean="0"/>
              <a:t> levels, with the majority of early-onset familial AD mutations increasing the ratio of Aβ42 to Aβ40, which enhances the </a:t>
            </a:r>
            <a:r>
              <a:rPr lang="en-US" altLang="ko-KR" sz="1200" dirty="0" err="1" smtClean="0"/>
              <a:t>oligomerization</a:t>
            </a:r>
            <a:r>
              <a:rPr lang="en-US" altLang="ko-KR" sz="1200" dirty="0" smtClean="0"/>
              <a:t> of </a:t>
            </a:r>
            <a:r>
              <a:rPr lang="en-US" altLang="ko-KR" sz="1200" dirty="0" err="1" smtClean="0"/>
              <a:t>Aβ</a:t>
            </a:r>
            <a:r>
              <a:rPr lang="en-US" altLang="ko-KR" sz="1200" dirty="0" smtClean="0"/>
              <a:t> into </a:t>
            </a:r>
            <a:r>
              <a:rPr lang="en-US" altLang="ko-KR" sz="1200" dirty="0" err="1" smtClean="0"/>
              <a:t>neurotoxic</a:t>
            </a:r>
            <a:r>
              <a:rPr lang="en-US" altLang="ko-KR" sz="1200" dirty="0" smtClean="0"/>
              <a:t> assemblies (Hardy and </a:t>
            </a:r>
            <a:r>
              <a:rPr lang="en-US" altLang="ko-KR" sz="1200" dirty="0" err="1" smtClean="0"/>
              <a:t>Selkoe</a:t>
            </a:r>
            <a:r>
              <a:rPr lang="en-US" altLang="ko-KR" sz="1200" dirty="0" smtClean="0"/>
              <a:t>, 2002; </a:t>
            </a:r>
            <a:r>
              <a:rPr lang="en-US" altLang="ko-KR" sz="1200" dirty="0" err="1" smtClean="0"/>
              <a:t>Tanzi</a:t>
            </a:r>
            <a:r>
              <a:rPr lang="en-US" altLang="ko-KR" sz="1200" dirty="0" smtClean="0"/>
              <a:t> and Bertram, 2005). To date approximately 80% of the late-onset AD genetic variance still remains elusive (</a:t>
            </a:r>
            <a:r>
              <a:rPr lang="en-US" altLang="ko-KR" sz="1200" dirty="0" err="1" smtClean="0"/>
              <a:t>Gatz</a:t>
            </a:r>
            <a:r>
              <a:rPr lang="en-US" altLang="ko-KR" sz="1200" i="1" dirty="0" smtClean="0"/>
              <a:t> et al.</a:t>
            </a:r>
            <a:r>
              <a:rPr lang="en-US" altLang="ko-KR" sz="1200" dirty="0" smtClean="0"/>
              <a:t>, 2006). Recently several genome-wide association studies have identified several novel AD candidate genes (Bertram</a:t>
            </a:r>
            <a:r>
              <a:rPr lang="en-US" altLang="ko-KR" sz="1200" i="1" dirty="0" smtClean="0"/>
              <a:t> et al.</a:t>
            </a:r>
            <a:r>
              <a:rPr lang="en-US" altLang="ko-KR" sz="1200" dirty="0" smtClean="0"/>
              <a:t>, 2010) and functional characterization of these AD candidate genes has provided insights into the pathogenesis of AD (Zhang</a:t>
            </a:r>
            <a:r>
              <a:rPr lang="en-US" altLang="ko-KR" sz="1200" i="1" dirty="0" smtClean="0"/>
              <a:t> et al.</a:t>
            </a:r>
            <a:r>
              <a:rPr lang="en-US" altLang="ko-KR" sz="1200" dirty="0" smtClean="0"/>
              <a:t>, 2010a).</a:t>
            </a:r>
          </a:p>
          <a:p>
            <a:endParaRPr lang="en-US" altLang="ko-KR" sz="1200" dirty="0" smtClean="0"/>
          </a:p>
          <a:p>
            <a:r>
              <a:rPr lang="en-US" altLang="ko-KR" sz="1200" dirty="0" smtClean="0"/>
              <a:t>Considerable evidence from genetics, biochemistry, and molecular biology supports the “</a:t>
            </a:r>
            <a:r>
              <a:rPr lang="en-US" altLang="ko-KR" sz="1200" dirty="0" err="1" smtClean="0"/>
              <a:t>amyloid</a:t>
            </a:r>
            <a:r>
              <a:rPr lang="en-US" altLang="ko-KR" sz="1200" dirty="0" smtClean="0"/>
              <a:t>-cascade hypothesis,” which states that </a:t>
            </a:r>
            <a:r>
              <a:rPr lang="en-US" altLang="ko-KR" sz="1200" dirty="0" err="1" smtClean="0"/>
              <a:t>Aβ</a:t>
            </a:r>
            <a:r>
              <a:rPr lang="en-US" altLang="ko-KR" sz="1200" dirty="0" smtClean="0"/>
              <a:t> production and excessive accumulation are the principal </a:t>
            </a:r>
            <a:r>
              <a:rPr lang="en-US" altLang="ko-KR" sz="1200" dirty="0" err="1" smtClean="0"/>
              <a:t>pathogenetical</a:t>
            </a:r>
            <a:r>
              <a:rPr lang="en-US" altLang="ko-KR" sz="1200" dirty="0" smtClean="0"/>
              <a:t> events leading to AD (Hardy and </a:t>
            </a:r>
            <a:r>
              <a:rPr lang="en-US" altLang="ko-KR" sz="1200" dirty="0" err="1" smtClean="0"/>
              <a:t>Selkoe</a:t>
            </a:r>
            <a:r>
              <a:rPr lang="en-US" altLang="ko-KR" sz="1200" dirty="0" smtClean="0"/>
              <a:t>, 2002; </a:t>
            </a:r>
            <a:r>
              <a:rPr lang="en-US" altLang="ko-KR" sz="1200" dirty="0" err="1" smtClean="0"/>
              <a:t>Tanzi</a:t>
            </a:r>
            <a:r>
              <a:rPr lang="en-US" altLang="ko-KR" sz="1200" dirty="0" smtClean="0"/>
              <a:t> and Bertram, 2005). Specifically, </a:t>
            </a:r>
            <a:r>
              <a:rPr lang="en-US" altLang="ko-KR" sz="1200" dirty="0" err="1" smtClean="0"/>
              <a:t>Aβ</a:t>
            </a:r>
            <a:r>
              <a:rPr lang="en-US" altLang="ko-KR" sz="1200" dirty="0" smtClean="0"/>
              <a:t> accumulation and aggregation induce a series of “</a:t>
            </a:r>
            <a:r>
              <a:rPr lang="en-US" altLang="ko-KR" sz="1200" i="1" dirty="0" smtClean="0"/>
              <a:t>gain-of-function</a:t>
            </a:r>
            <a:r>
              <a:rPr lang="en-US" altLang="ko-KR" sz="1200" dirty="0" smtClean="0"/>
              <a:t>” activities, e.g., inflammatory and oxidative activities, followed by tau </a:t>
            </a:r>
            <a:r>
              <a:rPr lang="en-US" altLang="ko-KR" sz="1200" dirty="0" err="1" smtClean="0"/>
              <a:t>hyperphosphorylation</a:t>
            </a:r>
            <a:r>
              <a:rPr lang="en-US" altLang="ko-KR" sz="1200" dirty="0" smtClean="0"/>
              <a:t>, </a:t>
            </a:r>
            <a:r>
              <a:rPr lang="en-US" altLang="ko-KR" sz="1200" dirty="0" err="1" smtClean="0"/>
              <a:t>fibrillary</a:t>
            </a:r>
            <a:r>
              <a:rPr lang="en-US" altLang="ko-KR" sz="1200" dirty="0" smtClean="0"/>
              <a:t> tangle formation, and apoptotic reaction </a:t>
            </a:r>
            <a:r>
              <a:rPr lang="en-US" altLang="ko-KR" sz="1200" dirty="0" err="1" smtClean="0"/>
              <a:t>potentiation</a:t>
            </a:r>
            <a:r>
              <a:rPr lang="en-US" altLang="ko-KR" sz="1200" dirty="0" smtClean="0"/>
              <a:t> (Bertram and </a:t>
            </a:r>
            <a:r>
              <a:rPr lang="en-US" altLang="ko-KR" sz="1200" dirty="0" err="1" smtClean="0"/>
              <a:t>Tanzi</a:t>
            </a:r>
            <a:r>
              <a:rPr lang="en-US" altLang="ko-KR" sz="1200" dirty="0" smtClean="0"/>
              <a:t>, 2008; Hardy and </a:t>
            </a:r>
            <a:r>
              <a:rPr lang="en-US" altLang="ko-KR" sz="1200" dirty="0" err="1" smtClean="0"/>
              <a:t>Selkoe</a:t>
            </a:r>
            <a:r>
              <a:rPr lang="en-US" altLang="ko-KR" sz="1200" dirty="0" smtClean="0"/>
              <a:t>, 2002). In parallel, these gained and often toxic activities contribute to “</a:t>
            </a:r>
            <a:r>
              <a:rPr lang="en-US" altLang="ko-KR" sz="1200" i="1" dirty="0" smtClean="0"/>
              <a:t>loss-of-function</a:t>
            </a:r>
            <a:r>
              <a:rPr lang="en-US" altLang="ko-KR" sz="1200" dirty="0" smtClean="0"/>
              <a:t>” activities in </a:t>
            </a:r>
            <a:r>
              <a:rPr lang="en-US" altLang="ko-KR" sz="1200" dirty="0" err="1" smtClean="0"/>
              <a:t>proteasomes</a:t>
            </a:r>
            <a:r>
              <a:rPr lang="en-US" altLang="ko-KR" sz="1200" dirty="0" smtClean="0"/>
              <a:t> and </a:t>
            </a:r>
            <a:r>
              <a:rPr lang="en-US" altLang="ko-KR" sz="1200" dirty="0" err="1" smtClean="0"/>
              <a:t>lysosomes</a:t>
            </a:r>
            <a:r>
              <a:rPr lang="en-US" altLang="ko-KR" sz="1200" dirty="0" smtClean="0"/>
              <a:t> (Zhang and Saunders, 2009), as well as </a:t>
            </a:r>
            <a:r>
              <a:rPr lang="en-US" altLang="ko-KR" sz="1200" u="sng" dirty="0" smtClean="0"/>
              <a:t>mitochondria</a:t>
            </a:r>
            <a:r>
              <a:rPr lang="en-US" altLang="ko-KR" sz="1200" dirty="0" smtClean="0"/>
              <a:t> (Bertram and </a:t>
            </a:r>
            <a:r>
              <a:rPr lang="en-US" altLang="ko-KR" sz="1200" dirty="0" err="1" smtClean="0"/>
              <a:t>Tanzi</a:t>
            </a:r>
            <a:r>
              <a:rPr lang="en-US" altLang="ko-KR" sz="1200" dirty="0" smtClean="0"/>
              <a:t>, 2008; </a:t>
            </a:r>
            <a:r>
              <a:rPr lang="en-US" altLang="ko-KR" sz="1200" dirty="0" err="1" smtClean="0"/>
              <a:t>Selkoe</a:t>
            </a:r>
            <a:r>
              <a:rPr lang="en-US" altLang="ko-KR" sz="1200" dirty="0" smtClean="0"/>
              <a:t>, 2004). Ultimately, these abnormal and usually unbalanced functional activities lead to neuronal dysfunction and cell death (Bertram and </a:t>
            </a:r>
            <a:r>
              <a:rPr lang="en-US" altLang="ko-KR" sz="1200" dirty="0" err="1" smtClean="0"/>
              <a:t>Tanzi</a:t>
            </a:r>
            <a:r>
              <a:rPr lang="en-US" altLang="ko-KR" sz="1200" dirty="0" smtClean="0"/>
              <a:t>, 2008; </a:t>
            </a:r>
            <a:r>
              <a:rPr lang="en-US" altLang="ko-KR" sz="1200" dirty="0" err="1" smtClean="0"/>
              <a:t>Selkoe</a:t>
            </a:r>
            <a:r>
              <a:rPr lang="en-US" altLang="ko-KR" sz="1200" dirty="0" smtClean="0"/>
              <a:t>, 2004).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uslimvillage.com/wp-content/uploads/2013/08/Copper-Implicated-as-a-Possible-Cause-of-Alzheimer%E2%80%99s-Disease.jpg"/>
          <p:cNvPicPr>
            <a:picLocks noChangeAspect="1" noChangeArrowheads="1"/>
          </p:cNvPicPr>
          <p:nvPr/>
        </p:nvPicPr>
        <p:blipFill>
          <a:blip r:embed="rId2" cstate="print"/>
          <a:srcRect/>
          <a:stretch>
            <a:fillRect/>
          </a:stretch>
        </p:blipFill>
        <p:spPr bwMode="auto">
          <a:xfrm>
            <a:off x="1979712" y="1844824"/>
            <a:ext cx="5010150" cy="3876676"/>
          </a:xfrm>
          <a:prstGeom prst="rect">
            <a:avLst/>
          </a:prstGeom>
          <a:noFill/>
        </p:spPr>
      </p:pic>
      <p:sp>
        <p:nvSpPr>
          <p:cNvPr id="3" name="직사각형 2"/>
          <p:cNvSpPr/>
          <p:nvPr/>
        </p:nvSpPr>
        <p:spPr>
          <a:xfrm>
            <a:off x="755576" y="692696"/>
            <a:ext cx="1874231" cy="369332"/>
          </a:xfrm>
          <a:prstGeom prst="rect">
            <a:avLst/>
          </a:prstGeom>
        </p:spPr>
        <p:txBody>
          <a:bodyPr wrap="none">
            <a:spAutoFit/>
          </a:bodyPr>
          <a:lstStyle/>
          <a:p>
            <a:r>
              <a:rPr lang="en-US" altLang="ko-KR" b="1" dirty="0" smtClean="0"/>
              <a:t>A</a:t>
            </a:r>
            <a:r>
              <a:rPr lang="el-GR" altLang="ko-KR" b="1" dirty="0" smtClean="0"/>
              <a:t>β </a:t>
            </a:r>
            <a:r>
              <a:rPr lang="en-US" altLang="ko-KR" b="1" dirty="0" smtClean="0"/>
              <a:t>Hypothesis </a:t>
            </a:r>
            <a:endParaRPr lang="en-US" altLang="ko-K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journals.prous.com/journals/dnp/20021507/html/dn150410/images/Solomon_f2.gif"/>
          <p:cNvPicPr>
            <a:picLocks noChangeAspect="1" noChangeArrowheads="1"/>
          </p:cNvPicPr>
          <p:nvPr/>
        </p:nvPicPr>
        <p:blipFill>
          <a:blip r:embed="rId2" cstate="print"/>
          <a:srcRect/>
          <a:stretch>
            <a:fillRect/>
          </a:stretch>
        </p:blipFill>
        <p:spPr bwMode="auto">
          <a:xfrm>
            <a:off x="2195736" y="2060848"/>
            <a:ext cx="4714875" cy="28098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ncbi.nlm.nih.gov/books/NBK2313/bin/cb05_big.jpg"/>
          <p:cNvPicPr>
            <a:picLocks noChangeAspect="1" noChangeArrowheads="1"/>
          </p:cNvPicPr>
          <p:nvPr/>
        </p:nvPicPr>
        <p:blipFill>
          <a:blip r:embed="rId2" cstate="print"/>
          <a:srcRect/>
          <a:stretch>
            <a:fillRect/>
          </a:stretch>
        </p:blipFill>
        <p:spPr bwMode="auto">
          <a:xfrm>
            <a:off x="4139952" y="1916832"/>
            <a:ext cx="4219575" cy="3238501"/>
          </a:xfrm>
          <a:prstGeom prst="rect">
            <a:avLst/>
          </a:prstGeom>
          <a:noFill/>
        </p:spPr>
      </p:pic>
      <p:pic>
        <p:nvPicPr>
          <p:cNvPr id="3" name="Picture 2" descr="http://www.nature.com/nrn/journal/v8/n7/images/nrn2168-f3.jpg"/>
          <p:cNvPicPr>
            <a:picLocks noChangeAspect="1" noChangeArrowheads="1"/>
          </p:cNvPicPr>
          <p:nvPr/>
        </p:nvPicPr>
        <p:blipFill>
          <a:blip r:embed="rId3" cstate="print"/>
          <a:srcRect/>
          <a:stretch>
            <a:fillRect/>
          </a:stretch>
        </p:blipFill>
        <p:spPr bwMode="auto">
          <a:xfrm>
            <a:off x="755576" y="1628800"/>
            <a:ext cx="2975616" cy="36964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ntracellular amyloid-|[beta]| in Alzheimer's disease"/>
          <p:cNvPicPr>
            <a:picLocks noChangeAspect="1" noChangeArrowheads="1"/>
          </p:cNvPicPr>
          <p:nvPr/>
        </p:nvPicPr>
        <p:blipFill>
          <a:blip r:embed="rId2" cstate="print"/>
          <a:srcRect/>
          <a:stretch>
            <a:fillRect/>
          </a:stretch>
        </p:blipFill>
        <p:spPr bwMode="auto">
          <a:xfrm>
            <a:off x="5796136" y="3501008"/>
            <a:ext cx="2909914" cy="2770567"/>
          </a:xfrm>
          <a:prstGeom prst="rect">
            <a:avLst/>
          </a:prstGeom>
          <a:noFill/>
        </p:spPr>
      </p:pic>
      <p:pic>
        <p:nvPicPr>
          <p:cNvPr id="19460" name="Picture 4" descr="http://www.discoverymedicine.com/Can-Zhang/files/2012/09/discovery_medicine_no_76_can_zhang_figure_1.png"/>
          <p:cNvPicPr>
            <a:picLocks noChangeAspect="1" noChangeArrowheads="1"/>
          </p:cNvPicPr>
          <p:nvPr/>
        </p:nvPicPr>
        <p:blipFill>
          <a:blip r:embed="rId3" cstate="print"/>
          <a:srcRect/>
          <a:stretch>
            <a:fillRect/>
          </a:stretch>
        </p:blipFill>
        <p:spPr bwMode="auto">
          <a:xfrm>
            <a:off x="323528" y="3429000"/>
            <a:ext cx="5130219" cy="2826272"/>
          </a:xfrm>
          <a:prstGeom prst="rect">
            <a:avLst/>
          </a:prstGeom>
          <a:noFill/>
        </p:spPr>
      </p:pic>
      <p:sp>
        <p:nvSpPr>
          <p:cNvPr id="4" name="TextBox 3"/>
          <p:cNvSpPr txBox="1"/>
          <p:nvPr/>
        </p:nvSpPr>
        <p:spPr>
          <a:xfrm>
            <a:off x="395536" y="548680"/>
            <a:ext cx="8208912" cy="1569660"/>
          </a:xfrm>
          <a:prstGeom prst="rect">
            <a:avLst/>
          </a:prstGeom>
          <a:noFill/>
        </p:spPr>
        <p:txBody>
          <a:bodyPr wrap="square" rtlCol="0">
            <a:spAutoFit/>
          </a:bodyPr>
          <a:lstStyle/>
          <a:p>
            <a:r>
              <a:rPr lang="en-US" altLang="ko-KR" sz="1200" dirty="0" smtClean="0"/>
              <a:t>BACE1: beta-</a:t>
            </a:r>
            <a:r>
              <a:rPr lang="en-US" altLang="ko-KR" sz="1200" dirty="0" err="1" smtClean="0"/>
              <a:t>secretase</a:t>
            </a:r>
            <a:r>
              <a:rPr lang="en-US" altLang="ko-KR" sz="1200" dirty="0" smtClean="0"/>
              <a:t> 1 (beta-site </a:t>
            </a:r>
            <a:r>
              <a:rPr lang="en-US" altLang="ko-KR" sz="1200" dirty="0" err="1" smtClean="0"/>
              <a:t>amyloid</a:t>
            </a:r>
            <a:r>
              <a:rPr lang="en-US" altLang="ko-KR" sz="1200" dirty="0" smtClean="0"/>
              <a:t> precursor protein cleaving enzyme 1)</a:t>
            </a:r>
          </a:p>
          <a:p>
            <a:r>
              <a:rPr lang="en-US" altLang="ko-KR" sz="1200" dirty="0" smtClean="0"/>
              <a:t>ADAM: a </a:t>
            </a:r>
            <a:r>
              <a:rPr lang="en-US" altLang="ko-KR" sz="1200" dirty="0" err="1" smtClean="0"/>
              <a:t>disintegrin</a:t>
            </a:r>
            <a:r>
              <a:rPr lang="en-US" altLang="ko-KR" sz="1200" dirty="0" smtClean="0"/>
              <a:t> and metalloproteinase domain</a:t>
            </a:r>
          </a:p>
          <a:p>
            <a:r>
              <a:rPr lang="en-US" altLang="ko-KR" sz="1200" dirty="0" smtClean="0"/>
              <a:t>ADAM9: ADAM-containing protein 9, membrane protein structurally related to snake </a:t>
            </a:r>
            <a:r>
              <a:rPr lang="en-US" altLang="ko-KR" sz="1200" dirty="0" err="1" smtClean="0"/>
              <a:t>venome</a:t>
            </a:r>
            <a:r>
              <a:rPr lang="en-US" altLang="ko-KR" sz="1200" dirty="0" smtClean="0"/>
              <a:t> </a:t>
            </a:r>
            <a:r>
              <a:rPr lang="en-US" altLang="ko-KR" sz="1200" dirty="0" err="1" smtClean="0"/>
              <a:t>disintegrins</a:t>
            </a:r>
            <a:endParaRPr lang="en-US" altLang="ko-KR" sz="1200" dirty="0" smtClean="0"/>
          </a:p>
          <a:p>
            <a:endParaRPr lang="en-US" altLang="ko-KR" sz="1200" dirty="0" smtClean="0"/>
          </a:p>
          <a:p>
            <a:r>
              <a:rPr lang="el-GR" altLang="ko-KR" sz="1200" dirty="0" smtClean="0"/>
              <a:t>γ</a:t>
            </a:r>
            <a:r>
              <a:rPr lang="en-US" altLang="ko-KR" sz="1200" dirty="0" smtClean="0"/>
              <a:t>-</a:t>
            </a:r>
            <a:r>
              <a:rPr lang="en-US" altLang="ko-KR" sz="1200" dirty="0" err="1" smtClean="0"/>
              <a:t>secretase</a:t>
            </a:r>
            <a:r>
              <a:rPr lang="en-US" altLang="ko-KR" sz="1200" dirty="0" smtClean="0"/>
              <a:t>: a multi-subunit proteases containing </a:t>
            </a:r>
            <a:r>
              <a:rPr lang="en-US" altLang="ko-KR" sz="1200" dirty="0" err="1" smtClean="0"/>
              <a:t>presenilin</a:t>
            </a:r>
            <a:r>
              <a:rPr lang="en-US" altLang="ko-KR" sz="1200" dirty="0" smtClean="0"/>
              <a:t> 1, </a:t>
            </a:r>
            <a:r>
              <a:rPr lang="en-US" altLang="ko-KR" sz="1200" dirty="0" err="1" smtClean="0"/>
              <a:t>nicastrin</a:t>
            </a:r>
            <a:r>
              <a:rPr lang="en-US" altLang="ko-KR" sz="1200" dirty="0" smtClean="0"/>
              <a:t>, PEN2, APH-1 </a:t>
            </a:r>
          </a:p>
          <a:p>
            <a:r>
              <a:rPr lang="en-US" altLang="ko-KR" sz="1200" dirty="0" smtClean="0"/>
              <a:t>                        (an integral membrane protein that cleaves single-pass </a:t>
            </a:r>
            <a:r>
              <a:rPr lang="en-US" altLang="ko-KR" sz="1200" dirty="0" err="1" smtClean="0"/>
              <a:t>transmembrane</a:t>
            </a:r>
            <a:r>
              <a:rPr lang="en-US" altLang="ko-KR" sz="1200" dirty="0" smtClean="0"/>
              <a:t> proteins)</a:t>
            </a:r>
          </a:p>
          <a:p>
            <a:r>
              <a:rPr lang="en-US" altLang="ko-KR" sz="1200" dirty="0" smtClean="0"/>
              <a:t>AICD: </a:t>
            </a:r>
            <a:r>
              <a:rPr lang="en-US" altLang="ko-KR" sz="1200" dirty="0" err="1" smtClean="0"/>
              <a:t>amyloid</a:t>
            </a:r>
            <a:r>
              <a:rPr lang="en-US" altLang="ko-KR" sz="1200" dirty="0" smtClean="0"/>
              <a:t> precursor protein intracellular domain</a:t>
            </a:r>
          </a:p>
          <a:p>
            <a:r>
              <a:rPr lang="en-US" altLang="ko-KR" sz="1200" dirty="0" smtClean="0"/>
              <a:t>APPs</a:t>
            </a:r>
            <a:r>
              <a:rPr lang="el-GR" altLang="ko-KR" sz="1200" dirty="0" smtClean="0"/>
              <a:t>β</a:t>
            </a:r>
            <a:r>
              <a:rPr lang="en-US" altLang="ko-KR" sz="1200" dirty="0" smtClean="0"/>
              <a:t>: a soluble NH2-terminal fragment of </a:t>
            </a:r>
            <a:r>
              <a:rPr lang="en-US" altLang="ko-KR" sz="1200" dirty="0" err="1" smtClean="0"/>
              <a:t>amyloid</a:t>
            </a:r>
            <a:r>
              <a:rPr lang="en-US" altLang="ko-KR" sz="1200" dirty="0" smtClean="0"/>
              <a:t> precursor protein </a:t>
            </a:r>
            <a:endParaRPr lang="ko-KR" altLang="en-US" sz="1200" dirty="0"/>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1308</Words>
  <Application>Microsoft Office PowerPoint</Application>
  <PresentationFormat>화면 슬라이드 쇼(4:3)</PresentationFormat>
  <Paragraphs>47</Paragraphs>
  <Slides>14</Slides>
  <Notes>1</Notes>
  <HiddenSlides>0</HiddenSlides>
  <MMClips>0</MMClips>
  <ScaleCrop>false</ScaleCrop>
  <HeadingPairs>
    <vt:vector size="4" baseType="variant">
      <vt:variant>
        <vt:lpstr>테마</vt:lpstr>
      </vt:variant>
      <vt:variant>
        <vt:i4>1</vt:i4>
      </vt:variant>
      <vt:variant>
        <vt:lpstr>슬라이드 제목</vt:lpstr>
      </vt:variant>
      <vt:variant>
        <vt:i4>14</vt:i4>
      </vt:variant>
    </vt:vector>
  </HeadingPairs>
  <TitlesOfParts>
    <vt:vector size="15" baseType="lpstr">
      <vt:lpstr>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admin</dc:creator>
  <cp:lastModifiedBy>admin</cp:lastModifiedBy>
  <cp:revision>20</cp:revision>
  <dcterms:created xsi:type="dcterms:W3CDTF">2013-09-06T01:10:05Z</dcterms:created>
  <dcterms:modified xsi:type="dcterms:W3CDTF">2013-09-13T05:01:25Z</dcterms:modified>
</cp:coreProperties>
</file>