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4" r:id="rId3"/>
    <p:sldId id="288" r:id="rId4"/>
    <p:sldId id="267" r:id="rId5"/>
    <p:sldId id="265" r:id="rId6"/>
    <p:sldId id="269" r:id="rId7"/>
    <p:sldId id="270" r:id="rId8"/>
    <p:sldId id="292" r:id="rId9"/>
    <p:sldId id="293" r:id="rId10"/>
    <p:sldId id="273" r:id="rId11"/>
    <p:sldId id="287" r:id="rId12"/>
    <p:sldId id="272" r:id="rId13"/>
    <p:sldId id="290" r:id="rId14"/>
    <p:sldId id="286" r:id="rId15"/>
    <p:sldId id="291" r:id="rId16"/>
    <p:sldId id="283" r:id="rId17"/>
    <p:sldId id="282" r:id="rId18"/>
    <p:sldId id="285" r:id="rId19"/>
    <p:sldId id="294" r:id="rId20"/>
    <p:sldId id="295" r:id="rId21"/>
    <p:sldId id="296" r:id="rId22"/>
    <p:sldId id="297" r:id="rId23"/>
    <p:sldId id="298" r:id="rId24"/>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011C31-C525-4817-86F3-1418EE60F52B}" type="datetimeFigureOut">
              <a:rPr lang="ko-KR" altLang="en-US" smtClean="0"/>
              <a:pPr/>
              <a:t>2013-11-19</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8EA005-AD4E-404E-A855-C25C1E44438E}"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676C4E0-3E3B-4BFA-8636-44029EAD84DF}" type="slidenum">
              <a:rPr lang="en-US" altLang="ko-KR">
                <a:latin typeface="굴림" charset="-127"/>
                <a:ea typeface="굴림" charset="-127"/>
              </a:rPr>
              <a:pPr/>
              <a:t>7</a:t>
            </a:fld>
            <a:endParaRPr lang="en-US" altLang="ko-KR">
              <a:latin typeface="굴림" charset="-127"/>
              <a:ea typeface="굴림" charset="-127"/>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a:ln/>
        </p:spPr>
        <p:txBody>
          <a:bodyPr/>
          <a:lstStyle/>
          <a:p>
            <a:pPr eaLnBrk="1" hangingPunct="1"/>
            <a:endParaRPr lang="ko-KR" altLang="ko-KR" smtClean="0">
              <a:latin typeface="굴림" charset="-127"/>
              <a:ea typeface="굴림"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2A9B8929-CD4D-4C93-A7CA-F023DBA15DDA}" type="datetimeFigureOut">
              <a:rPr lang="ko-KR" altLang="en-US" smtClean="0"/>
              <a:pPr/>
              <a:t>2013-11-19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1B724F3-628C-4CD4-80FE-A093A77A462B}"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2A9B8929-CD4D-4C93-A7CA-F023DBA15DDA}" type="datetimeFigureOut">
              <a:rPr lang="ko-KR" altLang="en-US" smtClean="0"/>
              <a:pPr/>
              <a:t>2013-11-19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1B724F3-628C-4CD4-80FE-A093A77A462B}"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2A9B8929-CD4D-4C93-A7CA-F023DBA15DDA}" type="datetimeFigureOut">
              <a:rPr lang="ko-KR" altLang="en-US" smtClean="0"/>
              <a:pPr/>
              <a:t>2013-11-19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1B724F3-628C-4CD4-80FE-A093A77A462B}"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2A9B8929-CD4D-4C93-A7CA-F023DBA15DDA}" type="datetimeFigureOut">
              <a:rPr lang="ko-KR" altLang="en-US" smtClean="0"/>
              <a:pPr/>
              <a:t>2013-11-19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1B724F3-628C-4CD4-80FE-A093A77A462B}"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2A9B8929-CD4D-4C93-A7CA-F023DBA15DDA}" type="datetimeFigureOut">
              <a:rPr lang="ko-KR" altLang="en-US" smtClean="0"/>
              <a:pPr/>
              <a:t>2013-11-19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1B724F3-628C-4CD4-80FE-A093A77A462B}"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2A9B8929-CD4D-4C93-A7CA-F023DBA15DDA}" type="datetimeFigureOut">
              <a:rPr lang="ko-KR" altLang="en-US" smtClean="0"/>
              <a:pPr/>
              <a:t>2013-11-19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1B724F3-628C-4CD4-80FE-A093A77A462B}"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2A9B8929-CD4D-4C93-A7CA-F023DBA15DDA}" type="datetimeFigureOut">
              <a:rPr lang="ko-KR" altLang="en-US" smtClean="0"/>
              <a:pPr/>
              <a:t>2013-11-19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1B724F3-628C-4CD4-80FE-A093A77A462B}"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2A9B8929-CD4D-4C93-A7CA-F023DBA15DDA}" type="datetimeFigureOut">
              <a:rPr lang="ko-KR" altLang="en-US" smtClean="0"/>
              <a:pPr/>
              <a:t>2013-11-19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1B724F3-628C-4CD4-80FE-A093A77A462B}"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2A9B8929-CD4D-4C93-A7CA-F023DBA15DDA}" type="datetimeFigureOut">
              <a:rPr lang="ko-KR" altLang="en-US" smtClean="0"/>
              <a:pPr/>
              <a:t>2013-11-19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1B724F3-628C-4CD4-80FE-A093A77A462B}"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2A9B8929-CD4D-4C93-A7CA-F023DBA15DDA}" type="datetimeFigureOut">
              <a:rPr lang="ko-KR" altLang="en-US" smtClean="0"/>
              <a:pPr/>
              <a:t>2013-11-19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1B724F3-628C-4CD4-80FE-A093A77A462B}"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2A9B8929-CD4D-4C93-A7CA-F023DBA15DDA}" type="datetimeFigureOut">
              <a:rPr lang="ko-KR" altLang="en-US" smtClean="0"/>
              <a:pPr/>
              <a:t>2013-11-19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1B724F3-628C-4CD4-80FE-A093A77A462B}"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B8929-CD4D-4C93-A7CA-F023DBA15DDA}" type="datetimeFigureOut">
              <a:rPr lang="ko-KR" altLang="en-US" smtClean="0"/>
              <a:pPr/>
              <a:t>2013-11-19</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724F3-628C-4CD4-80FE-A093A77A462B}"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hyperlink" Target="http://www.brain.riken.go.jp/bsi-news/bsinews31/no31/research3e.htm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755576" y="692696"/>
            <a:ext cx="7704856" cy="4493538"/>
          </a:xfrm>
          <a:prstGeom prst="rect">
            <a:avLst/>
          </a:prstGeom>
        </p:spPr>
        <p:txBody>
          <a:bodyPr wrap="square">
            <a:spAutoFit/>
          </a:bodyPr>
          <a:lstStyle/>
          <a:p>
            <a:r>
              <a:rPr lang="en-US" altLang="ko-KR" sz="2000" dirty="0" smtClean="0">
                <a:latin typeface="Times New Roman" pitchFamily="18" charset="0"/>
                <a:cs typeface="Times New Roman" pitchFamily="18" charset="0"/>
              </a:rPr>
              <a:t>ApoE4 and Alzheimer’s disease (AD)</a:t>
            </a:r>
            <a:endParaRPr lang="ko-KR" altLang="en-US" sz="2000" dirty="0" smtClean="0">
              <a:latin typeface="Times New Roman" pitchFamily="18" charset="0"/>
              <a:cs typeface="Times New Roman" pitchFamily="18" charset="0"/>
            </a:endParaRPr>
          </a:p>
          <a:p>
            <a:endParaRPr lang="en-US" altLang="ko-KR" sz="1400" dirty="0" smtClean="0">
              <a:latin typeface="Times New Roman" pitchFamily="18" charset="0"/>
              <a:cs typeface="Times New Roman" pitchFamily="18" charset="0"/>
            </a:endParaRPr>
          </a:p>
          <a:p>
            <a:r>
              <a:rPr lang="en-US" altLang="ko-KR" sz="1400" dirty="0" err="1" smtClean="0">
                <a:latin typeface="Times New Roman" pitchFamily="18" charset="0"/>
                <a:cs typeface="Times New Roman" pitchFamily="18" charset="0"/>
              </a:rPr>
              <a:t>Apolipoprotein</a:t>
            </a:r>
            <a:r>
              <a:rPr lang="en-US" altLang="ko-KR" sz="1400" dirty="0" smtClean="0">
                <a:latin typeface="Times New Roman" pitchFamily="18" charset="0"/>
                <a:cs typeface="Times New Roman" pitchFamily="18" charset="0"/>
              </a:rPr>
              <a:t> E (</a:t>
            </a:r>
            <a:r>
              <a:rPr lang="en-US" altLang="ko-KR" sz="1400" dirty="0" err="1" smtClean="0">
                <a:latin typeface="Times New Roman" pitchFamily="18" charset="0"/>
                <a:cs typeface="Times New Roman" pitchFamily="18" charset="0"/>
              </a:rPr>
              <a:t>ApoE</a:t>
            </a:r>
            <a:r>
              <a:rPr lang="en-US" altLang="ko-KR" sz="1400" dirty="0" smtClean="0">
                <a:latin typeface="Times New Roman" pitchFamily="18" charset="0"/>
                <a:cs typeface="Times New Roman" pitchFamily="18" charset="0"/>
              </a:rPr>
              <a:t>) is 299 amino acids long and transports lipoproteins, fat-soluble vitamins, and cholesterol into the lymph system and then into the blood. </a:t>
            </a:r>
          </a:p>
          <a:p>
            <a:endParaRPr lang="en-US" altLang="ko-KR" sz="1400" dirty="0">
              <a:latin typeface="Times New Roman" pitchFamily="18" charset="0"/>
              <a:cs typeface="Times New Roman" pitchFamily="18" charset="0"/>
            </a:endParaRPr>
          </a:p>
          <a:p>
            <a:r>
              <a:rPr lang="en-US" altLang="ko-KR" sz="1400" dirty="0" err="1" smtClean="0">
                <a:latin typeface="Times New Roman" pitchFamily="18" charset="0"/>
                <a:cs typeface="Times New Roman" pitchFamily="18" charset="0"/>
              </a:rPr>
              <a:t>ApoE</a:t>
            </a:r>
            <a:r>
              <a:rPr lang="en-US" altLang="ko-KR" sz="1400" dirty="0" smtClean="0">
                <a:latin typeface="Times New Roman" pitchFamily="18" charset="0"/>
                <a:cs typeface="Times New Roman" pitchFamily="18" charset="0"/>
              </a:rPr>
              <a:t> is a class of </a:t>
            </a:r>
            <a:r>
              <a:rPr lang="en-US" altLang="ko-KR" sz="1400" dirty="0" err="1" smtClean="0">
                <a:latin typeface="Times New Roman" pitchFamily="18" charset="0"/>
                <a:cs typeface="Times New Roman" pitchFamily="18" charset="0"/>
              </a:rPr>
              <a:t>apolipoprotein</a:t>
            </a:r>
            <a:r>
              <a:rPr lang="en-US" altLang="ko-KR" sz="1400" dirty="0" smtClean="0">
                <a:latin typeface="Times New Roman" pitchFamily="18" charset="0"/>
                <a:cs typeface="Times New Roman" pitchFamily="18" charset="0"/>
              </a:rPr>
              <a:t> found in the </a:t>
            </a:r>
            <a:r>
              <a:rPr lang="en-US" altLang="ko-KR" sz="1400" dirty="0" err="1" smtClean="0">
                <a:latin typeface="Times New Roman" pitchFamily="18" charset="0"/>
                <a:cs typeface="Times New Roman" pitchFamily="18" charset="0"/>
              </a:rPr>
              <a:t>chylomicron</a:t>
            </a:r>
            <a:r>
              <a:rPr lang="en-US" altLang="ko-KR" sz="1400" dirty="0" smtClean="0">
                <a:latin typeface="Times New Roman" pitchFamily="18" charset="0"/>
                <a:cs typeface="Times New Roman" pitchFamily="18" charset="0"/>
              </a:rPr>
              <a:t> and Intermediate-density lipoprotein (IDLs) that is essential for the normal catabolism of triglyceride-rich lipoprotein constituents. In peripheral tissues, </a:t>
            </a:r>
            <a:r>
              <a:rPr lang="en-US" altLang="ko-KR" sz="1400" dirty="0" err="1" smtClean="0">
                <a:latin typeface="Times New Roman" pitchFamily="18" charset="0"/>
                <a:cs typeface="Times New Roman" pitchFamily="18" charset="0"/>
              </a:rPr>
              <a:t>ApoE</a:t>
            </a:r>
            <a:r>
              <a:rPr lang="en-US" altLang="ko-KR" sz="1400" dirty="0" smtClean="0">
                <a:latin typeface="Times New Roman" pitchFamily="18" charset="0"/>
                <a:cs typeface="Times New Roman" pitchFamily="18" charset="0"/>
              </a:rPr>
              <a:t> is primarily produced by the liver and macrophages, and mediates cholesterol metabolism in an </a:t>
            </a:r>
            <a:r>
              <a:rPr lang="en-US" altLang="ko-KR" sz="1400" dirty="0" err="1" smtClean="0">
                <a:latin typeface="Times New Roman" pitchFamily="18" charset="0"/>
                <a:cs typeface="Times New Roman" pitchFamily="18" charset="0"/>
              </a:rPr>
              <a:t>isoform</a:t>
            </a:r>
            <a:r>
              <a:rPr lang="en-US" altLang="ko-KR" sz="1400" dirty="0" smtClean="0">
                <a:latin typeface="Times New Roman" pitchFamily="18" charset="0"/>
                <a:cs typeface="Times New Roman" pitchFamily="18" charset="0"/>
              </a:rPr>
              <a:t>-dependent manner. In the central nervous system, </a:t>
            </a:r>
            <a:r>
              <a:rPr lang="en-US" altLang="ko-KR" sz="1400" dirty="0" err="1" smtClean="0">
                <a:latin typeface="Times New Roman" pitchFamily="18" charset="0"/>
                <a:cs typeface="Times New Roman" pitchFamily="18" charset="0"/>
              </a:rPr>
              <a:t>ApoE</a:t>
            </a:r>
            <a:r>
              <a:rPr lang="en-US" altLang="ko-KR" sz="1400" dirty="0" smtClean="0">
                <a:latin typeface="Times New Roman" pitchFamily="18" charset="0"/>
                <a:cs typeface="Times New Roman" pitchFamily="18" charset="0"/>
              </a:rPr>
              <a:t> is mainly produced by </a:t>
            </a:r>
            <a:r>
              <a:rPr lang="en-US" altLang="ko-KR" sz="1400" dirty="0" err="1" smtClean="0">
                <a:latin typeface="Times New Roman" pitchFamily="18" charset="0"/>
                <a:cs typeface="Times New Roman" pitchFamily="18" charset="0"/>
              </a:rPr>
              <a:t>astrocytes</a:t>
            </a:r>
            <a:r>
              <a:rPr lang="en-US" altLang="ko-KR" sz="1400" dirty="0" smtClean="0">
                <a:latin typeface="Times New Roman" pitchFamily="18" charset="0"/>
                <a:cs typeface="Times New Roman" pitchFamily="18" charset="0"/>
              </a:rPr>
              <a:t>, and transports cholesterol to neurons via </a:t>
            </a:r>
            <a:r>
              <a:rPr lang="en-US" altLang="ko-KR" sz="1400" dirty="0" err="1" smtClean="0">
                <a:latin typeface="Times New Roman" pitchFamily="18" charset="0"/>
                <a:cs typeface="Times New Roman" pitchFamily="18" charset="0"/>
              </a:rPr>
              <a:t>ApoE</a:t>
            </a:r>
            <a:r>
              <a:rPr lang="en-US" altLang="ko-KR" sz="1400" dirty="0" smtClean="0">
                <a:latin typeface="Times New Roman" pitchFamily="18" charset="0"/>
                <a:cs typeface="Times New Roman" pitchFamily="18" charset="0"/>
              </a:rPr>
              <a:t> receptors, which are members of the LDL receptor gene family.</a:t>
            </a:r>
          </a:p>
          <a:p>
            <a:endParaRPr lang="en-US" altLang="ko-KR" sz="1400" dirty="0" smtClean="0">
              <a:latin typeface="Times New Roman" pitchFamily="18" charset="0"/>
              <a:cs typeface="Times New Roman" pitchFamily="18" charset="0"/>
            </a:endParaRPr>
          </a:p>
          <a:p>
            <a:endParaRPr lang="en-US" altLang="ko-KR" sz="1400" dirty="0" smtClean="0">
              <a:latin typeface="Times New Roman" pitchFamily="18" charset="0"/>
              <a:cs typeface="Times New Roman" pitchFamily="18" charset="0"/>
            </a:endParaRPr>
          </a:p>
          <a:p>
            <a:r>
              <a:rPr lang="en-US" altLang="ko-KR" sz="1400" b="1" dirty="0" smtClean="0">
                <a:latin typeface="Times New Roman" pitchFamily="18" charset="0"/>
                <a:cs typeface="Times New Roman" pitchFamily="18" charset="0"/>
              </a:rPr>
              <a:t>Papers</a:t>
            </a:r>
          </a:p>
          <a:p>
            <a:pPr marL="342900" indent="-342900"/>
            <a:r>
              <a:rPr lang="en-US" altLang="ko-KR" sz="1400" b="1" dirty="0" smtClean="0">
                <a:latin typeface="Times New Roman" pitchFamily="18" charset="0"/>
                <a:cs typeface="Times New Roman" pitchFamily="18" charset="0"/>
              </a:rPr>
              <a:t>1. </a:t>
            </a:r>
            <a:r>
              <a:rPr lang="en-US" altLang="ko-KR" sz="1400" b="1" dirty="0" err="1" smtClean="0">
                <a:latin typeface="Times New Roman" pitchFamily="18" charset="0"/>
                <a:cs typeface="Times New Roman" pitchFamily="18" charset="0"/>
              </a:rPr>
              <a:t>Apolipoprotein</a:t>
            </a:r>
            <a:r>
              <a:rPr lang="en-US" altLang="ko-KR" sz="1400" b="1" dirty="0" smtClean="0">
                <a:latin typeface="Times New Roman" pitchFamily="18" charset="0"/>
                <a:cs typeface="Times New Roman" pitchFamily="18" charset="0"/>
              </a:rPr>
              <a:t> E and </a:t>
            </a:r>
            <a:r>
              <a:rPr lang="en-US" altLang="ko-KR" sz="1400" b="1" dirty="0" err="1" smtClean="0">
                <a:latin typeface="Times New Roman" pitchFamily="18" charset="0"/>
                <a:cs typeface="Times New Roman" pitchFamily="18" charset="0"/>
              </a:rPr>
              <a:t>Apolipoprotein</a:t>
            </a:r>
            <a:r>
              <a:rPr lang="en-US" altLang="ko-KR" sz="1400" b="1" dirty="0" smtClean="0">
                <a:latin typeface="Times New Roman" pitchFamily="18" charset="0"/>
                <a:cs typeface="Times New Roman" pitchFamily="18" charset="0"/>
              </a:rPr>
              <a:t> E Receptors: Normal Biology and Roles in      </a:t>
            </a:r>
          </a:p>
          <a:p>
            <a:pPr marL="342900" indent="-342900"/>
            <a:r>
              <a:rPr lang="en-US" altLang="ko-KR" sz="1400" b="1" dirty="0" smtClean="0">
                <a:latin typeface="Times New Roman" pitchFamily="18" charset="0"/>
                <a:cs typeface="Times New Roman" pitchFamily="18" charset="0"/>
              </a:rPr>
              <a:t>    Alzheimer Disease</a:t>
            </a:r>
          </a:p>
          <a:p>
            <a:endParaRPr lang="en-US" altLang="ko-KR" sz="1400" b="1" dirty="0" smtClean="0">
              <a:latin typeface="Times New Roman" pitchFamily="18" charset="0"/>
              <a:cs typeface="Times New Roman" pitchFamily="18" charset="0"/>
            </a:endParaRPr>
          </a:p>
          <a:p>
            <a:r>
              <a:rPr lang="en-US" altLang="ko-KR" sz="1400" b="1" dirty="0" smtClean="0">
                <a:latin typeface="Times New Roman" pitchFamily="18" charset="0"/>
                <a:cs typeface="Times New Roman" pitchFamily="18" charset="0"/>
              </a:rPr>
              <a:t>2. The Genetics of Alzheimer Disease</a:t>
            </a:r>
          </a:p>
          <a:p>
            <a:endParaRPr lang="en-US" altLang="ko-KR" sz="1400" b="1" dirty="0" smtClean="0">
              <a:latin typeface="Times New Roman" pitchFamily="18" charset="0"/>
              <a:cs typeface="Times New Roman" pitchFamily="18" charset="0"/>
            </a:endParaRPr>
          </a:p>
          <a:p>
            <a:r>
              <a:rPr lang="en-US" altLang="ko-KR" sz="1400" b="1" dirty="0" smtClean="0">
                <a:latin typeface="Times New Roman" pitchFamily="18" charset="0"/>
                <a:cs typeface="Times New Roman" pitchFamily="18" charset="0"/>
              </a:rPr>
              <a:t>3. </a:t>
            </a:r>
            <a:r>
              <a:rPr lang="en-US" altLang="ko-KR" sz="1400" b="1" dirty="0" err="1" smtClean="0">
                <a:latin typeface="Times New Roman" pitchFamily="18" charset="0"/>
                <a:cs typeface="Times New Roman" pitchFamily="18" charset="0"/>
              </a:rPr>
              <a:t>Proteolytic</a:t>
            </a:r>
            <a:r>
              <a:rPr lang="en-US" altLang="ko-KR" sz="1400" b="1" dirty="0" smtClean="0">
                <a:latin typeface="Times New Roman" pitchFamily="18" charset="0"/>
                <a:cs typeface="Times New Roman" pitchFamily="18" charset="0"/>
              </a:rPr>
              <a:t> Degradation of </a:t>
            </a:r>
            <a:r>
              <a:rPr lang="en-US" altLang="ko-KR" sz="1400" b="1" dirty="0" err="1" smtClean="0">
                <a:latin typeface="Times New Roman" pitchFamily="18" charset="0"/>
                <a:cs typeface="Times New Roman" pitchFamily="18" charset="0"/>
              </a:rPr>
              <a:t>Amyloid</a:t>
            </a:r>
            <a:r>
              <a:rPr lang="en-US" altLang="ko-KR" sz="1400" b="1" dirty="0" smtClean="0">
                <a:latin typeface="Times New Roman" pitchFamily="18" charset="0"/>
                <a:cs typeface="Times New Roman" pitchFamily="18" charset="0"/>
              </a:rPr>
              <a:t> </a:t>
            </a:r>
            <a:r>
              <a:rPr lang="el-GR" altLang="ko-KR" sz="1400" b="1" dirty="0" smtClean="0">
                <a:latin typeface="Times New Roman" pitchFamily="18" charset="0"/>
                <a:cs typeface="Times New Roman" pitchFamily="18" charset="0"/>
              </a:rPr>
              <a:t>β</a:t>
            </a:r>
            <a:r>
              <a:rPr lang="en-US" altLang="ko-KR" sz="1400" b="1" dirty="0" smtClean="0">
                <a:latin typeface="Times New Roman" pitchFamily="18" charset="0"/>
                <a:cs typeface="Times New Roman" pitchFamily="18" charset="0"/>
              </a:rPr>
              <a:t>-Protein</a:t>
            </a:r>
            <a:endParaRPr lang="en-US" altLang="ko-KR" sz="1400" dirty="0" smtClean="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467544" y="548680"/>
            <a:ext cx="8386398" cy="3323987"/>
          </a:xfrm>
          <a:prstGeom prst="rect">
            <a:avLst/>
          </a:prstGeom>
        </p:spPr>
        <p:txBody>
          <a:bodyPr wrap="none">
            <a:spAutoFit/>
          </a:bodyPr>
          <a:lstStyle/>
          <a:p>
            <a:r>
              <a:rPr lang="en-US" altLang="ko-KR" dirty="0" smtClean="0"/>
              <a:t>Effects of </a:t>
            </a:r>
            <a:r>
              <a:rPr lang="en-US" altLang="ko-KR" dirty="0" err="1" smtClean="0"/>
              <a:t>ApoE</a:t>
            </a:r>
            <a:r>
              <a:rPr lang="en-US" altLang="ko-KR" dirty="0" smtClean="0"/>
              <a:t> on </a:t>
            </a:r>
            <a:r>
              <a:rPr lang="en-US" altLang="ko-KR" dirty="0" err="1" smtClean="0"/>
              <a:t>fibrillogenesis</a:t>
            </a:r>
            <a:r>
              <a:rPr lang="en-US" altLang="ko-KR" dirty="0" smtClean="0"/>
              <a:t> &amp; clearance</a:t>
            </a:r>
          </a:p>
          <a:p>
            <a:endParaRPr lang="en-US" altLang="ko-KR" sz="1200" dirty="0" smtClean="0"/>
          </a:p>
          <a:p>
            <a:r>
              <a:rPr lang="en-US" altLang="ko-KR" sz="1200" dirty="0" err="1" smtClean="0">
                <a:solidFill>
                  <a:srgbClr val="FF0000"/>
                </a:solidFill>
              </a:rPr>
              <a:t>ApoE</a:t>
            </a:r>
            <a:r>
              <a:rPr lang="en-US" altLang="ko-KR" sz="1200" dirty="0" smtClean="0">
                <a:solidFill>
                  <a:srgbClr val="FF0000"/>
                </a:solidFill>
              </a:rPr>
              <a:t> </a:t>
            </a:r>
            <a:r>
              <a:rPr lang="en-US" altLang="ko-KR" sz="1200" dirty="0" err="1" smtClean="0">
                <a:solidFill>
                  <a:srgbClr val="FF0000"/>
                </a:solidFill>
              </a:rPr>
              <a:t>colocalize</a:t>
            </a:r>
            <a:r>
              <a:rPr lang="en-US" altLang="ko-KR" sz="1200" dirty="0" smtClean="0">
                <a:solidFill>
                  <a:srgbClr val="FF0000"/>
                </a:solidFill>
              </a:rPr>
              <a:t> with </a:t>
            </a:r>
            <a:r>
              <a:rPr lang="en-US" altLang="ko-KR" sz="1200" dirty="0" err="1" smtClean="0">
                <a:solidFill>
                  <a:srgbClr val="FF0000"/>
                </a:solidFill>
              </a:rPr>
              <a:t>amyloid</a:t>
            </a:r>
            <a:r>
              <a:rPr lang="en-US" altLang="ko-KR" sz="1200" dirty="0" smtClean="0">
                <a:solidFill>
                  <a:srgbClr val="FF0000"/>
                </a:solidFill>
              </a:rPr>
              <a:t> plaques</a:t>
            </a:r>
          </a:p>
          <a:p>
            <a:pPr lvl="1"/>
            <a:r>
              <a:rPr lang="en-US" altLang="ko-KR" sz="1200" dirty="0" smtClean="0"/>
              <a:t>Supporting results from mouse studies: APP transgenic mouse</a:t>
            </a:r>
          </a:p>
          <a:p>
            <a:pPr lvl="1"/>
            <a:r>
              <a:rPr lang="en-US" altLang="ko-KR" sz="1200" dirty="0" smtClean="0"/>
              <a:t>Cross APP </a:t>
            </a:r>
            <a:r>
              <a:rPr lang="en-US" altLang="ko-KR" sz="1200" dirty="0" err="1" smtClean="0"/>
              <a:t>Tg</a:t>
            </a:r>
            <a:r>
              <a:rPr lang="en-US" altLang="ko-KR" sz="1200" dirty="0" smtClean="0"/>
              <a:t> mouse with </a:t>
            </a:r>
            <a:r>
              <a:rPr lang="en-US" altLang="ko-KR" sz="1200" dirty="0" err="1" smtClean="0"/>
              <a:t>apoE</a:t>
            </a:r>
            <a:r>
              <a:rPr lang="en-US" altLang="ko-KR" sz="1200" baseline="30000" dirty="0" smtClean="0"/>
              <a:t>-/- </a:t>
            </a:r>
            <a:r>
              <a:rPr lang="en-US" altLang="ko-KR" sz="1200" dirty="0" smtClean="0"/>
              <a:t>: less A</a:t>
            </a:r>
            <a:r>
              <a:rPr lang="el-GR" altLang="ko-KR" sz="1200" dirty="0" smtClean="0"/>
              <a:t>β </a:t>
            </a:r>
            <a:r>
              <a:rPr lang="en-US" altLang="ko-KR" sz="1200" dirty="0" smtClean="0"/>
              <a:t>deposition (</a:t>
            </a:r>
            <a:r>
              <a:rPr lang="en-US" altLang="ko-KR" sz="1200" dirty="0" err="1" smtClean="0"/>
              <a:t>ApoE</a:t>
            </a:r>
            <a:r>
              <a:rPr lang="en-US" altLang="ko-KR" sz="1200" dirty="0" smtClean="0"/>
              <a:t> deficient human has no sign of cognitive defects)</a:t>
            </a:r>
          </a:p>
          <a:p>
            <a:pPr lvl="1"/>
            <a:r>
              <a:rPr lang="en-US" altLang="ko-KR" sz="1200" dirty="0" smtClean="0"/>
              <a:t>Expression of human </a:t>
            </a:r>
            <a:r>
              <a:rPr lang="en-US" altLang="ko-KR" sz="1200" dirty="0" err="1" smtClean="0"/>
              <a:t>ApoE</a:t>
            </a:r>
            <a:r>
              <a:rPr lang="en-US" altLang="ko-KR" sz="1200" dirty="0" smtClean="0"/>
              <a:t> in APP </a:t>
            </a:r>
            <a:r>
              <a:rPr lang="en-US" altLang="ko-KR" sz="1200" dirty="0" err="1" smtClean="0"/>
              <a:t>Tg</a:t>
            </a:r>
            <a:r>
              <a:rPr lang="en-US" altLang="ko-KR" sz="1200" dirty="0" smtClean="0"/>
              <a:t> mouse: A</a:t>
            </a:r>
            <a:r>
              <a:rPr lang="el-GR" altLang="ko-KR" sz="1200" dirty="0" smtClean="0"/>
              <a:t>β</a:t>
            </a:r>
            <a:r>
              <a:rPr lang="en-US" altLang="ko-KR" sz="1200" dirty="0" smtClean="0"/>
              <a:t> accumulation was E4&gt;E3&gt;E2</a:t>
            </a:r>
          </a:p>
          <a:p>
            <a:endParaRPr lang="en-US" altLang="ko-KR" sz="1200" dirty="0" smtClean="0"/>
          </a:p>
          <a:p>
            <a:r>
              <a:rPr lang="en-US" altLang="ko-KR" sz="1200" dirty="0" smtClean="0"/>
              <a:t>What’s the underlying mechanism of </a:t>
            </a:r>
            <a:r>
              <a:rPr lang="en-US" altLang="ko-KR" sz="1200" dirty="0" err="1" smtClean="0"/>
              <a:t>ApoE</a:t>
            </a:r>
            <a:r>
              <a:rPr lang="en-US" altLang="ko-KR" sz="1200" dirty="0" smtClean="0"/>
              <a:t> influence on A</a:t>
            </a:r>
            <a:r>
              <a:rPr lang="el-GR" altLang="ko-KR" sz="1200" dirty="0" smtClean="0"/>
              <a:t>β</a:t>
            </a:r>
            <a:r>
              <a:rPr lang="en-US" altLang="ko-KR" sz="1200" dirty="0" smtClean="0"/>
              <a:t> aggregation and accumulation?</a:t>
            </a:r>
          </a:p>
          <a:p>
            <a:pPr lvl="1"/>
            <a:r>
              <a:rPr lang="en-US" altLang="ko-KR" sz="1200" dirty="0" err="1" smtClean="0"/>
              <a:t>ApoE</a:t>
            </a:r>
            <a:r>
              <a:rPr lang="en-US" altLang="ko-KR" sz="1200" dirty="0" smtClean="0"/>
              <a:t> may influence A</a:t>
            </a:r>
            <a:r>
              <a:rPr lang="el-GR" altLang="ko-KR" sz="1200" dirty="0" smtClean="0"/>
              <a:t>β</a:t>
            </a:r>
            <a:r>
              <a:rPr lang="en-US" altLang="ko-KR" sz="1200" dirty="0" smtClean="0"/>
              <a:t> seeding and </a:t>
            </a:r>
            <a:r>
              <a:rPr lang="en-US" altLang="ko-KR" sz="1200" dirty="0" err="1" smtClean="0"/>
              <a:t>fibrillogenesis</a:t>
            </a:r>
            <a:r>
              <a:rPr lang="en-US" altLang="ko-KR" sz="1200" dirty="0" smtClean="0"/>
              <a:t>, as well as soluble A</a:t>
            </a:r>
            <a:r>
              <a:rPr lang="el-GR" altLang="ko-KR" sz="1200" dirty="0" smtClean="0"/>
              <a:t>β</a:t>
            </a:r>
            <a:r>
              <a:rPr lang="en-US" altLang="ko-KR" sz="1200" dirty="0" smtClean="0"/>
              <a:t> clearance</a:t>
            </a:r>
          </a:p>
          <a:p>
            <a:pPr lvl="1"/>
            <a:r>
              <a:rPr lang="en-US" altLang="ko-KR" sz="1200" dirty="0" smtClean="0"/>
              <a:t>Interaction of A</a:t>
            </a:r>
            <a:r>
              <a:rPr lang="el-GR" altLang="ko-KR" sz="1200" dirty="0" smtClean="0"/>
              <a:t>β</a:t>
            </a:r>
            <a:r>
              <a:rPr lang="en-US" altLang="ko-KR" sz="1200" dirty="0" smtClean="0"/>
              <a:t> with lipid-free and </a:t>
            </a:r>
            <a:r>
              <a:rPr lang="en-US" altLang="ko-KR" sz="1200" dirty="0" err="1" smtClean="0"/>
              <a:t>lipidated</a:t>
            </a:r>
            <a:r>
              <a:rPr lang="en-US" altLang="ko-KR" sz="1200" dirty="0" smtClean="0"/>
              <a:t> forms of </a:t>
            </a:r>
            <a:r>
              <a:rPr lang="en-US" altLang="ko-KR" sz="1200" dirty="0" err="1" smtClean="0"/>
              <a:t>ApoE</a:t>
            </a:r>
            <a:r>
              <a:rPr lang="en-US" altLang="ko-KR" sz="1200" dirty="0" smtClean="0"/>
              <a:t> in vitro (E2&gt;E3&gt;E4)</a:t>
            </a:r>
          </a:p>
          <a:p>
            <a:pPr lvl="1"/>
            <a:r>
              <a:rPr lang="en-US" altLang="ko-KR" sz="1200" dirty="0" smtClean="0"/>
              <a:t>Higher ABCA1 (ATP-binding cassette A1) increases </a:t>
            </a:r>
            <a:r>
              <a:rPr lang="en-US" altLang="ko-KR" sz="1200" dirty="0" err="1" smtClean="0"/>
              <a:t>ApoE</a:t>
            </a:r>
            <a:r>
              <a:rPr lang="en-US" altLang="ko-KR" sz="1200" dirty="0" smtClean="0"/>
              <a:t> </a:t>
            </a:r>
            <a:r>
              <a:rPr lang="en-US" altLang="ko-KR" sz="1200" dirty="0" err="1" smtClean="0"/>
              <a:t>lipidation</a:t>
            </a:r>
            <a:r>
              <a:rPr lang="en-US" altLang="ko-KR" sz="1200" dirty="0" smtClean="0"/>
              <a:t> but decreases </a:t>
            </a:r>
            <a:r>
              <a:rPr lang="en-US" altLang="ko-KR" sz="1200" dirty="0" err="1" smtClean="0"/>
              <a:t>amyloid</a:t>
            </a:r>
            <a:r>
              <a:rPr lang="en-US" altLang="ko-KR" sz="1200" dirty="0" smtClean="0"/>
              <a:t> deposition</a:t>
            </a:r>
          </a:p>
          <a:p>
            <a:endParaRPr lang="en-US" altLang="ko-KR" sz="1200" dirty="0" smtClean="0"/>
          </a:p>
          <a:p>
            <a:r>
              <a:rPr lang="en-US" altLang="ko-KR" sz="1200" dirty="0" smtClean="0"/>
              <a:t>Differential influence of </a:t>
            </a:r>
            <a:r>
              <a:rPr lang="en-US" altLang="ko-KR" sz="1200" dirty="0" err="1" smtClean="0"/>
              <a:t>ApoE</a:t>
            </a:r>
            <a:r>
              <a:rPr lang="en-US" altLang="ko-KR" sz="1200" dirty="0" smtClean="0"/>
              <a:t> </a:t>
            </a:r>
            <a:r>
              <a:rPr lang="en-US" altLang="ko-KR" sz="1200" dirty="0" err="1" smtClean="0"/>
              <a:t>isoforms</a:t>
            </a:r>
            <a:r>
              <a:rPr lang="en-US" altLang="ko-KR" sz="1200" dirty="0" smtClean="0"/>
              <a:t> on both the transport and clearance of soluble A</a:t>
            </a:r>
            <a:r>
              <a:rPr lang="el-GR" altLang="ko-KR" sz="1200" dirty="0" smtClean="0"/>
              <a:t>β</a:t>
            </a:r>
            <a:r>
              <a:rPr lang="en-US" altLang="ko-KR" sz="1200" dirty="0" smtClean="0"/>
              <a:t> in the brain </a:t>
            </a:r>
          </a:p>
          <a:p>
            <a:pPr lvl="1"/>
            <a:r>
              <a:rPr lang="en-US" altLang="ko-KR" sz="1200" dirty="0" smtClean="0"/>
              <a:t>but not A</a:t>
            </a:r>
            <a:r>
              <a:rPr lang="el-GR" altLang="ko-KR" sz="1200" dirty="0" smtClean="0"/>
              <a:t>β</a:t>
            </a:r>
            <a:r>
              <a:rPr lang="en-US" altLang="ko-KR" sz="1200" dirty="0" smtClean="0"/>
              <a:t> production </a:t>
            </a:r>
            <a:r>
              <a:rPr lang="en-US" altLang="ko-KR" sz="1200" dirty="0" smtClean="0">
                <a:solidFill>
                  <a:srgbClr val="FF0000"/>
                </a:solidFill>
              </a:rPr>
              <a:t>(slower</a:t>
            </a:r>
            <a:r>
              <a:rPr lang="en-US" altLang="ko-KR" sz="1200" dirty="0" smtClean="0"/>
              <a:t> </a:t>
            </a:r>
            <a:r>
              <a:rPr lang="en-US" altLang="ko-KR" sz="1200" dirty="0" smtClean="0">
                <a:solidFill>
                  <a:srgbClr val="FF0000"/>
                </a:solidFill>
              </a:rPr>
              <a:t>A</a:t>
            </a:r>
            <a:r>
              <a:rPr lang="el-GR" altLang="ko-KR" sz="1200" dirty="0" smtClean="0">
                <a:solidFill>
                  <a:srgbClr val="FF0000"/>
                </a:solidFill>
              </a:rPr>
              <a:t>β</a:t>
            </a:r>
            <a:r>
              <a:rPr lang="en-US" altLang="ko-KR" sz="1200" dirty="0" smtClean="0">
                <a:solidFill>
                  <a:srgbClr val="FF0000"/>
                </a:solidFill>
              </a:rPr>
              <a:t> clearance with ApoE4)</a:t>
            </a:r>
          </a:p>
          <a:p>
            <a:pPr lvl="1"/>
            <a:r>
              <a:rPr lang="en-US" altLang="ko-KR" sz="1200" dirty="0" smtClean="0"/>
              <a:t>In vitro study: </a:t>
            </a:r>
            <a:r>
              <a:rPr lang="en-US" altLang="ko-KR" sz="1200" dirty="0" err="1" smtClean="0"/>
              <a:t>ApoE</a:t>
            </a:r>
            <a:r>
              <a:rPr lang="en-US" altLang="ko-KR" sz="1200" dirty="0" smtClean="0"/>
              <a:t> facilitates the binding and internalization of soluble A</a:t>
            </a:r>
            <a:r>
              <a:rPr lang="el-GR" altLang="ko-KR" sz="1200" dirty="0" smtClean="0"/>
              <a:t>β</a:t>
            </a:r>
            <a:r>
              <a:rPr lang="en-US" altLang="ko-KR" sz="1200" dirty="0" smtClean="0"/>
              <a:t> by cells </a:t>
            </a:r>
          </a:p>
          <a:p>
            <a:pPr lvl="1"/>
            <a:r>
              <a:rPr lang="en-US" altLang="ko-KR" sz="1200" dirty="0" smtClean="0"/>
              <a:t>         or its clearance via enzymes such as </a:t>
            </a:r>
            <a:r>
              <a:rPr lang="en-US" altLang="ko-KR" sz="1200" dirty="0" err="1" smtClean="0"/>
              <a:t>neprilysin</a:t>
            </a:r>
            <a:endParaRPr lang="en-US" altLang="ko-KR" sz="1200" dirty="0" smtClean="0"/>
          </a:p>
          <a:p>
            <a:pPr lvl="1"/>
            <a:r>
              <a:rPr lang="en-US" altLang="ko-KR" sz="1200" dirty="0" smtClean="0"/>
              <a:t>In vivo study: </a:t>
            </a:r>
            <a:r>
              <a:rPr lang="en-US" altLang="ko-KR" sz="1200" dirty="0" err="1" smtClean="0"/>
              <a:t>ApoE</a:t>
            </a:r>
            <a:r>
              <a:rPr lang="en-US" altLang="ko-KR" sz="1200" dirty="0" smtClean="0"/>
              <a:t> retards A</a:t>
            </a:r>
            <a:r>
              <a:rPr lang="el-GR" altLang="ko-KR" sz="1200" dirty="0" smtClean="0"/>
              <a:t>β</a:t>
            </a:r>
            <a:r>
              <a:rPr lang="en-US" altLang="ko-KR" sz="1200" dirty="0" smtClean="0"/>
              <a:t> clearance from the brain, possibly via an effect at the BBB</a:t>
            </a:r>
          </a:p>
        </p:txBody>
      </p:sp>
      <p:sp>
        <p:nvSpPr>
          <p:cNvPr id="3" name="TextBox 2"/>
          <p:cNvSpPr txBox="1"/>
          <p:nvPr/>
        </p:nvSpPr>
        <p:spPr>
          <a:xfrm>
            <a:off x="2638686" y="4714635"/>
            <a:ext cx="402674" cy="307777"/>
          </a:xfrm>
          <a:prstGeom prst="rect">
            <a:avLst/>
          </a:prstGeom>
          <a:noFill/>
        </p:spPr>
        <p:txBody>
          <a:bodyPr wrap="none" rtlCol="0">
            <a:spAutoFit/>
          </a:bodyPr>
          <a:lstStyle/>
          <a:p>
            <a:r>
              <a:rPr lang="en-US" altLang="ko-KR" sz="1400" dirty="0" smtClean="0"/>
              <a:t>A</a:t>
            </a:r>
            <a:r>
              <a:rPr lang="el-GR" altLang="ko-KR" sz="1400" dirty="0" smtClean="0"/>
              <a:t>β</a:t>
            </a:r>
            <a:endParaRPr lang="ko-KR" altLang="en-US" sz="1400" dirty="0"/>
          </a:p>
        </p:txBody>
      </p:sp>
      <p:sp>
        <p:nvSpPr>
          <p:cNvPr id="4" name="TextBox 3"/>
          <p:cNvSpPr txBox="1"/>
          <p:nvPr/>
        </p:nvSpPr>
        <p:spPr>
          <a:xfrm>
            <a:off x="1388508" y="5133105"/>
            <a:ext cx="933396" cy="523220"/>
          </a:xfrm>
          <a:prstGeom prst="rect">
            <a:avLst/>
          </a:prstGeom>
          <a:noFill/>
        </p:spPr>
        <p:txBody>
          <a:bodyPr wrap="none" rtlCol="0">
            <a:spAutoFit/>
          </a:bodyPr>
          <a:lstStyle/>
          <a:p>
            <a:pPr algn="ctr"/>
            <a:r>
              <a:rPr lang="en-US" altLang="ko-KR" sz="1400" dirty="0" err="1" smtClean="0"/>
              <a:t>Lipidated</a:t>
            </a:r>
            <a:endParaRPr lang="en-US" altLang="ko-KR" sz="1400" dirty="0" smtClean="0"/>
          </a:p>
          <a:p>
            <a:pPr algn="ctr"/>
            <a:r>
              <a:rPr lang="en-US" altLang="ko-KR" sz="1400" dirty="0" err="1" smtClean="0"/>
              <a:t>ApoE</a:t>
            </a:r>
            <a:endParaRPr lang="en-US" altLang="ko-KR" sz="1400" dirty="0" smtClean="0"/>
          </a:p>
        </p:txBody>
      </p:sp>
      <p:cxnSp>
        <p:nvCxnSpPr>
          <p:cNvPr id="8" name="직선 화살표 연결선 7"/>
          <p:cNvCxnSpPr/>
          <p:nvPr/>
        </p:nvCxnSpPr>
        <p:spPr>
          <a:xfrm flipV="1">
            <a:off x="2836238" y="4536828"/>
            <a:ext cx="0" cy="190196"/>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직사각형 11"/>
          <p:cNvSpPr/>
          <p:nvPr/>
        </p:nvSpPr>
        <p:spPr>
          <a:xfrm>
            <a:off x="5294075" y="4077072"/>
            <a:ext cx="504056" cy="2448272"/>
          </a:xfrm>
          <a:prstGeom prst="rect">
            <a:avLst/>
          </a:prstGeom>
          <a:solidFill>
            <a:schemeClr val="accent5">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p:cNvSpPr/>
          <p:nvPr/>
        </p:nvSpPr>
        <p:spPr>
          <a:xfrm>
            <a:off x="4718011" y="4930023"/>
            <a:ext cx="1224136" cy="7200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err="1" smtClean="0"/>
              <a:t>ApoE</a:t>
            </a:r>
            <a:r>
              <a:rPr lang="en-US" altLang="ko-KR" sz="1400" dirty="0" smtClean="0"/>
              <a:t> receptor</a:t>
            </a:r>
          </a:p>
        </p:txBody>
      </p:sp>
      <p:sp>
        <p:nvSpPr>
          <p:cNvPr id="15" name="TextBox 14"/>
          <p:cNvSpPr txBox="1"/>
          <p:nvPr/>
        </p:nvSpPr>
        <p:spPr>
          <a:xfrm>
            <a:off x="6444208" y="4581128"/>
            <a:ext cx="1565909" cy="461665"/>
          </a:xfrm>
          <a:prstGeom prst="rect">
            <a:avLst/>
          </a:prstGeom>
          <a:noFill/>
        </p:spPr>
        <p:txBody>
          <a:bodyPr wrap="square" rtlCol="0">
            <a:spAutoFit/>
          </a:bodyPr>
          <a:lstStyle/>
          <a:p>
            <a:r>
              <a:rPr lang="en-US" altLang="ko-KR" sz="1200" dirty="0" smtClean="0"/>
              <a:t>Transport </a:t>
            </a:r>
            <a:r>
              <a:rPr lang="en-US" altLang="ko-KR" sz="1200" dirty="0" smtClean="0"/>
              <a:t>to </a:t>
            </a:r>
            <a:r>
              <a:rPr lang="en-US" altLang="ko-KR" sz="1200" dirty="0" smtClean="0"/>
              <a:t>blood</a:t>
            </a:r>
          </a:p>
          <a:p>
            <a:r>
              <a:rPr lang="en-US" altLang="ko-KR" sz="1200" dirty="0" smtClean="0"/>
              <a:t>circulation </a:t>
            </a:r>
            <a:r>
              <a:rPr lang="en-US" altLang="ko-KR" sz="1200" dirty="0" smtClean="0"/>
              <a:t>via BBB</a:t>
            </a:r>
            <a:endParaRPr lang="ko-KR" altLang="en-US" sz="1200" dirty="0"/>
          </a:p>
        </p:txBody>
      </p:sp>
      <p:sp>
        <p:nvSpPr>
          <p:cNvPr id="17" name="직사각형 16"/>
          <p:cNvSpPr/>
          <p:nvPr/>
        </p:nvSpPr>
        <p:spPr>
          <a:xfrm>
            <a:off x="1331640" y="5600273"/>
            <a:ext cx="987771" cy="276999"/>
          </a:xfrm>
          <a:prstGeom prst="rect">
            <a:avLst/>
          </a:prstGeom>
        </p:spPr>
        <p:txBody>
          <a:bodyPr wrap="none">
            <a:spAutoFit/>
          </a:bodyPr>
          <a:lstStyle/>
          <a:p>
            <a:r>
              <a:rPr lang="en-US" altLang="ko-KR" sz="1200" dirty="0" smtClean="0"/>
              <a:t>(E2&gt;E3&gt;E4)</a:t>
            </a:r>
            <a:endParaRPr lang="ko-KR" altLang="en-US" sz="1200" dirty="0"/>
          </a:p>
        </p:txBody>
      </p:sp>
      <p:sp>
        <p:nvSpPr>
          <p:cNvPr id="18" name="직사각형 17"/>
          <p:cNvSpPr/>
          <p:nvPr/>
        </p:nvSpPr>
        <p:spPr>
          <a:xfrm>
            <a:off x="1168399" y="4725144"/>
            <a:ext cx="739305" cy="307777"/>
          </a:xfrm>
          <a:prstGeom prst="rect">
            <a:avLst/>
          </a:prstGeom>
        </p:spPr>
        <p:txBody>
          <a:bodyPr wrap="none">
            <a:spAutoFit/>
          </a:bodyPr>
          <a:lstStyle/>
          <a:p>
            <a:r>
              <a:rPr lang="en-US" altLang="ko-KR" sz="1400" dirty="0" smtClean="0"/>
              <a:t>ABCA1</a:t>
            </a:r>
            <a:endParaRPr lang="ko-KR" altLang="en-US" sz="1400" dirty="0"/>
          </a:p>
        </p:txBody>
      </p:sp>
      <p:sp>
        <p:nvSpPr>
          <p:cNvPr id="19" name="직사각형 18"/>
          <p:cNvSpPr/>
          <p:nvPr/>
        </p:nvSpPr>
        <p:spPr>
          <a:xfrm>
            <a:off x="1611189" y="4337396"/>
            <a:ext cx="611065" cy="307777"/>
          </a:xfrm>
          <a:prstGeom prst="rect">
            <a:avLst/>
          </a:prstGeom>
        </p:spPr>
        <p:txBody>
          <a:bodyPr wrap="none">
            <a:spAutoFit/>
          </a:bodyPr>
          <a:lstStyle/>
          <a:p>
            <a:pPr algn="r"/>
            <a:r>
              <a:rPr lang="en-US" altLang="ko-KR" sz="1400" dirty="0" err="1" smtClean="0"/>
              <a:t>ApoE</a:t>
            </a:r>
            <a:endParaRPr lang="en-US" altLang="ko-KR" sz="1400" dirty="0" smtClean="0"/>
          </a:p>
        </p:txBody>
      </p:sp>
      <p:cxnSp>
        <p:nvCxnSpPr>
          <p:cNvPr id="21" name="직선 화살표 연결선 20"/>
          <p:cNvCxnSpPr/>
          <p:nvPr/>
        </p:nvCxnSpPr>
        <p:spPr>
          <a:xfrm>
            <a:off x="1907704" y="4653136"/>
            <a:ext cx="0" cy="504056"/>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5" name="직선 화살표 연결선 24"/>
          <p:cNvCxnSpPr/>
          <p:nvPr/>
        </p:nvCxnSpPr>
        <p:spPr>
          <a:xfrm>
            <a:off x="2836238" y="5046360"/>
            <a:ext cx="0" cy="254848"/>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4" name="직사각형 33"/>
          <p:cNvSpPr/>
          <p:nvPr/>
        </p:nvSpPr>
        <p:spPr>
          <a:xfrm>
            <a:off x="3415264" y="5831092"/>
            <a:ext cx="922240" cy="461665"/>
          </a:xfrm>
          <a:prstGeom prst="rect">
            <a:avLst/>
          </a:prstGeom>
        </p:spPr>
        <p:txBody>
          <a:bodyPr wrap="none">
            <a:spAutoFit/>
          </a:bodyPr>
          <a:lstStyle/>
          <a:p>
            <a:pPr algn="ctr"/>
            <a:r>
              <a:rPr lang="en-US" altLang="ko-KR" sz="1200" dirty="0" err="1" smtClean="0"/>
              <a:t>Proteolytic</a:t>
            </a:r>
            <a:endParaRPr lang="en-US" altLang="ko-KR" sz="1200" dirty="0" smtClean="0"/>
          </a:p>
          <a:p>
            <a:pPr algn="ctr"/>
            <a:r>
              <a:rPr lang="en-US" altLang="ko-KR" sz="1200" dirty="0" smtClean="0"/>
              <a:t>digestion</a:t>
            </a:r>
          </a:p>
        </p:txBody>
      </p:sp>
      <p:sp>
        <p:nvSpPr>
          <p:cNvPr id="40" name="아래쪽 화살표 39"/>
          <p:cNvSpPr/>
          <p:nvPr/>
        </p:nvSpPr>
        <p:spPr>
          <a:xfrm flipV="1">
            <a:off x="3735612" y="4743616"/>
            <a:ext cx="216024" cy="36004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아래쪽 화살표 21"/>
          <p:cNvSpPr/>
          <p:nvPr/>
        </p:nvSpPr>
        <p:spPr>
          <a:xfrm rot="-3540000">
            <a:off x="6131818" y="5390496"/>
            <a:ext cx="150911" cy="46215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직사각형 22"/>
          <p:cNvSpPr/>
          <p:nvPr/>
        </p:nvSpPr>
        <p:spPr>
          <a:xfrm>
            <a:off x="6458137" y="5589240"/>
            <a:ext cx="994183" cy="461665"/>
          </a:xfrm>
          <a:prstGeom prst="rect">
            <a:avLst/>
          </a:prstGeom>
        </p:spPr>
        <p:txBody>
          <a:bodyPr wrap="none">
            <a:spAutoFit/>
          </a:bodyPr>
          <a:lstStyle/>
          <a:p>
            <a:r>
              <a:rPr lang="en-US" altLang="ko-KR" sz="1200" dirty="0" smtClean="0"/>
              <a:t>Neuronal</a:t>
            </a:r>
          </a:p>
          <a:p>
            <a:r>
              <a:rPr lang="en-US" altLang="ko-KR" sz="1200" dirty="0" smtClean="0"/>
              <a:t>dysfunction</a:t>
            </a:r>
            <a:endParaRPr lang="en-US" altLang="ko-KR" sz="1200" dirty="0" smtClean="0"/>
          </a:p>
        </p:txBody>
      </p:sp>
      <p:sp>
        <p:nvSpPr>
          <p:cNvPr id="24" name="타원 23"/>
          <p:cNvSpPr/>
          <p:nvPr/>
        </p:nvSpPr>
        <p:spPr>
          <a:xfrm>
            <a:off x="3698668" y="5175664"/>
            <a:ext cx="288032"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아래쪽 화살표 25"/>
          <p:cNvSpPr/>
          <p:nvPr/>
        </p:nvSpPr>
        <p:spPr>
          <a:xfrm rot="10800000" flipV="1">
            <a:off x="3733732" y="5535703"/>
            <a:ext cx="216024" cy="36004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아래쪽 화살표 26"/>
          <p:cNvSpPr/>
          <p:nvPr/>
        </p:nvSpPr>
        <p:spPr>
          <a:xfrm rot="5400000" flipV="1">
            <a:off x="4283968" y="5140600"/>
            <a:ext cx="216024" cy="36004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직사각형 27"/>
          <p:cNvSpPr/>
          <p:nvPr/>
        </p:nvSpPr>
        <p:spPr>
          <a:xfrm>
            <a:off x="3454936" y="4293096"/>
            <a:ext cx="758541" cy="461665"/>
          </a:xfrm>
          <a:prstGeom prst="rect">
            <a:avLst/>
          </a:prstGeom>
        </p:spPr>
        <p:txBody>
          <a:bodyPr wrap="none">
            <a:spAutoFit/>
          </a:bodyPr>
          <a:lstStyle/>
          <a:p>
            <a:pPr algn="ctr"/>
            <a:r>
              <a:rPr lang="en-US" altLang="ko-KR" sz="1200" dirty="0" err="1" smtClean="0">
                <a:solidFill>
                  <a:srgbClr val="FF0000"/>
                </a:solidFill>
              </a:rPr>
              <a:t>Amyloid</a:t>
            </a:r>
            <a:endParaRPr lang="en-US" altLang="ko-KR" sz="1200" dirty="0" smtClean="0">
              <a:solidFill>
                <a:srgbClr val="FF0000"/>
              </a:solidFill>
            </a:endParaRPr>
          </a:p>
          <a:p>
            <a:pPr algn="ctr"/>
            <a:r>
              <a:rPr lang="en-US" altLang="ko-KR" sz="1200" dirty="0" smtClean="0">
                <a:solidFill>
                  <a:srgbClr val="FF0000"/>
                </a:solidFill>
              </a:rPr>
              <a:t>plaques</a:t>
            </a:r>
            <a:endParaRPr lang="ko-KR" altLang="en-US" sz="1200" dirty="0"/>
          </a:p>
        </p:txBody>
      </p:sp>
      <p:sp>
        <p:nvSpPr>
          <p:cNvPr id="30" name="아래쪽 화살표 29"/>
          <p:cNvSpPr/>
          <p:nvPr/>
        </p:nvSpPr>
        <p:spPr>
          <a:xfrm rot="3180000" flipV="1">
            <a:off x="4432038" y="4295934"/>
            <a:ext cx="193663" cy="104404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2" name="직선 화살표 연결선 41"/>
          <p:cNvCxnSpPr/>
          <p:nvPr/>
        </p:nvCxnSpPr>
        <p:spPr>
          <a:xfrm flipV="1">
            <a:off x="2304688" y="5301208"/>
            <a:ext cx="1115184" cy="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8" name="아래쪽 화살표 47"/>
          <p:cNvSpPr/>
          <p:nvPr/>
        </p:nvSpPr>
        <p:spPr>
          <a:xfrm rot="5400000" flipV="1">
            <a:off x="2771800" y="3933056"/>
            <a:ext cx="144016" cy="115212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타원 48"/>
          <p:cNvSpPr/>
          <p:nvPr/>
        </p:nvSpPr>
        <p:spPr>
          <a:xfrm>
            <a:off x="5148064" y="4221088"/>
            <a:ext cx="144016"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직사각형 49"/>
          <p:cNvSpPr/>
          <p:nvPr/>
        </p:nvSpPr>
        <p:spPr>
          <a:xfrm>
            <a:off x="4788024" y="3977356"/>
            <a:ext cx="640560" cy="307777"/>
          </a:xfrm>
          <a:prstGeom prst="rect">
            <a:avLst/>
          </a:prstGeom>
        </p:spPr>
        <p:txBody>
          <a:bodyPr wrap="none">
            <a:spAutoFit/>
          </a:bodyPr>
          <a:lstStyle/>
          <a:p>
            <a:pPr algn="r"/>
            <a:r>
              <a:rPr lang="en-US" altLang="ko-KR" sz="1400" dirty="0" smtClean="0"/>
              <a:t>HSPG</a:t>
            </a:r>
          </a:p>
        </p:txBody>
      </p:sp>
      <p:sp>
        <p:nvSpPr>
          <p:cNvPr id="51" name="아래쪽 화살표 50"/>
          <p:cNvSpPr/>
          <p:nvPr/>
        </p:nvSpPr>
        <p:spPr>
          <a:xfrm rot="3180000" flipV="1">
            <a:off x="6140497" y="4755372"/>
            <a:ext cx="147908" cy="506505"/>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아래쪽 화살표 51"/>
          <p:cNvSpPr/>
          <p:nvPr/>
        </p:nvSpPr>
        <p:spPr>
          <a:xfrm rot="13920000" flipV="1">
            <a:off x="4482113" y="5455711"/>
            <a:ext cx="149714" cy="627098"/>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Apolipoprotein E and its receptors in Alzheimer's disease: pathways, pathogenesis and therapy"/>
          <p:cNvPicPr>
            <a:picLocks noChangeAspect="1" noChangeArrowheads="1"/>
          </p:cNvPicPr>
          <p:nvPr/>
        </p:nvPicPr>
        <p:blipFill>
          <a:blip r:embed="rId2" cstate="print"/>
          <a:srcRect/>
          <a:stretch>
            <a:fillRect/>
          </a:stretch>
        </p:blipFill>
        <p:spPr bwMode="auto">
          <a:xfrm>
            <a:off x="683568" y="1844824"/>
            <a:ext cx="3804894" cy="3816424"/>
          </a:xfrm>
          <a:prstGeom prst="rect">
            <a:avLst/>
          </a:prstGeom>
          <a:noFill/>
        </p:spPr>
      </p:pic>
      <p:sp>
        <p:nvSpPr>
          <p:cNvPr id="3" name="직사각형 2"/>
          <p:cNvSpPr/>
          <p:nvPr/>
        </p:nvSpPr>
        <p:spPr>
          <a:xfrm>
            <a:off x="539552" y="548680"/>
            <a:ext cx="7704856" cy="646331"/>
          </a:xfrm>
          <a:prstGeom prst="rect">
            <a:avLst/>
          </a:prstGeom>
        </p:spPr>
        <p:txBody>
          <a:bodyPr wrap="square">
            <a:spAutoFit/>
          </a:bodyPr>
          <a:lstStyle/>
          <a:p>
            <a:r>
              <a:rPr lang="en-US" altLang="ko-KR" b="1" dirty="0" smtClean="0"/>
              <a:t>Roles of APOE </a:t>
            </a:r>
            <a:r>
              <a:rPr lang="en-US" altLang="ko-KR" b="1" dirty="0" err="1" smtClean="0"/>
              <a:t>isoforms</a:t>
            </a:r>
            <a:r>
              <a:rPr lang="en-US" altLang="ko-KR" b="1" dirty="0" smtClean="0"/>
              <a:t> in the healthy brain and AD pathogenesis</a:t>
            </a:r>
          </a:p>
          <a:p>
            <a:r>
              <a:rPr lang="en-US" altLang="ko-KR" b="1" dirty="0" smtClean="0"/>
              <a:t>potentially mediated by their receptors</a:t>
            </a:r>
            <a:endParaRPr lang="en-US" altLang="ko-KR" b="1" dirty="0"/>
          </a:p>
        </p:txBody>
      </p:sp>
      <p:sp>
        <p:nvSpPr>
          <p:cNvPr id="4" name="직사각형 3"/>
          <p:cNvSpPr/>
          <p:nvPr/>
        </p:nvSpPr>
        <p:spPr>
          <a:xfrm>
            <a:off x="4788024" y="2420888"/>
            <a:ext cx="3744416" cy="2031325"/>
          </a:xfrm>
          <a:prstGeom prst="rect">
            <a:avLst/>
          </a:prstGeom>
        </p:spPr>
        <p:txBody>
          <a:bodyPr wrap="square">
            <a:spAutoFit/>
          </a:bodyPr>
          <a:lstStyle/>
          <a:p>
            <a:r>
              <a:rPr lang="en-US" altLang="ko-KR" sz="1400" dirty="0" smtClean="0"/>
              <a:t>Summary of </a:t>
            </a:r>
            <a:r>
              <a:rPr lang="en-US" altLang="ko-KR" sz="1400" dirty="0" err="1" smtClean="0"/>
              <a:t>apolipoprotein</a:t>
            </a:r>
            <a:r>
              <a:rPr lang="en-US" altLang="ko-KR" sz="1400" dirty="0" smtClean="0"/>
              <a:t> E (APOE) functions in normal brain function and the pathogenic processes of Alzheimer's disease (AD). Differential regulations by APOE3 and APOE4 are indicated. A</a:t>
            </a:r>
            <a:r>
              <a:rPr lang="el-GR" altLang="ko-KR" sz="1400" dirty="0" smtClean="0"/>
              <a:t>β</a:t>
            </a:r>
            <a:r>
              <a:rPr lang="en-US" altLang="ko-KR" sz="1400" dirty="0" smtClean="0"/>
              <a:t>, </a:t>
            </a:r>
            <a:r>
              <a:rPr lang="en-US" altLang="ko-KR" sz="1400" dirty="0" err="1" smtClean="0"/>
              <a:t>amyloid</a:t>
            </a:r>
            <a:r>
              <a:rPr lang="en-US" altLang="ko-KR" sz="1400" dirty="0" smtClean="0"/>
              <a:t>-</a:t>
            </a:r>
            <a:r>
              <a:rPr lang="el-GR" altLang="ko-KR" sz="1400" dirty="0" smtClean="0"/>
              <a:t>β</a:t>
            </a:r>
            <a:r>
              <a:rPr lang="en-US" altLang="ko-KR" sz="1400" dirty="0" smtClean="0"/>
              <a:t>; LDLR, low density lipoprotein receptor; LRP1, LDLR-related protein 1. Nature Reviews Neuroscience 10, 333-344 (May 2009)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332656"/>
            <a:ext cx="5803897" cy="923330"/>
          </a:xfrm>
          <a:prstGeom prst="rect">
            <a:avLst/>
          </a:prstGeom>
          <a:noFill/>
        </p:spPr>
        <p:txBody>
          <a:bodyPr wrap="none" rtlCol="0">
            <a:spAutoFit/>
          </a:bodyPr>
          <a:lstStyle/>
          <a:p>
            <a:r>
              <a:rPr lang="en-US" altLang="ko-KR" dirty="0" err="1" smtClean="0"/>
              <a:t>ApoE</a:t>
            </a:r>
            <a:r>
              <a:rPr lang="en-US" altLang="ko-KR" dirty="0" smtClean="0"/>
              <a:t> expression</a:t>
            </a:r>
          </a:p>
          <a:p>
            <a:r>
              <a:rPr lang="en-US" altLang="ko-KR" sz="1200" dirty="0" smtClean="0"/>
              <a:t>Highest in liver and CNS (expressed predominantly by </a:t>
            </a:r>
            <a:r>
              <a:rPr lang="en-US" altLang="ko-KR" sz="1200" dirty="0" err="1" smtClean="0"/>
              <a:t>astrocytes</a:t>
            </a:r>
            <a:r>
              <a:rPr lang="en-US" altLang="ko-KR" sz="1200" dirty="0" smtClean="0"/>
              <a:t> and microglia)</a:t>
            </a:r>
          </a:p>
          <a:p>
            <a:r>
              <a:rPr lang="en-US" altLang="ko-KR" sz="1200" dirty="0" smtClean="0"/>
              <a:t>Most abundant HDL-like particles as a </a:t>
            </a:r>
            <a:r>
              <a:rPr lang="en-US" altLang="ko-KR" sz="1200" dirty="0" err="1" smtClean="0"/>
              <a:t>ligand</a:t>
            </a:r>
            <a:r>
              <a:rPr lang="en-US" altLang="ko-KR" sz="1200" dirty="0" smtClean="0"/>
              <a:t> in receptor-mediated </a:t>
            </a:r>
            <a:r>
              <a:rPr lang="en-US" altLang="ko-KR" sz="1200" dirty="0" err="1" smtClean="0"/>
              <a:t>endocytosis</a:t>
            </a:r>
            <a:endParaRPr lang="en-US" altLang="ko-KR" sz="1200" dirty="0" smtClean="0"/>
          </a:p>
          <a:p>
            <a:endParaRPr lang="ko-KR" altLang="en-US" sz="1200" dirty="0"/>
          </a:p>
        </p:txBody>
      </p:sp>
      <p:sp>
        <p:nvSpPr>
          <p:cNvPr id="4" name="직사각형 3"/>
          <p:cNvSpPr/>
          <p:nvPr/>
        </p:nvSpPr>
        <p:spPr>
          <a:xfrm>
            <a:off x="467544" y="4509120"/>
            <a:ext cx="8208912" cy="2246769"/>
          </a:xfrm>
          <a:prstGeom prst="rect">
            <a:avLst/>
          </a:prstGeom>
        </p:spPr>
        <p:txBody>
          <a:bodyPr wrap="square">
            <a:spAutoFit/>
          </a:bodyPr>
          <a:lstStyle/>
          <a:p>
            <a:r>
              <a:rPr lang="en-US" altLang="ko-KR" sz="1000" dirty="0" smtClean="0"/>
              <a:t>Pathways by which </a:t>
            </a:r>
            <a:r>
              <a:rPr lang="en-US" altLang="ko-KR" sz="1000" dirty="0" err="1" smtClean="0"/>
              <a:t>apoE</a:t>
            </a:r>
            <a:r>
              <a:rPr lang="en-US" altLang="ko-KR" sz="1000" dirty="0" smtClean="0"/>
              <a:t> and A</a:t>
            </a:r>
            <a:r>
              <a:rPr lang="el-GR" altLang="ko-KR" sz="1000" dirty="0" smtClean="0"/>
              <a:t>β </a:t>
            </a:r>
            <a:r>
              <a:rPr lang="en-US" altLang="ko-KR" sz="1000" dirty="0" smtClean="0"/>
              <a:t>interact in the brain. </a:t>
            </a:r>
            <a:r>
              <a:rPr lang="en-US" altLang="ko-KR" sz="1000" dirty="0" err="1" smtClean="0"/>
              <a:t>ApoE</a:t>
            </a:r>
            <a:r>
              <a:rPr lang="en-US" altLang="ko-KR" sz="1000" dirty="0" smtClean="0"/>
              <a:t> is primarily produced by both </a:t>
            </a:r>
            <a:r>
              <a:rPr lang="en-US" altLang="ko-KR" sz="1000" dirty="0" err="1" smtClean="0"/>
              <a:t>astrocytes</a:t>
            </a:r>
            <a:r>
              <a:rPr lang="en-US" altLang="ko-KR" sz="1000" dirty="0" smtClean="0"/>
              <a:t> and microglia and is subsequently </a:t>
            </a:r>
            <a:r>
              <a:rPr lang="en-US" altLang="ko-KR" sz="1000" dirty="0" err="1" smtClean="0"/>
              <a:t>lipidated</a:t>
            </a:r>
            <a:r>
              <a:rPr lang="en-US" altLang="ko-KR" sz="1000" dirty="0" smtClean="0"/>
              <a:t> by ABCA1 to form lipoprotein particles. In the extracellular space, </a:t>
            </a:r>
            <a:r>
              <a:rPr lang="en-US" altLang="ko-KR" sz="1000" dirty="0" err="1" smtClean="0"/>
              <a:t>lipidated</a:t>
            </a:r>
            <a:r>
              <a:rPr lang="en-US" altLang="ko-KR" sz="1000" dirty="0" smtClean="0"/>
              <a:t> </a:t>
            </a:r>
            <a:r>
              <a:rPr lang="en-US" altLang="ko-KR" sz="1000" dirty="0" err="1" smtClean="0"/>
              <a:t>apoE</a:t>
            </a:r>
            <a:r>
              <a:rPr lang="en-US" altLang="ko-KR" sz="1000" dirty="0" smtClean="0"/>
              <a:t> binds to soluble A</a:t>
            </a:r>
            <a:r>
              <a:rPr lang="el-GR" altLang="ko-KR" sz="1000" dirty="0" smtClean="0"/>
              <a:t>β</a:t>
            </a:r>
            <a:r>
              <a:rPr lang="en-US" altLang="ko-KR" sz="1000" dirty="0" smtClean="0"/>
              <a:t> in an </a:t>
            </a:r>
            <a:r>
              <a:rPr lang="en-US" altLang="ko-KR" sz="1000" dirty="0" err="1" smtClean="0"/>
              <a:t>isoform</a:t>
            </a:r>
            <a:r>
              <a:rPr lang="en-US" altLang="ko-KR" sz="1000" dirty="0" smtClean="0"/>
              <a:t>-dependent pattern (E2&gt;E3&gt;E4) and influences the formation of </a:t>
            </a:r>
            <a:r>
              <a:rPr lang="en-US" altLang="ko-KR" sz="1000" dirty="0" err="1" smtClean="0"/>
              <a:t>parenchymal</a:t>
            </a:r>
            <a:r>
              <a:rPr lang="en-US" altLang="ko-KR" sz="1000" dirty="0" smtClean="0"/>
              <a:t> </a:t>
            </a:r>
            <a:r>
              <a:rPr lang="en-US" altLang="ko-KR" sz="1000" dirty="0" err="1" smtClean="0"/>
              <a:t>amyloid</a:t>
            </a:r>
            <a:r>
              <a:rPr lang="en-US" altLang="ko-KR" sz="1000" dirty="0" smtClean="0"/>
              <a:t> plaques and transport of A</a:t>
            </a:r>
            <a:r>
              <a:rPr lang="el-GR" altLang="ko-KR" sz="1000" dirty="0" smtClean="0"/>
              <a:t>β </a:t>
            </a:r>
            <a:r>
              <a:rPr lang="en-US" altLang="ko-KR" sz="1000" dirty="0" smtClean="0"/>
              <a:t>within the CNS. </a:t>
            </a:r>
            <a:r>
              <a:rPr lang="en-US" altLang="ko-KR" sz="1000" dirty="0" err="1" smtClean="0"/>
              <a:t>ApoE</a:t>
            </a:r>
            <a:r>
              <a:rPr lang="en-US" altLang="ko-KR" sz="1000" dirty="0" smtClean="0"/>
              <a:t> is </a:t>
            </a:r>
            <a:r>
              <a:rPr lang="en-US" altLang="ko-KR" sz="1000" dirty="0" err="1" smtClean="0"/>
              <a:t>endocytosed</a:t>
            </a:r>
            <a:r>
              <a:rPr lang="en-US" altLang="ko-KR" sz="1000" dirty="0" smtClean="0"/>
              <a:t> into various cell types within the brain by different members of the LDL receptor family, including LDLR and LRP1. </a:t>
            </a:r>
            <a:r>
              <a:rPr lang="en-US" altLang="ko-KR" sz="1000" dirty="0" err="1" smtClean="0"/>
              <a:t>ApoE</a:t>
            </a:r>
            <a:r>
              <a:rPr lang="en-US" altLang="ko-KR" sz="1000" dirty="0" smtClean="0"/>
              <a:t> may also facilitate the cellular uptake of A</a:t>
            </a:r>
            <a:r>
              <a:rPr lang="el-GR" altLang="ko-KR" sz="1000" dirty="0" smtClean="0"/>
              <a:t>β</a:t>
            </a:r>
            <a:r>
              <a:rPr lang="en-US" altLang="ko-KR" sz="1000" dirty="0" smtClean="0"/>
              <a:t> through the </a:t>
            </a:r>
            <a:r>
              <a:rPr lang="en-US" altLang="ko-KR" sz="1000" dirty="0" err="1" smtClean="0"/>
              <a:t>endocytosis</a:t>
            </a:r>
            <a:r>
              <a:rPr lang="en-US" altLang="ko-KR" sz="1000" dirty="0" smtClean="0"/>
              <a:t> of a complex of </a:t>
            </a:r>
            <a:r>
              <a:rPr lang="en-US" altLang="ko-KR" sz="1000" dirty="0" err="1" smtClean="0"/>
              <a:t>apoE</a:t>
            </a:r>
            <a:r>
              <a:rPr lang="en-US" altLang="ko-KR" sz="1000" dirty="0" smtClean="0"/>
              <a:t>-containing lipoprotein particles bound to A</a:t>
            </a:r>
            <a:r>
              <a:rPr lang="el-GR" altLang="ko-KR" sz="1000" dirty="0" smtClean="0"/>
              <a:t>β</a:t>
            </a:r>
            <a:r>
              <a:rPr lang="en-US" altLang="ko-KR" sz="1000" dirty="0" smtClean="0"/>
              <a:t> in a manner that likely depends on the </a:t>
            </a:r>
            <a:r>
              <a:rPr lang="en-US" altLang="ko-KR" sz="1000" dirty="0" err="1" smtClean="0"/>
              <a:t>isoforms</a:t>
            </a:r>
            <a:r>
              <a:rPr lang="en-US" altLang="ko-KR" sz="1000" dirty="0" smtClean="0"/>
              <a:t> and its level of </a:t>
            </a:r>
            <a:r>
              <a:rPr lang="en-US" altLang="ko-KR" sz="1000" dirty="0" err="1" smtClean="0"/>
              <a:t>lipidation</a:t>
            </a:r>
            <a:r>
              <a:rPr lang="en-US" altLang="ko-KR" sz="1000" dirty="0" smtClean="0"/>
              <a:t>. Furthermore, </a:t>
            </a:r>
            <a:r>
              <a:rPr lang="en-US" altLang="ko-KR" sz="1000" dirty="0" err="1" smtClean="0"/>
              <a:t>apoE</a:t>
            </a:r>
            <a:r>
              <a:rPr lang="en-US" altLang="ko-KR" sz="1000" dirty="0" smtClean="0"/>
              <a:t> has been shown to directly enhance both the degradation of A</a:t>
            </a:r>
            <a:r>
              <a:rPr lang="el-GR" altLang="ko-KR" sz="1000" dirty="0" smtClean="0"/>
              <a:t>β </a:t>
            </a:r>
            <a:r>
              <a:rPr lang="en-US" altLang="ko-KR" sz="1000" dirty="0" smtClean="0"/>
              <a:t>within </a:t>
            </a:r>
            <a:r>
              <a:rPr lang="en-US" altLang="ko-KR" sz="1000" dirty="0" err="1" smtClean="0"/>
              <a:t>microglial</a:t>
            </a:r>
            <a:r>
              <a:rPr lang="en-US" altLang="ko-KR" sz="1000" dirty="0" smtClean="0"/>
              <a:t> cells and the ability of </a:t>
            </a:r>
            <a:r>
              <a:rPr lang="en-US" altLang="ko-KR" sz="1000" dirty="0" err="1" smtClean="0"/>
              <a:t>astrocytes</a:t>
            </a:r>
            <a:r>
              <a:rPr lang="en-US" altLang="ko-KR" sz="1000" dirty="0" smtClean="0"/>
              <a:t> to clear diffuse A</a:t>
            </a:r>
            <a:r>
              <a:rPr lang="el-GR" altLang="ko-KR" sz="1000" dirty="0" smtClean="0"/>
              <a:t>β</a:t>
            </a:r>
            <a:r>
              <a:rPr lang="en-US" altLang="ko-KR" sz="1000" dirty="0" smtClean="0"/>
              <a:t> deposits (</a:t>
            </a:r>
            <a:r>
              <a:rPr lang="en-US" altLang="ko-KR" sz="1000" dirty="0" err="1" smtClean="0"/>
              <a:t>Koistinaho</a:t>
            </a:r>
            <a:r>
              <a:rPr lang="en-US" altLang="ko-KR" sz="1000" dirty="0" smtClean="0"/>
              <a:t> et al. 2004; Jiang et al. 2008). A</a:t>
            </a:r>
            <a:r>
              <a:rPr lang="el-GR" altLang="ko-KR" sz="1000" dirty="0" smtClean="0"/>
              <a:t>β </a:t>
            </a:r>
            <a:r>
              <a:rPr lang="en-US" altLang="ko-KR" sz="1000" dirty="0" smtClean="0"/>
              <a:t>associated with </a:t>
            </a:r>
            <a:r>
              <a:rPr lang="en-US" altLang="ko-KR" sz="1000" dirty="0" err="1" smtClean="0"/>
              <a:t>apoE</a:t>
            </a:r>
            <a:r>
              <a:rPr lang="en-US" altLang="ko-KR" sz="1000" dirty="0" smtClean="0"/>
              <a:t>-containing lipoprotein particles may also be retained within the CNS through their binding to heparin sulfate </a:t>
            </a:r>
            <a:r>
              <a:rPr lang="en-US" altLang="ko-KR" sz="1000" dirty="0" err="1" smtClean="0"/>
              <a:t>proteoglycan</a:t>
            </a:r>
            <a:r>
              <a:rPr lang="en-US" altLang="ko-KR" sz="1000" dirty="0" smtClean="0"/>
              <a:t> (HSPG) moieties present in the extracellular space (</a:t>
            </a:r>
            <a:r>
              <a:rPr lang="en-US" altLang="ko-KR" sz="1000" dirty="0" err="1" smtClean="0"/>
              <a:t>Mahley</a:t>
            </a:r>
            <a:r>
              <a:rPr lang="en-US" altLang="ko-KR" sz="1000" dirty="0" smtClean="0"/>
              <a:t> and </a:t>
            </a:r>
            <a:r>
              <a:rPr lang="en-US" altLang="ko-KR" sz="1000" dirty="0" err="1" smtClean="0"/>
              <a:t>Rall</a:t>
            </a:r>
            <a:r>
              <a:rPr lang="en-US" altLang="ko-KR" sz="1000" dirty="0" smtClean="0"/>
              <a:t> 2000). At the blood–brain barrier (BBB), soluble A</a:t>
            </a:r>
            <a:r>
              <a:rPr lang="el-GR" altLang="ko-KR" sz="1000" dirty="0" smtClean="0"/>
              <a:t>β</a:t>
            </a:r>
            <a:r>
              <a:rPr lang="en-US" altLang="ko-KR" sz="1000" dirty="0" smtClean="0"/>
              <a:t> is predominantly transported from the interstitial fluid into the bloodstream via LRP1 and P-glycoprotein (</a:t>
            </a:r>
            <a:r>
              <a:rPr lang="en-US" altLang="ko-KR" sz="1000" dirty="0" err="1" smtClean="0"/>
              <a:t>Cirrito</a:t>
            </a:r>
            <a:r>
              <a:rPr lang="en-US" altLang="ko-KR" sz="1000" dirty="0" smtClean="0"/>
              <a:t> et al. 2005; </a:t>
            </a:r>
            <a:r>
              <a:rPr lang="en-US" altLang="ko-KR" sz="1000" dirty="0" err="1" smtClean="0"/>
              <a:t>Zlokovic</a:t>
            </a:r>
            <a:r>
              <a:rPr lang="en-US" altLang="ko-KR" sz="1000" dirty="0" smtClean="0"/>
              <a:t> 2008). </a:t>
            </a:r>
            <a:r>
              <a:rPr lang="en-US" altLang="ko-KR" sz="1000" dirty="0" err="1" smtClean="0"/>
              <a:t>ApoE</a:t>
            </a:r>
            <a:r>
              <a:rPr lang="en-US" altLang="ko-KR" sz="1000" dirty="0" smtClean="0"/>
              <a:t> has been shown to slow the transport of A</a:t>
            </a:r>
            <a:r>
              <a:rPr lang="el-GR" altLang="ko-KR" sz="1000" dirty="0" smtClean="0"/>
              <a:t>β</a:t>
            </a:r>
            <a:r>
              <a:rPr lang="en-US" altLang="ko-KR" sz="1000" dirty="0" smtClean="0"/>
              <a:t> across the BBB in an </a:t>
            </a:r>
            <a:r>
              <a:rPr lang="en-US" altLang="ko-KR" sz="1000" dirty="0" err="1" smtClean="0"/>
              <a:t>isoform</a:t>
            </a:r>
            <a:r>
              <a:rPr lang="en-US" altLang="ko-KR" sz="1000" dirty="0" smtClean="0"/>
              <a:t>-dependent manner (E4&gt;E3&gt;E2) (Bell et al. 2007; Ito et al. 2007; Deane et al. 2008). In addition, </a:t>
            </a:r>
            <a:r>
              <a:rPr lang="en-US" altLang="ko-KR" sz="1000" dirty="0" err="1" smtClean="0"/>
              <a:t>apoE</a:t>
            </a:r>
            <a:r>
              <a:rPr lang="en-US" altLang="ko-KR" sz="1000" dirty="0" smtClean="0"/>
              <a:t> can influence the pathogenesis of cerebral </a:t>
            </a:r>
            <a:r>
              <a:rPr lang="en-US" altLang="ko-KR" sz="1000" dirty="0" err="1" smtClean="0"/>
              <a:t>amyloid</a:t>
            </a:r>
            <a:r>
              <a:rPr lang="en-US" altLang="ko-KR" sz="1000" dirty="0" smtClean="0"/>
              <a:t> </a:t>
            </a:r>
            <a:r>
              <a:rPr lang="el-GR" altLang="ko-KR" sz="1000" dirty="0" smtClean="0"/>
              <a:t>β</a:t>
            </a:r>
            <a:r>
              <a:rPr lang="en-US" altLang="ko-KR" sz="1000" dirty="0" smtClean="0"/>
              <a:t>-protein </a:t>
            </a:r>
            <a:r>
              <a:rPr lang="en-US" altLang="ko-KR" sz="1000" dirty="0" err="1" smtClean="0"/>
              <a:t>angiopathy</a:t>
            </a:r>
            <a:r>
              <a:rPr lang="en-US" altLang="ko-KR" sz="1000" dirty="0" smtClean="0"/>
              <a:t> (CAA) in an </a:t>
            </a:r>
            <a:r>
              <a:rPr lang="en-US" altLang="ko-KR" sz="1000" dirty="0" err="1" smtClean="0"/>
              <a:t>amyloid</a:t>
            </a:r>
            <a:r>
              <a:rPr lang="en-US" altLang="ko-KR" sz="1000" dirty="0" smtClean="0"/>
              <a:t> protein precursor (APP)-transgenic mouse model, with apoE4 increasing the amount of vascular plaques in comparison to apoE3 (Fryer et al. 2005b). (From Kim et al. 2009; reprinted, with permission, from Elsevier # 2009.)</a:t>
            </a:r>
            <a:endParaRPr lang="ko-KR" altLang="en-US" sz="1000" dirty="0"/>
          </a:p>
        </p:txBody>
      </p:sp>
      <p:pic>
        <p:nvPicPr>
          <p:cNvPr id="14338" name="Picture 2" descr="http://www.dementiatoday.com/wp-content/uploads/2012/03/apoe2.jpg"/>
          <p:cNvPicPr>
            <a:picLocks noChangeAspect="1" noChangeArrowheads="1"/>
          </p:cNvPicPr>
          <p:nvPr/>
        </p:nvPicPr>
        <p:blipFill>
          <a:blip r:embed="rId2" cstate="print"/>
          <a:srcRect/>
          <a:stretch>
            <a:fillRect/>
          </a:stretch>
        </p:blipFill>
        <p:spPr bwMode="auto">
          <a:xfrm>
            <a:off x="611560" y="1124744"/>
            <a:ext cx="4367624" cy="3268391"/>
          </a:xfrm>
          <a:prstGeom prst="rect">
            <a:avLst/>
          </a:prstGeom>
          <a:noFill/>
        </p:spPr>
      </p:pic>
      <p:pic>
        <p:nvPicPr>
          <p:cNvPr id="6" name="Picture 2" descr="http://c431376.r76.cf2.rackcdn.com/23340/fpsyt-03-00054-HTML/image_m/fpsyt-03-00054-g002.jpg"/>
          <p:cNvPicPr>
            <a:picLocks noChangeAspect="1" noChangeArrowheads="1"/>
          </p:cNvPicPr>
          <p:nvPr/>
        </p:nvPicPr>
        <p:blipFill>
          <a:blip r:embed="rId3" cstate="print"/>
          <a:srcRect/>
          <a:stretch>
            <a:fillRect/>
          </a:stretch>
        </p:blipFill>
        <p:spPr bwMode="auto">
          <a:xfrm>
            <a:off x="5292080" y="1196752"/>
            <a:ext cx="3096343" cy="2400570"/>
          </a:xfrm>
          <a:prstGeom prst="rect">
            <a:avLst/>
          </a:prstGeom>
          <a:noFill/>
        </p:spPr>
      </p:pic>
      <p:sp>
        <p:nvSpPr>
          <p:cNvPr id="7" name="직사각형 6"/>
          <p:cNvSpPr/>
          <p:nvPr/>
        </p:nvSpPr>
        <p:spPr>
          <a:xfrm>
            <a:off x="5076056" y="3672732"/>
            <a:ext cx="3816424" cy="707886"/>
          </a:xfrm>
          <a:prstGeom prst="rect">
            <a:avLst/>
          </a:prstGeom>
          <a:ln>
            <a:solidFill>
              <a:schemeClr val="accent1"/>
            </a:solidFill>
          </a:ln>
        </p:spPr>
        <p:txBody>
          <a:bodyPr wrap="square">
            <a:spAutoFit/>
          </a:bodyPr>
          <a:lstStyle/>
          <a:p>
            <a:r>
              <a:rPr lang="en-US" altLang="ko-KR" sz="1000" dirty="0" smtClean="0"/>
              <a:t>Under normal physiological conditions, ABCA1-mediated cholesterol and </a:t>
            </a:r>
            <a:r>
              <a:rPr lang="en-US" altLang="ko-KR" sz="1000" dirty="0" err="1" smtClean="0"/>
              <a:t>phospholipid</a:t>
            </a:r>
            <a:r>
              <a:rPr lang="en-US" altLang="ko-KR" sz="1000" dirty="0" smtClean="0"/>
              <a:t> efflux from </a:t>
            </a:r>
            <a:r>
              <a:rPr lang="en-US" altLang="ko-KR" sz="1000" dirty="0" err="1" smtClean="0"/>
              <a:t>astrocytes</a:t>
            </a:r>
            <a:r>
              <a:rPr lang="en-US" altLang="ko-KR" sz="1000" dirty="0" smtClean="0"/>
              <a:t>, microglia, neurons (and possibly endothelial cells) facilitates </a:t>
            </a:r>
            <a:r>
              <a:rPr lang="en-US" altLang="ko-KR" sz="1000" dirty="0" err="1" smtClean="0"/>
              <a:t>ApoE</a:t>
            </a:r>
            <a:r>
              <a:rPr lang="en-US" altLang="ko-KR" sz="1000" dirty="0" smtClean="0"/>
              <a:t> </a:t>
            </a:r>
            <a:r>
              <a:rPr lang="en-US" altLang="ko-KR" sz="1000" dirty="0" err="1" smtClean="0"/>
              <a:t>lipidation</a:t>
            </a:r>
            <a:r>
              <a:rPr lang="en-US" altLang="ko-KR" sz="1000" dirty="0" smtClean="0"/>
              <a:t>. </a:t>
            </a:r>
            <a:r>
              <a:rPr lang="en-US" altLang="ko-KR" sz="1000" dirty="0" err="1" smtClean="0"/>
              <a:t>doi</a:t>
            </a:r>
            <a:r>
              <a:rPr lang="en-US" altLang="ko-KR" sz="1000" dirty="0" smtClean="0"/>
              <a:t>: 10.3389/fpsyt.2012.00054 </a:t>
            </a:r>
            <a:endParaRPr lang="ko-KR" alt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4630819" cy="369332"/>
          </a:xfrm>
          <a:prstGeom prst="rect">
            <a:avLst/>
          </a:prstGeom>
          <a:noFill/>
        </p:spPr>
        <p:txBody>
          <a:bodyPr wrap="none" rtlCol="0">
            <a:spAutoFit/>
          </a:bodyPr>
          <a:lstStyle/>
          <a:p>
            <a:r>
              <a:rPr lang="en-US" altLang="ko-KR" dirty="0" smtClean="0"/>
              <a:t>Association of </a:t>
            </a:r>
            <a:r>
              <a:rPr lang="en-US" altLang="ko-KR" dirty="0" err="1" smtClean="0"/>
              <a:t>ApoE</a:t>
            </a:r>
            <a:r>
              <a:rPr lang="en-US" altLang="ko-KR" dirty="0" smtClean="0"/>
              <a:t> receptors with LO-AD</a:t>
            </a:r>
            <a:endParaRPr lang="ko-KR" altLang="en-US" dirty="0"/>
          </a:p>
        </p:txBody>
      </p:sp>
      <p:pic>
        <p:nvPicPr>
          <p:cNvPr id="34818" name="Picture 2"/>
          <p:cNvPicPr>
            <a:picLocks noChangeAspect="1" noChangeArrowheads="1"/>
          </p:cNvPicPr>
          <p:nvPr/>
        </p:nvPicPr>
        <p:blipFill>
          <a:blip r:embed="rId2" cstate="print"/>
          <a:srcRect/>
          <a:stretch>
            <a:fillRect/>
          </a:stretch>
        </p:blipFill>
        <p:spPr bwMode="auto">
          <a:xfrm>
            <a:off x="1043608" y="1196752"/>
            <a:ext cx="7029450" cy="3648075"/>
          </a:xfrm>
          <a:prstGeom prst="rect">
            <a:avLst/>
          </a:prstGeom>
          <a:noFill/>
          <a:ln w="9525">
            <a:noFill/>
            <a:miter lim="800000"/>
            <a:headEnd/>
            <a:tailEnd/>
          </a:ln>
        </p:spPr>
      </p:pic>
      <p:sp>
        <p:nvSpPr>
          <p:cNvPr id="4" name="직사각형 3"/>
          <p:cNvSpPr/>
          <p:nvPr/>
        </p:nvSpPr>
        <p:spPr>
          <a:xfrm>
            <a:off x="323528" y="5373216"/>
            <a:ext cx="8496944" cy="1323439"/>
          </a:xfrm>
          <a:prstGeom prst="rect">
            <a:avLst/>
          </a:prstGeom>
        </p:spPr>
        <p:txBody>
          <a:bodyPr wrap="square">
            <a:spAutoFit/>
          </a:bodyPr>
          <a:lstStyle/>
          <a:p>
            <a:r>
              <a:rPr lang="en-US" altLang="ko-KR" sz="1000" dirty="0" smtClean="0"/>
              <a:t>The low-density lipoprotein (LDL) receptor gene family. (A) The core LDL receptor gene family as it exists in mammalian species. These family members are characterized by one or more </a:t>
            </a:r>
            <a:r>
              <a:rPr lang="en-US" altLang="ko-KR" sz="1000" dirty="0" err="1" smtClean="0"/>
              <a:t>ligand</a:t>
            </a:r>
            <a:r>
              <a:rPr lang="en-US" altLang="ko-KR" sz="1000" dirty="0" smtClean="0"/>
              <a:t>-binding domains, epidermal growth factor (EGF), homology domains consisting of EGF repeats and YWTD propeller (b-propeller) domains involved in pH-dependent release of </a:t>
            </a:r>
            <a:r>
              <a:rPr lang="en-US" altLang="ko-KR" sz="1000" dirty="0" err="1" smtClean="0"/>
              <a:t>ligands</a:t>
            </a:r>
            <a:r>
              <a:rPr lang="en-US" altLang="ko-KR" sz="1000" dirty="0" smtClean="0"/>
              <a:t> in the </a:t>
            </a:r>
            <a:r>
              <a:rPr lang="en-US" altLang="ko-KR" sz="1000" dirty="0" err="1" smtClean="0"/>
              <a:t>endosomes</a:t>
            </a:r>
            <a:r>
              <a:rPr lang="en-US" altLang="ko-KR" sz="1000" dirty="0" smtClean="0"/>
              <a:t>, a single </a:t>
            </a:r>
            <a:r>
              <a:rPr lang="en-US" altLang="ko-KR" sz="1000" dirty="0" err="1" smtClean="0"/>
              <a:t>transmembrane</a:t>
            </a:r>
            <a:endParaRPr lang="en-US" altLang="ko-KR" sz="1000" dirty="0" smtClean="0"/>
          </a:p>
          <a:p>
            <a:r>
              <a:rPr lang="en-US" altLang="ko-KR" sz="1000" dirty="0" smtClean="0"/>
              <a:t>domain and a </a:t>
            </a:r>
            <a:r>
              <a:rPr lang="en-US" altLang="ko-KR" sz="1000" dirty="0" err="1" smtClean="0"/>
              <a:t>cytoplasmic</a:t>
            </a:r>
            <a:r>
              <a:rPr lang="en-US" altLang="ko-KR" sz="1000" dirty="0" smtClean="0"/>
              <a:t> tail containing at least one </a:t>
            </a:r>
            <a:r>
              <a:rPr lang="en-US" altLang="ko-KR" sz="1000" dirty="0" err="1" smtClean="0"/>
              <a:t>NPxY</a:t>
            </a:r>
            <a:r>
              <a:rPr lang="en-US" altLang="ko-KR" sz="1000" dirty="0" smtClean="0"/>
              <a:t> motif. The latter represents both the </a:t>
            </a:r>
            <a:r>
              <a:rPr lang="en-US" altLang="ko-KR" sz="1000" dirty="0" err="1" smtClean="0"/>
              <a:t>endocytosis</a:t>
            </a:r>
            <a:r>
              <a:rPr lang="en-US" altLang="ko-KR" sz="1000" dirty="0" smtClean="0"/>
              <a:t> signal as well as a binding site for adaptor proteins linking the receptor to intracellular signaling pathways. Furthermore, LDLR, VLDLR, and Apoer2 carry an O-linked sugar domain. (B) Equivalent receptors that are structurally and functionally distinct family members in </a:t>
            </a:r>
            <a:r>
              <a:rPr lang="en-US" altLang="ko-KR" sz="1000" dirty="0" err="1" smtClean="0"/>
              <a:t>nonmammalian</a:t>
            </a:r>
            <a:r>
              <a:rPr lang="en-US" altLang="ko-KR" sz="1000" dirty="0" smtClean="0"/>
              <a:t> species. (C) A subgroup of functionally important, but more distantly related family members that share some, but not all, of the structural requirements of the “core members.” In addition, they could also contain domains, e.g., vacuolar protein sorting (VPS) domains, which are not present in the core family.</a:t>
            </a:r>
            <a:endParaRPr lang="ko-KR" altLang="en-US" sz="1000" dirty="0"/>
          </a:p>
        </p:txBody>
      </p:sp>
      <p:sp>
        <p:nvSpPr>
          <p:cNvPr id="6" name="TextBox 5"/>
          <p:cNvSpPr txBox="1"/>
          <p:nvPr/>
        </p:nvSpPr>
        <p:spPr>
          <a:xfrm>
            <a:off x="1043608" y="4725144"/>
            <a:ext cx="1494320" cy="261610"/>
          </a:xfrm>
          <a:prstGeom prst="rect">
            <a:avLst/>
          </a:prstGeom>
          <a:noFill/>
        </p:spPr>
        <p:txBody>
          <a:bodyPr wrap="none" rtlCol="0">
            <a:spAutoFit/>
          </a:bodyPr>
          <a:lstStyle/>
          <a:p>
            <a:r>
              <a:rPr lang="en-US" altLang="ko-KR" sz="1100" b="1" dirty="0" smtClean="0">
                <a:solidFill>
                  <a:srgbClr val="C00000"/>
                </a:solidFill>
              </a:rPr>
              <a:t>Signal transduction</a:t>
            </a:r>
            <a:endParaRPr lang="ko-KR" altLang="en-US" sz="1100" b="1" dirty="0">
              <a:solidFill>
                <a:srgbClr val="C00000"/>
              </a:solidFill>
            </a:endParaRPr>
          </a:p>
        </p:txBody>
      </p:sp>
      <p:cxnSp>
        <p:nvCxnSpPr>
          <p:cNvPr id="7" name="직선 화살표 연결선 6"/>
          <p:cNvCxnSpPr/>
          <p:nvPr/>
        </p:nvCxnSpPr>
        <p:spPr>
          <a:xfrm>
            <a:off x="2448704" y="4878396"/>
            <a:ext cx="432000" cy="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15816" y="4725144"/>
            <a:ext cx="5548314" cy="261610"/>
          </a:xfrm>
          <a:prstGeom prst="rect">
            <a:avLst/>
          </a:prstGeom>
          <a:noFill/>
        </p:spPr>
        <p:txBody>
          <a:bodyPr wrap="none" rtlCol="0">
            <a:spAutoFit/>
          </a:bodyPr>
          <a:lstStyle/>
          <a:p>
            <a:r>
              <a:rPr lang="en-US" altLang="ko-KR" sz="1100" b="1" dirty="0" smtClean="0">
                <a:solidFill>
                  <a:srgbClr val="C00000"/>
                </a:solidFill>
              </a:rPr>
              <a:t>Brain development, tau </a:t>
            </a:r>
            <a:r>
              <a:rPr lang="en-US" altLang="ko-KR" sz="1100" b="1" dirty="0" err="1" smtClean="0">
                <a:solidFill>
                  <a:srgbClr val="C00000"/>
                </a:solidFill>
              </a:rPr>
              <a:t>phosphorylation</a:t>
            </a:r>
            <a:r>
              <a:rPr lang="en-US" altLang="ko-KR" sz="1100" b="1" dirty="0" smtClean="0">
                <a:solidFill>
                  <a:srgbClr val="C00000"/>
                </a:solidFill>
              </a:rPr>
              <a:t>, synaptic function, </a:t>
            </a:r>
            <a:r>
              <a:rPr lang="en-US" altLang="ko-KR" sz="1100" b="1" dirty="0" err="1" smtClean="0">
                <a:solidFill>
                  <a:srgbClr val="C00000"/>
                </a:solidFill>
              </a:rPr>
              <a:t>neurodegeneration</a:t>
            </a:r>
            <a:endParaRPr lang="ko-KR" altLang="en-US" sz="1100" b="1" dirty="0">
              <a:solidFill>
                <a:srgbClr val="C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Apolipoprotein E and its receptors in Alzheimer's disease: pathways, pathogenesis and therapy"/>
          <p:cNvPicPr>
            <a:picLocks noChangeAspect="1" noChangeArrowheads="1"/>
          </p:cNvPicPr>
          <p:nvPr/>
        </p:nvPicPr>
        <p:blipFill>
          <a:blip r:embed="rId2" cstate="print"/>
          <a:srcRect/>
          <a:stretch>
            <a:fillRect/>
          </a:stretch>
        </p:blipFill>
        <p:spPr bwMode="auto">
          <a:xfrm>
            <a:off x="2339752" y="1465318"/>
            <a:ext cx="3722155" cy="3386752"/>
          </a:xfrm>
          <a:prstGeom prst="rect">
            <a:avLst/>
          </a:prstGeom>
          <a:noFill/>
        </p:spPr>
      </p:pic>
      <p:sp>
        <p:nvSpPr>
          <p:cNvPr id="3" name="직사각형 2"/>
          <p:cNvSpPr/>
          <p:nvPr/>
        </p:nvSpPr>
        <p:spPr>
          <a:xfrm>
            <a:off x="971600" y="5085184"/>
            <a:ext cx="6912768" cy="1323439"/>
          </a:xfrm>
          <a:prstGeom prst="rect">
            <a:avLst/>
          </a:prstGeom>
        </p:spPr>
        <p:txBody>
          <a:bodyPr wrap="square">
            <a:spAutoFit/>
          </a:bodyPr>
          <a:lstStyle/>
          <a:p>
            <a:r>
              <a:rPr lang="en-US" altLang="ko-KR" sz="1000" dirty="0" err="1" smtClean="0"/>
              <a:t>Apolipoprotein</a:t>
            </a:r>
            <a:r>
              <a:rPr lang="en-US" altLang="ko-KR" sz="1000" dirty="0" smtClean="0"/>
              <a:t> E (APOE) that is secreted by </a:t>
            </a:r>
            <a:r>
              <a:rPr lang="en-US" altLang="ko-KR" sz="1000" dirty="0" err="1" smtClean="0"/>
              <a:t>astrocytes</a:t>
            </a:r>
            <a:r>
              <a:rPr lang="en-US" altLang="ko-KR" sz="1000" dirty="0" smtClean="0"/>
              <a:t> assembles cholesterol and other lipids into lipoprotein particles. The plasma membrane transporter ABCA1 loads lipids onto APOE. Liver X receptors (LXRs) increase the expression of both ABCA1 and APOE. APOE–lipoprotein particles can undergo modifications such as recruitment of </a:t>
            </a:r>
            <a:r>
              <a:rPr lang="en-US" altLang="ko-KR" sz="1000" dirty="0" err="1" smtClean="0"/>
              <a:t>oligodendrocyte</a:t>
            </a:r>
            <a:r>
              <a:rPr lang="en-US" altLang="ko-KR" sz="1000" dirty="0" smtClean="0"/>
              <a:t>-specific lipids and additional APOE molecules before binding to the neuronal APOE receptors LDL receptor (LDLR) and LDLR-related protein 1 (LRP1) or being transported to the cerebrospinal fluid (CSF). Cholesterol and other lipids transported to neurons have important roles in synapse formation and repair (see main text for details). The inset shows the main components of APOE–lipoprotein particles: cholesterol, cholesterol esters and phospholipids. Nature Reviews Neuroscience 10, 333-344 (May 2009)</a:t>
            </a:r>
          </a:p>
        </p:txBody>
      </p:sp>
      <p:sp>
        <p:nvSpPr>
          <p:cNvPr id="4" name="직사각형 3"/>
          <p:cNvSpPr/>
          <p:nvPr/>
        </p:nvSpPr>
        <p:spPr>
          <a:xfrm>
            <a:off x="611560" y="476672"/>
            <a:ext cx="7416824" cy="738664"/>
          </a:xfrm>
          <a:prstGeom prst="rect">
            <a:avLst/>
          </a:prstGeom>
        </p:spPr>
        <p:txBody>
          <a:bodyPr wrap="square">
            <a:spAutoFit/>
          </a:bodyPr>
          <a:lstStyle/>
          <a:p>
            <a:r>
              <a:rPr lang="en-US" altLang="ko-KR" dirty="0" smtClean="0"/>
              <a:t>Normal function of </a:t>
            </a:r>
            <a:r>
              <a:rPr lang="en-US" altLang="ko-KR" dirty="0" err="1" smtClean="0"/>
              <a:t>ApoE</a:t>
            </a:r>
            <a:r>
              <a:rPr lang="en-US" altLang="ko-KR" dirty="0" smtClean="0"/>
              <a:t> receptors</a:t>
            </a:r>
          </a:p>
          <a:p>
            <a:r>
              <a:rPr lang="en-US" altLang="ko-KR" sz="1200" dirty="0" smtClean="0"/>
              <a:t>Synapse formation and repair depend on cholesterol transport from </a:t>
            </a:r>
            <a:r>
              <a:rPr lang="en-US" altLang="ko-KR" sz="1200" dirty="0" err="1" smtClean="0"/>
              <a:t>astrocytes</a:t>
            </a:r>
            <a:r>
              <a:rPr lang="en-US" altLang="ko-KR" sz="1200" dirty="0" smtClean="0"/>
              <a:t> to neurons by the </a:t>
            </a:r>
            <a:r>
              <a:rPr lang="en-US" altLang="ko-KR" sz="1200" dirty="0" err="1" smtClean="0"/>
              <a:t>ApoE–ApoE</a:t>
            </a:r>
            <a:r>
              <a:rPr lang="en-US" altLang="ko-KR" sz="1200" dirty="0" smtClean="0"/>
              <a:t> receptor pathway.</a:t>
            </a:r>
            <a:endParaRPr lang="en-US" altLang="ko-KR"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836712"/>
            <a:ext cx="7901074" cy="4493538"/>
          </a:xfrm>
          <a:prstGeom prst="rect">
            <a:avLst/>
          </a:prstGeom>
          <a:noFill/>
        </p:spPr>
        <p:txBody>
          <a:bodyPr wrap="none" rtlCol="0">
            <a:spAutoFit/>
          </a:bodyPr>
          <a:lstStyle/>
          <a:p>
            <a:r>
              <a:rPr lang="en-US" altLang="ko-KR" dirty="0" smtClean="0"/>
              <a:t>LRP1 &amp; LDLR: key metabolic receptors for </a:t>
            </a:r>
            <a:r>
              <a:rPr lang="en-US" altLang="ko-KR" dirty="0" err="1" smtClean="0"/>
              <a:t>ApoE</a:t>
            </a:r>
            <a:r>
              <a:rPr lang="en-US" altLang="ko-KR" dirty="0" smtClean="0"/>
              <a:t>/lipoprotein in the brain</a:t>
            </a:r>
          </a:p>
          <a:p>
            <a:endParaRPr lang="en-US" altLang="ko-KR" dirty="0" smtClean="0"/>
          </a:p>
          <a:p>
            <a:r>
              <a:rPr lang="en-US" altLang="ko-KR" sz="1200" dirty="0" smtClean="0"/>
              <a:t>LRP1 expression: neurons&gt;</a:t>
            </a:r>
            <a:r>
              <a:rPr lang="en-US" altLang="ko-KR" sz="1200" dirty="0" err="1" smtClean="0"/>
              <a:t>glia</a:t>
            </a:r>
            <a:endParaRPr lang="en-US" altLang="ko-KR" sz="1200" dirty="0" smtClean="0"/>
          </a:p>
          <a:p>
            <a:r>
              <a:rPr lang="en-US" altLang="ko-KR" sz="1200" dirty="0" smtClean="0"/>
              <a:t>LDLR expression: neurons&lt;</a:t>
            </a:r>
            <a:r>
              <a:rPr lang="en-US" altLang="ko-KR" sz="1200" dirty="0" err="1" smtClean="0"/>
              <a:t>glia</a:t>
            </a:r>
            <a:endParaRPr lang="en-US" altLang="ko-KR" sz="1200" dirty="0" smtClean="0"/>
          </a:p>
          <a:p>
            <a:r>
              <a:rPr lang="en-US" altLang="ko-KR" sz="1200" dirty="0" err="1" smtClean="0"/>
              <a:t>apoE</a:t>
            </a:r>
            <a:r>
              <a:rPr lang="en-US" altLang="ko-KR" sz="1200" dirty="0" smtClean="0"/>
              <a:t>-lipoprotein particles secreted by </a:t>
            </a:r>
            <a:r>
              <a:rPr lang="en-US" altLang="ko-KR" sz="1200" dirty="0" err="1" smtClean="0"/>
              <a:t>astrocytes</a:t>
            </a:r>
            <a:r>
              <a:rPr lang="en-US" altLang="ko-KR" sz="1200" dirty="0" smtClean="0"/>
              <a:t> have higher affinity for LDLR than LRP1 </a:t>
            </a:r>
          </a:p>
          <a:p>
            <a:endParaRPr lang="en-US" altLang="ko-KR" dirty="0" smtClean="0"/>
          </a:p>
          <a:p>
            <a:r>
              <a:rPr lang="en-US" altLang="ko-KR" sz="1400" dirty="0" smtClean="0">
                <a:latin typeface="굴림"/>
                <a:ea typeface="굴림"/>
              </a:rPr>
              <a:t>▪ </a:t>
            </a:r>
            <a:r>
              <a:rPr lang="en-US" altLang="ko-KR" sz="1400" dirty="0" smtClean="0"/>
              <a:t>Trafficking</a:t>
            </a:r>
          </a:p>
          <a:p>
            <a:r>
              <a:rPr lang="en-US" altLang="ko-KR" sz="1200" dirty="0" smtClean="0"/>
              <a:t>APP retained at the cell surface: subject to </a:t>
            </a:r>
            <a:r>
              <a:rPr lang="en-US" altLang="ko-KR" sz="1200" dirty="0" err="1" smtClean="0"/>
              <a:t>nonamyloidogenic</a:t>
            </a:r>
            <a:r>
              <a:rPr lang="en-US" altLang="ko-KR" sz="1200" dirty="0" smtClean="0"/>
              <a:t> proteolysis by </a:t>
            </a:r>
            <a:r>
              <a:rPr lang="el-GR" altLang="ko-KR" sz="1200" dirty="0" smtClean="0"/>
              <a:t>α</a:t>
            </a:r>
            <a:r>
              <a:rPr lang="en-US" altLang="ko-KR" sz="1200" dirty="0" smtClean="0"/>
              <a:t>-protease</a:t>
            </a:r>
          </a:p>
          <a:p>
            <a:r>
              <a:rPr lang="en-US" altLang="ko-KR" sz="1200" dirty="0" smtClean="0"/>
              <a:t>APP trafficking and processing: accelerated by APP and LRP1 interaction, leading to increased A</a:t>
            </a:r>
            <a:r>
              <a:rPr lang="el-GR" altLang="ko-KR" sz="1200" dirty="0" smtClean="0"/>
              <a:t>β</a:t>
            </a:r>
            <a:endParaRPr lang="en-US" altLang="ko-KR" sz="1200" dirty="0" smtClean="0"/>
          </a:p>
          <a:p>
            <a:endParaRPr lang="en-US" altLang="ko-KR" sz="1200" dirty="0" smtClean="0"/>
          </a:p>
          <a:p>
            <a:endParaRPr lang="en-US" altLang="ko-KR" sz="1200" dirty="0" smtClean="0"/>
          </a:p>
          <a:p>
            <a:r>
              <a:rPr lang="en-US" altLang="ko-KR" sz="1400" dirty="0" smtClean="0">
                <a:latin typeface="굴림"/>
                <a:ea typeface="굴림"/>
              </a:rPr>
              <a:t>▪ </a:t>
            </a:r>
            <a:r>
              <a:rPr lang="en-US" altLang="ko-KR" sz="1400" dirty="0" smtClean="0"/>
              <a:t>Clearance</a:t>
            </a:r>
          </a:p>
          <a:p>
            <a:r>
              <a:rPr lang="en-US" altLang="ko-KR" sz="1200" dirty="0" smtClean="0"/>
              <a:t>Two major pathways</a:t>
            </a:r>
          </a:p>
          <a:p>
            <a:pPr marL="228600" indent="-228600"/>
            <a:r>
              <a:rPr lang="en-US" altLang="ko-KR" sz="1200" dirty="0" smtClean="0">
                <a:solidFill>
                  <a:srgbClr val="FF0000"/>
                </a:solidFill>
              </a:rPr>
              <a:t>a. Receptor-mediated clearance: partially mediated by </a:t>
            </a:r>
            <a:r>
              <a:rPr lang="en-US" altLang="ko-KR" sz="1200" dirty="0" err="1" smtClean="0">
                <a:solidFill>
                  <a:srgbClr val="FF0000"/>
                </a:solidFill>
              </a:rPr>
              <a:t>ApoE</a:t>
            </a:r>
            <a:r>
              <a:rPr lang="en-US" altLang="ko-KR" sz="1200" dirty="0" smtClean="0">
                <a:solidFill>
                  <a:srgbClr val="FF0000"/>
                </a:solidFill>
              </a:rPr>
              <a:t> receptors</a:t>
            </a:r>
          </a:p>
          <a:p>
            <a:pPr marL="228600" indent="-228600"/>
            <a:r>
              <a:rPr lang="en-US" altLang="ko-KR" sz="1200" dirty="0" smtClean="0"/>
              <a:t>A</a:t>
            </a:r>
            <a:r>
              <a:rPr lang="el-GR" altLang="ko-KR" sz="1200" dirty="0" smtClean="0"/>
              <a:t>β </a:t>
            </a:r>
            <a:r>
              <a:rPr lang="en-US" altLang="ko-KR" sz="1200" dirty="0" smtClean="0"/>
              <a:t>clearance is increased in LDLR-</a:t>
            </a:r>
            <a:r>
              <a:rPr lang="en-US" altLang="ko-KR" sz="1200" dirty="0" err="1" smtClean="0"/>
              <a:t>Tg</a:t>
            </a:r>
            <a:r>
              <a:rPr lang="en-US" altLang="ko-KR" sz="1200" dirty="0" smtClean="0"/>
              <a:t> mouse</a:t>
            </a:r>
          </a:p>
          <a:p>
            <a:r>
              <a:rPr lang="en-US" altLang="ko-KR" sz="1200" dirty="0" smtClean="0"/>
              <a:t>Along with interstitial fluid drainage pathway or through BBB</a:t>
            </a:r>
          </a:p>
          <a:p>
            <a:r>
              <a:rPr lang="en-US" altLang="ko-KR" sz="1200" dirty="0" smtClean="0"/>
              <a:t>Direct interaction of </a:t>
            </a:r>
            <a:r>
              <a:rPr lang="en-US" altLang="ko-KR" sz="1200" dirty="0" err="1" smtClean="0"/>
              <a:t>ApoE</a:t>
            </a:r>
            <a:r>
              <a:rPr lang="en-US" altLang="ko-KR" sz="1200" dirty="0" smtClean="0"/>
              <a:t> with A</a:t>
            </a:r>
            <a:r>
              <a:rPr lang="el-GR" altLang="ko-KR" sz="1200" dirty="0" smtClean="0"/>
              <a:t>β</a:t>
            </a:r>
            <a:r>
              <a:rPr lang="en-US" altLang="ko-KR" sz="1200" dirty="0" smtClean="0"/>
              <a:t>, compromising its lipid-binding function and binding to </a:t>
            </a:r>
            <a:r>
              <a:rPr lang="en-US" altLang="ko-KR" sz="1200" dirty="0" err="1" smtClean="0"/>
              <a:t>apoE</a:t>
            </a:r>
            <a:r>
              <a:rPr lang="en-US" altLang="ko-KR" sz="1200" dirty="0" smtClean="0"/>
              <a:t> receptor</a:t>
            </a:r>
          </a:p>
          <a:p>
            <a:r>
              <a:rPr lang="en-US" altLang="ko-KR" sz="1200" dirty="0" smtClean="0"/>
              <a:t>Recent study suggests that </a:t>
            </a:r>
            <a:r>
              <a:rPr lang="en-US" altLang="ko-KR" sz="1200" dirty="0" err="1" smtClean="0"/>
              <a:t>ApoE</a:t>
            </a:r>
            <a:r>
              <a:rPr lang="en-US" altLang="ko-KR" sz="1200" dirty="0" smtClean="0"/>
              <a:t>-A</a:t>
            </a:r>
            <a:r>
              <a:rPr lang="el-GR" altLang="ko-KR" sz="1200" dirty="0" smtClean="0"/>
              <a:t>β</a:t>
            </a:r>
            <a:r>
              <a:rPr lang="en-US" altLang="ko-KR" sz="1200" dirty="0" smtClean="0"/>
              <a:t> complex can be cleared by VLDLR (ApoE2-A</a:t>
            </a:r>
            <a:r>
              <a:rPr lang="el-GR" altLang="ko-KR" sz="1200" dirty="0" smtClean="0"/>
              <a:t>β </a:t>
            </a:r>
            <a:r>
              <a:rPr lang="en-US" altLang="ko-KR" sz="1200" dirty="0" smtClean="0"/>
              <a:t>&amp; ApoE3-A</a:t>
            </a:r>
            <a:r>
              <a:rPr lang="el-GR" altLang="ko-KR" sz="1200" dirty="0" smtClean="0"/>
              <a:t>β</a:t>
            </a:r>
            <a:r>
              <a:rPr lang="en-US" altLang="ko-KR" sz="1200" dirty="0" smtClean="0"/>
              <a:t> &gt; ApoE4-A</a:t>
            </a:r>
            <a:r>
              <a:rPr lang="el-GR" altLang="ko-KR" sz="1200" dirty="0" smtClean="0"/>
              <a:t>β</a:t>
            </a:r>
            <a:r>
              <a:rPr lang="en-US" altLang="ko-KR" sz="1200" dirty="0" smtClean="0"/>
              <a:t>)</a:t>
            </a:r>
          </a:p>
          <a:p>
            <a:endParaRPr lang="en-US" altLang="ko-KR" sz="1200" dirty="0" smtClean="0"/>
          </a:p>
          <a:p>
            <a:r>
              <a:rPr lang="en-US" altLang="ko-KR" sz="1200" dirty="0" smtClean="0">
                <a:solidFill>
                  <a:srgbClr val="FF0000"/>
                </a:solidFill>
              </a:rPr>
              <a:t>b. </a:t>
            </a:r>
            <a:r>
              <a:rPr lang="en-US" altLang="ko-KR" sz="1200" dirty="0" err="1" smtClean="0">
                <a:solidFill>
                  <a:srgbClr val="FF0000"/>
                </a:solidFill>
              </a:rPr>
              <a:t>Endopeptidase</a:t>
            </a:r>
            <a:r>
              <a:rPr lang="en-US" altLang="ko-KR" sz="1200" dirty="0" smtClean="0">
                <a:solidFill>
                  <a:srgbClr val="FF0000"/>
                </a:solidFill>
              </a:rPr>
              <a:t>-mediated </a:t>
            </a:r>
            <a:r>
              <a:rPr lang="en-US" altLang="ko-KR" sz="1200" dirty="0" err="1" smtClean="0">
                <a:solidFill>
                  <a:srgbClr val="FF0000"/>
                </a:solidFill>
              </a:rPr>
              <a:t>proteolytic</a:t>
            </a:r>
            <a:r>
              <a:rPr lang="en-US" altLang="ko-KR" sz="1200" dirty="0" smtClean="0">
                <a:solidFill>
                  <a:srgbClr val="FF0000"/>
                </a:solidFill>
              </a:rPr>
              <a:t> degradation</a:t>
            </a:r>
          </a:p>
          <a:p>
            <a:r>
              <a:rPr lang="en-US" altLang="ko-KR" sz="1200" dirty="0" smtClean="0"/>
              <a:t>Via </a:t>
            </a:r>
            <a:r>
              <a:rPr lang="en-US" altLang="ko-KR" sz="1200" dirty="0" err="1" smtClean="0"/>
              <a:t>autophagy</a:t>
            </a:r>
            <a:r>
              <a:rPr lang="en-US" altLang="ko-KR" sz="1200" dirty="0" smtClean="0"/>
              <a:t> in </a:t>
            </a:r>
            <a:r>
              <a:rPr lang="en-US" altLang="ko-KR" sz="1200" dirty="0" err="1" smtClean="0"/>
              <a:t>glial</a:t>
            </a:r>
            <a:r>
              <a:rPr lang="en-US" altLang="ko-KR" sz="1200" dirty="0" smtClean="0"/>
              <a:t> cells and neurons?</a:t>
            </a:r>
          </a:p>
          <a:p>
            <a:r>
              <a:rPr lang="en-US" altLang="ko-KR" sz="1200" dirty="0" smtClean="0"/>
              <a:t>However, </a:t>
            </a:r>
            <a:r>
              <a:rPr lang="en-US" altLang="ko-KR" sz="1200" dirty="0" err="1" smtClean="0"/>
              <a:t>intraneural</a:t>
            </a:r>
            <a:r>
              <a:rPr lang="en-US" altLang="ko-KR" sz="1200" dirty="0" smtClean="0"/>
              <a:t> accumulation of A</a:t>
            </a:r>
            <a:r>
              <a:rPr lang="el-GR" altLang="ko-KR" sz="1200" dirty="0" smtClean="0"/>
              <a:t>β</a:t>
            </a:r>
            <a:r>
              <a:rPr lang="en-US" altLang="ko-KR" sz="1200" dirty="0" smtClean="0"/>
              <a:t> may contribute to </a:t>
            </a:r>
            <a:r>
              <a:rPr lang="en-US" altLang="ko-KR" sz="1200" dirty="0" err="1" smtClean="0"/>
              <a:t>lysosomal</a:t>
            </a:r>
            <a:r>
              <a:rPr lang="en-US" altLang="ko-KR" sz="1200" dirty="0" smtClean="0"/>
              <a:t> dysfunction and neural toxicity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nature.com/nrn/journal/v10/n5/images/nrn2620-f3.jpg"/>
          <p:cNvPicPr>
            <a:picLocks noChangeAspect="1" noChangeArrowheads="1"/>
          </p:cNvPicPr>
          <p:nvPr/>
        </p:nvPicPr>
        <p:blipFill>
          <a:blip r:embed="rId2" cstate="print"/>
          <a:srcRect/>
          <a:stretch>
            <a:fillRect/>
          </a:stretch>
        </p:blipFill>
        <p:spPr bwMode="auto">
          <a:xfrm>
            <a:off x="467544" y="1772816"/>
            <a:ext cx="4320480" cy="3681409"/>
          </a:xfrm>
          <a:prstGeom prst="rect">
            <a:avLst/>
          </a:prstGeom>
          <a:noFill/>
        </p:spPr>
      </p:pic>
      <p:sp>
        <p:nvSpPr>
          <p:cNvPr id="3" name="직사각형 2"/>
          <p:cNvSpPr/>
          <p:nvPr/>
        </p:nvSpPr>
        <p:spPr>
          <a:xfrm>
            <a:off x="611560" y="476672"/>
            <a:ext cx="7848872" cy="338554"/>
          </a:xfrm>
          <a:prstGeom prst="rect">
            <a:avLst/>
          </a:prstGeom>
        </p:spPr>
        <p:txBody>
          <a:bodyPr wrap="square">
            <a:spAutoFit/>
          </a:bodyPr>
          <a:lstStyle/>
          <a:p>
            <a:r>
              <a:rPr lang="en-US" altLang="ko-KR" sz="1600" dirty="0" smtClean="0"/>
              <a:t>APP processing pathways regulated by LDL receptor family members and </a:t>
            </a:r>
            <a:r>
              <a:rPr lang="en-US" altLang="ko-KR" sz="1600" dirty="0" err="1" smtClean="0"/>
              <a:t>ApoE</a:t>
            </a:r>
            <a:endParaRPr lang="ko-KR" altLang="en-US" sz="1600" dirty="0"/>
          </a:p>
        </p:txBody>
      </p:sp>
      <p:sp>
        <p:nvSpPr>
          <p:cNvPr id="15" name="직사각형 14"/>
          <p:cNvSpPr/>
          <p:nvPr/>
        </p:nvSpPr>
        <p:spPr>
          <a:xfrm>
            <a:off x="5076056" y="1556792"/>
            <a:ext cx="3960440" cy="4247317"/>
          </a:xfrm>
          <a:prstGeom prst="rect">
            <a:avLst/>
          </a:prstGeom>
        </p:spPr>
        <p:txBody>
          <a:bodyPr wrap="square">
            <a:spAutoFit/>
          </a:bodyPr>
          <a:lstStyle/>
          <a:p>
            <a:r>
              <a:rPr lang="en-US" altLang="ko-KR" sz="1000" dirty="0" smtClean="0"/>
              <a:t>Newly synthesized </a:t>
            </a:r>
            <a:r>
              <a:rPr lang="en-US" altLang="ko-KR" sz="1000" dirty="0" err="1" smtClean="0"/>
              <a:t>amyloid</a:t>
            </a:r>
            <a:r>
              <a:rPr lang="en-US" altLang="ko-KR" sz="1000" dirty="0" smtClean="0"/>
              <a:t> precursor protein (APP) traffics through the </a:t>
            </a:r>
            <a:r>
              <a:rPr lang="en-US" altLang="ko-KR" sz="1000" dirty="0" err="1" smtClean="0"/>
              <a:t>secretory</a:t>
            </a:r>
            <a:r>
              <a:rPr lang="en-US" altLang="ko-KR" sz="1000" dirty="0" smtClean="0"/>
              <a:t> pathway to the plasma membrane, where it is primarily cleaved by the </a:t>
            </a:r>
            <a:r>
              <a:rPr lang="el-GR" altLang="ko-KR" sz="1000" dirty="0" smtClean="0"/>
              <a:t>α</a:t>
            </a:r>
            <a:r>
              <a:rPr lang="en-US" altLang="ko-KR" sz="1000" dirty="0" smtClean="0"/>
              <a:t>-</a:t>
            </a:r>
            <a:r>
              <a:rPr lang="en-US" altLang="ko-KR" sz="1000" dirty="0" err="1" smtClean="0"/>
              <a:t>secretase</a:t>
            </a:r>
            <a:r>
              <a:rPr lang="en-US" altLang="ko-KR" sz="1000" dirty="0" smtClean="0"/>
              <a:t> in the non-</a:t>
            </a:r>
            <a:r>
              <a:rPr lang="en-US" altLang="ko-KR" sz="1000" dirty="0" err="1" smtClean="0"/>
              <a:t>amyloidogenic</a:t>
            </a:r>
            <a:r>
              <a:rPr lang="en-US" altLang="ko-KR" sz="1000" dirty="0" smtClean="0"/>
              <a:t> pathway to produce a minimally toxic peptide called P3. When APP is internalized through the </a:t>
            </a:r>
            <a:r>
              <a:rPr lang="en-US" altLang="ko-KR" sz="1000" dirty="0" err="1" smtClean="0"/>
              <a:t>clathrin</a:t>
            </a:r>
            <a:r>
              <a:rPr lang="en-US" altLang="ko-KR" sz="1000" dirty="0" smtClean="0"/>
              <a:t>-mediated pathway it is delivered to </a:t>
            </a:r>
            <a:r>
              <a:rPr lang="en-US" altLang="ko-KR" sz="1000" dirty="0" err="1" smtClean="0"/>
              <a:t>endosomes</a:t>
            </a:r>
            <a:r>
              <a:rPr lang="en-US" altLang="ko-KR" sz="1000" dirty="0" smtClean="0"/>
              <a:t>, where it is cleaved first by the </a:t>
            </a:r>
            <a:r>
              <a:rPr lang="el-GR" altLang="ko-KR" sz="1000" dirty="0" smtClean="0"/>
              <a:t>β</a:t>
            </a:r>
            <a:r>
              <a:rPr lang="en-US" altLang="ko-KR" sz="1000" dirty="0" smtClean="0"/>
              <a:t>-</a:t>
            </a:r>
            <a:r>
              <a:rPr lang="en-US" altLang="ko-KR" sz="1000" dirty="0" err="1" smtClean="0"/>
              <a:t>secretase</a:t>
            </a:r>
            <a:r>
              <a:rPr lang="en-US" altLang="ko-KR" sz="1000" dirty="0" smtClean="0"/>
              <a:t> BACE1 and then by the </a:t>
            </a:r>
            <a:r>
              <a:rPr lang="el-GR" altLang="ko-KR" sz="1000" dirty="0" smtClean="0"/>
              <a:t>γ</a:t>
            </a:r>
            <a:r>
              <a:rPr lang="en-US" altLang="ko-KR" sz="1000" dirty="0" smtClean="0"/>
              <a:t>-</a:t>
            </a:r>
            <a:r>
              <a:rPr lang="en-US" altLang="ko-KR" sz="1000" dirty="0" err="1" smtClean="0"/>
              <a:t>secretase</a:t>
            </a:r>
            <a:r>
              <a:rPr lang="en-US" altLang="ko-KR" sz="1000" dirty="0" smtClean="0"/>
              <a:t> to generate highly toxic </a:t>
            </a:r>
            <a:r>
              <a:rPr lang="en-US" altLang="ko-KR" sz="1000" dirty="0" err="1" smtClean="0"/>
              <a:t>amyloid</a:t>
            </a:r>
            <a:r>
              <a:rPr lang="en-US" altLang="ko-KR" sz="1000" dirty="0" smtClean="0"/>
              <a:t>-</a:t>
            </a:r>
            <a:r>
              <a:rPr lang="el-GR" altLang="ko-KR" sz="1000" dirty="0" smtClean="0"/>
              <a:t>β</a:t>
            </a:r>
            <a:r>
              <a:rPr lang="en-US" altLang="ko-KR" sz="1000" dirty="0" smtClean="0"/>
              <a:t> (A). Although most A</a:t>
            </a:r>
            <a:r>
              <a:rPr lang="el-GR" altLang="ko-KR" sz="1000" dirty="0" smtClean="0"/>
              <a:t>β</a:t>
            </a:r>
            <a:r>
              <a:rPr lang="en-US" altLang="ko-KR" sz="1000" dirty="0" smtClean="0"/>
              <a:t> peptides are secreted to the extracellular space, some can aggregate in the late </a:t>
            </a:r>
            <a:r>
              <a:rPr lang="en-US" altLang="ko-KR" sz="1000" dirty="0" err="1" smtClean="0"/>
              <a:t>endosomes</a:t>
            </a:r>
            <a:r>
              <a:rPr lang="en-US" altLang="ko-KR" sz="1000" dirty="0" smtClean="0"/>
              <a:t> or </a:t>
            </a:r>
            <a:r>
              <a:rPr lang="en-US" altLang="ko-KR" sz="1000" dirty="0" err="1" smtClean="0"/>
              <a:t>lysosomes</a:t>
            </a:r>
            <a:r>
              <a:rPr lang="en-US" altLang="ko-KR" sz="1000" dirty="0" smtClean="0"/>
              <a:t> and contribute to </a:t>
            </a:r>
            <a:r>
              <a:rPr lang="en-US" altLang="ko-KR" sz="1000" dirty="0" err="1" smtClean="0"/>
              <a:t>intraneuronal</a:t>
            </a:r>
            <a:r>
              <a:rPr lang="en-US" altLang="ko-KR" sz="1000" dirty="0" smtClean="0"/>
              <a:t> A</a:t>
            </a:r>
            <a:r>
              <a:rPr lang="el-GR" altLang="ko-KR" sz="1000" dirty="0" smtClean="0"/>
              <a:t>β</a:t>
            </a:r>
            <a:r>
              <a:rPr lang="en-US" altLang="ko-KR" sz="1000" dirty="0" smtClean="0"/>
              <a:t> accumulation. </a:t>
            </a:r>
            <a:r>
              <a:rPr lang="en-US" altLang="ko-KR" sz="1000" dirty="0" smtClean="0">
                <a:solidFill>
                  <a:srgbClr val="FF0000"/>
                </a:solidFill>
              </a:rPr>
              <a:t>The fast </a:t>
            </a:r>
            <a:r>
              <a:rPr lang="en-US" altLang="ko-KR" sz="1000" dirty="0" err="1" smtClean="0">
                <a:solidFill>
                  <a:srgbClr val="FF0000"/>
                </a:solidFill>
              </a:rPr>
              <a:t>endocytosis</a:t>
            </a:r>
            <a:r>
              <a:rPr lang="en-US" altLang="ko-KR" sz="1000" dirty="0" smtClean="0">
                <a:solidFill>
                  <a:srgbClr val="FF0000"/>
                </a:solidFill>
              </a:rPr>
              <a:t> of LDLR-related protein 1 (LRP1) enhances APP </a:t>
            </a:r>
            <a:r>
              <a:rPr lang="en-US" altLang="ko-KR" sz="1000" dirty="0" err="1" smtClean="0">
                <a:solidFill>
                  <a:srgbClr val="FF0000"/>
                </a:solidFill>
              </a:rPr>
              <a:t>endocytosis</a:t>
            </a:r>
            <a:r>
              <a:rPr lang="en-US" altLang="ko-KR" sz="1000" dirty="0" smtClean="0">
                <a:solidFill>
                  <a:srgbClr val="FF0000"/>
                </a:solidFill>
              </a:rPr>
              <a:t> and processing to A</a:t>
            </a:r>
            <a:r>
              <a:rPr lang="el-GR" altLang="ko-KR" sz="1000" dirty="0" smtClean="0">
                <a:solidFill>
                  <a:srgbClr val="FF0000"/>
                </a:solidFill>
              </a:rPr>
              <a:t>β</a:t>
            </a:r>
            <a:r>
              <a:rPr lang="en-US" altLang="ko-KR" sz="1000" dirty="0" smtClean="0"/>
              <a:t>, whereas the slow </a:t>
            </a:r>
            <a:r>
              <a:rPr lang="en-US" altLang="ko-KR" sz="1000" dirty="0" err="1" smtClean="0"/>
              <a:t>endocytosis</a:t>
            </a:r>
            <a:r>
              <a:rPr lang="en-US" altLang="ko-KR" sz="1000" dirty="0" smtClean="0"/>
              <a:t> of LRP1B and APOE receptor 2 (APOER2; also known as LRP8) contributes to retaining APP at the cell surface and promotes non-</a:t>
            </a:r>
            <a:r>
              <a:rPr lang="en-US" altLang="ko-KR" sz="1000" dirty="0" err="1" smtClean="0"/>
              <a:t>amyloidogenic</a:t>
            </a:r>
            <a:r>
              <a:rPr lang="en-US" altLang="ko-KR" sz="1000" dirty="0" smtClean="0"/>
              <a:t> processing. </a:t>
            </a:r>
            <a:r>
              <a:rPr lang="en-US" altLang="ko-KR" sz="1000" dirty="0" err="1" smtClean="0"/>
              <a:t>Sortilin</a:t>
            </a:r>
            <a:r>
              <a:rPr lang="en-US" altLang="ko-KR" sz="1000" dirty="0" smtClean="0"/>
              <a:t>-related receptor with A-type repeats (SORLA; also known as SORL1 and LR11) probably shuttles APP to the Golgi compartments and reduces its processing by </a:t>
            </a:r>
            <a:r>
              <a:rPr lang="el-GR" altLang="ko-KR" sz="1000" dirty="0" smtClean="0"/>
              <a:t>β</a:t>
            </a:r>
            <a:r>
              <a:rPr lang="en-US" altLang="ko-KR" sz="1000" dirty="0" smtClean="0"/>
              <a:t>-</a:t>
            </a:r>
            <a:r>
              <a:rPr lang="en-US" altLang="ko-KR" sz="1000" dirty="0" err="1" smtClean="0"/>
              <a:t>secretase</a:t>
            </a:r>
            <a:r>
              <a:rPr lang="en-US" altLang="ko-KR" sz="1000" dirty="0" smtClean="0"/>
              <a:t> in the early </a:t>
            </a:r>
            <a:r>
              <a:rPr lang="en-US" altLang="ko-KR" sz="1000" dirty="0" err="1" smtClean="0"/>
              <a:t>endosomes</a:t>
            </a:r>
            <a:r>
              <a:rPr lang="en-US" altLang="ko-KR" sz="1000" dirty="0" smtClean="0"/>
              <a:t>, thus decreasing A</a:t>
            </a:r>
            <a:r>
              <a:rPr lang="el-GR" altLang="ko-KR" sz="1000" dirty="0" smtClean="0"/>
              <a:t>β</a:t>
            </a:r>
            <a:r>
              <a:rPr lang="en-US" altLang="ko-KR" sz="1000" dirty="0" smtClean="0"/>
              <a:t> production. </a:t>
            </a:r>
            <a:r>
              <a:rPr lang="en-US" altLang="ko-KR" sz="1000" dirty="0" err="1" smtClean="0"/>
              <a:t>Apolipoprotein</a:t>
            </a:r>
            <a:r>
              <a:rPr lang="en-US" altLang="ko-KR" sz="1000" dirty="0" smtClean="0"/>
              <a:t> E4 (APOE4) promotes APP </a:t>
            </a:r>
            <a:r>
              <a:rPr lang="en-US" altLang="ko-KR" sz="1000" dirty="0" err="1" smtClean="0"/>
              <a:t>amyloidogenic</a:t>
            </a:r>
            <a:r>
              <a:rPr lang="en-US" altLang="ko-KR" sz="1000" dirty="0" smtClean="0"/>
              <a:t> processing in a manner that depends on LRP1 function. APP's intracellular domain (AICD), a product of both non-</a:t>
            </a:r>
            <a:r>
              <a:rPr lang="en-US" altLang="ko-KR" sz="1000" dirty="0" err="1" smtClean="0"/>
              <a:t>amyloidogenic</a:t>
            </a:r>
            <a:r>
              <a:rPr lang="en-US" altLang="ko-KR" sz="1000" dirty="0" smtClean="0"/>
              <a:t> and </a:t>
            </a:r>
            <a:r>
              <a:rPr lang="en-US" altLang="ko-KR" sz="1000" dirty="0" err="1" smtClean="0"/>
              <a:t>amyloidogenic</a:t>
            </a:r>
            <a:r>
              <a:rPr lang="en-US" altLang="ko-KR" sz="1000" dirty="0" smtClean="0"/>
              <a:t> processing, interacts with FE65 (also known as APBB1) and TIP60 (also known as KAT5) and regulates gene transcription in the nucleus. </a:t>
            </a:r>
            <a:r>
              <a:rPr lang="en-US" altLang="ko-KR" sz="1000" dirty="0" err="1" smtClean="0"/>
              <a:t>sAPP</a:t>
            </a:r>
            <a:r>
              <a:rPr lang="en-US" altLang="ko-KR" sz="1000" dirty="0" smtClean="0"/>
              <a:t>, soluble APP. Nature Reviews Neuroscience 10, 333-344 (May 2009)</a:t>
            </a:r>
          </a:p>
        </p:txBody>
      </p:sp>
      <p:sp>
        <p:nvSpPr>
          <p:cNvPr id="5" name="타원 4"/>
          <p:cNvSpPr/>
          <p:nvPr/>
        </p:nvSpPr>
        <p:spPr>
          <a:xfrm>
            <a:off x="2699792" y="2852936"/>
            <a:ext cx="792088" cy="576064"/>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타원 5"/>
          <p:cNvSpPr/>
          <p:nvPr/>
        </p:nvSpPr>
        <p:spPr>
          <a:xfrm>
            <a:off x="3501116" y="3600724"/>
            <a:ext cx="432048" cy="216024"/>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Linking lipids to Alzheimer's disease: cholesterol and beyond"/>
          <p:cNvPicPr>
            <a:picLocks noChangeAspect="1" noChangeArrowheads="1"/>
          </p:cNvPicPr>
          <p:nvPr/>
        </p:nvPicPr>
        <p:blipFill>
          <a:blip r:embed="rId2" cstate="print"/>
          <a:srcRect/>
          <a:stretch>
            <a:fillRect/>
          </a:stretch>
        </p:blipFill>
        <p:spPr bwMode="auto">
          <a:xfrm>
            <a:off x="467544" y="1268760"/>
            <a:ext cx="4223026" cy="4680520"/>
          </a:xfrm>
          <a:prstGeom prst="rect">
            <a:avLst/>
          </a:prstGeom>
          <a:noFill/>
        </p:spPr>
      </p:pic>
      <p:sp>
        <p:nvSpPr>
          <p:cNvPr id="3" name="직사각형 2"/>
          <p:cNvSpPr/>
          <p:nvPr/>
        </p:nvSpPr>
        <p:spPr>
          <a:xfrm>
            <a:off x="539552" y="332656"/>
            <a:ext cx="8208912" cy="338554"/>
          </a:xfrm>
          <a:prstGeom prst="rect">
            <a:avLst/>
          </a:prstGeom>
        </p:spPr>
        <p:txBody>
          <a:bodyPr wrap="square">
            <a:spAutoFit/>
          </a:bodyPr>
          <a:lstStyle/>
          <a:p>
            <a:r>
              <a:rPr lang="en-US" altLang="ko-KR" sz="1600" dirty="0" smtClean="0"/>
              <a:t>Modulation of </a:t>
            </a:r>
            <a:r>
              <a:rPr lang="en-US" altLang="ko-KR" sz="1600" dirty="0" err="1" smtClean="0"/>
              <a:t>proteolytic</a:t>
            </a:r>
            <a:r>
              <a:rPr lang="en-US" altLang="ko-KR" sz="1600" dirty="0" smtClean="0"/>
              <a:t> processing of </a:t>
            </a:r>
            <a:r>
              <a:rPr lang="en-US" altLang="ko-KR" sz="1600" dirty="0" err="1" smtClean="0"/>
              <a:t>amyloid</a:t>
            </a:r>
            <a:r>
              <a:rPr lang="en-US" altLang="ko-KR" sz="1600" dirty="0" smtClean="0"/>
              <a:t> precursor protein (APP) by lipids</a:t>
            </a:r>
            <a:endParaRPr lang="ko-KR" altLang="en-US" sz="1600" dirty="0"/>
          </a:p>
        </p:txBody>
      </p:sp>
      <p:sp>
        <p:nvSpPr>
          <p:cNvPr id="4" name="직사각형 3"/>
          <p:cNvSpPr/>
          <p:nvPr/>
        </p:nvSpPr>
        <p:spPr>
          <a:xfrm>
            <a:off x="4932040" y="1412776"/>
            <a:ext cx="3960440" cy="4401205"/>
          </a:xfrm>
          <a:prstGeom prst="rect">
            <a:avLst/>
          </a:prstGeom>
        </p:spPr>
        <p:txBody>
          <a:bodyPr wrap="square">
            <a:spAutoFit/>
          </a:bodyPr>
          <a:lstStyle/>
          <a:p>
            <a:r>
              <a:rPr lang="en-US" altLang="ko-KR" sz="1000" dirty="0" smtClean="0"/>
              <a:t>Several lipids (shown in blue boxes) and lipid metabolizing proteins (shown in yellow boxes) influence APP processing through a variety of mechanisms. a | The </a:t>
            </a:r>
            <a:r>
              <a:rPr lang="en-US" altLang="ko-KR" sz="1000" dirty="0" err="1" smtClean="0"/>
              <a:t>amyloid</a:t>
            </a:r>
            <a:r>
              <a:rPr lang="en-US" altLang="ko-KR" sz="1000" dirty="0" smtClean="0"/>
              <a:t> precursor protein (APP; also known as </a:t>
            </a:r>
            <a:r>
              <a:rPr lang="en-US" altLang="ko-KR" sz="1000" dirty="0" err="1" smtClean="0"/>
              <a:t>amyloid</a:t>
            </a:r>
            <a:r>
              <a:rPr lang="en-US" altLang="ko-KR" sz="1000" dirty="0" smtClean="0"/>
              <a:t>-</a:t>
            </a:r>
            <a:r>
              <a:rPr lang="el-GR" altLang="ko-KR" sz="1000" dirty="0" smtClean="0"/>
              <a:t>β </a:t>
            </a:r>
            <a:r>
              <a:rPr lang="en-US" altLang="ko-KR" sz="1000" dirty="0" smtClean="0"/>
              <a:t>A4 protein) undergoes </a:t>
            </a:r>
            <a:r>
              <a:rPr lang="en-US" altLang="ko-KR" sz="1000" dirty="0" err="1" smtClean="0"/>
              <a:t>amyloidogenic</a:t>
            </a:r>
            <a:r>
              <a:rPr lang="en-US" altLang="ko-KR" sz="1000" dirty="0" smtClean="0"/>
              <a:t> processing mediated either by </a:t>
            </a:r>
            <a:r>
              <a:rPr lang="el-GR" altLang="ko-KR" sz="1000" dirty="0" smtClean="0"/>
              <a:t>β- </a:t>
            </a:r>
            <a:r>
              <a:rPr lang="en-US" altLang="ko-KR" sz="1000" dirty="0" smtClean="0"/>
              <a:t>and </a:t>
            </a:r>
            <a:r>
              <a:rPr lang="el-GR" altLang="ko-KR" sz="1000" dirty="0" smtClean="0"/>
              <a:t>γ-</a:t>
            </a:r>
            <a:r>
              <a:rPr lang="en-US" altLang="ko-KR" sz="1000" dirty="0" err="1" smtClean="0"/>
              <a:t>secretases</a:t>
            </a:r>
            <a:r>
              <a:rPr lang="en-US" altLang="ko-KR" sz="1000" dirty="0" smtClean="0"/>
              <a:t> to yield </a:t>
            </a:r>
            <a:r>
              <a:rPr lang="en-US" altLang="ko-KR" sz="1000" dirty="0" err="1" smtClean="0"/>
              <a:t>amyloid</a:t>
            </a:r>
            <a:r>
              <a:rPr lang="en-US" altLang="ko-KR" sz="1000" dirty="0" smtClean="0"/>
              <a:t>-</a:t>
            </a:r>
            <a:r>
              <a:rPr lang="el-GR" altLang="ko-KR" sz="1000" dirty="0" smtClean="0"/>
              <a:t>β (</a:t>
            </a:r>
            <a:r>
              <a:rPr lang="en-US" altLang="ko-KR" sz="1000" dirty="0" smtClean="0"/>
              <a:t>A</a:t>
            </a:r>
            <a:r>
              <a:rPr lang="el-GR" altLang="ko-KR" sz="1000" dirty="0" smtClean="0"/>
              <a:t>β) </a:t>
            </a:r>
            <a:r>
              <a:rPr lang="en-US" altLang="ko-KR" sz="1000" dirty="0" smtClean="0"/>
              <a:t>peptide (shown by purple rectangles). </a:t>
            </a:r>
            <a:r>
              <a:rPr lang="en-US" altLang="ko-KR" sz="1000" dirty="0" err="1" smtClean="0"/>
              <a:t>Amyloidogenic</a:t>
            </a:r>
            <a:r>
              <a:rPr lang="en-US" altLang="ko-KR" sz="1000" dirty="0" smtClean="0"/>
              <a:t> processing of APP largely occurs in lipid rafts. Cholesterol and low-density lipoprotein (LDL) receptor-related protein (LRP), an </a:t>
            </a:r>
            <a:r>
              <a:rPr lang="en-US" altLang="ko-KR" sz="1000" dirty="0" err="1" smtClean="0"/>
              <a:t>apolipoprotein</a:t>
            </a:r>
            <a:r>
              <a:rPr lang="en-US" altLang="ko-KR" sz="1000" dirty="0" smtClean="0"/>
              <a:t> E (APOE) receptor, promote the localization of </a:t>
            </a:r>
            <a:r>
              <a:rPr lang="el-GR" altLang="ko-KR" sz="1000" dirty="0" smtClean="0"/>
              <a:t>β-</a:t>
            </a:r>
            <a:r>
              <a:rPr lang="en-US" altLang="ko-KR" sz="1000" dirty="0" smtClean="0"/>
              <a:t>site APP cleavage enzyme 1 (BACE1) to lipid rafts. GGPP (</a:t>
            </a:r>
            <a:r>
              <a:rPr lang="en-US" altLang="ko-KR" sz="1000" dirty="0" err="1" smtClean="0"/>
              <a:t>geranylgeranyl</a:t>
            </a:r>
            <a:r>
              <a:rPr lang="en-US" altLang="ko-KR" sz="1000" dirty="0" smtClean="0"/>
              <a:t> pyrophosphate, a short chain </a:t>
            </a:r>
            <a:r>
              <a:rPr lang="en-US" altLang="ko-KR" sz="1000" dirty="0" err="1" smtClean="0"/>
              <a:t>isoprenoid</a:t>
            </a:r>
            <a:r>
              <a:rPr lang="en-US" altLang="ko-KR" sz="1000" dirty="0" smtClean="0"/>
              <a:t>) has been shown to promote the association of the </a:t>
            </a:r>
            <a:r>
              <a:rPr lang="el-GR" altLang="ko-KR" sz="1000" dirty="0" smtClean="0"/>
              <a:t>γ-</a:t>
            </a:r>
            <a:r>
              <a:rPr lang="en-US" altLang="ko-KR" sz="1000" dirty="0" err="1" smtClean="0"/>
              <a:t>secretase</a:t>
            </a:r>
            <a:r>
              <a:rPr lang="en-US" altLang="ko-KR" sz="1000" dirty="0" smtClean="0"/>
              <a:t> complex with lipid rafts. b | APP is also subjected in neurons to a non-</a:t>
            </a:r>
            <a:r>
              <a:rPr lang="en-US" altLang="ko-KR" sz="1000" dirty="0" err="1" smtClean="0"/>
              <a:t>amyloidogenic</a:t>
            </a:r>
            <a:r>
              <a:rPr lang="en-US" altLang="ko-KR" sz="1000" dirty="0" smtClean="0"/>
              <a:t> pathway mediated by </a:t>
            </a:r>
            <a:r>
              <a:rPr lang="el-GR" altLang="ko-KR" sz="1000" dirty="0" smtClean="0"/>
              <a:t>α-</a:t>
            </a:r>
            <a:r>
              <a:rPr lang="en-US" altLang="ko-KR" sz="1000" dirty="0" err="1" smtClean="0"/>
              <a:t>secretase</a:t>
            </a:r>
            <a:r>
              <a:rPr lang="en-US" altLang="ko-KR" sz="1000" dirty="0" smtClean="0"/>
              <a:t>. Localization of APP to non-lipid raft compartments </a:t>
            </a:r>
            <a:r>
              <a:rPr lang="en-US" altLang="ko-KR" sz="1000" dirty="0" err="1" smtClean="0"/>
              <a:t>favours</a:t>
            </a:r>
            <a:r>
              <a:rPr lang="en-US" altLang="ko-KR" sz="1000" dirty="0" smtClean="0"/>
              <a:t> processing by </a:t>
            </a:r>
            <a:r>
              <a:rPr lang="el-GR" altLang="ko-KR" sz="1000" dirty="0" smtClean="0"/>
              <a:t>α-</a:t>
            </a:r>
            <a:r>
              <a:rPr lang="en-US" altLang="ko-KR" sz="1000" dirty="0" err="1" smtClean="0"/>
              <a:t>secretase</a:t>
            </a:r>
            <a:r>
              <a:rPr lang="en-US" altLang="ko-KR" sz="1000" dirty="0" smtClean="0"/>
              <a:t>. </a:t>
            </a:r>
            <a:r>
              <a:rPr lang="en-US" altLang="ko-KR" sz="1000" dirty="0" err="1" smtClean="0"/>
              <a:t>Isoprenoids</a:t>
            </a:r>
            <a:r>
              <a:rPr lang="en-US" altLang="ko-KR" sz="1000" dirty="0" smtClean="0"/>
              <a:t>, </a:t>
            </a:r>
            <a:r>
              <a:rPr lang="en-US" altLang="ko-KR" sz="1000" dirty="0" err="1" smtClean="0"/>
              <a:t>diaglycerol</a:t>
            </a:r>
            <a:r>
              <a:rPr lang="en-US" altLang="ko-KR" sz="1000" dirty="0" smtClean="0"/>
              <a:t> and </a:t>
            </a:r>
            <a:r>
              <a:rPr lang="en-US" altLang="ko-KR" sz="1000" dirty="0" err="1" smtClean="0"/>
              <a:t>phospholipase</a:t>
            </a:r>
            <a:r>
              <a:rPr lang="en-US" altLang="ko-KR" sz="1000" dirty="0" smtClean="0"/>
              <a:t> C (PLC) have been shown to promote the non-</a:t>
            </a:r>
            <a:r>
              <a:rPr lang="en-US" altLang="ko-KR" sz="1000" dirty="0" err="1" smtClean="0"/>
              <a:t>amyloidogenic</a:t>
            </a:r>
            <a:r>
              <a:rPr lang="en-US" altLang="ko-KR" sz="1000" dirty="0" smtClean="0"/>
              <a:t> pathway. c | The relative abundance or absence of the lipids listed (shown in the blue boxes) directly influences the activity of BACE1 or </a:t>
            </a:r>
            <a:r>
              <a:rPr lang="el-GR" altLang="ko-KR" sz="1000" dirty="0" smtClean="0"/>
              <a:t>γ-</a:t>
            </a:r>
            <a:r>
              <a:rPr lang="en-US" altLang="ko-KR" sz="1000" dirty="0" err="1" smtClean="0"/>
              <a:t>secretase</a:t>
            </a:r>
            <a:r>
              <a:rPr lang="en-US" altLang="ko-KR" sz="1000" dirty="0" smtClean="0"/>
              <a:t>. Increased levels of cholesterol or </a:t>
            </a:r>
            <a:r>
              <a:rPr lang="en-US" altLang="ko-KR" sz="1000" dirty="0" err="1" smtClean="0"/>
              <a:t>ceramide</a:t>
            </a:r>
            <a:r>
              <a:rPr lang="en-US" altLang="ko-KR" sz="1000" dirty="0" smtClean="0"/>
              <a:t> enhance the activity of BACE1. Cholesterol and </a:t>
            </a:r>
            <a:r>
              <a:rPr lang="en-US" altLang="ko-KR" sz="1000" dirty="0" err="1" smtClean="0"/>
              <a:t>sphingolipids</a:t>
            </a:r>
            <a:r>
              <a:rPr lang="en-US" altLang="ko-KR" sz="1000" dirty="0" smtClean="0"/>
              <a:t> are positive modulators of </a:t>
            </a:r>
            <a:r>
              <a:rPr lang="el-GR" altLang="ko-KR" sz="1000" dirty="0" smtClean="0"/>
              <a:t>γ-</a:t>
            </a:r>
            <a:r>
              <a:rPr lang="en-US" altLang="ko-KR" sz="1000" dirty="0" err="1" smtClean="0"/>
              <a:t>secretase</a:t>
            </a:r>
            <a:r>
              <a:rPr lang="en-US" altLang="ko-KR" sz="1000" dirty="0" smtClean="0"/>
              <a:t> activity, whereas </a:t>
            </a:r>
            <a:r>
              <a:rPr lang="en-US" altLang="ko-KR" sz="1000" dirty="0" err="1" smtClean="0"/>
              <a:t>sphingomyelinase</a:t>
            </a:r>
            <a:r>
              <a:rPr lang="en-US" altLang="ko-KR" sz="1000" dirty="0" smtClean="0"/>
              <a:t> (</a:t>
            </a:r>
            <a:r>
              <a:rPr lang="en-US" altLang="ko-KR" sz="1000" dirty="0" err="1" smtClean="0"/>
              <a:t>SMase</a:t>
            </a:r>
            <a:r>
              <a:rPr lang="en-US" altLang="ko-KR" sz="1000" dirty="0" smtClean="0"/>
              <a:t>) and </a:t>
            </a:r>
            <a:r>
              <a:rPr lang="en-US" altLang="ko-KR" sz="1000" dirty="0" err="1" smtClean="0"/>
              <a:t>phospholipase</a:t>
            </a:r>
            <a:r>
              <a:rPr lang="en-US" altLang="ko-KR" sz="1000" dirty="0" smtClean="0"/>
              <a:t> D1 (PLD1) have been identified as negative modulators of </a:t>
            </a:r>
            <a:r>
              <a:rPr lang="el-GR" altLang="ko-KR" sz="1000" dirty="0" smtClean="0"/>
              <a:t>γ-</a:t>
            </a:r>
            <a:r>
              <a:rPr lang="en-US" altLang="ko-KR" sz="1000" dirty="0" err="1" smtClean="0"/>
              <a:t>secretase</a:t>
            </a:r>
            <a:r>
              <a:rPr lang="en-US" altLang="ko-KR" sz="1000" dirty="0" smtClean="0"/>
              <a:t> activity. PLC-mediated hydrolysis of </a:t>
            </a:r>
            <a:r>
              <a:rPr lang="en-US" altLang="ko-KR" sz="1000" dirty="0" err="1" smtClean="0"/>
              <a:t>PtdIns</a:t>
            </a:r>
            <a:r>
              <a:rPr lang="en-US" altLang="ko-KR" sz="1000" dirty="0" smtClean="0"/>
              <a:t>(4,5)P</a:t>
            </a:r>
            <a:r>
              <a:rPr lang="en-US" altLang="ko-KR" sz="1000" baseline="-25000" dirty="0" smtClean="0"/>
              <a:t>2</a:t>
            </a:r>
            <a:r>
              <a:rPr lang="en-US" altLang="ko-KR" sz="1000" dirty="0" smtClean="0"/>
              <a:t> promotes </a:t>
            </a:r>
            <a:r>
              <a:rPr lang="en-US" altLang="ko-KR" sz="1000" dirty="0" err="1" smtClean="0"/>
              <a:t>amyloidogenesis</a:t>
            </a:r>
            <a:r>
              <a:rPr lang="en-US" altLang="ko-KR" sz="1000" dirty="0" smtClean="0"/>
              <a:t> by stimulating </a:t>
            </a:r>
            <a:r>
              <a:rPr lang="el-GR" altLang="ko-KR" sz="1000" dirty="0" smtClean="0"/>
              <a:t>γ-</a:t>
            </a:r>
            <a:r>
              <a:rPr lang="en-US" altLang="ko-KR" sz="1000" dirty="0" err="1" smtClean="0"/>
              <a:t>secretase</a:t>
            </a:r>
            <a:r>
              <a:rPr lang="en-US" altLang="ko-KR" sz="1000" dirty="0" smtClean="0"/>
              <a:t> activity and </a:t>
            </a:r>
            <a:r>
              <a:rPr lang="en-US" altLang="ko-KR" sz="1000" dirty="0" err="1" smtClean="0"/>
              <a:t>PtdIns</a:t>
            </a:r>
            <a:r>
              <a:rPr lang="en-US" altLang="ko-KR" sz="1000" dirty="0" smtClean="0"/>
              <a:t>(4,5)P</a:t>
            </a:r>
            <a:r>
              <a:rPr lang="en-US" altLang="ko-KR" sz="1000" baseline="-25000" dirty="0" smtClean="0"/>
              <a:t>2</a:t>
            </a:r>
            <a:r>
              <a:rPr lang="en-US" altLang="ko-KR" sz="1000" dirty="0" smtClean="0"/>
              <a:t> has been shown to directly inhibit </a:t>
            </a:r>
            <a:r>
              <a:rPr lang="el-GR" altLang="ko-KR" sz="1000" dirty="0" smtClean="0"/>
              <a:t>γ-</a:t>
            </a:r>
            <a:r>
              <a:rPr lang="en-US" altLang="ko-KR" sz="1000" dirty="0" err="1" smtClean="0"/>
              <a:t>secretase</a:t>
            </a:r>
            <a:r>
              <a:rPr lang="en-US" altLang="ko-KR" sz="1000" dirty="0" smtClean="0"/>
              <a:t> activity.</a:t>
            </a:r>
            <a:endParaRPr lang="en-US" altLang="ko-KR"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Apolipoprotein E and its receptors in Alzheimer's disease: pathways, pathogenesis and therapy"/>
          <p:cNvPicPr>
            <a:picLocks noChangeAspect="1" noChangeArrowheads="1"/>
          </p:cNvPicPr>
          <p:nvPr/>
        </p:nvPicPr>
        <p:blipFill>
          <a:blip r:embed="rId2" cstate="print"/>
          <a:srcRect/>
          <a:stretch>
            <a:fillRect/>
          </a:stretch>
        </p:blipFill>
        <p:spPr bwMode="auto">
          <a:xfrm>
            <a:off x="179512" y="1268760"/>
            <a:ext cx="5440214" cy="3064793"/>
          </a:xfrm>
          <a:prstGeom prst="rect">
            <a:avLst/>
          </a:prstGeom>
          <a:noFill/>
        </p:spPr>
      </p:pic>
      <p:sp>
        <p:nvSpPr>
          <p:cNvPr id="5" name="직사각형 4"/>
          <p:cNvSpPr/>
          <p:nvPr/>
        </p:nvSpPr>
        <p:spPr>
          <a:xfrm>
            <a:off x="827584" y="620688"/>
            <a:ext cx="7272808" cy="369332"/>
          </a:xfrm>
          <a:prstGeom prst="rect">
            <a:avLst/>
          </a:prstGeom>
        </p:spPr>
        <p:txBody>
          <a:bodyPr wrap="square">
            <a:spAutoFit/>
          </a:bodyPr>
          <a:lstStyle/>
          <a:p>
            <a:r>
              <a:rPr lang="en-US" altLang="ko-KR" dirty="0" smtClean="0"/>
              <a:t>Major A</a:t>
            </a:r>
            <a:r>
              <a:rPr lang="el-GR" altLang="ko-KR" dirty="0" smtClean="0"/>
              <a:t>β</a:t>
            </a:r>
            <a:r>
              <a:rPr lang="en-US" altLang="ko-KR" dirty="0" smtClean="0"/>
              <a:t> clearance pathways in the brain: role of </a:t>
            </a:r>
            <a:r>
              <a:rPr lang="en-US" altLang="ko-KR" dirty="0" err="1" smtClean="0"/>
              <a:t>ApoE</a:t>
            </a:r>
            <a:r>
              <a:rPr lang="en-US" altLang="ko-KR" dirty="0" smtClean="0"/>
              <a:t> </a:t>
            </a:r>
            <a:r>
              <a:rPr lang="en-US" altLang="ko-KR" dirty="0" err="1" smtClean="0"/>
              <a:t>isoforms</a:t>
            </a:r>
            <a:endParaRPr lang="ko-KR" altLang="en-US" dirty="0"/>
          </a:p>
        </p:txBody>
      </p:sp>
      <p:sp>
        <p:nvSpPr>
          <p:cNvPr id="6" name="직사각형 5"/>
          <p:cNvSpPr/>
          <p:nvPr/>
        </p:nvSpPr>
        <p:spPr>
          <a:xfrm>
            <a:off x="5652120" y="1124744"/>
            <a:ext cx="3384376" cy="3785652"/>
          </a:xfrm>
          <a:prstGeom prst="rect">
            <a:avLst/>
          </a:prstGeom>
        </p:spPr>
        <p:txBody>
          <a:bodyPr wrap="square">
            <a:spAutoFit/>
          </a:bodyPr>
          <a:lstStyle/>
          <a:p>
            <a:r>
              <a:rPr lang="en-US" altLang="ko-KR" sz="1000" dirty="0" err="1" smtClean="0"/>
              <a:t>Amyloid</a:t>
            </a:r>
            <a:r>
              <a:rPr lang="en-US" altLang="ko-KR" sz="1000" dirty="0" smtClean="0"/>
              <a:t>-</a:t>
            </a:r>
            <a:r>
              <a:rPr lang="el-GR" altLang="ko-KR" sz="1000" dirty="0" smtClean="0"/>
              <a:t>β</a:t>
            </a:r>
            <a:r>
              <a:rPr lang="en-US" altLang="ko-KR" sz="1000" dirty="0" smtClean="0"/>
              <a:t> (A</a:t>
            </a:r>
            <a:r>
              <a:rPr lang="el-GR" altLang="ko-KR" sz="1000" dirty="0" smtClean="0"/>
              <a:t>β</a:t>
            </a:r>
            <a:r>
              <a:rPr lang="en-US" altLang="ko-KR" sz="1000" dirty="0" smtClean="0"/>
              <a:t>) accumulation in the brain parenchyma leads to the formation of A</a:t>
            </a:r>
            <a:r>
              <a:rPr lang="el-GR" altLang="ko-KR" sz="1000" dirty="0" smtClean="0"/>
              <a:t>β</a:t>
            </a:r>
            <a:r>
              <a:rPr lang="en-US" altLang="ko-KR" sz="1000" dirty="0" smtClean="0"/>
              <a:t> </a:t>
            </a:r>
            <a:r>
              <a:rPr lang="en-US" altLang="ko-KR" sz="1000" dirty="0" err="1" smtClean="0"/>
              <a:t>oligomers</a:t>
            </a:r>
            <a:r>
              <a:rPr lang="en-US" altLang="ko-KR" sz="1000" dirty="0" smtClean="0"/>
              <a:t> and </a:t>
            </a:r>
            <a:r>
              <a:rPr lang="en-US" altLang="ko-KR" sz="1000" dirty="0" err="1" smtClean="0"/>
              <a:t>amyloid</a:t>
            </a:r>
            <a:r>
              <a:rPr lang="en-US" altLang="ko-KR" sz="1000" dirty="0" smtClean="0"/>
              <a:t> plaques, which are toxic to neurons, whereas its accumulation in the </a:t>
            </a:r>
            <a:r>
              <a:rPr lang="en-US" altLang="ko-KR" sz="1000" dirty="0" err="1" smtClean="0"/>
              <a:t>perivascular</a:t>
            </a:r>
            <a:r>
              <a:rPr lang="en-US" altLang="ko-KR" sz="1000" dirty="0" smtClean="0"/>
              <a:t> region leads to cerebral </a:t>
            </a:r>
            <a:r>
              <a:rPr lang="en-US" altLang="ko-KR" sz="1000" dirty="0" err="1" smtClean="0"/>
              <a:t>amyloid</a:t>
            </a:r>
            <a:r>
              <a:rPr lang="en-US" altLang="ko-KR" sz="1000" dirty="0" smtClean="0"/>
              <a:t> </a:t>
            </a:r>
            <a:r>
              <a:rPr lang="en-US" altLang="ko-KR" sz="1000" dirty="0" err="1" smtClean="0"/>
              <a:t>angiopathy</a:t>
            </a:r>
            <a:r>
              <a:rPr lang="en-US" altLang="ko-KR" sz="1000" dirty="0" smtClean="0"/>
              <a:t> (CAA), which disrupts vessel function and is associated with cerebral </a:t>
            </a:r>
            <a:r>
              <a:rPr lang="en-US" altLang="ko-KR" sz="1000" dirty="0" err="1" smtClean="0"/>
              <a:t>haemorrhage</a:t>
            </a:r>
            <a:r>
              <a:rPr lang="en-US" altLang="ko-KR" sz="1000" dirty="0" smtClean="0"/>
              <a:t>. A</a:t>
            </a:r>
            <a:r>
              <a:rPr lang="el-GR" altLang="ko-KR" sz="1000" dirty="0" smtClean="0"/>
              <a:t>β</a:t>
            </a:r>
            <a:r>
              <a:rPr lang="en-US" altLang="ko-KR" sz="1000" dirty="0" smtClean="0"/>
              <a:t> has a relatively short half-life (t1/2) in the brain: 2–4 h in mice and 8 h in humans. </a:t>
            </a:r>
            <a:r>
              <a:rPr lang="en-US" altLang="ko-KR" sz="1000" dirty="0" smtClean="0">
                <a:solidFill>
                  <a:srgbClr val="FF0000"/>
                </a:solidFill>
              </a:rPr>
              <a:t>Major A</a:t>
            </a:r>
            <a:r>
              <a:rPr lang="el-GR" altLang="ko-KR" sz="1000" dirty="0" smtClean="0">
                <a:solidFill>
                  <a:srgbClr val="FF0000"/>
                </a:solidFill>
              </a:rPr>
              <a:t>β</a:t>
            </a:r>
            <a:r>
              <a:rPr lang="en-US" altLang="ko-KR" sz="1000" dirty="0" smtClean="0">
                <a:solidFill>
                  <a:srgbClr val="FF0000"/>
                </a:solidFill>
              </a:rPr>
              <a:t> clearance pathways include receptor-mediated clearance by cells in the brain parenchyma (neurons and </a:t>
            </a:r>
            <a:r>
              <a:rPr lang="en-US" altLang="ko-KR" sz="1000" dirty="0" err="1" smtClean="0">
                <a:solidFill>
                  <a:srgbClr val="FF0000"/>
                </a:solidFill>
              </a:rPr>
              <a:t>glia</a:t>
            </a:r>
            <a:r>
              <a:rPr lang="en-US" altLang="ko-KR" sz="1000" dirty="0" smtClean="0">
                <a:solidFill>
                  <a:srgbClr val="FF0000"/>
                </a:solidFill>
              </a:rPr>
              <a:t>), along the interstitial fluid (ISF) drainage pathway and through the blood–brain barrier (BBB), and </a:t>
            </a:r>
            <a:r>
              <a:rPr lang="en-US" altLang="ko-KR" sz="1000" dirty="0" err="1" smtClean="0">
                <a:solidFill>
                  <a:srgbClr val="FF0000"/>
                </a:solidFill>
              </a:rPr>
              <a:t>proteolytic</a:t>
            </a:r>
            <a:r>
              <a:rPr lang="en-US" altLang="ko-KR" sz="1000" dirty="0" smtClean="0">
                <a:solidFill>
                  <a:srgbClr val="FF0000"/>
                </a:solidFill>
              </a:rPr>
              <a:t> degradation by </a:t>
            </a:r>
            <a:r>
              <a:rPr lang="en-US" altLang="ko-KR" sz="1000" dirty="0" err="1" smtClean="0">
                <a:solidFill>
                  <a:srgbClr val="FF0000"/>
                </a:solidFill>
              </a:rPr>
              <a:t>endopeptidases</a:t>
            </a:r>
            <a:r>
              <a:rPr lang="en-US" altLang="ko-KR" sz="1000" dirty="0" smtClean="0">
                <a:solidFill>
                  <a:srgbClr val="FF0000"/>
                </a:solidFill>
              </a:rPr>
              <a:t>. </a:t>
            </a:r>
            <a:r>
              <a:rPr lang="en-US" altLang="ko-KR" sz="1000" dirty="0" smtClean="0"/>
              <a:t>The comparative effects of </a:t>
            </a:r>
            <a:r>
              <a:rPr lang="en-US" altLang="ko-KR" sz="1000" dirty="0" err="1" smtClean="0"/>
              <a:t>apolipoprotein</a:t>
            </a:r>
            <a:r>
              <a:rPr lang="en-US" altLang="ko-KR" sz="1000" dirty="0" smtClean="0"/>
              <a:t> E3 (APOE3) and APOE4 are indicated. In all major cellular A</a:t>
            </a:r>
            <a:r>
              <a:rPr lang="el-GR" altLang="ko-KR" sz="1000" dirty="0" smtClean="0"/>
              <a:t>β</a:t>
            </a:r>
            <a:r>
              <a:rPr lang="en-US" altLang="ko-KR" sz="1000" dirty="0" smtClean="0"/>
              <a:t> clearance pathways, LDLR-related protein 1 (LRP1) is involved and is likely to clear A</a:t>
            </a:r>
            <a:r>
              <a:rPr lang="el-GR" altLang="ko-KR" sz="1000" dirty="0" smtClean="0"/>
              <a:t>β</a:t>
            </a:r>
            <a:r>
              <a:rPr lang="en-US" altLang="ko-KR" sz="1000" dirty="0" smtClean="0"/>
              <a:t> either directly or when A</a:t>
            </a:r>
            <a:r>
              <a:rPr lang="el-GR" altLang="ko-KR" sz="1000" dirty="0" smtClean="0"/>
              <a:t>β</a:t>
            </a:r>
            <a:r>
              <a:rPr lang="en-US" altLang="ko-KR" sz="1000" dirty="0" smtClean="0"/>
              <a:t> binds to its chaperones, which are also LRP1 </a:t>
            </a:r>
            <a:r>
              <a:rPr lang="en-US" altLang="ko-KR" sz="1000" dirty="0" err="1" smtClean="0"/>
              <a:t>ligands</a:t>
            </a:r>
            <a:r>
              <a:rPr lang="en-US" altLang="ko-KR" sz="1000" dirty="0" smtClean="0"/>
              <a:t> (for example, APOE and 2-macroglobulin). LDL receptor (LDLR) function in A</a:t>
            </a:r>
            <a:r>
              <a:rPr lang="el-GR" altLang="ko-KR" sz="1000" dirty="0" smtClean="0"/>
              <a:t>β</a:t>
            </a:r>
            <a:r>
              <a:rPr lang="en-US" altLang="ko-KR" sz="1000" dirty="0" smtClean="0"/>
              <a:t> clearance is likely to involve A</a:t>
            </a:r>
            <a:r>
              <a:rPr lang="el-GR" altLang="ko-KR" sz="1000" dirty="0" smtClean="0"/>
              <a:t>β</a:t>
            </a:r>
            <a:r>
              <a:rPr lang="en-US" altLang="ko-KR" sz="1000" dirty="0" smtClean="0"/>
              <a:t>–APOE complexes. VLDL receptor also has a role in the clearance of A</a:t>
            </a:r>
            <a:r>
              <a:rPr lang="el-GR" altLang="ko-KR" sz="1000" dirty="0" smtClean="0"/>
              <a:t>β</a:t>
            </a:r>
            <a:r>
              <a:rPr lang="en-US" altLang="ko-KR" sz="1000" dirty="0" smtClean="0"/>
              <a:t>–APOE complexes at the BBB. IDE, insulin-degrading enzyme. Nature Reviews Neuroscience 10, 333-344 (May 2009)</a:t>
            </a:r>
          </a:p>
        </p:txBody>
      </p:sp>
      <p:pic>
        <p:nvPicPr>
          <p:cNvPr id="9218" name="Picture 2" descr="http://www.brain.riken.go.jp/bsi-news/bsinews31/files/research0303-big-e.gif"/>
          <p:cNvPicPr>
            <a:picLocks noChangeAspect="1" noChangeArrowheads="1"/>
          </p:cNvPicPr>
          <p:nvPr/>
        </p:nvPicPr>
        <p:blipFill>
          <a:blip r:embed="rId3" cstate="print"/>
          <a:srcRect/>
          <a:stretch>
            <a:fillRect/>
          </a:stretch>
        </p:blipFill>
        <p:spPr bwMode="auto">
          <a:xfrm>
            <a:off x="395535" y="4581128"/>
            <a:ext cx="4584915" cy="2044873"/>
          </a:xfrm>
          <a:prstGeom prst="rect">
            <a:avLst/>
          </a:prstGeom>
          <a:noFill/>
        </p:spPr>
      </p:pic>
      <p:sp>
        <p:nvSpPr>
          <p:cNvPr id="7" name="직사각형 6"/>
          <p:cNvSpPr/>
          <p:nvPr/>
        </p:nvSpPr>
        <p:spPr>
          <a:xfrm>
            <a:off x="5364088" y="5229200"/>
            <a:ext cx="2790056" cy="1169551"/>
          </a:xfrm>
          <a:prstGeom prst="rect">
            <a:avLst/>
          </a:prstGeom>
        </p:spPr>
        <p:txBody>
          <a:bodyPr wrap="square">
            <a:spAutoFit/>
          </a:bodyPr>
          <a:lstStyle/>
          <a:p>
            <a:r>
              <a:rPr lang="en-US" altLang="ko-KR" sz="1000" dirty="0" smtClean="0"/>
              <a:t>***</a:t>
            </a:r>
            <a:r>
              <a:rPr lang="en-US" altLang="ko-KR" sz="1000" dirty="0" err="1" smtClean="0"/>
              <a:t>Neprilysin</a:t>
            </a:r>
            <a:r>
              <a:rPr lang="en-US" altLang="ko-KR" sz="1000" dirty="0" smtClean="0"/>
              <a:t> is a membrane </a:t>
            </a:r>
            <a:r>
              <a:rPr lang="en-US" altLang="ko-KR" sz="1000" dirty="0" err="1" smtClean="0"/>
              <a:t>metallo-endopeptidase</a:t>
            </a:r>
            <a:r>
              <a:rPr lang="en-US" altLang="ko-KR" sz="1000" dirty="0" smtClean="0"/>
              <a:t>. </a:t>
            </a:r>
            <a:r>
              <a:rPr lang="en-US" altLang="ko-KR" sz="1000" dirty="0" err="1" smtClean="0"/>
              <a:t>Neprilysin</a:t>
            </a:r>
            <a:r>
              <a:rPr lang="en-US" altLang="ko-KR" sz="1000" dirty="0" smtClean="0"/>
              <a:t>-deficient knockout mice show both Alzheimer's-like behavioral impairment and </a:t>
            </a:r>
            <a:r>
              <a:rPr lang="en-US" altLang="ko-KR" sz="1000" dirty="0" err="1" smtClean="0"/>
              <a:t>amyloid</a:t>
            </a:r>
            <a:r>
              <a:rPr lang="en-US" altLang="ko-KR" sz="1000" dirty="0" smtClean="0"/>
              <a:t>-beta deposition in the brain. </a:t>
            </a:r>
            <a:r>
              <a:rPr lang="en-US" altLang="ko-KR" sz="1000" dirty="0" smtClean="0">
                <a:hlinkClick r:id="rId4"/>
              </a:rPr>
              <a:t>http://www.brain.riken.go.jp/bsi-news/bsinews31/no31/research3e.html</a:t>
            </a:r>
            <a:endParaRPr lang="en-US" altLang="ko-KR" sz="10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539552" y="1772816"/>
            <a:ext cx="7272808" cy="307777"/>
          </a:xfrm>
          <a:prstGeom prst="rect">
            <a:avLst/>
          </a:prstGeom>
        </p:spPr>
        <p:txBody>
          <a:bodyPr wrap="square">
            <a:spAutoFit/>
          </a:bodyPr>
          <a:lstStyle/>
          <a:p>
            <a:r>
              <a:rPr lang="en-US" altLang="ko-KR" sz="1400" dirty="0" smtClean="0"/>
              <a:t>A</a:t>
            </a:r>
            <a:r>
              <a:rPr lang="el-GR" altLang="ko-KR" sz="1400" dirty="0" smtClean="0"/>
              <a:t>β</a:t>
            </a:r>
            <a:r>
              <a:rPr lang="en-US" altLang="ko-KR" sz="1400" dirty="0" smtClean="0"/>
              <a:t> levels are potentially regulated by </a:t>
            </a:r>
            <a:r>
              <a:rPr lang="en-US" altLang="ko-KR" sz="1400" dirty="0" err="1" smtClean="0"/>
              <a:t>proteolytic</a:t>
            </a:r>
            <a:r>
              <a:rPr lang="en-US" altLang="ko-KR" sz="1400" dirty="0" smtClean="0"/>
              <a:t> degradation</a:t>
            </a:r>
            <a:endParaRPr lang="ko-KR" altLang="en-US" sz="1400" dirty="0"/>
          </a:p>
        </p:txBody>
      </p:sp>
      <p:pic>
        <p:nvPicPr>
          <p:cNvPr id="4" name="Picture 2"/>
          <p:cNvPicPr>
            <a:picLocks noChangeAspect="1" noChangeArrowheads="1"/>
          </p:cNvPicPr>
          <p:nvPr/>
        </p:nvPicPr>
        <p:blipFill>
          <a:blip r:embed="rId2" cstate="print"/>
          <a:srcRect/>
          <a:stretch>
            <a:fillRect/>
          </a:stretch>
        </p:blipFill>
        <p:spPr bwMode="auto">
          <a:xfrm>
            <a:off x="467544" y="2276872"/>
            <a:ext cx="4576078" cy="3725590"/>
          </a:xfrm>
          <a:prstGeom prst="rect">
            <a:avLst/>
          </a:prstGeom>
          <a:noFill/>
          <a:ln w="9525">
            <a:noFill/>
            <a:miter lim="800000"/>
            <a:headEnd/>
            <a:tailEnd/>
          </a:ln>
        </p:spPr>
      </p:pic>
      <p:sp>
        <p:nvSpPr>
          <p:cNvPr id="5" name="직사각형 4"/>
          <p:cNvSpPr/>
          <p:nvPr/>
        </p:nvSpPr>
        <p:spPr>
          <a:xfrm>
            <a:off x="5220072" y="2780928"/>
            <a:ext cx="3600400" cy="2893100"/>
          </a:xfrm>
          <a:prstGeom prst="rect">
            <a:avLst/>
          </a:prstGeom>
        </p:spPr>
        <p:txBody>
          <a:bodyPr wrap="square">
            <a:spAutoFit/>
          </a:bodyPr>
          <a:lstStyle/>
          <a:p>
            <a:r>
              <a:rPr lang="en-US" altLang="ko-KR" sz="1000" dirty="0" smtClean="0"/>
              <a:t>Figure 1. A</a:t>
            </a:r>
            <a:r>
              <a:rPr lang="el-GR" altLang="ko-KR" sz="1000" dirty="0" smtClean="0"/>
              <a:t>β</a:t>
            </a:r>
            <a:r>
              <a:rPr lang="en-US" altLang="ko-KR" sz="1000" dirty="0" smtClean="0"/>
              <a:t> degradation is a potent determinant of brain A</a:t>
            </a:r>
            <a:r>
              <a:rPr lang="el-GR" altLang="ko-KR" sz="1000" dirty="0" smtClean="0"/>
              <a:t>β </a:t>
            </a:r>
            <a:r>
              <a:rPr lang="en-US" altLang="ko-KR" sz="1000" dirty="0" smtClean="0"/>
              <a:t>levels and </a:t>
            </a:r>
            <a:r>
              <a:rPr lang="en-US" altLang="ko-KR" sz="1000" dirty="0" err="1" smtClean="0"/>
              <a:t>amyloid</a:t>
            </a:r>
            <a:r>
              <a:rPr lang="en-US" altLang="ko-KR" sz="1000" dirty="0" smtClean="0"/>
              <a:t> pathology. (A) Effects of genetic deletion of NEP on A</a:t>
            </a:r>
            <a:r>
              <a:rPr lang="el-GR" altLang="ko-KR" sz="1000" dirty="0" smtClean="0"/>
              <a:t>β </a:t>
            </a:r>
            <a:r>
              <a:rPr lang="en-US" altLang="ko-KR" sz="1000" dirty="0" smtClean="0"/>
              <a:t>levels in the interstitial fluid (ISF) of the J9 line of APP transgenic mice monitored by in vivo </a:t>
            </a:r>
            <a:r>
              <a:rPr lang="en-US" altLang="ko-KR" sz="1000" dirty="0" err="1" smtClean="0"/>
              <a:t>microdialysis</a:t>
            </a:r>
            <a:r>
              <a:rPr lang="en-US" altLang="ko-KR" sz="1000" dirty="0" smtClean="0"/>
              <a:t> before and after blockade of A</a:t>
            </a:r>
            <a:r>
              <a:rPr lang="el-GR" altLang="ko-KR" sz="1000" dirty="0" smtClean="0"/>
              <a:t>β </a:t>
            </a:r>
            <a:r>
              <a:rPr lang="en-US" altLang="ko-KR" sz="1000" dirty="0" smtClean="0"/>
              <a:t>production with the </a:t>
            </a:r>
            <a:r>
              <a:rPr lang="el-GR" altLang="ko-KR" sz="1000" dirty="0" smtClean="0">
                <a:solidFill>
                  <a:srgbClr val="FF0000"/>
                </a:solidFill>
              </a:rPr>
              <a:t>γ</a:t>
            </a:r>
            <a:r>
              <a:rPr lang="en-US" altLang="ko-KR" sz="1000" dirty="0" smtClean="0">
                <a:solidFill>
                  <a:srgbClr val="FF0000"/>
                </a:solidFill>
              </a:rPr>
              <a:t>-</a:t>
            </a:r>
            <a:r>
              <a:rPr lang="en-US" altLang="ko-KR" sz="1000" dirty="0" err="1" smtClean="0">
                <a:solidFill>
                  <a:srgbClr val="FF0000"/>
                </a:solidFill>
              </a:rPr>
              <a:t>secretase</a:t>
            </a:r>
            <a:r>
              <a:rPr lang="en-US" altLang="ko-KR" sz="1000" dirty="0" smtClean="0">
                <a:solidFill>
                  <a:srgbClr val="FF0000"/>
                </a:solidFill>
              </a:rPr>
              <a:t> inhibitor, LY411575</a:t>
            </a:r>
            <a:r>
              <a:rPr lang="en-US" altLang="ko-KR" sz="1000" dirty="0" smtClean="0"/>
              <a:t>. Note that steady-state levels of A</a:t>
            </a:r>
            <a:r>
              <a:rPr lang="el-GR" altLang="ko-KR" sz="1000" dirty="0" smtClean="0"/>
              <a:t>β </a:t>
            </a:r>
            <a:r>
              <a:rPr lang="en-US" altLang="ko-KR" sz="1000" dirty="0" smtClean="0"/>
              <a:t>are approximately doubled in J9 mice lacking NEP (JN-/-). (Panel A is adapted from Farris et al. 2007; reprinted, with permission, from the authors.) (B) The half-life of ISF A</a:t>
            </a:r>
            <a:r>
              <a:rPr lang="el-GR" altLang="ko-KR" sz="1000" dirty="0" smtClean="0"/>
              <a:t>β </a:t>
            </a:r>
            <a:r>
              <a:rPr lang="en-US" altLang="ko-KR" sz="1000" dirty="0" smtClean="0"/>
              <a:t>determined from the data in (A). Note that deletion of NEP results in a statistically significant (P , 0.01) 23% increase in the half-life of ISF A</a:t>
            </a:r>
            <a:r>
              <a:rPr lang="el-GR" altLang="ko-KR" sz="1000" dirty="0" smtClean="0"/>
              <a:t>β</a:t>
            </a:r>
            <a:r>
              <a:rPr lang="en-US" altLang="ko-KR" sz="1000" dirty="0" smtClean="0"/>
              <a:t>, from 1.7 to 2.1 hours. (C) Transgenic </a:t>
            </a:r>
            <a:r>
              <a:rPr lang="en-US" altLang="ko-KR" sz="1000" dirty="0" err="1" smtClean="0"/>
              <a:t>overexpression</a:t>
            </a:r>
            <a:r>
              <a:rPr lang="en-US" altLang="ko-KR" sz="1000" dirty="0" smtClean="0"/>
              <a:t> of NEP by eightfold results in the complete prevention of </a:t>
            </a:r>
            <a:r>
              <a:rPr lang="en-US" altLang="ko-KR" sz="1000" dirty="0" err="1" smtClean="0"/>
              <a:t>amyloid</a:t>
            </a:r>
            <a:r>
              <a:rPr lang="en-US" altLang="ko-KR" sz="1000" dirty="0" smtClean="0"/>
              <a:t> plaque formation in the J20 line of APP transgenic mice up to 14 months of age. (Panel B is adapted from </a:t>
            </a:r>
            <a:r>
              <a:rPr lang="en-US" altLang="ko-KR" sz="1000" dirty="0" err="1" smtClean="0"/>
              <a:t>Leissring</a:t>
            </a:r>
            <a:r>
              <a:rPr lang="en-US" altLang="ko-KR" sz="1000" dirty="0" smtClean="0"/>
              <a:t> et al. 2003; reprinted, with permission, from the author.)</a:t>
            </a:r>
            <a:endParaRPr lang="ko-KR" altLang="en-US" sz="1000" dirty="0"/>
          </a:p>
        </p:txBody>
      </p:sp>
      <p:sp>
        <p:nvSpPr>
          <p:cNvPr id="6" name="직사각형 5"/>
          <p:cNvSpPr/>
          <p:nvPr/>
        </p:nvSpPr>
        <p:spPr>
          <a:xfrm>
            <a:off x="611560" y="476672"/>
            <a:ext cx="7272808" cy="553998"/>
          </a:xfrm>
          <a:prstGeom prst="rect">
            <a:avLst/>
          </a:prstGeom>
        </p:spPr>
        <p:txBody>
          <a:bodyPr wrap="square">
            <a:spAutoFit/>
          </a:bodyPr>
          <a:lstStyle/>
          <a:p>
            <a:r>
              <a:rPr lang="en-US" altLang="ko-KR" dirty="0" smtClean="0"/>
              <a:t>A</a:t>
            </a:r>
            <a:r>
              <a:rPr lang="el-GR" altLang="ko-KR" dirty="0" smtClean="0"/>
              <a:t>β</a:t>
            </a:r>
            <a:r>
              <a:rPr lang="en-US" altLang="ko-KR" dirty="0" smtClean="0"/>
              <a:t> clearance by </a:t>
            </a:r>
            <a:r>
              <a:rPr lang="en-US" altLang="ko-KR" dirty="0" err="1" smtClean="0"/>
              <a:t>proteolytic</a:t>
            </a:r>
            <a:r>
              <a:rPr lang="en-US" altLang="ko-KR" dirty="0" smtClean="0"/>
              <a:t> degradation</a:t>
            </a:r>
          </a:p>
          <a:p>
            <a:r>
              <a:rPr lang="en-US" altLang="ko-KR" sz="1200" dirty="0" smtClean="0"/>
              <a:t>(Cold Spring </a:t>
            </a:r>
            <a:r>
              <a:rPr lang="en-US" altLang="ko-KR" sz="1200" dirty="0" err="1" smtClean="0"/>
              <a:t>Harb</a:t>
            </a:r>
            <a:r>
              <a:rPr lang="en-US" altLang="ko-KR" sz="1200" dirty="0" smtClean="0"/>
              <a:t> </a:t>
            </a:r>
            <a:r>
              <a:rPr lang="en-US" altLang="ko-KR" sz="1200" dirty="0" err="1" smtClean="0"/>
              <a:t>Perspect</a:t>
            </a:r>
            <a:r>
              <a:rPr lang="en-US" altLang="ko-KR" sz="1200" dirty="0" smtClean="0"/>
              <a:t> Med 2012;2:a006379)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764704"/>
            <a:ext cx="7674024" cy="1477328"/>
          </a:xfrm>
          <a:prstGeom prst="rect">
            <a:avLst/>
          </a:prstGeom>
          <a:noFill/>
        </p:spPr>
        <p:txBody>
          <a:bodyPr wrap="none" rtlCol="0">
            <a:spAutoFit/>
          </a:bodyPr>
          <a:lstStyle/>
          <a:p>
            <a:r>
              <a:rPr lang="en-US" altLang="ko-KR" dirty="0" smtClean="0"/>
              <a:t>The genetics of AD</a:t>
            </a:r>
          </a:p>
          <a:p>
            <a:endParaRPr lang="en-US" altLang="ko-KR" dirty="0" smtClean="0"/>
          </a:p>
          <a:p>
            <a:r>
              <a:rPr lang="en-US" altLang="ko-KR" dirty="0" smtClean="0"/>
              <a:t>Early onset AD (EO-FAD): before 65, ~5%</a:t>
            </a:r>
          </a:p>
          <a:p>
            <a:r>
              <a:rPr lang="en-US" altLang="ko-KR" dirty="0"/>
              <a:t>	</a:t>
            </a:r>
            <a:r>
              <a:rPr lang="en-US" altLang="ko-KR" dirty="0" smtClean="0"/>
              <a:t>mostly dominant, except one</a:t>
            </a:r>
          </a:p>
          <a:p>
            <a:r>
              <a:rPr lang="en-US" altLang="ko-KR" dirty="0" smtClean="0"/>
              <a:t>Late onset AD (LO-FAD): </a:t>
            </a:r>
            <a:r>
              <a:rPr lang="en-US" altLang="ko-KR" dirty="0" err="1" smtClean="0"/>
              <a:t>ApoE</a:t>
            </a:r>
            <a:r>
              <a:rPr lang="en-US" altLang="ko-KR" dirty="0" smtClean="0"/>
              <a:t> genotype is the strongest genetic factor</a:t>
            </a:r>
            <a:endParaRPr lang="ko-KR" altLang="en-US" dirty="0"/>
          </a:p>
        </p:txBody>
      </p:sp>
      <p:pic>
        <p:nvPicPr>
          <p:cNvPr id="1026" name="Picture 2"/>
          <p:cNvPicPr>
            <a:picLocks noChangeAspect="1" noChangeArrowheads="1"/>
          </p:cNvPicPr>
          <p:nvPr/>
        </p:nvPicPr>
        <p:blipFill>
          <a:blip r:embed="rId2" cstate="print"/>
          <a:srcRect/>
          <a:stretch>
            <a:fillRect/>
          </a:stretch>
        </p:blipFill>
        <p:spPr bwMode="auto">
          <a:xfrm>
            <a:off x="1043608" y="3068960"/>
            <a:ext cx="6840760" cy="210484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619672" y="980728"/>
            <a:ext cx="5688632" cy="504065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187624" y="1700808"/>
            <a:ext cx="6653361" cy="341399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1403648" y="1988840"/>
            <a:ext cx="5256584" cy="2843614"/>
          </a:xfrm>
          <a:prstGeom prst="rect">
            <a:avLst/>
          </a:prstGeom>
          <a:noFill/>
          <a:ln w="9525">
            <a:noFill/>
            <a:miter lim="800000"/>
            <a:headEnd/>
            <a:tailEnd/>
          </a:ln>
        </p:spPr>
      </p:pic>
      <p:sp>
        <p:nvSpPr>
          <p:cNvPr id="5" name="TextBox 4"/>
          <p:cNvSpPr txBox="1"/>
          <p:nvPr/>
        </p:nvSpPr>
        <p:spPr>
          <a:xfrm>
            <a:off x="1115616" y="980728"/>
            <a:ext cx="5875904" cy="369332"/>
          </a:xfrm>
          <a:prstGeom prst="rect">
            <a:avLst/>
          </a:prstGeom>
          <a:noFill/>
        </p:spPr>
        <p:txBody>
          <a:bodyPr wrap="none" rtlCol="0">
            <a:spAutoFit/>
          </a:bodyPr>
          <a:lstStyle/>
          <a:p>
            <a:r>
              <a:rPr lang="en-US" altLang="ko-KR" dirty="0" smtClean="0"/>
              <a:t>Balance of A</a:t>
            </a:r>
            <a:r>
              <a:rPr lang="el-GR" altLang="ko-KR" dirty="0" smtClean="0"/>
              <a:t>β</a:t>
            </a:r>
            <a:r>
              <a:rPr lang="en-US" altLang="ko-KR" dirty="0" smtClean="0"/>
              <a:t> production and </a:t>
            </a:r>
            <a:r>
              <a:rPr lang="en-US" altLang="ko-KR" dirty="0" err="1" smtClean="0"/>
              <a:t>proteolytic</a:t>
            </a:r>
            <a:r>
              <a:rPr lang="en-US" altLang="ko-KR" dirty="0" smtClean="0"/>
              <a:t> degradation</a:t>
            </a:r>
            <a:endParaRPr lang="ko-KR"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5903" y="4786643"/>
            <a:ext cx="402674" cy="307777"/>
          </a:xfrm>
          <a:prstGeom prst="rect">
            <a:avLst/>
          </a:prstGeom>
          <a:noFill/>
        </p:spPr>
        <p:txBody>
          <a:bodyPr wrap="none" rtlCol="0">
            <a:spAutoFit/>
          </a:bodyPr>
          <a:lstStyle/>
          <a:p>
            <a:r>
              <a:rPr lang="en-US" altLang="ko-KR" sz="1400" dirty="0" smtClean="0"/>
              <a:t>A</a:t>
            </a:r>
            <a:r>
              <a:rPr lang="el-GR" altLang="ko-KR" sz="1400" dirty="0" smtClean="0"/>
              <a:t>β</a:t>
            </a:r>
            <a:endParaRPr lang="ko-KR" altLang="en-US" sz="1400" dirty="0"/>
          </a:p>
        </p:txBody>
      </p:sp>
      <p:sp>
        <p:nvSpPr>
          <p:cNvPr id="3" name="TextBox 2"/>
          <p:cNvSpPr txBox="1"/>
          <p:nvPr/>
        </p:nvSpPr>
        <p:spPr>
          <a:xfrm>
            <a:off x="1335725" y="5205113"/>
            <a:ext cx="933396" cy="523220"/>
          </a:xfrm>
          <a:prstGeom prst="rect">
            <a:avLst/>
          </a:prstGeom>
          <a:noFill/>
        </p:spPr>
        <p:txBody>
          <a:bodyPr wrap="none" rtlCol="0">
            <a:spAutoFit/>
          </a:bodyPr>
          <a:lstStyle/>
          <a:p>
            <a:pPr algn="ctr"/>
            <a:r>
              <a:rPr lang="en-US" altLang="ko-KR" sz="1400" dirty="0" err="1" smtClean="0"/>
              <a:t>Lipidated</a:t>
            </a:r>
            <a:endParaRPr lang="en-US" altLang="ko-KR" sz="1400" dirty="0" smtClean="0"/>
          </a:p>
          <a:p>
            <a:pPr algn="ctr"/>
            <a:r>
              <a:rPr lang="en-US" altLang="ko-KR" sz="1400" dirty="0" err="1" smtClean="0"/>
              <a:t>ApoE</a:t>
            </a:r>
            <a:endParaRPr lang="en-US" altLang="ko-KR" sz="1400" dirty="0" smtClean="0"/>
          </a:p>
        </p:txBody>
      </p:sp>
      <p:cxnSp>
        <p:nvCxnSpPr>
          <p:cNvPr id="4" name="직선 화살표 연결선 3"/>
          <p:cNvCxnSpPr/>
          <p:nvPr/>
        </p:nvCxnSpPr>
        <p:spPr>
          <a:xfrm flipV="1">
            <a:off x="2783455" y="4608836"/>
            <a:ext cx="0" cy="190196"/>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 name="직사각형 4"/>
          <p:cNvSpPr/>
          <p:nvPr/>
        </p:nvSpPr>
        <p:spPr>
          <a:xfrm>
            <a:off x="5241292" y="4149080"/>
            <a:ext cx="504056" cy="2448272"/>
          </a:xfrm>
          <a:prstGeom prst="rect">
            <a:avLst/>
          </a:prstGeom>
          <a:solidFill>
            <a:schemeClr val="accent5">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타원 5"/>
          <p:cNvSpPr/>
          <p:nvPr/>
        </p:nvSpPr>
        <p:spPr>
          <a:xfrm>
            <a:off x="4665228" y="5002031"/>
            <a:ext cx="1224136" cy="7200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err="1" smtClean="0"/>
              <a:t>ApoE</a:t>
            </a:r>
            <a:r>
              <a:rPr lang="en-US" altLang="ko-KR" sz="1400" dirty="0" smtClean="0"/>
              <a:t> receptor</a:t>
            </a:r>
          </a:p>
        </p:txBody>
      </p:sp>
      <p:sp>
        <p:nvSpPr>
          <p:cNvPr id="7" name="TextBox 6"/>
          <p:cNvSpPr txBox="1"/>
          <p:nvPr/>
        </p:nvSpPr>
        <p:spPr>
          <a:xfrm>
            <a:off x="6391425" y="4653136"/>
            <a:ext cx="1565909" cy="461665"/>
          </a:xfrm>
          <a:prstGeom prst="rect">
            <a:avLst/>
          </a:prstGeom>
          <a:noFill/>
        </p:spPr>
        <p:txBody>
          <a:bodyPr wrap="square" rtlCol="0">
            <a:spAutoFit/>
          </a:bodyPr>
          <a:lstStyle/>
          <a:p>
            <a:r>
              <a:rPr lang="en-US" altLang="ko-KR" sz="1200" dirty="0" smtClean="0"/>
              <a:t>Transport </a:t>
            </a:r>
            <a:r>
              <a:rPr lang="en-US" altLang="ko-KR" sz="1200" dirty="0" smtClean="0"/>
              <a:t>to </a:t>
            </a:r>
            <a:r>
              <a:rPr lang="en-US" altLang="ko-KR" sz="1200" dirty="0" smtClean="0"/>
              <a:t>blood</a:t>
            </a:r>
          </a:p>
          <a:p>
            <a:r>
              <a:rPr lang="en-US" altLang="ko-KR" sz="1200" dirty="0" smtClean="0"/>
              <a:t>circulation </a:t>
            </a:r>
            <a:r>
              <a:rPr lang="en-US" altLang="ko-KR" sz="1200" dirty="0" smtClean="0"/>
              <a:t>via BBB</a:t>
            </a:r>
            <a:endParaRPr lang="ko-KR" altLang="en-US" sz="1200" dirty="0"/>
          </a:p>
        </p:txBody>
      </p:sp>
      <p:sp>
        <p:nvSpPr>
          <p:cNvPr id="8" name="직사각형 7"/>
          <p:cNvSpPr/>
          <p:nvPr/>
        </p:nvSpPr>
        <p:spPr>
          <a:xfrm>
            <a:off x="1278857" y="5672281"/>
            <a:ext cx="987771" cy="276999"/>
          </a:xfrm>
          <a:prstGeom prst="rect">
            <a:avLst/>
          </a:prstGeom>
        </p:spPr>
        <p:txBody>
          <a:bodyPr wrap="none">
            <a:spAutoFit/>
          </a:bodyPr>
          <a:lstStyle/>
          <a:p>
            <a:r>
              <a:rPr lang="en-US" altLang="ko-KR" sz="1200" dirty="0" smtClean="0"/>
              <a:t>(E2&gt;E3&gt;E4)</a:t>
            </a:r>
            <a:endParaRPr lang="ko-KR" altLang="en-US" sz="1200" dirty="0"/>
          </a:p>
        </p:txBody>
      </p:sp>
      <p:sp>
        <p:nvSpPr>
          <p:cNvPr id="9" name="직사각형 8"/>
          <p:cNvSpPr/>
          <p:nvPr/>
        </p:nvSpPr>
        <p:spPr>
          <a:xfrm>
            <a:off x="1115616" y="4797152"/>
            <a:ext cx="739305" cy="307777"/>
          </a:xfrm>
          <a:prstGeom prst="rect">
            <a:avLst/>
          </a:prstGeom>
        </p:spPr>
        <p:txBody>
          <a:bodyPr wrap="none">
            <a:spAutoFit/>
          </a:bodyPr>
          <a:lstStyle/>
          <a:p>
            <a:r>
              <a:rPr lang="en-US" altLang="ko-KR" sz="1400" dirty="0" smtClean="0"/>
              <a:t>ABCA1</a:t>
            </a:r>
            <a:endParaRPr lang="ko-KR" altLang="en-US" sz="1400" dirty="0"/>
          </a:p>
        </p:txBody>
      </p:sp>
      <p:sp>
        <p:nvSpPr>
          <p:cNvPr id="10" name="직사각형 9"/>
          <p:cNvSpPr/>
          <p:nvPr/>
        </p:nvSpPr>
        <p:spPr>
          <a:xfrm>
            <a:off x="1558406" y="4409404"/>
            <a:ext cx="611065" cy="307777"/>
          </a:xfrm>
          <a:prstGeom prst="rect">
            <a:avLst/>
          </a:prstGeom>
        </p:spPr>
        <p:txBody>
          <a:bodyPr wrap="none">
            <a:spAutoFit/>
          </a:bodyPr>
          <a:lstStyle/>
          <a:p>
            <a:pPr algn="r"/>
            <a:r>
              <a:rPr lang="en-US" altLang="ko-KR" sz="1400" dirty="0" err="1" smtClean="0"/>
              <a:t>ApoE</a:t>
            </a:r>
            <a:endParaRPr lang="en-US" altLang="ko-KR" sz="1400" dirty="0" smtClean="0"/>
          </a:p>
        </p:txBody>
      </p:sp>
      <p:cxnSp>
        <p:nvCxnSpPr>
          <p:cNvPr id="11" name="직선 화살표 연결선 10"/>
          <p:cNvCxnSpPr/>
          <p:nvPr/>
        </p:nvCxnSpPr>
        <p:spPr>
          <a:xfrm>
            <a:off x="1854921" y="4725144"/>
            <a:ext cx="0" cy="504056"/>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p:nvPr/>
        </p:nvCxnSpPr>
        <p:spPr>
          <a:xfrm>
            <a:off x="2783455" y="5118368"/>
            <a:ext cx="0" cy="254848"/>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3" name="직사각형 12"/>
          <p:cNvSpPr/>
          <p:nvPr/>
        </p:nvSpPr>
        <p:spPr>
          <a:xfrm>
            <a:off x="3362481" y="5903100"/>
            <a:ext cx="922240" cy="461665"/>
          </a:xfrm>
          <a:prstGeom prst="rect">
            <a:avLst/>
          </a:prstGeom>
        </p:spPr>
        <p:txBody>
          <a:bodyPr wrap="none">
            <a:spAutoFit/>
          </a:bodyPr>
          <a:lstStyle/>
          <a:p>
            <a:pPr algn="ctr"/>
            <a:r>
              <a:rPr lang="en-US" altLang="ko-KR" sz="1200" dirty="0" err="1" smtClean="0"/>
              <a:t>Proteolytic</a:t>
            </a:r>
            <a:endParaRPr lang="en-US" altLang="ko-KR" sz="1200" dirty="0" smtClean="0"/>
          </a:p>
          <a:p>
            <a:pPr algn="ctr"/>
            <a:r>
              <a:rPr lang="en-US" altLang="ko-KR" sz="1200" dirty="0" smtClean="0"/>
              <a:t>digestion</a:t>
            </a:r>
          </a:p>
        </p:txBody>
      </p:sp>
      <p:sp>
        <p:nvSpPr>
          <p:cNvPr id="14" name="아래쪽 화살표 13"/>
          <p:cNvSpPr/>
          <p:nvPr/>
        </p:nvSpPr>
        <p:spPr>
          <a:xfrm flipV="1">
            <a:off x="3682829" y="4815624"/>
            <a:ext cx="216024" cy="36004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아래쪽 화살표 14"/>
          <p:cNvSpPr/>
          <p:nvPr/>
        </p:nvSpPr>
        <p:spPr>
          <a:xfrm rot="-3540000">
            <a:off x="6079035" y="5462504"/>
            <a:ext cx="150911" cy="46215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직사각형 15"/>
          <p:cNvSpPr/>
          <p:nvPr/>
        </p:nvSpPr>
        <p:spPr>
          <a:xfrm>
            <a:off x="6405354" y="5661248"/>
            <a:ext cx="994183" cy="461665"/>
          </a:xfrm>
          <a:prstGeom prst="rect">
            <a:avLst/>
          </a:prstGeom>
        </p:spPr>
        <p:txBody>
          <a:bodyPr wrap="none">
            <a:spAutoFit/>
          </a:bodyPr>
          <a:lstStyle/>
          <a:p>
            <a:r>
              <a:rPr lang="en-US" altLang="ko-KR" sz="1200" dirty="0" smtClean="0"/>
              <a:t>Neuronal</a:t>
            </a:r>
          </a:p>
          <a:p>
            <a:r>
              <a:rPr lang="en-US" altLang="ko-KR" sz="1200" dirty="0" smtClean="0"/>
              <a:t>dysfunction</a:t>
            </a:r>
            <a:endParaRPr lang="en-US" altLang="ko-KR" sz="1200" dirty="0" smtClean="0"/>
          </a:p>
        </p:txBody>
      </p:sp>
      <p:sp>
        <p:nvSpPr>
          <p:cNvPr id="17" name="타원 16"/>
          <p:cNvSpPr/>
          <p:nvPr/>
        </p:nvSpPr>
        <p:spPr>
          <a:xfrm>
            <a:off x="3645885" y="5247672"/>
            <a:ext cx="288032"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아래쪽 화살표 17"/>
          <p:cNvSpPr/>
          <p:nvPr/>
        </p:nvSpPr>
        <p:spPr>
          <a:xfrm rot="10800000" flipV="1">
            <a:off x="3680949" y="5607711"/>
            <a:ext cx="216024" cy="36004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아래쪽 화살표 18"/>
          <p:cNvSpPr/>
          <p:nvPr/>
        </p:nvSpPr>
        <p:spPr>
          <a:xfrm rot="5400000" flipV="1">
            <a:off x="4231185" y="5212608"/>
            <a:ext cx="216024" cy="36004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p:cNvSpPr/>
          <p:nvPr/>
        </p:nvSpPr>
        <p:spPr>
          <a:xfrm>
            <a:off x="3402153" y="4365104"/>
            <a:ext cx="758541" cy="461665"/>
          </a:xfrm>
          <a:prstGeom prst="rect">
            <a:avLst/>
          </a:prstGeom>
        </p:spPr>
        <p:txBody>
          <a:bodyPr wrap="none">
            <a:spAutoFit/>
          </a:bodyPr>
          <a:lstStyle/>
          <a:p>
            <a:pPr algn="ctr"/>
            <a:r>
              <a:rPr lang="en-US" altLang="ko-KR" sz="1200" dirty="0" err="1" smtClean="0">
                <a:solidFill>
                  <a:srgbClr val="FF0000"/>
                </a:solidFill>
              </a:rPr>
              <a:t>Amyloid</a:t>
            </a:r>
            <a:endParaRPr lang="en-US" altLang="ko-KR" sz="1200" dirty="0" smtClean="0">
              <a:solidFill>
                <a:srgbClr val="FF0000"/>
              </a:solidFill>
            </a:endParaRPr>
          </a:p>
          <a:p>
            <a:pPr algn="ctr"/>
            <a:r>
              <a:rPr lang="en-US" altLang="ko-KR" sz="1200" dirty="0" smtClean="0">
                <a:solidFill>
                  <a:srgbClr val="FF0000"/>
                </a:solidFill>
              </a:rPr>
              <a:t>plaques</a:t>
            </a:r>
            <a:endParaRPr lang="ko-KR" altLang="en-US" sz="1200" dirty="0"/>
          </a:p>
        </p:txBody>
      </p:sp>
      <p:sp>
        <p:nvSpPr>
          <p:cNvPr id="21" name="아래쪽 화살표 20"/>
          <p:cNvSpPr/>
          <p:nvPr/>
        </p:nvSpPr>
        <p:spPr>
          <a:xfrm rot="3180000" flipV="1">
            <a:off x="4379255" y="4367942"/>
            <a:ext cx="193663" cy="104404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2" name="직선 화살표 연결선 21"/>
          <p:cNvCxnSpPr/>
          <p:nvPr/>
        </p:nvCxnSpPr>
        <p:spPr>
          <a:xfrm flipV="1">
            <a:off x="2251905" y="5373216"/>
            <a:ext cx="1115184" cy="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3" name="아래쪽 화살표 22"/>
          <p:cNvSpPr/>
          <p:nvPr/>
        </p:nvSpPr>
        <p:spPr>
          <a:xfrm rot="5400000" flipV="1">
            <a:off x="2719017" y="4005064"/>
            <a:ext cx="144016" cy="115212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타원 23"/>
          <p:cNvSpPr/>
          <p:nvPr/>
        </p:nvSpPr>
        <p:spPr>
          <a:xfrm>
            <a:off x="5095281" y="4293096"/>
            <a:ext cx="144016"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4735241" y="4049364"/>
            <a:ext cx="640560" cy="307777"/>
          </a:xfrm>
          <a:prstGeom prst="rect">
            <a:avLst/>
          </a:prstGeom>
        </p:spPr>
        <p:txBody>
          <a:bodyPr wrap="none">
            <a:spAutoFit/>
          </a:bodyPr>
          <a:lstStyle/>
          <a:p>
            <a:pPr algn="r"/>
            <a:r>
              <a:rPr lang="en-US" altLang="ko-KR" sz="1400" dirty="0" smtClean="0"/>
              <a:t>HSPG</a:t>
            </a:r>
          </a:p>
        </p:txBody>
      </p:sp>
      <p:sp>
        <p:nvSpPr>
          <p:cNvPr id="26" name="아래쪽 화살표 25"/>
          <p:cNvSpPr/>
          <p:nvPr/>
        </p:nvSpPr>
        <p:spPr>
          <a:xfrm rot="3180000" flipV="1">
            <a:off x="6087714" y="4827380"/>
            <a:ext cx="147908" cy="506505"/>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아래쪽 화살표 26"/>
          <p:cNvSpPr/>
          <p:nvPr/>
        </p:nvSpPr>
        <p:spPr>
          <a:xfrm rot="13920000" flipV="1">
            <a:off x="4429330" y="5527719"/>
            <a:ext cx="149714" cy="627098"/>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1" name="Picture 2" descr="http://www.nature.com/nrn/journal/v10/n5/images/nrn2620-f3.jpg"/>
          <p:cNvPicPr>
            <a:picLocks noChangeAspect="1" noChangeArrowheads="1"/>
          </p:cNvPicPr>
          <p:nvPr/>
        </p:nvPicPr>
        <p:blipFill>
          <a:blip r:embed="rId2" cstate="print"/>
          <a:srcRect/>
          <a:stretch>
            <a:fillRect/>
          </a:stretch>
        </p:blipFill>
        <p:spPr bwMode="auto">
          <a:xfrm>
            <a:off x="4067944" y="548680"/>
            <a:ext cx="3758853" cy="3202855"/>
          </a:xfrm>
          <a:prstGeom prst="rect">
            <a:avLst/>
          </a:prstGeom>
          <a:noFill/>
        </p:spPr>
      </p:pic>
      <p:sp>
        <p:nvSpPr>
          <p:cNvPr id="33" name="TextBox 32"/>
          <p:cNvSpPr txBox="1"/>
          <p:nvPr/>
        </p:nvSpPr>
        <p:spPr>
          <a:xfrm>
            <a:off x="323528" y="548680"/>
            <a:ext cx="3657604" cy="1077218"/>
          </a:xfrm>
          <a:prstGeom prst="rect">
            <a:avLst/>
          </a:prstGeom>
          <a:noFill/>
        </p:spPr>
        <p:txBody>
          <a:bodyPr wrap="none" rtlCol="0">
            <a:spAutoFit/>
          </a:bodyPr>
          <a:lstStyle/>
          <a:p>
            <a:r>
              <a:rPr lang="en-US" altLang="ko-KR" sz="1600" dirty="0" smtClean="0"/>
              <a:t>Effects of </a:t>
            </a:r>
            <a:r>
              <a:rPr lang="en-US" altLang="ko-KR" sz="1600" dirty="0" err="1" smtClean="0"/>
              <a:t>ApoE</a:t>
            </a:r>
            <a:r>
              <a:rPr lang="en-US" altLang="ko-KR" sz="1600" dirty="0" smtClean="0"/>
              <a:t> &amp; </a:t>
            </a:r>
            <a:r>
              <a:rPr lang="en-US" altLang="ko-KR" sz="1600" dirty="0" err="1" smtClean="0"/>
              <a:t>ApoE</a:t>
            </a:r>
            <a:r>
              <a:rPr lang="en-US" altLang="ko-KR" sz="1600" dirty="0" smtClean="0"/>
              <a:t> receptors on</a:t>
            </a:r>
          </a:p>
          <a:p>
            <a:pPr lvl="1"/>
            <a:r>
              <a:rPr lang="en-US" altLang="ko-KR" sz="1600" dirty="0" smtClean="0"/>
              <a:t>Neuronal trafficking</a:t>
            </a:r>
          </a:p>
          <a:p>
            <a:pPr lvl="1"/>
            <a:r>
              <a:rPr lang="en-US" altLang="ko-KR" sz="1600" dirty="0" smtClean="0"/>
              <a:t>Aggregation</a:t>
            </a:r>
          </a:p>
          <a:p>
            <a:pPr lvl="1"/>
            <a:r>
              <a:rPr lang="en-US" altLang="ko-KR" sz="1600" dirty="0" smtClean="0"/>
              <a:t>Clearance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표 1"/>
          <p:cNvGraphicFramePr>
            <a:graphicFrameLocks noGrp="1"/>
          </p:cNvGraphicFramePr>
          <p:nvPr/>
        </p:nvGraphicFramePr>
        <p:xfrm>
          <a:off x="1619672" y="1412776"/>
          <a:ext cx="4824536" cy="1097280"/>
        </p:xfrm>
        <a:graphic>
          <a:graphicData uri="http://schemas.openxmlformats.org/drawingml/2006/table">
            <a:tbl>
              <a:tblPr/>
              <a:tblGrid>
                <a:gridCol w="1661845"/>
                <a:gridCol w="1100914"/>
                <a:gridCol w="1021020"/>
                <a:gridCol w="1040757"/>
              </a:tblGrid>
              <a:tr h="216024">
                <a:tc gridSpan="4">
                  <a:txBody>
                    <a:bodyPr/>
                    <a:lstStyle/>
                    <a:p>
                      <a:pPr algn="ctr"/>
                      <a:r>
                        <a:rPr lang="en-US" sz="1200" b="0" dirty="0">
                          <a:solidFill>
                            <a:srgbClr val="000000"/>
                          </a:solidFill>
                        </a:rPr>
                        <a:t>Estimated worldwide human allele frequencies of </a:t>
                      </a:r>
                      <a:r>
                        <a:rPr lang="en-US" sz="1200" b="0" dirty="0" err="1" smtClean="0">
                          <a:solidFill>
                            <a:srgbClr val="000000"/>
                          </a:solidFill>
                        </a:rPr>
                        <a:t>ApoE</a:t>
                      </a:r>
                      <a:endParaRPr lang="en-US" sz="1200" b="0" dirty="0">
                        <a:solidFill>
                          <a:srgbClr val="000000"/>
                        </a:solidFill>
                      </a:endParaRPr>
                    </a:p>
                  </a:txBody>
                  <a:tcPr anchor="ctr">
                    <a:lnL>
                      <a:noFill/>
                    </a:lnL>
                    <a:lnR>
                      <a:noFill/>
                    </a:lnR>
                    <a:lnT>
                      <a:noFill/>
                    </a:lnT>
                    <a:lnB>
                      <a:noFill/>
                    </a:lnB>
                    <a:solidFill>
                      <a:srgbClr val="CCCCFF"/>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16024">
                <a:tc>
                  <a:txBody>
                    <a:bodyPr/>
                    <a:lstStyle/>
                    <a:p>
                      <a:pPr algn="ctr"/>
                      <a:r>
                        <a:rPr lang="en-US" sz="1200" dirty="0">
                          <a:solidFill>
                            <a:srgbClr val="000000"/>
                          </a:solidFill>
                        </a:rPr>
                        <a:t>Allele</a:t>
                      </a:r>
                    </a:p>
                  </a:txBody>
                  <a:tcPr anchor="ctr">
                    <a:lnL>
                      <a:noFill/>
                    </a:lnL>
                    <a:lnR>
                      <a:noFill/>
                    </a:lnR>
                    <a:lnT>
                      <a:noFill/>
                    </a:lnT>
                    <a:lnB>
                      <a:noFill/>
                    </a:lnB>
                    <a:solidFill>
                      <a:srgbClr val="CCCCFF"/>
                    </a:solidFill>
                  </a:tcPr>
                </a:tc>
                <a:tc>
                  <a:txBody>
                    <a:bodyPr/>
                    <a:lstStyle/>
                    <a:p>
                      <a:pPr algn="ctr"/>
                      <a:r>
                        <a:rPr lang="el-GR" sz="1200" dirty="0">
                          <a:solidFill>
                            <a:srgbClr val="000000"/>
                          </a:solidFill>
                        </a:rPr>
                        <a:t>ε2</a:t>
                      </a:r>
                    </a:p>
                  </a:txBody>
                  <a:tcPr anchor="ctr">
                    <a:lnL>
                      <a:noFill/>
                    </a:lnL>
                    <a:lnR>
                      <a:noFill/>
                    </a:lnR>
                    <a:lnT>
                      <a:noFill/>
                    </a:lnT>
                    <a:lnB>
                      <a:noFill/>
                    </a:lnB>
                    <a:solidFill>
                      <a:srgbClr val="CCCCFF"/>
                    </a:solidFill>
                  </a:tcPr>
                </a:tc>
                <a:tc>
                  <a:txBody>
                    <a:bodyPr/>
                    <a:lstStyle/>
                    <a:p>
                      <a:pPr algn="ctr"/>
                      <a:r>
                        <a:rPr lang="el-GR" sz="1200" dirty="0">
                          <a:solidFill>
                            <a:srgbClr val="000000"/>
                          </a:solidFill>
                        </a:rPr>
                        <a:t>ε3</a:t>
                      </a:r>
                    </a:p>
                  </a:txBody>
                  <a:tcPr anchor="ctr">
                    <a:lnL>
                      <a:noFill/>
                    </a:lnL>
                    <a:lnR>
                      <a:noFill/>
                    </a:lnR>
                    <a:lnT>
                      <a:noFill/>
                    </a:lnT>
                    <a:lnB>
                      <a:noFill/>
                    </a:lnB>
                    <a:solidFill>
                      <a:srgbClr val="CCCCFF"/>
                    </a:solidFill>
                  </a:tcPr>
                </a:tc>
                <a:tc>
                  <a:txBody>
                    <a:bodyPr/>
                    <a:lstStyle/>
                    <a:p>
                      <a:pPr algn="ctr"/>
                      <a:r>
                        <a:rPr lang="el-GR" sz="1200" dirty="0">
                          <a:solidFill>
                            <a:srgbClr val="000000"/>
                          </a:solidFill>
                        </a:rPr>
                        <a:t>ε4</a:t>
                      </a:r>
                    </a:p>
                  </a:txBody>
                  <a:tcPr anchor="ctr">
                    <a:lnL>
                      <a:noFill/>
                    </a:lnL>
                    <a:lnR>
                      <a:noFill/>
                    </a:lnR>
                    <a:lnT>
                      <a:noFill/>
                    </a:lnT>
                    <a:lnB>
                      <a:noFill/>
                    </a:lnB>
                    <a:solidFill>
                      <a:srgbClr val="CCCCFF"/>
                    </a:solidFill>
                  </a:tcPr>
                </a:tc>
              </a:tr>
              <a:tr h="216024">
                <a:tc>
                  <a:txBody>
                    <a:bodyPr/>
                    <a:lstStyle/>
                    <a:p>
                      <a:pPr algn="ctr"/>
                      <a:r>
                        <a:rPr lang="en-US" sz="1200" dirty="0">
                          <a:solidFill>
                            <a:srgbClr val="000000"/>
                          </a:solidFill>
                        </a:rPr>
                        <a:t>General Frequency</a:t>
                      </a:r>
                    </a:p>
                  </a:txBody>
                  <a:tcPr anchor="ctr">
                    <a:lnL>
                      <a:noFill/>
                    </a:lnL>
                    <a:lnR>
                      <a:noFill/>
                    </a:lnR>
                    <a:lnT>
                      <a:noFill/>
                    </a:lnT>
                    <a:lnB>
                      <a:noFill/>
                    </a:lnB>
                    <a:solidFill>
                      <a:srgbClr val="CCCCFF"/>
                    </a:solidFill>
                  </a:tcPr>
                </a:tc>
                <a:tc>
                  <a:txBody>
                    <a:bodyPr/>
                    <a:lstStyle/>
                    <a:p>
                      <a:pPr algn="ctr"/>
                      <a:r>
                        <a:rPr lang="en-US" altLang="ko-KR" sz="1200" dirty="0"/>
                        <a:t>8.4%</a:t>
                      </a:r>
                    </a:p>
                  </a:txBody>
                  <a:tcPr anchor="ctr">
                    <a:lnL>
                      <a:noFill/>
                    </a:lnL>
                    <a:lnR>
                      <a:noFill/>
                    </a:lnR>
                    <a:lnT>
                      <a:noFill/>
                    </a:lnT>
                    <a:lnB>
                      <a:noFill/>
                    </a:lnB>
                  </a:tcPr>
                </a:tc>
                <a:tc>
                  <a:txBody>
                    <a:bodyPr/>
                    <a:lstStyle/>
                    <a:p>
                      <a:pPr algn="ctr"/>
                      <a:r>
                        <a:rPr lang="en-US" altLang="ko-KR" sz="1200" dirty="0"/>
                        <a:t>77.9%</a:t>
                      </a:r>
                    </a:p>
                  </a:txBody>
                  <a:tcPr anchor="ctr">
                    <a:lnL>
                      <a:noFill/>
                    </a:lnL>
                    <a:lnR>
                      <a:noFill/>
                    </a:lnR>
                    <a:lnT>
                      <a:noFill/>
                    </a:lnT>
                    <a:lnB>
                      <a:noFill/>
                    </a:lnB>
                  </a:tcPr>
                </a:tc>
                <a:tc>
                  <a:txBody>
                    <a:bodyPr/>
                    <a:lstStyle/>
                    <a:p>
                      <a:pPr algn="ctr"/>
                      <a:r>
                        <a:rPr lang="en-US" altLang="ko-KR" sz="1200" dirty="0"/>
                        <a:t>13.7%</a:t>
                      </a:r>
                    </a:p>
                  </a:txBody>
                  <a:tcPr anchor="ctr">
                    <a:lnL>
                      <a:noFill/>
                    </a:lnL>
                    <a:lnR>
                      <a:noFill/>
                    </a:lnR>
                    <a:lnT>
                      <a:noFill/>
                    </a:lnT>
                    <a:lnB>
                      <a:noFill/>
                    </a:lnB>
                  </a:tcPr>
                </a:tc>
              </a:tr>
              <a:tr h="216024">
                <a:tc>
                  <a:txBody>
                    <a:bodyPr/>
                    <a:lstStyle/>
                    <a:p>
                      <a:pPr algn="ctr"/>
                      <a:r>
                        <a:rPr lang="en-US" sz="1200" dirty="0">
                          <a:solidFill>
                            <a:srgbClr val="000000"/>
                          </a:solidFill>
                        </a:rPr>
                        <a:t>AD Frequency</a:t>
                      </a:r>
                    </a:p>
                  </a:txBody>
                  <a:tcPr anchor="ctr">
                    <a:lnL>
                      <a:noFill/>
                    </a:lnL>
                    <a:lnR>
                      <a:noFill/>
                    </a:lnR>
                    <a:lnT>
                      <a:noFill/>
                    </a:lnT>
                    <a:lnB>
                      <a:noFill/>
                    </a:lnB>
                    <a:solidFill>
                      <a:srgbClr val="CCCCFF"/>
                    </a:solidFill>
                  </a:tcPr>
                </a:tc>
                <a:tc>
                  <a:txBody>
                    <a:bodyPr/>
                    <a:lstStyle/>
                    <a:p>
                      <a:pPr algn="ctr"/>
                      <a:r>
                        <a:rPr lang="en-US" altLang="ko-KR" sz="1200" dirty="0"/>
                        <a:t>3.9%</a:t>
                      </a:r>
                    </a:p>
                  </a:txBody>
                  <a:tcPr anchor="ctr">
                    <a:lnL>
                      <a:noFill/>
                    </a:lnL>
                    <a:lnR>
                      <a:noFill/>
                    </a:lnR>
                    <a:lnT>
                      <a:noFill/>
                    </a:lnT>
                    <a:lnB>
                      <a:noFill/>
                    </a:lnB>
                  </a:tcPr>
                </a:tc>
                <a:tc>
                  <a:txBody>
                    <a:bodyPr/>
                    <a:lstStyle/>
                    <a:p>
                      <a:pPr algn="ctr"/>
                      <a:r>
                        <a:rPr lang="en-US" altLang="ko-KR" sz="1200" dirty="0"/>
                        <a:t>59.4%</a:t>
                      </a:r>
                    </a:p>
                  </a:txBody>
                  <a:tcPr anchor="ctr">
                    <a:lnL>
                      <a:noFill/>
                    </a:lnL>
                    <a:lnR>
                      <a:noFill/>
                    </a:lnR>
                    <a:lnT>
                      <a:noFill/>
                    </a:lnT>
                    <a:lnB>
                      <a:noFill/>
                    </a:lnB>
                  </a:tcPr>
                </a:tc>
                <a:tc>
                  <a:txBody>
                    <a:bodyPr/>
                    <a:lstStyle/>
                    <a:p>
                      <a:pPr algn="ctr"/>
                      <a:r>
                        <a:rPr lang="en-US" altLang="ko-KR" sz="1200" dirty="0"/>
                        <a:t>36.7%</a:t>
                      </a:r>
                    </a:p>
                  </a:txBody>
                  <a:tcPr anchor="ctr">
                    <a:lnL>
                      <a:noFill/>
                    </a:lnL>
                    <a:lnR>
                      <a:noFill/>
                    </a:lnR>
                    <a:lnT>
                      <a:noFill/>
                    </a:lnT>
                    <a:lnB>
                      <a:noFill/>
                    </a:lnB>
                  </a:tcPr>
                </a:tc>
              </a:tr>
            </a:tbl>
          </a:graphicData>
        </a:graphic>
      </p:graphicFrame>
      <p:sp>
        <p:nvSpPr>
          <p:cNvPr id="3" name="직사각형 2"/>
          <p:cNvSpPr/>
          <p:nvPr/>
        </p:nvSpPr>
        <p:spPr>
          <a:xfrm>
            <a:off x="755576" y="692696"/>
            <a:ext cx="7416824" cy="646331"/>
          </a:xfrm>
          <a:prstGeom prst="rect">
            <a:avLst/>
          </a:prstGeom>
        </p:spPr>
        <p:txBody>
          <a:bodyPr wrap="square">
            <a:spAutoFit/>
          </a:bodyPr>
          <a:lstStyle/>
          <a:p>
            <a:r>
              <a:rPr lang="en-US" altLang="ko-KR" dirty="0" smtClean="0"/>
              <a:t>The E4 variant is the largest known genetic risk factor for late-onset sporadic AD in a variety of ethnic groups</a:t>
            </a:r>
            <a:endParaRPr lang="ko-KR" altLang="en-US" dirty="0"/>
          </a:p>
        </p:txBody>
      </p:sp>
      <p:sp>
        <p:nvSpPr>
          <p:cNvPr id="4" name="TextBox 3"/>
          <p:cNvSpPr txBox="1"/>
          <p:nvPr/>
        </p:nvSpPr>
        <p:spPr>
          <a:xfrm>
            <a:off x="827584" y="3356992"/>
            <a:ext cx="6408712" cy="738664"/>
          </a:xfrm>
          <a:prstGeom prst="rect">
            <a:avLst/>
          </a:prstGeom>
          <a:noFill/>
        </p:spPr>
        <p:txBody>
          <a:bodyPr wrap="square" rtlCol="0">
            <a:spAutoFit/>
          </a:bodyPr>
          <a:lstStyle/>
          <a:p>
            <a:r>
              <a:rPr lang="en-US" altLang="ko-KR" dirty="0" smtClean="0"/>
              <a:t>Cerebral </a:t>
            </a:r>
            <a:r>
              <a:rPr lang="en-US" altLang="ko-KR" dirty="0" err="1" smtClean="0"/>
              <a:t>amyloid</a:t>
            </a:r>
            <a:r>
              <a:rPr lang="en-US" altLang="ko-KR" dirty="0" smtClean="0"/>
              <a:t> </a:t>
            </a:r>
            <a:r>
              <a:rPr lang="en-US" altLang="ko-KR" dirty="0" err="1" smtClean="0"/>
              <a:t>angiopathy</a:t>
            </a:r>
            <a:r>
              <a:rPr lang="en-US" altLang="ko-KR" dirty="0" smtClean="0"/>
              <a:t> (CAA)</a:t>
            </a:r>
          </a:p>
          <a:p>
            <a:r>
              <a:rPr lang="en-US" altLang="ko-KR" sz="1200" dirty="0" smtClean="0"/>
              <a:t>a form of </a:t>
            </a:r>
            <a:r>
              <a:rPr lang="en-US" altLang="ko-KR" sz="1200" dirty="0" err="1" smtClean="0"/>
              <a:t>angiopathy</a:t>
            </a:r>
            <a:r>
              <a:rPr lang="en-US" altLang="ko-KR" sz="1200" dirty="0" smtClean="0"/>
              <a:t> in which </a:t>
            </a:r>
            <a:r>
              <a:rPr lang="en-US" altLang="ko-KR" sz="1200" dirty="0" err="1" smtClean="0"/>
              <a:t>amyloid</a:t>
            </a:r>
            <a:r>
              <a:rPr lang="en-US" altLang="ko-KR" sz="1200" dirty="0" smtClean="0"/>
              <a:t> deposits form in the walls of the blood vessels of the central nervous system</a:t>
            </a:r>
            <a:endParaRPr lang="ko-KR" altLang="en-US" sz="1200" dirty="0"/>
          </a:p>
        </p:txBody>
      </p:sp>
      <p:pic>
        <p:nvPicPr>
          <p:cNvPr id="13314" name="Picture 2" descr="http://upload.wikimedia.org/wikipedia/commons/e/ec/Cerebral_amyloid_angiopathy_-_intermed_mag.jpg"/>
          <p:cNvPicPr>
            <a:picLocks noChangeAspect="1" noChangeArrowheads="1"/>
          </p:cNvPicPr>
          <p:nvPr/>
        </p:nvPicPr>
        <p:blipFill>
          <a:blip r:embed="rId2" cstate="print"/>
          <a:srcRect/>
          <a:stretch>
            <a:fillRect/>
          </a:stretch>
        </p:blipFill>
        <p:spPr bwMode="auto">
          <a:xfrm>
            <a:off x="3707904" y="4149080"/>
            <a:ext cx="3456382" cy="2304256"/>
          </a:xfrm>
          <a:prstGeom prst="rect">
            <a:avLst/>
          </a:prstGeom>
          <a:noFill/>
        </p:spPr>
      </p:pic>
      <p:sp>
        <p:nvSpPr>
          <p:cNvPr id="6" name="TextBox 5"/>
          <p:cNvSpPr txBox="1"/>
          <p:nvPr/>
        </p:nvSpPr>
        <p:spPr>
          <a:xfrm>
            <a:off x="1619672" y="2636912"/>
            <a:ext cx="5169044" cy="276999"/>
          </a:xfrm>
          <a:prstGeom prst="rect">
            <a:avLst/>
          </a:prstGeom>
          <a:noFill/>
        </p:spPr>
        <p:txBody>
          <a:bodyPr wrap="none" rtlCol="0">
            <a:spAutoFit/>
          </a:bodyPr>
          <a:lstStyle/>
          <a:p>
            <a:r>
              <a:rPr lang="en-US" altLang="ko-KR" sz="1200" dirty="0" smtClean="0">
                <a:solidFill>
                  <a:srgbClr val="FF0000"/>
                </a:solidFill>
              </a:rPr>
              <a:t>Increased risk with one and two E4 allele is ~3x and ~12x, respectively.</a:t>
            </a:r>
            <a:endParaRPr lang="ko-KR" altLang="en-US" sz="12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99591" y="476672"/>
            <a:ext cx="5322731" cy="1823725"/>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876191" y="2636912"/>
            <a:ext cx="5351993" cy="384918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85156" y="1268760"/>
            <a:ext cx="5479132" cy="3801533"/>
          </a:xfrm>
          <a:prstGeom prst="rect">
            <a:avLst/>
          </a:prstGeom>
          <a:noFill/>
          <a:ln w="9525">
            <a:noFill/>
            <a:miter lim="800000"/>
            <a:headEnd/>
            <a:tailEnd/>
          </a:ln>
        </p:spPr>
      </p:pic>
      <p:sp>
        <p:nvSpPr>
          <p:cNvPr id="3" name="직사각형 2"/>
          <p:cNvSpPr/>
          <p:nvPr/>
        </p:nvSpPr>
        <p:spPr>
          <a:xfrm>
            <a:off x="1547664" y="5229200"/>
            <a:ext cx="5904656" cy="600164"/>
          </a:xfrm>
          <a:prstGeom prst="rect">
            <a:avLst/>
          </a:prstGeom>
        </p:spPr>
        <p:txBody>
          <a:bodyPr wrap="square">
            <a:spAutoFit/>
          </a:bodyPr>
          <a:lstStyle/>
          <a:p>
            <a:r>
              <a:rPr lang="en-US" altLang="ko-KR" sz="1100" dirty="0"/>
              <a:t>Potential roles of select Alzheimer disease (AD) genes in </a:t>
            </a:r>
            <a:r>
              <a:rPr lang="en-US" altLang="ko-KR" sz="1100" dirty="0" smtClean="0"/>
              <a:t>A</a:t>
            </a:r>
            <a:r>
              <a:rPr lang="el-GR" altLang="ko-KR" sz="1100" dirty="0" smtClean="0"/>
              <a:t>β</a:t>
            </a:r>
            <a:r>
              <a:rPr lang="en-US" altLang="ko-KR" sz="1100" dirty="0" smtClean="0"/>
              <a:t>-related </a:t>
            </a:r>
            <a:r>
              <a:rPr lang="en-US" altLang="ko-KR" sz="1100" dirty="0"/>
              <a:t>pathogenesis of AD. (</a:t>
            </a:r>
            <a:r>
              <a:rPr lang="en-US" altLang="ko-KR" sz="1100" dirty="0" smtClean="0"/>
              <a:t>Modified from </a:t>
            </a:r>
            <a:r>
              <a:rPr lang="en-US" altLang="ko-KR" sz="1100" dirty="0"/>
              <a:t>Bertram and </a:t>
            </a:r>
            <a:r>
              <a:rPr lang="en-US" altLang="ko-KR" sz="1100" dirty="0" err="1"/>
              <a:t>Tanzi</a:t>
            </a:r>
            <a:r>
              <a:rPr lang="en-US" altLang="ko-KR" sz="1100" dirty="0"/>
              <a:t> 2008; reprinted with permission from the author</a:t>
            </a:r>
            <a:r>
              <a:rPr lang="en-US" altLang="ko-KR" sz="1100" dirty="0" smtClean="0"/>
              <a:t>.) Cold Spring Harbor Perspectives in Medicine (2012) </a:t>
            </a:r>
            <a:endParaRPr lang="ko-KR" alt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7704856" cy="3785652"/>
          </a:xfrm>
          <a:prstGeom prst="rect">
            <a:avLst/>
          </a:prstGeom>
          <a:noFill/>
        </p:spPr>
        <p:txBody>
          <a:bodyPr wrap="square" rtlCol="0">
            <a:spAutoFit/>
          </a:bodyPr>
          <a:lstStyle/>
          <a:p>
            <a:r>
              <a:rPr lang="en-US" altLang="ko-KR" dirty="0" err="1" smtClean="0"/>
              <a:t>Apolipoproteins</a:t>
            </a:r>
            <a:endParaRPr lang="en-US" altLang="ko-KR" dirty="0" smtClean="0"/>
          </a:p>
          <a:p>
            <a:r>
              <a:rPr lang="en-US" altLang="ko-KR" sz="1200" dirty="0" smtClean="0"/>
              <a:t>2 major classes: </a:t>
            </a:r>
            <a:r>
              <a:rPr lang="en-US" altLang="ko-KR" sz="1200" dirty="0" err="1" smtClean="0"/>
              <a:t>ApoB</a:t>
            </a:r>
            <a:r>
              <a:rPr lang="en-US" altLang="ko-KR" sz="1200" dirty="0" smtClean="0"/>
              <a:t> form LDL, while others form HDL</a:t>
            </a:r>
          </a:p>
          <a:p>
            <a:r>
              <a:rPr lang="en-US" altLang="ko-KR" sz="1200" dirty="0" smtClean="0"/>
              <a:t>6 classes and several subgroups</a:t>
            </a:r>
          </a:p>
          <a:p>
            <a:pPr lvl="1"/>
            <a:r>
              <a:rPr lang="en-US" altLang="ko-KR" sz="1200" dirty="0" smtClean="0"/>
              <a:t>A: </a:t>
            </a:r>
            <a:r>
              <a:rPr lang="en-US" altLang="ko-KR" sz="1200" dirty="0" err="1" smtClean="0"/>
              <a:t>apo</a:t>
            </a:r>
            <a:r>
              <a:rPr lang="en-US" altLang="ko-KR" sz="1200" dirty="0" smtClean="0"/>
              <a:t> A-1, </a:t>
            </a:r>
            <a:r>
              <a:rPr lang="en-US" altLang="ko-KR" sz="1200" dirty="0" err="1" smtClean="0"/>
              <a:t>apo</a:t>
            </a:r>
            <a:r>
              <a:rPr lang="en-US" altLang="ko-KR" sz="1200" dirty="0" smtClean="0"/>
              <a:t> A-II, </a:t>
            </a:r>
            <a:r>
              <a:rPr lang="en-US" altLang="ko-KR" sz="1200" dirty="0" err="1" smtClean="0"/>
              <a:t>apo</a:t>
            </a:r>
            <a:r>
              <a:rPr lang="en-US" altLang="ko-KR" sz="1200" dirty="0" smtClean="0"/>
              <a:t> A-IV, </a:t>
            </a:r>
            <a:r>
              <a:rPr lang="en-US" altLang="ko-KR" sz="1200" dirty="0" err="1" smtClean="0"/>
              <a:t>apo</a:t>
            </a:r>
            <a:r>
              <a:rPr lang="en-US" altLang="ko-KR" sz="1200" dirty="0" smtClean="0"/>
              <a:t> A-V</a:t>
            </a:r>
          </a:p>
          <a:p>
            <a:pPr lvl="1"/>
            <a:r>
              <a:rPr lang="en-US" altLang="ko-KR" sz="1200" dirty="0" smtClean="0"/>
              <a:t>B: </a:t>
            </a:r>
            <a:r>
              <a:rPr lang="en-US" altLang="ko-KR" sz="1200" dirty="0" err="1" smtClean="0"/>
              <a:t>apo</a:t>
            </a:r>
            <a:r>
              <a:rPr lang="en-US" altLang="ko-KR" sz="1200" dirty="0" smtClean="0"/>
              <a:t> B48, </a:t>
            </a:r>
            <a:r>
              <a:rPr lang="en-US" altLang="ko-KR" sz="1200" dirty="0" err="1" smtClean="0"/>
              <a:t>apo</a:t>
            </a:r>
            <a:r>
              <a:rPr lang="en-US" altLang="ko-KR" sz="1200" dirty="0" smtClean="0"/>
              <a:t> B100</a:t>
            </a:r>
          </a:p>
          <a:p>
            <a:pPr lvl="1"/>
            <a:r>
              <a:rPr lang="en-US" altLang="ko-KR" sz="1200" dirty="0" smtClean="0"/>
              <a:t>C: </a:t>
            </a:r>
            <a:r>
              <a:rPr lang="en-US" altLang="ko-KR" sz="1200" dirty="0" err="1" smtClean="0"/>
              <a:t>apo</a:t>
            </a:r>
            <a:r>
              <a:rPr lang="en-US" altLang="ko-KR" sz="1200" dirty="0" smtClean="0"/>
              <a:t> C-I, </a:t>
            </a:r>
            <a:r>
              <a:rPr lang="en-US" altLang="ko-KR" sz="1200" dirty="0" err="1" smtClean="0"/>
              <a:t>apo</a:t>
            </a:r>
            <a:r>
              <a:rPr lang="en-US" altLang="ko-KR" sz="1200" dirty="0" smtClean="0"/>
              <a:t> C-II, </a:t>
            </a:r>
            <a:r>
              <a:rPr lang="en-US" altLang="ko-KR" sz="1200" dirty="0" err="1" smtClean="0"/>
              <a:t>apo</a:t>
            </a:r>
            <a:r>
              <a:rPr lang="en-US" altLang="ko-KR" sz="1200" dirty="0" smtClean="0"/>
              <a:t> C-III, </a:t>
            </a:r>
            <a:r>
              <a:rPr lang="en-US" altLang="ko-KR" sz="1200" dirty="0" err="1" smtClean="0"/>
              <a:t>apo</a:t>
            </a:r>
            <a:r>
              <a:rPr lang="en-US" altLang="ko-KR" sz="1200" dirty="0" smtClean="0"/>
              <a:t> C-IV</a:t>
            </a:r>
          </a:p>
          <a:p>
            <a:pPr lvl="1"/>
            <a:r>
              <a:rPr lang="en-US" altLang="ko-KR" sz="1200" dirty="0" smtClean="0"/>
              <a:t>D:</a:t>
            </a:r>
          </a:p>
          <a:p>
            <a:pPr lvl="1"/>
            <a:r>
              <a:rPr lang="en-US" altLang="ko-KR" sz="1200" dirty="0" smtClean="0"/>
              <a:t>E: polymorphic with 3 major </a:t>
            </a:r>
            <a:r>
              <a:rPr lang="en-US" altLang="ko-KR" sz="1200" dirty="0" err="1" smtClean="0"/>
              <a:t>isoforms</a:t>
            </a:r>
            <a:endParaRPr lang="en-US" altLang="ko-KR" sz="1200" dirty="0" smtClean="0"/>
          </a:p>
          <a:p>
            <a:pPr lvl="1"/>
            <a:r>
              <a:rPr lang="en-US" altLang="ko-KR" sz="1200" dirty="0" smtClean="0"/>
              <a:t>H:</a:t>
            </a:r>
          </a:p>
          <a:p>
            <a:endParaRPr lang="en-US" altLang="ko-KR" sz="1200" dirty="0" smtClean="0"/>
          </a:p>
          <a:p>
            <a:r>
              <a:rPr lang="en-US" altLang="ko-KR" dirty="0" err="1" smtClean="0"/>
              <a:t>ApoE</a:t>
            </a:r>
            <a:r>
              <a:rPr lang="en-US" altLang="ko-KR" dirty="0" smtClean="0"/>
              <a:t> polymorphism</a:t>
            </a:r>
          </a:p>
          <a:p>
            <a:r>
              <a:rPr lang="en-US" altLang="ko-KR" sz="1200" dirty="0" smtClean="0">
                <a:solidFill>
                  <a:srgbClr val="FF0000"/>
                </a:solidFill>
              </a:rPr>
              <a:t>ApoE2 (cys112, cys158), ApoE3 (cys112, arg158), and ApoE4 (arg112, arg158).</a:t>
            </a:r>
            <a:r>
              <a:rPr lang="en-US" altLang="ko-KR" sz="1200" dirty="0" smtClean="0"/>
              <a:t> Although these allelic forms differ from each other by only one or two amino acids at positions 112 and 158, these differences alter </a:t>
            </a:r>
            <a:r>
              <a:rPr lang="en-US" altLang="ko-KR" sz="1200" dirty="0" err="1" smtClean="0"/>
              <a:t>apoE</a:t>
            </a:r>
            <a:r>
              <a:rPr lang="en-US" altLang="ko-KR" sz="1200" dirty="0" smtClean="0"/>
              <a:t> structure and function. These have physiological consequences:</a:t>
            </a:r>
          </a:p>
          <a:p>
            <a:endParaRPr lang="en-US" altLang="ko-KR" sz="1200" dirty="0" smtClean="0"/>
          </a:p>
          <a:p>
            <a:r>
              <a:rPr lang="en-US" altLang="ko-KR" sz="1200" dirty="0" smtClean="0"/>
              <a:t>E2 is found in approximately 7 percent of the population. E3 is found in approximately 79 percent of the population. E4 is found in approximately 14 percent of the population. </a:t>
            </a:r>
          </a:p>
          <a:p>
            <a:endParaRPr lang="en-US" altLang="ko-KR" sz="1200" dirty="0" smtClean="0"/>
          </a:p>
          <a:p>
            <a:r>
              <a:rPr lang="en-US" altLang="ko-KR" sz="1200" dirty="0" smtClean="0"/>
              <a:t>6 genotypes: E2/2, E3/3, E4/4, E2/3, E2/4, E3/4</a:t>
            </a:r>
            <a:endParaRPr lang="ko-KR" altLang="en-US" sz="1200" dirty="0"/>
          </a:p>
        </p:txBody>
      </p:sp>
      <p:pic>
        <p:nvPicPr>
          <p:cNvPr id="8194" name="Picture 2" descr="http://www.ingeneusdna.com/wp-content/uploads/2012/07/ApoE.jpg"/>
          <p:cNvPicPr>
            <a:picLocks noChangeAspect="1" noChangeArrowheads="1"/>
          </p:cNvPicPr>
          <p:nvPr/>
        </p:nvPicPr>
        <p:blipFill>
          <a:blip r:embed="rId2" cstate="print"/>
          <a:srcRect/>
          <a:stretch>
            <a:fillRect/>
          </a:stretch>
        </p:blipFill>
        <p:spPr bwMode="auto">
          <a:xfrm>
            <a:off x="6156176" y="332656"/>
            <a:ext cx="2520280" cy="1961146"/>
          </a:xfrm>
          <a:prstGeom prst="rect">
            <a:avLst/>
          </a:prstGeom>
          <a:noFill/>
        </p:spPr>
      </p:pic>
      <p:pic>
        <p:nvPicPr>
          <p:cNvPr id="4" name="Picture 2" descr="Apolipoprotein E and its receptors in Alzheimer's disease: pathways, pathogenesis and therapy"/>
          <p:cNvPicPr>
            <a:picLocks noChangeAspect="1" noChangeArrowheads="1"/>
          </p:cNvPicPr>
          <p:nvPr/>
        </p:nvPicPr>
        <p:blipFill>
          <a:blip r:embed="rId3" cstate="print"/>
          <a:srcRect/>
          <a:stretch>
            <a:fillRect/>
          </a:stretch>
        </p:blipFill>
        <p:spPr bwMode="auto">
          <a:xfrm>
            <a:off x="1979712" y="4509120"/>
            <a:ext cx="4320480" cy="1882191"/>
          </a:xfrm>
          <a:prstGeom prst="rect">
            <a:avLst/>
          </a:prstGeom>
          <a:noFill/>
          <a:ln>
            <a:solidFill>
              <a:schemeClr val="accent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able 19-01"/>
          <p:cNvPicPr>
            <a:picLocks noChangeAspect="1" noChangeArrowheads="1"/>
          </p:cNvPicPr>
          <p:nvPr/>
        </p:nvPicPr>
        <p:blipFill>
          <a:blip r:embed="rId3" cstate="print"/>
          <a:srcRect/>
          <a:stretch>
            <a:fillRect/>
          </a:stretch>
        </p:blipFill>
        <p:spPr bwMode="auto">
          <a:xfrm>
            <a:off x="395536" y="1916832"/>
            <a:ext cx="7272808" cy="2701251"/>
          </a:xfrm>
          <a:prstGeom prst="rect">
            <a:avLst/>
          </a:prstGeom>
          <a:noFill/>
          <a:ln w="9525">
            <a:noFill/>
            <a:miter lim="800000"/>
            <a:headEnd/>
            <a:tailEnd/>
          </a:ln>
        </p:spPr>
      </p:pic>
      <p:sp>
        <p:nvSpPr>
          <p:cNvPr id="9219" name="Text Box 3"/>
          <p:cNvSpPr txBox="1">
            <a:spLocks noChangeArrowheads="1"/>
          </p:cNvSpPr>
          <p:nvPr/>
        </p:nvSpPr>
        <p:spPr bwMode="auto">
          <a:xfrm>
            <a:off x="227013" y="549275"/>
            <a:ext cx="7543800" cy="1371600"/>
          </a:xfrm>
          <a:prstGeom prst="rect">
            <a:avLst/>
          </a:prstGeom>
          <a:noFill/>
          <a:ln w="9525">
            <a:noFill/>
            <a:miter lim="800000"/>
            <a:headEnd/>
            <a:tailEnd/>
          </a:ln>
        </p:spPr>
        <p:txBody>
          <a:bodyPr wrap="none">
            <a:spAutoFit/>
          </a:bodyPr>
          <a:lstStyle/>
          <a:p>
            <a:pPr eaLnBrk="0" latinLnBrk="0" hangingPunct="0"/>
            <a:r>
              <a:rPr kumimoji="0" lang="en-US" altLang="ko-KR" sz="2400">
                <a:latin typeface="Times" charset="0"/>
              </a:rPr>
              <a:t>Lipid transport</a:t>
            </a:r>
          </a:p>
          <a:p>
            <a:pPr eaLnBrk="0" latinLnBrk="0" hangingPunct="0"/>
            <a:r>
              <a:rPr kumimoji="0" lang="en-US" altLang="ko-KR" sz="2400">
                <a:latin typeface="Times" charset="0"/>
              </a:rPr>
              <a:t>      </a:t>
            </a:r>
            <a:r>
              <a:rPr kumimoji="0" lang="en-US" altLang="ko-KR" sz="2000">
                <a:latin typeface="Times" charset="0"/>
              </a:rPr>
              <a:t>in complex with proteins: lipoproteins</a:t>
            </a:r>
          </a:p>
          <a:p>
            <a:pPr eaLnBrk="0" latinLnBrk="0" hangingPunct="0"/>
            <a:r>
              <a:rPr kumimoji="0" lang="en-US" altLang="ko-KR" sz="2000">
                <a:latin typeface="Times" charset="0"/>
              </a:rPr>
              <a:t>	</a:t>
            </a:r>
            <a:r>
              <a:rPr kumimoji="0" lang="en-US" altLang="ko-KR" sz="1600">
                <a:latin typeface="Times" charset="0"/>
              </a:rPr>
              <a:t>nonpolar core of triacylglycerols and cholesteryl esters</a:t>
            </a:r>
          </a:p>
          <a:p>
            <a:pPr eaLnBrk="0" latinLnBrk="0" hangingPunct="0"/>
            <a:r>
              <a:rPr kumimoji="0" lang="en-US" altLang="ko-KR" sz="1600">
                <a:latin typeface="Times" charset="0"/>
              </a:rPr>
              <a:t>	surrounded by an amphiphilic coating of protein, phospholipid, and cholesterol</a:t>
            </a:r>
          </a:p>
        </p:txBody>
      </p:sp>
      <p:sp>
        <p:nvSpPr>
          <p:cNvPr id="9220" name="Text Box 4"/>
          <p:cNvSpPr txBox="1">
            <a:spLocks noChangeArrowheads="1"/>
          </p:cNvSpPr>
          <p:nvPr/>
        </p:nvSpPr>
        <p:spPr bwMode="auto">
          <a:xfrm>
            <a:off x="3275856" y="4077072"/>
            <a:ext cx="3494087" cy="336550"/>
          </a:xfrm>
          <a:prstGeom prst="rect">
            <a:avLst/>
          </a:prstGeom>
          <a:noFill/>
          <a:ln w="9525">
            <a:noFill/>
            <a:miter lim="800000"/>
            <a:headEnd/>
            <a:tailEnd/>
          </a:ln>
        </p:spPr>
        <p:txBody>
          <a:bodyPr wrap="none">
            <a:spAutoFit/>
          </a:bodyPr>
          <a:lstStyle/>
          <a:p>
            <a:pPr eaLnBrk="0" latinLnBrk="0" hangingPunct="0"/>
            <a:r>
              <a:rPr kumimoji="0" lang="en-US" altLang="ko-KR" sz="1600" dirty="0" err="1">
                <a:latin typeface="Times" charset="0"/>
              </a:rPr>
              <a:t>Apolipoproteins</a:t>
            </a:r>
            <a:r>
              <a:rPr kumimoji="0" lang="en-US" altLang="ko-KR" sz="1600" dirty="0">
                <a:latin typeface="Times" charset="0"/>
              </a:rPr>
              <a:t>: at least nine are known</a:t>
            </a:r>
          </a:p>
        </p:txBody>
      </p:sp>
      <p:pic>
        <p:nvPicPr>
          <p:cNvPr id="5" name="Picture 2" descr="figure 19-05"/>
          <p:cNvPicPr>
            <a:picLocks noChangeAspect="1" noChangeArrowheads="1"/>
          </p:cNvPicPr>
          <p:nvPr/>
        </p:nvPicPr>
        <p:blipFill>
          <a:blip r:embed="rId4" cstate="print"/>
          <a:srcRect/>
          <a:stretch>
            <a:fillRect/>
          </a:stretch>
        </p:blipFill>
        <p:spPr bwMode="auto">
          <a:xfrm>
            <a:off x="5076056" y="4581128"/>
            <a:ext cx="3275856" cy="2014340"/>
          </a:xfrm>
          <a:prstGeom prst="rect">
            <a:avLst/>
          </a:prstGeom>
          <a:noFill/>
          <a:ln w="9525">
            <a:noFill/>
            <a:miter lim="800000"/>
            <a:headEnd/>
            <a:tailEnd/>
          </a:ln>
        </p:spPr>
      </p:pic>
      <p:sp>
        <p:nvSpPr>
          <p:cNvPr id="6" name="Text Box 7"/>
          <p:cNvSpPr txBox="1">
            <a:spLocks noChangeArrowheads="1"/>
          </p:cNvSpPr>
          <p:nvPr/>
        </p:nvSpPr>
        <p:spPr bwMode="auto">
          <a:xfrm>
            <a:off x="5364088" y="5589240"/>
            <a:ext cx="679450" cy="396875"/>
          </a:xfrm>
          <a:prstGeom prst="rect">
            <a:avLst/>
          </a:prstGeom>
          <a:noFill/>
          <a:ln w="9525">
            <a:noFill/>
            <a:miter lim="800000"/>
            <a:headEnd/>
            <a:tailEnd/>
          </a:ln>
        </p:spPr>
        <p:txBody>
          <a:bodyPr wrap="none">
            <a:spAutoFit/>
          </a:bodyPr>
          <a:lstStyle/>
          <a:p>
            <a:pPr eaLnBrk="0" latinLnBrk="0" hangingPunct="0"/>
            <a:r>
              <a:rPr kumimoji="0" lang="en-US" altLang="ko-KR" sz="2000" dirty="0">
                <a:latin typeface="Times" charset="0"/>
              </a:rPr>
              <a:t>LDL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lu.sgul.ac.uk/rehash/guest/scorm/294/package/content/images/liver_lipoprotein.gif"/>
          <p:cNvPicPr>
            <a:picLocks noChangeAspect="1" noChangeArrowheads="1"/>
          </p:cNvPicPr>
          <p:nvPr/>
        </p:nvPicPr>
        <p:blipFill>
          <a:blip r:embed="rId2" cstate="print"/>
          <a:srcRect/>
          <a:stretch>
            <a:fillRect/>
          </a:stretch>
        </p:blipFill>
        <p:spPr bwMode="auto">
          <a:xfrm>
            <a:off x="1691680" y="1556792"/>
            <a:ext cx="5715000" cy="3810000"/>
          </a:xfrm>
          <a:prstGeom prst="rect">
            <a:avLst/>
          </a:prstGeom>
          <a:noFill/>
        </p:spPr>
      </p:pic>
      <p:sp>
        <p:nvSpPr>
          <p:cNvPr id="4" name="직사각형 3"/>
          <p:cNvSpPr/>
          <p:nvPr/>
        </p:nvSpPr>
        <p:spPr>
          <a:xfrm>
            <a:off x="827584" y="5661248"/>
            <a:ext cx="7488832" cy="646331"/>
          </a:xfrm>
          <a:prstGeom prst="rect">
            <a:avLst/>
          </a:prstGeom>
        </p:spPr>
        <p:txBody>
          <a:bodyPr wrap="square">
            <a:spAutoFit/>
          </a:bodyPr>
          <a:lstStyle/>
          <a:p>
            <a:r>
              <a:rPr lang="en-US" altLang="ko-KR" sz="1200" dirty="0" smtClean="0"/>
              <a:t>Liver has a central role in lipid metabolism. It provides the bile salts to facilitate fat digestion. It </a:t>
            </a:r>
            <a:r>
              <a:rPr lang="en-US" altLang="ko-KR" sz="1200" dirty="0" err="1" smtClean="0"/>
              <a:t>synthesises</a:t>
            </a:r>
            <a:r>
              <a:rPr lang="en-US" altLang="ko-KR" sz="1200" dirty="0" smtClean="0"/>
              <a:t> and secretes lipoproteins to deliver triglyceride and cholesterol to tissues and mops up the remnants after </a:t>
            </a:r>
            <a:r>
              <a:rPr lang="en-US" altLang="ko-KR" sz="1200" dirty="0" err="1" smtClean="0"/>
              <a:t>extrahepatic</a:t>
            </a:r>
            <a:r>
              <a:rPr lang="en-US" altLang="ko-KR" sz="1200" dirty="0" smtClean="0"/>
              <a:t> tissues have extracted what lipids they need. </a:t>
            </a:r>
            <a:endParaRPr lang="en-US" altLang="ko-KR" sz="1200" dirty="0"/>
          </a:p>
        </p:txBody>
      </p:sp>
      <p:sp>
        <p:nvSpPr>
          <p:cNvPr id="5" name="TextBox 4"/>
          <p:cNvSpPr txBox="1"/>
          <p:nvPr/>
        </p:nvSpPr>
        <p:spPr>
          <a:xfrm>
            <a:off x="683568" y="620688"/>
            <a:ext cx="2672142" cy="369332"/>
          </a:xfrm>
          <a:prstGeom prst="rect">
            <a:avLst/>
          </a:prstGeom>
          <a:noFill/>
        </p:spPr>
        <p:txBody>
          <a:bodyPr wrap="none" rtlCol="0">
            <a:spAutoFit/>
          </a:bodyPr>
          <a:lstStyle/>
          <a:p>
            <a:r>
              <a:rPr lang="en-US" altLang="ko-KR" dirty="0" smtClean="0"/>
              <a:t>Lipoprotein metabolism</a:t>
            </a:r>
            <a:endParaRPr lang="ko-KR"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gure16d"/>
          <p:cNvPicPr>
            <a:picLocks noChangeAspect="1" noChangeArrowheads="1"/>
          </p:cNvPicPr>
          <p:nvPr/>
        </p:nvPicPr>
        <p:blipFill>
          <a:blip r:embed="rId2" cstate="print"/>
          <a:srcRect/>
          <a:stretch>
            <a:fillRect/>
          </a:stretch>
        </p:blipFill>
        <p:spPr bwMode="auto">
          <a:xfrm>
            <a:off x="2267744" y="1556792"/>
            <a:ext cx="4392795" cy="3376092"/>
          </a:xfrm>
          <a:prstGeom prst="rect">
            <a:avLst/>
          </a:prstGeom>
          <a:noFill/>
          <a:ln w="9525">
            <a:noFill/>
            <a:miter lim="800000"/>
            <a:headEnd/>
            <a:tailEnd/>
          </a:ln>
        </p:spPr>
      </p:pic>
      <p:sp>
        <p:nvSpPr>
          <p:cNvPr id="3" name="Line 7"/>
          <p:cNvSpPr>
            <a:spLocks noChangeShapeType="1"/>
          </p:cNvSpPr>
          <p:nvPr/>
        </p:nvSpPr>
        <p:spPr bwMode="auto">
          <a:xfrm>
            <a:off x="4283968" y="5013176"/>
            <a:ext cx="216024" cy="286767"/>
          </a:xfrm>
          <a:prstGeom prst="line">
            <a:avLst/>
          </a:prstGeom>
          <a:noFill/>
          <a:ln w="9525">
            <a:solidFill>
              <a:schemeClr val="tx1"/>
            </a:solidFill>
            <a:round/>
            <a:headEnd/>
            <a:tailEnd type="triangle" w="med" len="med"/>
          </a:ln>
        </p:spPr>
        <p:txBody>
          <a:bodyPr/>
          <a:lstStyle/>
          <a:p>
            <a:endParaRPr lang="ko-KR" altLang="en-US" sz="1100"/>
          </a:p>
        </p:txBody>
      </p:sp>
      <p:sp>
        <p:nvSpPr>
          <p:cNvPr id="4" name="Text Box 8"/>
          <p:cNvSpPr txBox="1">
            <a:spLocks noChangeArrowheads="1"/>
          </p:cNvSpPr>
          <p:nvPr/>
        </p:nvSpPr>
        <p:spPr bwMode="auto">
          <a:xfrm>
            <a:off x="4355976" y="5301208"/>
            <a:ext cx="1233030" cy="261610"/>
          </a:xfrm>
          <a:prstGeom prst="rect">
            <a:avLst/>
          </a:prstGeom>
          <a:noFill/>
          <a:ln w="9525">
            <a:noFill/>
            <a:miter lim="800000"/>
            <a:headEnd/>
            <a:tailEnd/>
          </a:ln>
        </p:spPr>
        <p:txBody>
          <a:bodyPr wrap="none">
            <a:spAutoFit/>
          </a:bodyPr>
          <a:lstStyle/>
          <a:p>
            <a:r>
              <a:rPr lang="en-US" altLang="ko-KR" sz="1100" dirty="0">
                <a:latin typeface="Times New Roman" pitchFamily="18" charset="0"/>
              </a:rPr>
              <a:t>Portal vein to liver</a:t>
            </a:r>
          </a:p>
        </p:txBody>
      </p:sp>
      <p:sp>
        <p:nvSpPr>
          <p:cNvPr id="5" name="Line 9"/>
          <p:cNvSpPr>
            <a:spLocks noChangeShapeType="1"/>
          </p:cNvSpPr>
          <p:nvPr/>
        </p:nvSpPr>
        <p:spPr bwMode="auto">
          <a:xfrm flipH="1">
            <a:off x="3203848" y="4941168"/>
            <a:ext cx="215900" cy="287338"/>
          </a:xfrm>
          <a:prstGeom prst="line">
            <a:avLst/>
          </a:prstGeom>
          <a:noFill/>
          <a:ln w="9525">
            <a:solidFill>
              <a:schemeClr val="tx1"/>
            </a:solidFill>
            <a:round/>
            <a:headEnd/>
            <a:tailEnd type="triangle" w="med" len="med"/>
          </a:ln>
        </p:spPr>
        <p:txBody>
          <a:bodyPr/>
          <a:lstStyle/>
          <a:p>
            <a:endParaRPr lang="ko-KR" altLang="en-US"/>
          </a:p>
        </p:txBody>
      </p:sp>
      <p:sp>
        <p:nvSpPr>
          <p:cNvPr id="6" name="Rectangle 10"/>
          <p:cNvSpPr>
            <a:spLocks noChangeArrowheads="1"/>
          </p:cNvSpPr>
          <p:nvPr/>
        </p:nvSpPr>
        <p:spPr bwMode="auto">
          <a:xfrm>
            <a:off x="1907704" y="5301208"/>
            <a:ext cx="2119491" cy="261610"/>
          </a:xfrm>
          <a:prstGeom prst="rect">
            <a:avLst/>
          </a:prstGeom>
          <a:noFill/>
          <a:ln w="9525">
            <a:noFill/>
            <a:miter lim="800000"/>
            <a:headEnd/>
            <a:tailEnd/>
          </a:ln>
        </p:spPr>
        <p:txBody>
          <a:bodyPr wrap="none" anchor="ctr">
            <a:spAutoFit/>
          </a:bodyPr>
          <a:lstStyle/>
          <a:p>
            <a:r>
              <a:rPr lang="en-US" altLang="ko-KR" sz="1100" dirty="0">
                <a:latin typeface="Times New Roman" pitchFamily="18" charset="0"/>
              </a:rPr>
              <a:t>thoracic duct and left jugular vein </a:t>
            </a:r>
          </a:p>
        </p:txBody>
      </p:sp>
    </p:spTree>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2831</TotalTime>
  <Words>2908</Words>
  <Application>Microsoft Office PowerPoint</Application>
  <PresentationFormat>화면 슬라이드 쇼(4:3)</PresentationFormat>
  <Paragraphs>167</Paragraphs>
  <Slides>23</Slides>
  <Notes>1</Notes>
  <HiddenSlides>0</HiddenSlides>
  <MMClips>0</MMClips>
  <ScaleCrop>false</ScaleCrop>
  <HeadingPairs>
    <vt:vector size="4" baseType="variant">
      <vt:variant>
        <vt:lpstr>테마</vt:lpstr>
      </vt:variant>
      <vt:variant>
        <vt:i4>1</vt:i4>
      </vt:variant>
      <vt:variant>
        <vt:lpstr>슬라이드 제목</vt:lpstr>
      </vt:variant>
      <vt:variant>
        <vt:i4>23</vt:i4>
      </vt:variant>
    </vt:vector>
  </HeadingPairs>
  <TitlesOfParts>
    <vt:vector size="24" baseType="lpstr">
      <vt:lpstr>Office 테마</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admin</dc:creator>
  <cp:lastModifiedBy>admin</cp:lastModifiedBy>
  <cp:revision>252</cp:revision>
  <dcterms:created xsi:type="dcterms:W3CDTF">2013-10-23T03:44:10Z</dcterms:created>
  <dcterms:modified xsi:type="dcterms:W3CDTF">2013-11-19T05:37:28Z</dcterms:modified>
</cp:coreProperties>
</file>