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sldIdLst>
    <p:sldId id="280" r:id="rId2"/>
    <p:sldId id="284" r:id="rId3"/>
    <p:sldId id="295" r:id="rId4"/>
    <p:sldId id="297" r:id="rId5"/>
    <p:sldId id="279" r:id="rId6"/>
    <p:sldId id="275" r:id="rId7"/>
    <p:sldId id="285" r:id="rId8"/>
    <p:sldId id="286" r:id="rId9"/>
    <p:sldId id="282" r:id="rId10"/>
    <p:sldId id="259" r:id="rId11"/>
    <p:sldId id="296" r:id="rId12"/>
    <p:sldId id="304" r:id="rId13"/>
    <p:sldId id="324" r:id="rId14"/>
    <p:sldId id="330" r:id="rId15"/>
    <p:sldId id="313" r:id="rId16"/>
    <p:sldId id="314" r:id="rId17"/>
    <p:sldId id="315" r:id="rId18"/>
    <p:sldId id="325" r:id="rId19"/>
    <p:sldId id="327" r:id="rId20"/>
    <p:sldId id="328" r:id="rId21"/>
    <p:sldId id="329" r:id="rId22"/>
    <p:sldId id="316" r:id="rId23"/>
    <p:sldId id="317" r:id="rId24"/>
    <p:sldId id="318" r:id="rId25"/>
    <p:sldId id="319" r:id="rId26"/>
    <p:sldId id="320" r:id="rId27"/>
    <p:sldId id="321" r:id="rId28"/>
    <p:sldId id="289" r:id="rId29"/>
    <p:sldId id="292" r:id="rId30"/>
    <p:sldId id="301" r:id="rId31"/>
    <p:sldId id="302" r:id="rId32"/>
    <p:sldId id="326" r:id="rId33"/>
    <p:sldId id="333" r:id="rId34"/>
    <p:sldId id="332" r:id="rId35"/>
    <p:sldId id="305" r:id="rId36"/>
    <p:sldId id="303" r:id="rId37"/>
    <p:sldId id="293" r:id="rId38"/>
    <p:sldId id="322" r:id="rId39"/>
    <p:sldId id="294" r:id="rId40"/>
    <p:sldId id="323" r:id="rId41"/>
    <p:sldId id="276" r:id="rId42"/>
    <p:sldId id="281" r:id="rId43"/>
  </p:sldIdLst>
  <p:sldSz cx="9144000" cy="5143500" type="screen16x9"/>
  <p:notesSz cx="6858000" cy="9144000"/>
  <p:embeddedFontLst>
    <p:embeddedFont>
      <p:font typeface="맑은 고딕" panose="020B0503020000020004" pitchFamily="50" charset="-127"/>
      <p:regular r:id="rId45"/>
      <p:bold r:id="rId4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 showGuides="1">
      <p:cViewPr varScale="1">
        <p:scale>
          <a:sx n="87" d="100"/>
          <a:sy n="87" d="100"/>
        </p:scale>
        <p:origin x="-626" y="-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6" d="100"/>
          <a:sy n="56" d="100"/>
        </p:scale>
        <p:origin x="-147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7756D-A6EC-433D-98A6-9E67AC872284}" type="datetimeFigureOut">
              <a:rPr lang="ko-KR" altLang="en-US" smtClean="0"/>
              <a:pPr/>
              <a:t>2017-12-08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3598E-B787-47A2-8BAA-2A64F70AD53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5093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11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0217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8082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8483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929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73699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5961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1443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2117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57514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0971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9717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300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300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3300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73159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8035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57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382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855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9087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0712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446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812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3598E-B787-47A2-8BAA-2A64F70AD53C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9158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AB90-7998-4FB5-887E-3D50051A4E71}" type="datetimeFigureOut">
              <a:rPr lang="ko-KR" altLang="en-US" smtClean="0"/>
              <a:pPr/>
              <a:t>2017-12-08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E6F1-8E5F-4BF6-A702-37A369F41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32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AB90-7998-4FB5-887E-3D50051A4E71}" type="datetimeFigureOut">
              <a:rPr lang="ko-KR" altLang="en-US" smtClean="0"/>
              <a:pPr/>
              <a:t>2017-12-08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E6F1-8E5F-4BF6-A702-37A369F41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618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AB90-7998-4FB5-887E-3D50051A4E71}" type="datetimeFigureOut">
              <a:rPr lang="ko-KR" altLang="en-US" smtClean="0"/>
              <a:pPr/>
              <a:t>2017-12-08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E6F1-8E5F-4BF6-A702-37A369F41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92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AB90-7998-4FB5-887E-3D50051A4E71}" type="datetimeFigureOut">
              <a:rPr lang="ko-KR" altLang="en-US" smtClean="0"/>
              <a:pPr/>
              <a:t>2017-12-08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E6F1-8E5F-4BF6-A702-37A369F41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25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AB90-7998-4FB5-887E-3D50051A4E71}" type="datetimeFigureOut">
              <a:rPr lang="ko-KR" altLang="en-US" smtClean="0"/>
              <a:pPr/>
              <a:t>2017-12-08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E6F1-8E5F-4BF6-A702-37A369F41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2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AB90-7998-4FB5-887E-3D50051A4E71}" type="datetimeFigureOut">
              <a:rPr lang="ko-KR" altLang="en-US" smtClean="0"/>
              <a:pPr/>
              <a:t>2017-12-08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E6F1-8E5F-4BF6-A702-37A369F41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0680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AB90-7998-4FB5-887E-3D50051A4E71}" type="datetimeFigureOut">
              <a:rPr lang="ko-KR" altLang="en-US" smtClean="0"/>
              <a:pPr/>
              <a:t>2017-12-08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E6F1-8E5F-4BF6-A702-37A369F41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078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AB90-7998-4FB5-887E-3D50051A4E71}" type="datetimeFigureOut">
              <a:rPr lang="ko-KR" altLang="en-US" smtClean="0"/>
              <a:pPr/>
              <a:t>2017-12-08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E6F1-8E5F-4BF6-A702-37A369F41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9129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AB90-7998-4FB5-887E-3D50051A4E71}" type="datetimeFigureOut">
              <a:rPr lang="ko-KR" altLang="en-US" smtClean="0"/>
              <a:pPr/>
              <a:t>2017-12-08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E6F1-8E5F-4BF6-A702-37A369F4105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사각형 4"/>
          <p:cNvSpPr/>
          <p:nvPr userDrawn="1"/>
        </p:nvSpPr>
        <p:spPr>
          <a:xfrm>
            <a:off x="0" y="0"/>
            <a:ext cx="2411760" cy="5149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65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AB90-7998-4FB5-887E-3D50051A4E71}" type="datetimeFigureOut">
              <a:rPr lang="ko-KR" altLang="en-US" smtClean="0"/>
              <a:pPr/>
              <a:t>2017-12-08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E6F1-8E5F-4BF6-A702-37A369F41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648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AB90-7998-4FB5-887E-3D50051A4E71}" type="datetimeFigureOut">
              <a:rPr lang="ko-KR" altLang="en-US" smtClean="0"/>
              <a:pPr/>
              <a:t>2017-12-08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EE6F1-8E5F-4BF6-A702-37A369F41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581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AAB90-7998-4FB5-887E-3D50051A4E71}" type="datetimeFigureOut">
              <a:rPr lang="ko-KR" altLang="en-US" smtClean="0"/>
              <a:pPr/>
              <a:t>2017-12-08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EE6F1-8E5F-4BF6-A702-37A369F41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54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iki.pingry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iki.pingry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XaagHdaVhE" TargetMode="Externa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Q_a-vaYxpM" TargetMode="External"/><Relationship Id="rId4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DdMxjq_M4g" TargetMode="Externa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1720" y="185167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3D</a:t>
            </a:r>
          </a:p>
          <a:p>
            <a:pPr algn="ctr"/>
            <a:r>
              <a:rPr lang="en-US" altLang="ko-KR" sz="36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BIO PRINTING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07904" y="3795886"/>
            <a:ext cx="1818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20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차 </a:t>
            </a:r>
            <a:r>
              <a:rPr lang="ko-KR" altLang="en-US" sz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발표 권나영</a:t>
            </a:r>
            <a:r>
              <a:rPr lang="en-US" altLang="ko-KR" sz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2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박은경</a:t>
            </a:r>
            <a:endParaRPr lang="ko-KR" altLang="en-US" sz="1200" dirty="0">
              <a:ln>
                <a:solidFill>
                  <a:schemeClr val="tx1">
                    <a:alpha val="3000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0" y="2564482"/>
            <a:ext cx="2411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6732240" y="2564482"/>
            <a:ext cx="2411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6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5872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02.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800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사용</a:t>
            </a:r>
            <a:endParaRPr lang="en-US" altLang="ko-KR" sz="2400" dirty="0" smtClean="0">
              <a:ln>
                <a:solidFill>
                  <a:srgbClr val="FFC000">
                    <a:alpha val="30000"/>
                  </a:srgbClr>
                </a:solidFill>
              </a:ln>
              <a:solidFill>
                <a:srgbClr val="FFC000"/>
              </a:solidFill>
              <a:latin typeface="a반달곰" pitchFamily="18" charset="-127"/>
              <a:ea typeface="a반달곰" pitchFamily="18" charset="-127"/>
            </a:endParaRPr>
          </a:p>
          <a:p>
            <a:r>
              <a:rPr lang="ko-KR" altLang="en-US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되는</a:t>
            </a:r>
            <a:endParaRPr lang="en-US" altLang="ko-KR" sz="2400" dirty="0" smtClean="0">
              <a:ln>
                <a:solidFill>
                  <a:srgbClr val="FFC000">
                    <a:alpha val="30000"/>
                  </a:srgbClr>
                </a:solidFill>
              </a:ln>
              <a:solidFill>
                <a:srgbClr val="FFC000"/>
              </a:solidFill>
              <a:latin typeface="a반달곰" pitchFamily="18" charset="-127"/>
              <a:ea typeface="a반달곰" pitchFamily="18" charset="-127"/>
            </a:endParaRPr>
          </a:p>
          <a:p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a반달곰" pitchFamily="18" charset="-127"/>
                <a:ea typeface="a반달곰" pitchFamily="18" charset="-127"/>
              </a:rPr>
              <a:t>소재</a:t>
            </a:r>
            <a:endParaRPr lang="ko-KR" altLang="en-US" sz="2400" dirty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483768" y="215811"/>
            <a:ext cx="633670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①</a:t>
            </a:r>
            <a:r>
              <a:rPr kumimoji="1" lang="ko-KR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자연유래 고분자</a:t>
            </a:r>
            <a:endParaRPr kumimoji="1" lang="en-US" altLang="ko-KR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자연유래 고분자에 포함되는 대표적인 재료로 젤라틴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키토산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콜라겐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히알루론산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알지네이트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아가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젤란검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피브린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케라틴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셀룰로오스 등이 존재한다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천연고분자 물질의 장점으로는 가공 및 조형이 쉽고 생체적합성이 높으며 인체에 도입 되었을 때 대부분 좋은 생리활성을 갖고 </a:t>
            </a:r>
            <a:r>
              <a:rPr kumimoji="1" lang="ko-KR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세포부착성이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좋으며 면역반응이 일어나지 않아서 생체모방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ECM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을 제작하기에 좋다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단점으로는 내열성이 낮아 열에 의한 변성이 쉽게 일어나고 기계적 물성이 낮아서 물리적 힘에 의해서 구조나 형태가 쉽게 변형되며 몸에서 빠르게 분해되기 때문에 분해속도 조절이 어렵다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</a:t>
            </a:r>
            <a:endParaRPr kumimoji="1" lang="en-US" altLang="ko-K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200" dirty="0" smtClean="0"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②</a:t>
            </a:r>
            <a:r>
              <a:rPr kumimoji="1" lang="ko-KR" altLang="en-US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합성 고분자</a:t>
            </a:r>
            <a:endParaRPr kumimoji="1" lang="en-US" altLang="ko-KR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합성고분자는 보통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PLA (Poly lactic acid), PEG (Poly </a:t>
            </a:r>
            <a:r>
              <a:rPr kumimoji="1" lang="en-US" altLang="ko-KR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ethyleneglycol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), PVA (Poly vinyl alcohol), PLLA (Poly L lactic acid), PLGA (Poly lactic-co-glycolic acid), PCL (Poly-</a:t>
            </a:r>
            <a:r>
              <a:rPr kumimoji="1" lang="en-US" altLang="ko-KR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caprolactone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)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등이 존재한다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</a:t>
            </a:r>
            <a:endParaRPr kumimoji="1" lang="en-US" altLang="ko-K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합성고분자는 형태를 만들기 위해서 열을 가하거나 유기용매로 녹인 후 형태를 만들어야 하기 때문에 천연고분자에 비해서 가공이 어렵고 생리활성이 떨어진다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합성고분자들은 일반적으로 </a:t>
            </a:r>
            <a:r>
              <a:rPr kumimoji="1" lang="ko-KR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생분해성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고분자이기</a:t>
            </a:r>
            <a:r>
              <a:rPr kumimoji="1" lang="ko-KR" altLang="en-US" sz="1200" b="1" dirty="0" smtClean="0"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때문에 사람의 신체 내에서 분해가 되며 분해산물 역시 세포 독성을 갖지 않고 천연고분자에 비해서 기계적 물성이 좋아서 구조나 형태를 만들 때 필요한 물성이나 강도를 확보하기가 좋고 인체 내에서 분해 속도를 조절하기 좋다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</a:t>
            </a:r>
            <a:endParaRPr kumimoji="1" lang="en-US" altLang="ko-K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9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2571749"/>
            <a:ext cx="9144000" cy="25717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431513" y="1238980"/>
            <a:ext cx="1859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#03</a:t>
            </a:r>
            <a:endParaRPr lang="ko-KR" altLang="en-US" sz="72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283718"/>
            <a:ext cx="5939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스캐폴드</a:t>
            </a:r>
            <a:endParaRPr lang="en-US" altLang="ko-KR" sz="4000" b="1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10613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03.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스캐폴드</a:t>
            </a:r>
            <a:endParaRPr lang="en-US" altLang="ko-KR" sz="2400" dirty="0" smtClean="0">
              <a:ln>
                <a:solidFill>
                  <a:srgbClr val="FFC000">
                    <a:alpha val="30000"/>
                  </a:srgbClr>
                </a:solidFill>
              </a:ln>
              <a:solidFill>
                <a:srgbClr val="FFC000"/>
              </a:solidFill>
              <a:latin typeface="a반달곰" pitchFamily="18" charset="-127"/>
              <a:ea typeface="a반달곰" pitchFamily="18" charset="-127"/>
            </a:endParaRPr>
          </a:p>
          <a:p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a반달곰" pitchFamily="18" charset="-127"/>
                <a:ea typeface="a반달곰" pitchFamily="18" charset="-127"/>
              </a:rPr>
              <a:t>란</a:t>
            </a:r>
            <a:r>
              <a:rPr lang="en-US" altLang="ko-KR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a반달곰" pitchFamily="18" charset="-127"/>
                <a:ea typeface="a반달곰" pitchFamily="18" charset="-127"/>
              </a:rPr>
              <a:t>?</a:t>
            </a:r>
            <a:endParaRPr lang="ko-KR" altLang="en-US" sz="2400" dirty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55776" y="2386797"/>
            <a:ext cx="6263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370859"/>
            <a:ext cx="633670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스캐폴드</a:t>
            </a:r>
            <a:r>
              <a:rPr lang="en-US" altLang="ko-KR" sz="2000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(Scaffold)</a:t>
            </a:r>
            <a:r>
              <a:rPr lang="ko-KR" altLang="en-US" sz="2000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란</a:t>
            </a:r>
            <a:r>
              <a:rPr lang="en-US" altLang="ko-KR" sz="2000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err="1" smtClean="0">
                <a:latin typeface="+mj-ea"/>
                <a:ea typeface="+mj-ea"/>
              </a:rPr>
              <a:t>스캐폴드는</a:t>
            </a:r>
            <a:r>
              <a:rPr lang="ko-KR" altLang="en-US" b="1" dirty="0" smtClean="0">
                <a:latin typeface="+mj-ea"/>
                <a:ea typeface="+mj-ea"/>
              </a:rPr>
              <a:t> 세포의 증식 및 분화가 활발하게 일어날 수 있도록 적합한 환경을 제공하는 </a:t>
            </a:r>
            <a:r>
              <a:rPr lang="ko-KR" altLang="en-US" b="1" dirty="0" err="1" smtClean="0">
                <a:latin typeface="+mj-ea"/>
                <a:ea typeface="+mj-ea"/>
              </a:rPr>
              <a:t>지지체로</a:t>
            </a:r>
            <a:r>
              <a:rPr lang="ko-KR" altLang="en-US" b="1" dirty="0" smtClean="0">
                <a:latin typeface="+mj-ea"/>
                <a:ea typeface="+mj-ea"/>
              </a:rPr>
              <a:t> </a:t>
            </a:r>
            <a:r>
              <a:rPr lang="en-US" altLang="ko-KR" b="1" dirty="0">
                <a:latin typeface="+mj-ea"/>
                <a:ea typeface="+mj-ea"/>
              </a:rPr>
              <a:t> </a:t>
            </a:r>
            <a:r>
              <a:rPr lang="ko-KR" altLang="en-US" b="1" dirty="0" smtClean="0">
                <a:latin typeface="+mj-ea"/>
                <a:ea typeface="+mj-ea"/>
              </a:rPr>
              <a:t>쉽게 설명하면 </a:t>
            </a:r>
            <a:r>
              <a:rPr lang="en-US" altLang="ko-KR" b="1" dirty="0" smtClean="0">
                <a:latin typeface="+mj-ea"/>
                <a:ea typeface="+mj-ea"/>
              </a:rPr>
              <a:t>‘</a:t>
            </a:r>
            <a:r>
              <a:rPr lang="ko-KR" altLang="en-US" b="1" dirty="0" smtClean="0">
                <a:latin typeface="+mj-ea"/>
                <a:ea typeface="+mj-ea"/>
              </a:rPr>
              <a:t>세포를 키우는 집</a:t>
            </a:r>
            <a:r>
              <a:rPr lang="en-US" altLang="ko-KR" b="1" dirty="0" smtClean="0">
                <a:latin typeface="+mj-ea"/>
                <a:ea typeface="+mj-ea"/>
              </a:rPr>
              <a:t>＇</a:t>
            </a:r>
            <a:r>
              <a:rPr lang="ko-KR" altLang="en-US" b="1" dirty="0" smtClean="0">
                <a:latin typeface="+mj-ea"/>
                <a:ea typeface="+mj-ea"/>
              </a:rPr>
              <a:t>이라고 할 수 있다</a:t>
            </a:r>
            <a:r>
              <a:rPr lang="en-US" altLang="ko-KR" b="1" dirty="0" smtClean="0">
                <a:latin typeface="+mj-ea"/>
                <a:ea typeface="+mj-ea"/>
              </a:rPr>
              <a:t>. </a:t>
            </a:r>
          </a:p>
          <a:p>
            <a:r>
              <a:rPr lang="ko-KR" altLang="en-US" b="1" dirty="0" smtClean="0">
                <a:latin typeface="+mj-ea"/>
                <a:ea typeface="+mj-ea"/>
              </a:rPr>
              <a:t>생체 내 세포 성장 환경과 얼마나 더 유사하게 세포를 배양하는가가 관건이다</a:t>
            </a:r>
            <a:r>
              <a:rPr lang="en-US" altLang="ko-KR" b="1" dirty="0" smtClean="0">
                <a:latin typeface="+mj-ea"/>
                <a:ea typeface="+mj-ea"/>
              </a:rPr>
              <a:t>. </a:t>
            </a:r>
          </a:p>
          <a:p>
            <a:r>
              <a:rPr lang="ko-KR" altLang="en-US" b="1" dirty="0" err="1" smtClean="0">
                <a:latin typeface="+mj-ea"/>
                <a:ea typeface="+mj-ea"/>
              </a:rPr>
              <a:t>스캐폴드는</a:t>
            </a:r>
            <a:r>
              <a:rPr lang="ko-KR" altLang="en-US" b="1" dirty="0" smtClean="0">
                <a:latin typeface="+mj-ea"/>
                <a:ea typeface="+mj-ea"/>
              </a:rPr>
              <a:t> </a:t>
            </a:r>
            <a:r>
              <a:rPr lang="ko-KR" altLang="en-US" b="1" dirty="0" err="1">
                <a:latin typeface="+mj-ea"/>
                <a:ea typeface="+mj-ea"/>
              </a:rPr>
              <a:t>키토산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>
                <a:latin typeface="+mj-ea"/>
                <a:ea typeface="+mj-ea"/>
              </a:rPr>
              <a:t>수산화 </a:t>
            </a:r>
            <a:r>
              <a:rPr lang="ko-KR" altLang="en-US" b="1" dirty="0" err="1">
                <a:latin typeface="+mj-ea"/>
                <a:ea typeface="+mj-ea"/>
              </a:rPr>
              <a:t>아파타이드</a:t>
            </a:r>
            <a:r>
              <a:rPr lang="ko-KR" altLang="en-US" b="1" dirty="0">
                <a:latin typeface="+mj-ea"/>
                <a:ea typeface="+mj-ea"/>
              </a:rPr>
              <a:t> 및 </a:t>
            </a:r>
            <a:r>
              <a:rPr lang="ko-KR" altLang="en-US" b="1" dirty="0" err="1">
                <a:latin typeface="+mj-ea"/>
                <a:ea typeface="+mj-ea"/>
              </a:rPr>
              <a:t>아밀로펙틴</a:t>
            </a:r>
            <a:r>
              <a:rPr lang="ko-KR" altLang="en-US" b="1" dirty="0">
                <a:latin typeface="+mj-ea"/>
                <a:ea typeface="+mj-ea"/>
              </a:rPr>
              <a:t> 사이에 형성된 가교 결합을 통해 상호 결합 </a:t>
            </a:r>
            <a:r>
              <a:rPr lang="ko-KR" altLang="en-US" b="1" dirty="0" err="1">
                <a:latin typeface="+mj-ea"/>
                <a:ea typeface="+mj-ea"/>
              </a:rPr>
              <a:t>다공성</a:t>
            </a:r>
            <a:r>
              <a:rPr lang="ko-KR" altLang="en-US" b="1" dirty="0">
                <a:latin typeface="+mj-ea"/>
                <a:ea typeface="+mj-ea"/>
              </a:rPr>
              <a:t> 구조를 갖고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>
                <a:latin typeface="+mj-ea"/>
                <a:ea typeface="+mj-ea"/>
              </a:rPr>
              <a:t>이로 인해 세포 증식과 세포 전파가 매우 뛰어나며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>
                <a:latin typeface="+mj-ea"/>
                <a:ea typeface="+mj-ea"/>
              </a:rPr>
              <a:t>우수한 </a:t>
            </a:r>
            <a:r>
              <a:rPr lang="ko-KR" altLang="en-US" b="1" dirty="0" err="1">
                <a:latin typeface="+mj-ea"/>
                <a:ea typeface="+mj-ea"/>
              </a:rPr>
              <a:t>열안정성과</a:t>
            </a:r>
            <a:r>
              <a:rPr lang="ko-KR" altLang="en-US" b="1" dirty="0">
                <a:latin typeface="+mj-ea"/>
                <a:ea typeface="+mj-ea"/>
              </a:rPr>
              <a:t> 기계적 강도의 향상을 확보할 수 있는 유리한 효과가 있다</a:t>
            </a:r>
            <a:r>
              <a:rPr lang="en-US" altLang="ko-KR" b="1" dirty="0">
                <a:latin typeface="+mj-ea"/>
                <a:ea typeface="+mj-ea"/>
              </a:rPr>
              <a:t>. </a:t>
            </a:r>
            <a:endParaRPr lang="en-US" altLang="ko-KR" b="1" dirty="0" smtClean="0">
              <a:latin typeface="+mj-ea"/>
              <a:ea typeface="+mj-ea"/>
            </a:endParaRPr>
          </a:p>
          <a:p>
            <a:r>
              <a:rPr lang="ko-KR" altLang="en-US" b="1" dirty="0" smtClean="0">
                <a:latin typeface="+mj-ea"/>
                <a:ea typeface="+mj-ea"/>
              </a:rPr>
              <a:t>또한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>
                <a:latin typeface="+mj-ea"/>
                <a:ea typeface="+mj-ea"/>
              </a:rPr>
              <a:t>우수한 생체적합성</a:t>
            </a:r>
            <a:r>
              <a:rPr lang="en-US" altLang="ko-KR" b="1" dirty="0">
                <a:latin typeface="+mj-ea"/>
                <a:ea typeface="+mj-ea"/>
              </a:rPr>
              <a:t>, </a:t>
            </a:r>
            <a:r>
              <a:rPr lang="ko-KR" altLang="en-US" b="1" dirty="0" err="1">
                <a:latin typeface="+mj-ea"/>
                <a:ea typeface="+mj-ea"/>
              </a:rPr>
              <a:t>생분해성을</a:t>
            </a:r>
            <a:r>
              <a:rPr lang="ko-KR" altLang="en-US" b="1" dirty="0">
                <a:latin typeface="+mj-ea"/>
                <a:ea typeface="+mj-ea"/>
              </a:rPr>
              <a:t> 나타내어 인체에 해가 없어 생체의료분야에서 </a:t>
            </a:r>
            <a:r>
              <a:rPr lang="ko-KR" altLang="en-US" b="1" dirty="0" err="1">
                <a:latin typeface="+mj-ea"/>
                <a:ea typeface="+mj-ea"/>
              </a:rPr>
              <a:t>자가골</a:t>
            </a:r>
            <a:r>
              <a:rPr lang="ko-KR" altLang="en-US" b="1" dirty="0">
                <a:latin typeface="+mj-ea"/>
                <a:ea typeface="+mj-ea"/>
              </a:rPr>
              <a:t> 대체용 인공 </a:t>
            </a:r>
            <a:r>
              <a:rPr lang="ko-KR" altLang="en-US" b="1" dirty="0" err="1">
                <a:latin typeface="+mj-ea"/>
                <a:ea typeface="+mj-ea"/>
              </a:rPr>
              <a:t>이식재로</a:t>
            </a:r>
            <a:r>
              <a:rPr lang="ko-KR" altLang="en-US" b="1" dirty="0">
                <a:latin typeface="+mj-ea"/>
                <a:ea typeface="+mj-ea"/>
              </a:rPr>
              <a:t> 널리 사용될 수 있다</a:t>
            </a:r>
            <a:r>
              <a:rPr lang="en-US" altLang="ko-KR" b="1" dirty="0" smtClean="0"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89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03.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ECM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55776" y="2386797"/>
            <a:ext cx="6263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2612" y="553998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ECM(Extracellular Matrix)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117" y="1471207"/>
            <a:ext cx="388015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/>
              <a:t>스캐폴드의</a:t>
            </a:r>
            <a:r>
              <a:rPr lang="ko-KR" altLang="en-US" sz="1400" b="1" dirty="0" smtClean="0"/>
              <a:t> 기능을 설명하기 위해서는 우선 </a:t>
            </a:r>
            <a:r>
              <a:rPr lang="en-US" altLang="ko-KR" sz="1400" b="1" dirty="0" smtClean="0"/>
              <a:t>ECM</a:t>
            </a:r>
            <a:r>
              <a:rPr lang="ko-KR" altLang="en-US" sz="1400" b="1" dirty="0" smtClean="0"/>
              <a:t>을 이해할 필요가 있다</a:t>
            </a:r>
            <a:r>
              <a:rPr lang="en-US" altLang="ko-KR" sz="1400" b="1" dirty="0" smtClean="0"/>
              <a:t>. ECM</a:t>
            </a:r>
            <a:r>
              <a:rPr lang="ko-KR" altLang="en-US" sz="1400" b="1" dirty="0" smtClean="0"/>
              <a:t>은 앞에서 말했듯이 </a:t>
            </a:r>
            <a:r>
              <a:rPr lang="ko-KR" altLang="en-US" sz="1400" b="1" dirty="0" err="1" smtClean="0"/>
              <a:t>스캐폴드에</a:t>
            </a:r>
            <a:r>
              <a:rPr lang="ko-KR" altLang="en-US" sz="1400" b="1" dirty="0" smtClean="0"/>
              <a:t> 사용되는 합성 고분자로 우리가 잘 알고 있는 콜라겐도 </a:t>
            </a:r>
            <a:r>
              <a:rPr lang="en-US" altLang="ko-KR" sz="1400" b="1" dirty="0" smtClean="0"/>
              <a:t>ECM</a:t>
            </a:r>
            <a:r>
              <a:rPr lang="ko-KR" altLang="en-US" sz="1400" b="1" dirty="0" smtClean="0"/>
              <a:t>에 존재한다</a:t>
            </a:r>
            <a:r>
              <a:rPr lang="en-US" altLang="ko-KR" sz="1400" b="1" dirty="0" smtClean="0"/>
              <a:t>. </a:t>
            </a:r>
          </a:p>
          <a:p>
            <a:endParaRPr lang="en-US" altLang="ko-KR" sz="1400" b="1" dirty="0" smtClean="0"/>
          </a:p>
          <a:p>
            <a:r>
              <a:rPr lang="ko-KR" altLang="en-US" sz="1400" b="1" dirty="0" smtClean="0"/>
              <a:t>동물세포에는 </a:t>
            </a:r>
            <a:r>
              <a:rPr lang="ko-KR" altLang="en-US" sz="1400" b="1" dirty="0"/>
              <a:t>식물의 세포벽과 같은 것이 없지만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대신 </a:t>
            </a:r>
            <a:r>
              <a:rPr lang="en-US" altLang="ko-KR" sz="1400" b="1" dirty="0"/>
              <a:t>ECM(</a:t>
            </a:r>
            <a:r>
              <a:rPr lang="ko-KR" altLang="en-US" sz="1400" b="1" dirty="0" err="1"/>
              <a:t>세포외액</a:t>
            </a:r>
            <a:r>
              <a:rPr lang="en-US" altLang="ko-KR" sz="1400" b="1" dirty="0" smtClean="0"/>
              <a:t>)</a:t>
            </a:r>
            <a:r>
              <a:rPr lang="ko-KR" altLang="en-US" sz="1400" b="1" dirty="0" smtClean="0"/>
              <a:t>이 존재한다</a:t>
            </a:r>
            <a:r>
              <a:rPr lang="en-US" altLang="ko-KR" sz="1400" b="1" dirty="0" smtClean="0"/>
              <a:t>. ECM</a:t>
            </a:r>
            <a:r>
              <a:rPr lang="ko-KR" altLang="en-US" sz="1400" b="1" dirty="0"/>
              <a:t>에는 </a:t>
            </a:r>
            <a:r>
              <a:rPr lang="en-US" altLang="ko-KR" sz="1400" b="1" dirty="0"/>
              <a:t>glycoprotein</a:t>
            </a:r>
            <a:r>
              <a:rPr lang="ko-KR" altLang="en-US" sz="1400" b="1" dirty="0"/>
              <a:t>과 당류를 포함한 다른 분자들이 있는데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그 중 가장 많은 것이 </a:t>
            </a:r>
            <a:r>
              <a:rPr lang="ko-KR" altLang="en-US" sz="1400" b="1" dirty="0" smtClean="0"/>
              <a:t>콜라겐이다</a:t>
            </a:r>
            <a:r>
              <a:rPr lang="en-US" altLang="ko-KR" sz="1400" b="1" dirty="0" smtClean="0"/>
              <a:t>. </a:t>
            </a:r>
            <a:r>
              <a:rPr lang="ko-KR" altLang="en-US" sz="1400" b="1" dirty="0"/>
              <a:t>콜라겐 섬유는 </a:t>
            </a:r>
            <a:r>
              <a:rPr lang="en-US" altLang="ko-KR" sz="1400" b="1" dirty="0"/>
              <a:t>proteoglycan</a:t>
            </a:r>
            <a:r>
              <a:rPr lang="ko-KR" altLang="en-US" sz="1400" b="1" dirty="0"/>
              <a:t>이라는 것과 함께 엮여서 </a:t>
            </a:r>
            <a:r>
              <a:rPr lang="en-US" altLang="ko-KR" sz="1400" b="1" dirty="0"/>
              <a:t>ECM</a:t>
            </a:r>
            <a:r>
              <a:rPr lang="ko-KR" altLang="en-US" sz="1400" b="1" dirty="0"/>
              <a:t>에 존재하며</a:t>
            </a:r>
            <a:r>
              <a:rPr lang="en-US" altLang="ko-KR" sz="1400" b="1" dirty="0"/>
              <a:t>, </a:t>
            </a:r>
            <a:r>
              <a:rPr lang="ko-KR" altLang="en-US" sz="1400" b="1" dirty="0"/>
              <a:t>어떤 </a:t>
            </a:r>
            <a:r>
              <a:rPr lang="ko-KR" altLang="en-US" sz="1400" b="1" dirty="0" smtClean="0"/>
              <a:t>콜라</a:t>
            </a:r>
            <a:r>
              <a:rPr lang="ko-KR" altLang="en-US" sz="1400" b="1" dirty="0"/>
              <a:t>겐</a:t>
            </a:r>
            <a:r>
              <a:rPr lang="ko-KR" altLang="en-US" sz="1400" b="1" dirty="0" smtClean="0"/>
              <a:t>은</a:t>
            </a:r>
            <a:r>
              <a:rPr lang="ko-KR" altLang="en-US" sz="1400" b="1" dirty="0"/>
              <a:t> </a:t>
            </a:r>
            <a:r>
              <a:rPr lang="en-US" altLang="ko-KR" sz="1400" b="1" dirty="0"/>
              <a:t>fibronectin</a:t>
            </a:r>
            <a:r>
              <a:rPr lang="ko-KR" altLang="en-US" sz="1400" b="1" dirty="0"/>
              <a:t>을 통해 </a:t>
            </a:r>
            <a:r>
              <a:rPr lang="en-US" altLang="ko-KR" sz="1400" b="1" dirty="0"/>
              <a:t>integrin</a:t>
            </a:r>
            <a:r>
              <a:rPr lang="ko-KR" altLang="en-US" sz="1400" b="1" dirty="0"/>
              <a:t>과 연결되어 </a:t>
            </a:r>
            <a:r>
              <a:rPr lang="ko-KR" altLang="en-US" sz="1400" b="1" dirty="0" smtClean="0"/>
              <a:t>있기도 한다</a:t>
            </a:r>
            <a:r>
              <a:rPr lang="en-US" altLang="ko-KR" sz="1400" b="1" dirty="0" smtClean="0"/>
              <a:t>.</a:t>
            </a:r>
            <a:r>
              <a:rPr lang="ko-KR" altLang="en-US" dirty="0"/>
              <a:t/>
            </a:r>
            <a:br>
              <a:rPr lang="ko-KR" altLang="en-US" dirty="0"/>
            </a:br>
            <a:endParaRPr lang="en-US" altLang="ko-KR" dirty="0" smtClean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07996"/>
            <a:ext cx="4812407" cy="38499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8872" y="485111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그림출처 </a:t>
            </a:r>
            <a:r>
              <a:rPr lang="en-US" altLang="ko-KR" sz="1400" dirty="0"/>
              <a:t>- </a:t>
            </a:r>
            <a:r>
              <a:rPr lang="en-US" altLang="ko-KR" sz="1400" dirty="0">
                <a:hlinkClick r:id="rId4"/>
              </a:rPr>
              <a:t>http://wiki.pingry.org</a:t>
            </a:r>
            <a:endParaRPr lang="en-US" altLang="ko-KR" sz="1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68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03.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ECM</a:t>
            </a: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55776" y="2386797"/>
            <a:ext cx="6263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2612" y="553998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ECM(Extracellular Matrix)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890" y="1840637"/>
            <a:ext cx="3880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/>
              <a:t>프로테오글리칸과</a:t>
            </a:r>
            <a:r>
              <a:rPr lang="ko-KR" altLang="en-US" sz="1600" b="1" dirty="0" smtClean="0"/>
              <a:t> </a:t>
            </a:r>
            <a:r>
              <a:rPr lang="ko-KR" altLang="en-US" sz="1600" b="1" dirty="0"/>
              <a:t>콜라겐이 엉켜있는 </a:t>
            </a:r>
            <a:r>
              <a:rPr lang="ko-KR" altLang="en-US" sz="1600" b="1" dirty="0" smtClean="0"/>
              <a:t>모습으로</a:t>
            </a:r>
            <a:r>
              <a:rPr lang="ko-KR" altLang="en-US" sz="1600" b="1" dirty="0"/>
              <a:t> </a:t>
            </a:r>
            <a:r>
              <a:rPr lang="ko-KR" altLang="en-US" sz="1600" b="1" dirty="0" err="1" smtClean="0"/>
              <a:t>프로테오글리칸은</a:t>
            </a:r>
            <a:r>
              <a:rPr lang="ko-KR" altLang="en-US" sz="1600" b="1" dirty="0"/>
              <a:t> 당과 단백질로 구성된 </a:t>
            </a:r>
            <a:r>
              <a:rPr lang="ko-KR" altLang="en-US" sz="1600" b="1" dirty="0" smtClean="0"/>
              <a:t>분자이다</a:t>
            </a:r>
            <a:r>
              <a:rPr lang="en-US" altLang="ko-KR" sz="1600" b="1" dirty="0" smtClean="0"/>
              <a:t>. </a:t>
            </a:r>
            <a:r>
              <a:rPr lang="ko-KR" altLang="en-US" sz="1600" b="1" dirty="0" err="1" smtClean="0"/>
              <a:t>피브로넥틴은</a:t>
            </a:r>
            <a:r>
              <a:rPr lang="ko-KR" altLang="en-US" sz="1600" b="1" dirty="0" smtClean="0"/>
              <a:t> </a:t>
            </a:r>
            <a:r>
              <a:rPr lang="en-US" altLang="ko-KR" sz="1600" b="1" dirty="0"/>
              <a:t>integrin</a:t>
            </a:r>
            <a:r>
              <a:rPr lang="ko-KR" altLang="en-US" sz="1600" b="1" dirty="0"/>
              <a:t>과 콜라겐을 이어주는 </a:t>
            </a:r>
            <a:r>
              <a:rPr lang="ko-KR" altLang="en-US" sz="1600" b="1" dirty="0" smtClean="0"/>
              <a:t>것이며 콜라겐</a:t>
            </a:r>
            <a:r>
              <a:rPr lang="en-US" altLang="ko-KR" sz="1600" b="1" dirty="0"/>
              <a:t>-</a:t>
            </a:r>
            <a:r>
              <a:rPr lang="ko-KR" altLang="en-US" sz="1600" b="1" dirty="0" err="1"/>
              <a:t>피브로넥틴</a:t>
            </a:r>
            <a:r>
              <a:rPr lang="en-US" altLang="ko-KR" sz="1600" b="1" dirty="0"/>
              <a:t>-</a:t>
            </a:r>
            <a:r>
              <a:rPr lang="ko-KR" altLang="en-US" sz="1600" b="1" dirty="0" err="1"/>
              <a:t>인테그린</a:t>
            </a:r>
            <a:r>
              <a:rPr lang="en-US" altLang="ko-KR" sz="1600" b="1" dirty="0"/>
              <a:t>-</a:t>
            </a:r>
            <a:r>
              <a:rPr lang="ko-KR" altLang="en-US" sz="1600" b="1" dirty="0"/>
              <a:t>미세섬유를 통해 세포 내외로 신호 전달이 가능하게 </a:t>
            </a:r>
            <a:r>
              <a:rPr lang="ko-KR" altLang="en-US" sz="1600" b="1" dirty="0" smtClean="0"/>
              <a:t>된다</a:t>
            </a:r>
            <a:r>
              <a:rPr lang="en-US" altLang="ko-KR" sz="1600" b="1" dirty="0"/>
              <a:t>.</a:t>
            </a:r>
            <a:endParaRPr lang="ko-KR" altLang="en-US" sz="20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07996"/>
            <a:ext cx="4812407" cy="3849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872" y="485111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그림출처 </a:t>
            </a:r>
            <a:r>
              <a:rPr lang="en-US" altLang="ko-KR" sz="1400" dirty="0"/>
              <a:t>- </a:t>
            </a:r>
            <a:r>
              <a:rPr lang="en-US" altLang="ko-KR" sz="1400" dirty="0">
                <a:hlinkClick r:id="rId4"/>
              </a:rPr>
              <a:t>http://wiki.pingry.org</a:t>
            </a:r>
            <a:endParaRPr lang="en-US" altLang="ko-KR" sz="1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977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03.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스캐폴드</a:t>
            </a:r>
            <a:endParaRPr lang="en-US" altLang="ko-KR" sz="2400" dirty="0" smtClean="0">
              <a:ln>
                <a:solidFill>
                  <a:srgbClr val="FFC000">
                    <a:alpha val="30000"/>
                  </a:srgbClr>
                </a:solidFill>
              </a:ln>
              <a:solidFill>
                <a:srgbClr val="FFC000"/>
              </a:solidFill>
              <a:latin typeface="a반달곰" pitchFamily="18" charset="-127"/>
              <a:ea typeface="a반달곰" pitchFamily="18" charset="-127"/>
            </a:endParaRPr>
          </a:p>
          <a:p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a반달곰" pitchFamily="18" charset="-127"/>
                <a:ea typeface="a반달곰" pitchFamily="18" charset="-127"/>
              </a:rPr>
              <a:t>개념도</a:t>
            </a:r>
            <a:endParaRPr lang="ko-KR" altLang="en-US" sz="2400" dirty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55776" y="2386797"/>
            <a:ext cx="6263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68924" cy="2905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52120" y="482548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출처</a:t>
            </a:r>
            <a:r>
              <a:rPr lang="en-US" altLang="ko-KR" sz="1600" dirty="0" smtClean="0"/>
              <a:t>: </a:t>
            </a:r>
            <a:r>
              <a:rPr lang="ko-KR" altLang="en-US" sz="1600" dirty="0"/>
              <a:t>한국기계연구원 </a:t>
            </a:r>
            <a:r>
              <a:rPr lang="ko-KR" altLang="en-US" sz="1600" dirty="0" smtClean="0"/>
              <a:t>기계저널 </a:t>
            </a:r>
            <a:r>
              <a:rPr lang="en-US" altLang="ko-KR" sz="1600" dirty="0" smtClean="0"/>
              <a:t>11</a:t>
            </a:r>
            <a:r>
              <a:rPr lang="ko-KR" altLang="en-US" sz="1600" dirty="0" smtClean="0"/>
              <a:t>호</a:t>
            </a:r>
            <a:endParaRPr lang="ko-KR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855714"/>
            <a:ext cx="5508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/>
              <a:t>3D </a:t>
            </a:r>
            <a:r>
              <a:rPr lang="ko-KR" altLang="en-US" sz="1200" b="1" dirty="0" err="1" smtClean="0"/>
              <a:t>바이오프린팅기술은</a:t>
            </a:r>
            <a:r>
              <a:rPr lang="ko-KR" altLang="en-US" sz="1200" b="1" dirty="0" smtClean="0"/>
              <a:t> 환자의 환부에 형태에 따라 맞춤형으로 </a:t>
            </a:r>
            <a:r>
              <a:rPr lang="ko-KR" altLang="en-US" sz="1200" b="1" dirty="0" err="1" smtClean="0"/>
              <a:t>스캐폴드를</a:t>
            </a:r>
            <a:r>
              <a:rPr lang="ko-KR" altLang="en-US" sz="1200" b="1" dirty="0" smtClean="0"/>
              <a:t> 제작할 수 있을 뿐만 아니라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유기용매를 사용하지 않고 </a:t>
            </a:r>
            <a:r>
              <a:rPr lang="ko-KR" altLang="en-US" sz="1200" b="1" dirty="0" err="1"/>
              <a:t>스캐폴드를</a:t>
            </a:r>
            <a:r>
              <a:rPr lang="ko-KR" altLang="en-US" sz="1200" b="1" dirty="0"/>
              <a:t> 제작할 수 있는 장점을 가지고 있어 기존의 </a:t>
            </a:r>
            <a:r>
              <a:rPr lang="ko-KR" altLang="en-US" sz="1200" b="1" dirty="0" err="1"/>
              <a:t>스캐폴드</a:t>
            </a:r>
            <a:r>
              <a:rPr lang="ko-KR" altLang="en-US" sz="1200" b="1" dirty="0"/>
              <a:t> 제작의 </a:t>
            </a:r>
            <a:r>
              <a:rPr lang="ko-KR" altLang="en-US" sz="1200" b="1" dirty="0" smtClean="0"/>
              <a:t>한계점을 </a:t>
            </a:r>
            <a:r>
              <a:rPr lang="ko-KR" altLang="en-US" sz="1200" b="1" dirty="0"/>
              <a:t>해결할 수 있다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또한 기계적 물성에 따라 다양한 소재를 복합한 </a:t>
            </a:r>
            <a:r>
              <a:rPr lang="ko-KR" altLang="en-US" sz="1200" b="1" dirty="0" err="1"/>
              <a:t>스캐폴드</a:t>
            </a:r>
            <a:r>
              <a:rPr lang="ko-KR" altLang="en-US" sz="1200" b="1" dirty="0"/>
              <a:t> 제작할 수 있는 장점을 가지고 있다</a:t>
            </a:r>
            <a:r>
              <a:rPr lang="en-US" altLang="ko-KR" sz="1200" b="1" dirty="0"/>
              <a:t>. </a:t>
            </a:r>
            <a:r>
              <a:rPr lang="ko-KR" altLang="en-US" sz="1200" b="1" dirty="0" smtClean="0"/>
              <a:t>이를 위해서는 환자의 환부로부터 </a:t>
            </a:r>
            <a:r>
              <a:rPr lang="en-US" altLang="ko-KR" sz="1200" b="1" dirty="0" smtClean="0"/>
              <a:t>CT</a:t>
            </a:r>
            <a:r>
              <a:rPr lang="ko-KR" altLang="en-US" sz="1200" b="1" dirty="0" smtClean="0"/>
              <a:t>나 </a:t>
            </a:r>
            <a:r>
              <a:rPr lang="en-US" altLang="ko-KR" sz="1200" b="1" dirty="0" smtClean="0"/>
              <a:t>MRI </a:t>
            </a:r>
            <a:r>
              <a:rPr lang="ko-KR" altLang="en-US" sz="1200" b="1" dirty="0"/>
              <a:t>등의 의료 측정 장비로 상을 얻어 </a:t>
            </a:r>
            <a:r>
              <a:rPr lang="en-US" altLang="ko-KR" sz="1200" b="1" dirty="0"/>
              <a:t>3D </a:t>
            </a:r>
            <a:r>
              <a:rPr lang="ko-KR" altLang="en-US" sz="1200" b="1" dirty="0"/>
              <a:t>바이오 </a:t>
            </a:r>
            <a:r>
              <a:rPr lang="ko-KR" altLang="en-US" sz="1200" b="1" dirty="0" err="1"/>
              <a:t>프린팅이</a:t>
            </a:r>
            <a:r>
              <a:rPr lang="ko-KR" altLang="en-US" sz="1200" b="1" dirty="0"/>
              <a:t> </a:t>
            </a:r>
            <a:r>
              <a:rPr lang="ko-KR" altLang="en-US" sz="1200" b="1" dirty="0" smtClean="0"/>
              <a:t>가능한 </a:t>
            </a:r>
            <a:r>
              <a:rPr lang="en-US" altLang="ko-KR" sz="1200" b="1" dirty="0"/>
              <a:t>STL</a:t>
            </a:r>
            <a:r>
              <a:rPr lang="ko-KR" altLang="en-US" sz="1200" b="1" dirty="0"/>
              <a:t>형식으로 데이터 변환이 필요하다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이렇게 </a:t>
            </a:r>
            <a:r>
              <a:rPr lang="ko-KR" altLang="en-US" sz="1200" b="1" dirty="0" smtClean="0"/>
              <a:t>변환된 </a:t>
            </a:r>
            <a:r>
              <a:rPr lang="en-US" altLang="ko-KR" sz="1200" b="1" dirty="0"/>
              <a:t>3</a:t>
            </a:r>
            <a:r>
              <a:rPr lang="ko-KR" altLang="en-US" sz="1200" b="1" dirty="0"/>
              <a:t>차원 </a:t>
            </a:r>
            <a:r>
              <a:rPr lang="en-US" altLang="ko-KR" sz="1200" b="1" dirty="0"/>
              <a:t>STL </a:t>
            </a:r>
            <a:r>
              <a:rPr lang="ko-KR" altLang="en-US" sz="1200" b="1" dirty="0"/>
              <a:t>데이터를 </a:t>
            </a:r>
            <a:r>
              <a:rPr lang="ko-KR" altLang="en-US" sz="1200" b="1" dirty="0" err="1"/>
              <a:t>프린팅</a:t>
            </a:r>
            <a:r>
              <a:rPr lang="ko-KR" altLang="en-US" sz="1200" b="1" dirty="0"/>
              <a:t> 장비가 인식할 수 </a:t>
            </a:r>
            <a:r>
              <a:rPr lang="ko-KR" altLang="en-US" sz="1200" b="1" dirty="0" smtClean="0"/>
              <a:t>있는 </a:t>
            </a:r>
            <a:r>
              <a:rPr lang="en-US" altLang="ko-KR" sz="1200" b="1" dirty="0"/>
              <a:t>NC</a:t>
            </a:r>
            <a:r>
              <a:rPr lang="ko-KR" altLang="en-US" sz="1200" b="1" dirty="0"/>
              <a:t>코드로 변환한 후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바이오 </a:t>
            </a:r>
            <a:r>
              <a:rPr lang="ko-KR" altLang="en-US" sz="1200" b="1" dirty="0" err="1"/>
              <a:t>프린팅</a:t>
            </a:r>
            <a:r>
              <a:rPr lang="ko-KR" altLang="en-US" sz="1200" b="1" dirty="0"/>
              <a:t> 장비로 </a:t>
            </a:r>
            <a:r>
              <a:rPr lang="en-US" altLang="ko-KR" sz="1200" b="1" dirty="0"/>
              <a:t>3</a:t>
            </a:r>
            <a:r>
              <a:rPr lang="ko-KR" altLang="en-US" sz="1200" b="1" dirty="0"/>
              <a:t>차원 구조체를 </a:t>
            </a:r>
            <a:r>
              <a:rPr lang="ko-KR" altLang="en-US" sz="1200" b="1" dirty="0" smtClean="0"/>
              <a:t>제작함으로써 </a:t>
            </a:r>
            <a:r>
              <a:rPr lang="ko-KR" altLang="en-US" sz="1200" b="1" dirty="0"/>
              <a:t>환부에 이식 가능한 맞춤형 </a:t>
            </a:r>
            <a:r>
              <a:rPr lang="ko-KR" altLang="en-US" sz="1200" b="1" dirty="0" err="1" smtClean="0"/>
              <a:t>스캐폴드를</a:t>
            </a:r>
            <a:r>
              <a:rPr lang="ko-KR" altLang="en-US" sz="1200" b="1" dirty="0" smtClean="0"/>
              <a:t> </a:t>
            </a:r>
            <a:r>
              <a:rPr lang="ko-KR" altLang="en-US" sz="1200" b="1" dirty="0"/>
              <a:t>제작할 수 있다</a:t>
            </a:r>
            <a:r>
              <a:rPr lang="en-US" altLang="ko-KR" sz="1200" b="1" dirty="0"/>
              <a:t>. </a:t>
            </a:r>
            <a:r>
              <a:rPr lang="ko-KR" altLang="en-US" sz="1200" b="1" dirty="0"/>
              <a:t>이와 같이 이미지 데이터 </a:t>
            </a:r>
            <a:r>
              <a:rPr lang="ko-KR" altLang="en-US" sz="1200" b="1" dirty="0" smtClean="0"/>
              <a:t>변환과정에서 기공의 크기와 </a:t>
            </a:r>
            <a:r>
              <a:rPr lang="ko-KR" altLang="en-US" sz="1200" b="1" dirty="0" err="1" smtClean="0"/>
              <a:t>기공률</a:t>
            </a:r>
            <a:r>
              <a:rPr lang="en-US" altLang="ko-KR" sz="1200" b="1" dirty="0"/>
              <a:t>, </a:t>
            </a:r>
            <a:r>
              <a:rPr lang="ko-KR" altLang="en-US" sz="1200" b="1" dirty="0" smtClean="0"/>
              <a:t>기공의연결성을 </a:t>
            </a:r>
            <a:r>
              <a:rPr lang="ko-KR" altLang="en-US" sz="1200" b="1" dirty="0"/>
              <a:t>조절할 수 있으며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이를 바탕으로 다양한 기공의 크기</a:t>
            </a:r>
            <a:r>
              <a:rPr lang="en-US" altLang="ko-KR" sz="1200" b="1" dirty="0"/>
              <a:t>, </a:t>
            </a:r>
            <a:r>
              <a:rPr lang="ko-KR" altLang="en-US" sz="1200" b="1" dirty="0" err="1"/>
              <a:t>기공률</a:t>
            </a:r>
            <a:r>
              <a:rPr lang="en-US" altLang="ko-KR" sz="1200" b="1" dirty="0"/>
              <a:t>, </a:t>
            </a:r>
            <a:r>
              <a:rPr lang="ko-KR" altLang="en-US" sz="1200" b="1" dirty="0" smtClean="0"/>
              <a:t>기공형상 등이 조절된 </a:t>
            </a:r>
            <a:r>
              <a:rPr lang="en-US" altLang="ko-KR" sz="1200" b="1" dirty="0" smtClean="0"/>
              <a:t>3</a:t>
            </a:r>
            <a:r>
              <a:rPr lang="ko-KR" altLang="en-US" sz="1200" b="1" dirty="0" smtClean="0"/>
              <a:t>차원 </a:t>
            </a:r>
            <a:r>
              <a:rPr lang="ko-KR" altLang="en-US" sz="1200" b="1" dirty="0" err="1" smtClean="0"/>
              <a:t>스캐폴드</a:t>
            </a:r>
            <a:r>
              <a:rPr lang="ko-KR" altLang="en-US" sz="1200" b="1" dirty="0" smtClean="0"/>
              <a:t> 제작이 가능하다</a:t>
            </a:r>
            <a:r>
              <a:rPr lang="en-US" altLang="ko-KR" sz="1200" b="1" dirty="0" smtClean="0"/>
              <a:t>.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183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03.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스캐폴드</a:t>
            </a:r>
            <a:endParaRPr lang="en-US" altLang="ko-KR" sz="2400" dirty="0" smtClean="0">
              <a:ln>
                <a:solidFill>
                  <a:srgbClr val="FFC000">
                    <a:alpha val="30000"/>
                  </a:srgbClr>
                </a:solidFill>
              </a:ln>
              <a:solidFill>
                <a:srgbClr val="FFC000"/>
              </a:solidFill>
              <a:latin typeface="a반달곰" pitchFamily="18" charset="-127"/>
              <a:ea typeface="a반달곰" pitchFamily="18" charset="-127"/>
            </a:endParaRPr>
          </a:p>
          <a:p>
            <a:endParaRPr lang="en-US" altLang="ko-KR" sz="240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55776" y="2386797"/>
            <a:ext cx="6263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17960"/>
            <a:ext cx="3944932" cy="509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52120" y="4825484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출처</a:t>
            </a:r>
            <a:r>
              <a:rPr lang="en-US" altLang="ko-KR" sz="1600" dirty="0" smtClean="0"/>
              <a:t>: </a:t>
            </a:r>
            <a:r>
              <a:rPr lang="ko-KR" altLang="en-US" sz="1600" dirty="0"/>
              <a:t>한국기계연구원 </a:t>
            </a:r>
            <a:r>
              <a:rPr lang="ko-KR" altLang="en-US" sz="1600" dirty="0" smtClean="0"/>
              <a:t>기계저널 </a:t>
            </a:r>
            <a:r>
              <a:rPr lang="en-US" altLang="ko-KR" sz="1600" dirty="0" smtClean="0"/>
              <a:t>11</a:t>
            </a:r>
            <a:r>
              <a:rPr lang="ko-KR" altLang="en-US" sz="1600" dirty="0" smtClean="0"/>
              <a:t>호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14639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03.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스캐폴드</a:t>
            </a:r>
            <a:endParaRPr lang="en-US" altLang="ko-KR" sz="2400" dirty="0" smtClean="0">
              <a:ln>
                <a:solidFill>
                  <a:srgbClr val="FFC000">
                    <a:alpha val="30000"/>
                  </a:srgbClr>
                </a:solidFill>
              </a:ln>
              <a:solidFill>
                <a:srgbClr val="FFC000"/>
              </a:solidFill>
              <a:latin typeface="a반달곰" pitchFamily="18" charset="-127"/>
              <a:ea typeface="a반달곰" pitchFamily="18" charset="-127"/>
            </a:endParaRPr>
          </a:p>
          <a:p>
            <a:endParaRPr lang="en-US" altLang="ko-KR" sz="240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55776" y="2386797"/>
            <a:ext cx="6263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gXaagHdaVh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11760" y="821998"/>
            <a:ext cx="6732240" cy="37868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34303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https://www.youtube.com/watch?v=gXaagHdaVhE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956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03.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스캐폴드</a:t>
            </a:r>
            <a:endParaRPr lang="en-US" altLang="ko-KR" sz="2400" dirty="0" smtClean="0">
              <a:ln>
                <a:solidFill>
                  <a:srgbClr val="FFC000">
                    <a:alpha val="30000"/>
                  </a:srgbClr>
                </a:solidFill>
              </a:ln>
              <a:solidFill>
                <a:srgbClr val="FFC000"/>
              </a:solidFill>
              <a:latin typeface="a반달곰" pitchFamily="18" charset="-127"/>
              <a:ea typeface="a반달곰" pitchFamily="18" charset="-127"/>
            </a:endParaRPr>
          </a:p>
          <a:p>
            <a:endParaRPr lang="en-US" altLang="ko-KR" sz="240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55776" y="2386797"/>
            <a:ext cx="6263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19699"/>
            <a:ext cx="4149278" cy="21017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978" y="2566368"/>
            <a:ext cx="4573987" cy="2226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8304" y="3291830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각각 다른 생체 분자를 </a:t>
            </a:r>
            <a:r>
              <a:rPr lang="ko-KR" altLang="en-US" dirty="0" err="1" smtClean="0"/>
              <a:t>프린팅함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08304" y="732641"/>
            <a:ext cx="1800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프린팅되는</a:t>
            </a:r>
            <a:r>
              <a:rPr lang="ko-KR" altLang="en-US" dirty="0" smtClean="0"/>
              <a:t> 젤은 사람의 신체에 </a:t>
            </a:r>
            <a:r>
              <a:rPr lang="ko-KR" altLang="en-US" dirty="0" err="1" smtClean="0"/>
              <a:t>이식가능함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82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03.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스캐폴드</a:t>
            </a:r>
            <a:endParaRPr lang="en-US" altLang="ko-KR" sz="2400" dirty="0" smtClean="0">
              <a:ln>
                <a:solidFill>
                  <a:srgbClr val="FFC000">
                    <a:alpha val="30000"/>
                  </a:srgbClr>
                </a:solidFill>
              </a:ln>
              <a:solidFill>
                <a:srgbClr val="FFC000"/>
              </a:solidFill>
              <a:latin typeface="a반달곰" pitchFamily="18" charset="-127"/>
              <a:ea typeface="a반달곰" pitchFamily="18" charset="-127"/>
            </a:endParaRPr>
          </a:p>
          <a:p>
            <a:endParaRPr lang="en-US" altLang="ko-KR" sz="240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55776" y="2386797"/>
            <a:ext cx="6263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597" y="419256"/>
            <a:ext cx="3952305" cy="198316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2725352"/>
            <a:ext cx="4248472" cy="20532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4288" y="3003797"/>
            <a:ext cx="2088232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04374" y="3201237"/>
            <a:ext cx="1584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각 캡슐에는 작은 금 막대가 들어 있는 껍질 코팅이 존재한다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73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6749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Introduction</a:t>
            </a:r>
            <a:endParaRPr lang="ko-KR" altLang="en-US" sz="2800" b="1" dirty="0">
              <a:ln>
                <a:solidFill>
                  <a:schemeClr val="tx1">
                    <a:alpha val="3000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0" y="843558"/>
            <a:ext cx="2411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1560" y="1563638"/>
            <a:ext cx="76328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spc="100" dirty="0" smtClean="0">
                <a:latin typeface="맑은 고딕" pitchFamily="50" charset="-127"/>
                <a:ea typeface="맑은 고딕" pitchFamily="50" charset="-127"/>
              </a:rPr>
              <a:t>3D Bio Printing</a:t>
            </a:r>
            <a:r>
              <a:rPr lang="ko-KR" altLang="en-US" b="1" spc="100" dirty="0" smtClean="0">
                <a:latin typeface="맑은 고딕" pitchFamily="50" charset="-127"/>
                <a:ea typeface="맑은 고딕" pitchFamily="50" charset="-127"/>
              </a:rPr>
              <a:t>은 </a:t>
            </a:r>
            <a:r>
              <a:rPr lang="en-US" altLang="ko-KR" b="1" spc="100" dirty="0" smtClean="0">
                <a:latin typeface="맑은 고딕" pitchFamily="50" charset="-127"/>
                <a:ea typeface="맑은 고딕" pitchFamily="50" charset="-127"/>
              </a:rPr>
              <a:t>3D Printing</a:t>
            </a:r>
            <a:r>
              <a:rPr lang="ko-KR" altLang="en-US" b="1" spc="100" dirty="0" smtClean="0">
                <a:latin typeface="맑은 고딕" pitchFamily="50" charset="-127"/>
                <a:ea typeface="맑은 고딕" pitchFamily="50" charset="-127"/>
              </a:rPr>
              <a:t>의 기술 중 하나로 기존의 재료가 아닌 세포를 이용하는 것으로 살아 있는 세포를 원하는 구조 및 패턴으로 배열하여 조직이나 장기를 제작한다</a:t>
            </a:r>
            <a:r>
              <a:rPr lang="en-US" altLang="ko-KR" b="1" spc="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1" spc="100" dirty="0" smtClean="0">
                <a:latin typeface="맑은 고딕" pitchFamily="50" charset="-127"/>
                <a:ea typeface="맑은 고딕" pitchFamily="50" charset="-127"/>
              </a:rPr>
              <a:t>현재는 대부분 장기나 뼈를 기증 받아 이식하는데 환자의 몸에 적합한 조직이나 장기</a:t>
            </a:r>
            <a:r>
              <a:rPr lang="en-US" altLang="ko-KR" b="1" spc="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spc="100" dirty="0" smtClean="0">
                <a:latin typeface="맑은 고딕" pitchFamily="50" charset="-127"/>
                <a:ea typeface="맑은 고딕" pitchFamily="50" charset="-127"/>
              </a:rPr>
              <a:t>뼈를 찾기가 어려우며 이식 후 자가면역반응에 의한 문제점들이 많다</a:t>
            </a:r>
            <a:r>
              <a:rPr lang="en-US" altLang="ko-KR" b="1" spc="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1" spc="100" dirty="0" smtClean="0">
                <a:latin typeface="맑은 고딕" pitchFamily="50" charset="-127"/>
                <a:ea typeface="맑은 고딕" pitchFamily="50" charset="-127"/>
              </a:rPr>
              <a:t>이러한 문제점을 극복하기 위해서 조직공학과 같은 여러 분야에서 꾸준한 연구 개발을 하고 있다</a:t>
            </a:r>
            <a:r>
              <a:rPr lang="en-US" altLang="ko-KR" b="1" spc="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1" spc="100" dirty="0" smtClean="0">
                <a:latin typeface="맑은 고딕" pitchFamily="50" charset="-127"/>
                <a:ea typeface="맑은 고딕" pitchFamily="50" charset="-127"/>
              </a:rPr>
              <a:t>그 중 한 분야가 바로 </a:t>
            </a:r>
            <a:r>
              <a:rPr lang="en-US" altLang="ko-KR" b="1" spc="100" dirty="0" smtClean="0">
                <a:latin typeface="맑은 고딕" pitchFamily="50" charset="-127"/>
                <a:ea typeface="맑은 고딕" pitchFamily="50" charset="-127"/>
              </a:rPr>
              <a:t>3D </a:t>
            </a:r>
            <a:r>
              <a:rPr lang="en-US" altLang="ko-KR" b="1" spc="100" dirty="0" err="1" smtClean="0">
                <a:latin typeface="맑은 고딕" pitchFamily="50" charset="-127"/>
                <a:ea typeface="맑은 고딕" pitchFamily="50" charset="-127"/>
              </a:rPr>
              <a:t>BioPrinting</a:t>
            </a:r>
            <a:r>
              <a:rPr lang="ko-KR" altLang="en-US" b="1" spc="100" dirty="0" smtClean="0">
                <a:latin typeface="맑은 고딕" pitchFamily="50" charset="-127"/>
                <a:ea typeface="맑은 고딕" pitchFamily="50" charset="-127"/>
              </a:rPr>
              <a:t>이다</a:t>
            </a:r>
            <a:r>
              <a:rPr lang="en-US" altLang="ko-KR" b="1" spc="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1" spc="100" dirty="0" smtClean="0">
                <a:latin typeface="맑은 고딕" pitchFamily="50" charset="-127"/>
                <a:ea typeface="맑은 고딕" pitchFamily="50" charset="-127"/>
              </a:rPr>
              <a:t>이 기술을 잘 활용하고 개발한다면 적절한 소재를 이용하여 환자에게 적합한 조직이나 장기</a:t>
            </a:r>
            <a:r>
              <a:rPr lang="en-US" altLang="ko-KR" b="1" spc="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spc="100" dirty="0" smtClean="0">
                <a:latin typeface="맑은 고딕" pitchFamily="50" charset="-127"/>
                <a:ea typeface="맑은 고딕" pitchFamily="50" charset="-127"/>
              </a:rPr>
              <a:t>뼈를 이식할 수 있을 것이다</a:t>
            </a:r>
            <a:r>
              <a:rPr lang="en-US" altLang="ko-KR" b="1" spc="10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spc="100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400" dirty="0">
              <a:ln>
                <a:solidFill>
                  <a:schemeClr val="tx1">
                    <a:alpha val="3000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 descr="캡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0"/>
            <a:ext cx="3203848" cy="158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9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03.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스캐폴드</a:t>
            </a:r>
            <a:endParaRPr lang="en-US" altLang="ko-KR" sz="2400" dirty="0" smtClean="0">
              <a:ln>
                <a:solidFill>
                  <a:srgbClr val="FFC000">
                    <a:alpha val="30000"/>
                  </a:srgbClr>
                </a:solidFill>
              </a:ln>
              <a:solidFill>
                <a:srgbClr val="FFC000"/>
              </a:solidFill>
              <a:latin typeface="a반달곰" pitchFamily="18" charset="-127"/>
              <a:ea typeface="a반달곰" pitchFamily="18" charset="-127"/>
            </a:endParaRPr>
          </a:p>
          <a:p>
            <a:endParaRPr lang="en-US" altLang="ko-KR" sz="240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55776" y="2386797"/>
            <a:ext cx="6263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17" y="492870"/>
            <a:ext cx="4832895" cy="213447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249" y="2390220"/>
            <a:ext cx="5636096" cy="2504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8304" y="394867"/>
            <a:ext cx="1583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레이저에 노출되면 가열되어 캡슐이 파열되고 내용물이 방출된다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580997" y="2139702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로드가 가열되는지의 여부는 길이와 사용되는 레이저의 색상에 따라 다르다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006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03.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err="1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스캐폴드</a:t>
            </a:r>
            <a:endParaRPr lang="en-US" altLang="ko-KR" sz="2400" dirty="0" smtClean="0">
              <a:ln>
                <a:solidFill>
                  <a:srgbClr val="FFC000">
                    <a:alpha val="30000"/>
                  </a:srgbClr>
                </a:solidFill>
              </a:ln>
              <a:solidFill>
                <a:srgbClr val="FFC000"/>
              </a:solidFill>
              <a:latin typeface="a반달곰" pitchFamily="18" charset="-127"/>
              <a:ea typeface="a반달곰" pitchFamily="18" charset="-127"/>
            </a:endParaRPr>
          </a:p>
          <a:p>
            <a:endParaRPr lang="en-US" altLang="ko-KR" sz="2400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55776" y="2386797"/>
            <a:ext cx="6263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3951"/>
            <a:ext cx="4794300" cy="211069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25351"/>
            <a:ext cx="4245099" cy="2167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22084" y="732641"/>
            <a:ext cx="13973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사용되는 레이저의 종류에 따라 다른 결과물이 나온다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72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2571749"/>
            <a:ext cx="9144000" cy="25717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431513" y="1238980"/>
            <a:ext cx="1859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#04</a:t>
            </a:r>
            <a:endParaRPr lang="ko-KR" altLang="en-US" sz="72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2217806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/>
              <a:t>3D Bio Printing</a:t>
            </a:r>
            <a:r>
              <a:rPr lang="ko-KR" altLang="en-US" sz="4000" b="1" dirty="0" smtClean="0"/>
              <a:t> 종류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258835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04.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1933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3D</a:t>
            </a:r>
          </a:p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Bio Printing</a:t>
            </a:r>
          </a:p>
          <a:p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a반달곰" pitchFamily="18" charset="-127"/>
                <a:ea typeface="a반달곰" pitchFamily="18" charset="-127"/>
              </a:rPr>
              <a:t>종류</a:t>
            </a:r>
            <a:endParaRPr lang="ko-KR" altLang="en-US" sz="2400" dirty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55776" y="463194"/>
            <a:ext cx="626368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ko-KR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①</a:t>
            </a:r>
            <a:r>
              <a:rPr kumimoji="1" lang="ko-KR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잉크젯 바이오 </a:t>
            </a:r>
            <a:r>
              <a:rPr kumimoji="1" lang="ko-KR" sz="16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프린팅</a:t>
            </a:r>
            <a:r>
              <a:rPr kumimoji="1" lang="ko-KR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방식</a:t>
            </a:r>
            <a:endParaRPr kumimoji="1" lang="en-US" altLang="ko-KR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sz="1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잉크젯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프린터는 일반적으로 가장 많이 사용되는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3D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프린터이며 이 기술은 여러 분야에서 사용되는 기술이다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3D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잉크젯 바이오 프린터의 장점으로는 장비의 가격이 저렴하다는 것과 사출속도가 빠르기 때문에 제품의 제작시간이 짧다는 것이다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다른 바이오 프린터와 비교하면 제품에 들어가는 세포의 수는 적은 편이지만 비교적 낮은 점도를 갖는 재료를 사용해서 제품을 제작할 수 있어서 세포부착성은 높다 단점으로는</a:t>
            </a:r>
            <a:endParaRPr kumimoji="1" lang="ko-KR" altLang="en-US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일정하지 않은 세포 포장과 그것에 따른세포의 노출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온도에 의한 생체재료의 변성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일정하지 않은 잉크 방울 크기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잉크 방울의 일정하지 않은 방향성이 있다 재료의 점성 때문에 잉크 방울 한 개에 들어가는 세포 수도 제한적이고 노즐이 점도 때문에 자주 막힌다</a:t>
            </a:r>
            <a:endParaRPr kumimoji="1" lang="en-US" altLang="ko-KR" sz="1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  </a:t>
            </a:r>
            <a:endParaRPr kumimoji="1" lang="ko-KR" altLang="en-US" sz="1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②미세압출 바이오 </a:t>
            </a:r>
            <a:r>
              <a:rPr kumimoji="1" lang="ko-KR" altLang="en-US" sz="1600" b="1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프린팅</a:t>
            </a:r>
            <a:r>
              <a:rPr kumimoji="1" lang="ko-KR" altLang="en-US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방식</a:t>
            </a:r>
            <a:endParaRPr kumimoji="1" lang="en-US" altLang="ko-KR" sz="16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미세 압출</a:t>
            </a:r>
            <a:r>
              <a:rPr kumimoji="1" lang="ko-KR" altLang="en-US" sz="12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3D </a:t>
            </a:r>
            <a:r>
              <a:rPr kumimoji="1" lang="ko-KR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프린팅은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상업적인 부분에서 가장 많이 사용되는 방식이다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미세압출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3D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바이오 프린터는 일반적으로 온도를 조절하여 생체재료를 다루는 부분과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dispenser, stage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로 구성된다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 dispenser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와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stage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가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x, y, z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축으로 움직여서 제품을 </a:t>
            </a:r>
            <a:r>
              <a:rPr kumimoji="1" lang="ko-KR" altLang="en-US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적층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방식으로 제작하는데 내부에 설치된 비디오 카메라를 통해서 제작 과정을 조정하는 것이 가능하다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미세압출방식은 매우 넓은 범위의 유체를 재료로서 사용 가능하다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잉크젯방식의 경우 사용 가능한 점도의 범위가 한정적인 것에 비해서 미세압출방식은 넓은 범위의 점도를 사용할 수 있기 때문에 다양한 재료를 사용하는 것이 가능하다</a:t>
            </a:r>
            <a:r>
              <a:rPr kumimoji="1" lang="en-US" altLang="ko-KR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</a:t>
            </a:r>
            <a:endParaRPr kumimoji="1" lang="en-US" altLang="ko-K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6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04.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1933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3D</a:t>
            </a:r>
          </a:p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Bio Printing</a:t>
            </a:r>
          </a:p>
          <a:p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a반달곰" pitchFamily="18" charset="-127"/>
                <a:ea typeface="a반달곰" pitchFamily="18" charset="-127"/>
              </a:rPr>
              <a:t>종류</a:t>
            </a:r>
            <a:endParaRPr lang="ko-KR" altLang="en-US" sz="2400" dirty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55776" y="417028"/>
            <a:ext cx="626368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③</a:t>
            </a:r>
            <a:r>
              <a:rPr lang="en-US" altLang="ko-KR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Laser assisted </a:t>
            </a:r>
            <a:r>
              <a:rPr lang="ko-KR" altLang="en-US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바이오 </a:t>
            </a:r>
            <a:r>
              <a:rPr lang="ko-KR" altLang="en-US" b="1" dirty="0" err="1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프린팅</a:t>
            </a:r>
            <a:r>
              <a:rPr lang="ko-KR" altLang="en-US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방식</a:t>
            </a:r>
            <a:endParaRPr lang="en-US" altLang="ko-KR" b="1" dirty="0" smtClean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600" b="1" dirty="0" smtClean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Laser assisted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바이오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프린팅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방식은 기본적으로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laser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를 이용해서 재료에 에너지를 전달하여 구조를 만드는 방식이다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기본적으로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Laser assisted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바이오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프린터는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donor slide, energy absorbing layer, collector slide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로 구성되며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laser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를 이용하여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bubble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을 형성시켜서 구조를 만든다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 Laser assisted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바이오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프린터는 노즐을 사용하지 않고 재료가 노출되어 있기 때문에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laser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의 세기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표면장력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재료물질의 습도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재료와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collector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사이의 거리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재료의 두께와 점도에 영향을 받는다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 Cell spheroids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를 이용한 장점으로 조직화를 빠르게 해주며 복잡한 구조를 빠르게 형성하게 해준다 단점으로는 높은 점성으로 인하여 잉크젯 바이오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프린팅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기술에 비해서 낮은 세포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부착성을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갖고 세포의 생존율도 낮은 편이다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또한 높은 점도와 사출 압력 때문에 노즐이 자주 막힌다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잉크젯에 비해서 다양한 종류의 재료를 사용할 수 있으며 더 높은 세포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부착성을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갖는다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또한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laser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를 사용하기 때문에 한 개의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bubble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에 많은 양의 세포를 넣을 수도 있다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하지만 단점으로는 원하는 모양을 얻기 위해서는 가교를 빠르게 진행시켜야 하며 여러 종류의 재료를 사용할 때 각 재료마다 다른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energy-absorbing layer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를 사용해야 하기 때문에 비용이 많이 들고 제작 시간이 길다는 것이 문제이다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4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867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04.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1933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3D</a:t>
            </a:r>
          </a:p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Bio Printing</a:t>
            </a:r>
          </a:p>
          <a:p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a반달곰" pitchFamily="18" charset="-127"/>
                <a:ea typeface="a반달곰" pitchFamily="18" charset="-127"/>
              </a:rPr>
              <a:t>종류</a:t>
            </a:r>
            <a:endParaRPr lang="ko-KR" altLang="en-US" sz="2400" dirty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55776" y="1017191"/>
            <a:ext cx="626368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o-KR" altLang="en-US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④용융압출조형 바이오 </a:t>
            </a:r>
            <a:r>
              <a:rPr lang="ko-KR" altLang="en-US" b="1" dirty="0" err="1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프린팅</a:t>
            </a:r>
            <a:r>
              <a:rPr lang="ko-KR" altLang="en-US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방식</a:t>
            </a:r>
            <a:r>
              <a:rPr lang="en-US" altLang="ko-KR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(FDM)</a:t>
            </a:r>
          </a:p>
          <a:p>
            <a:endParaRPr lang="ko-KR" altLang="en-US" sz="16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용융압출조형방식은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1980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년에도에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개발되어 다양하게 사용되었다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방식으로는 필라멘트로 이루어진 소재를 </a:t>
            </a:r>
            <a:r>
              <a:rPr lang="ko-KR" altLang="en-US" sz="1600" b="1" dirty="0" err="1" smtClean="0">
                <a:latin typeface="맑은 고딕" pitchFamily="50" charset="-127"/>
                <a:ea typeface="맑은 고딕" pitchFamily="50" charset="-127"/>
              </a:rPr>
              <a:t>룰러를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 이용하여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liquefier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에 집어 넣고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liquefier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에 설치되어 있는 온도조절기로 필라멘트를 녹인 후 노즐에서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collector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로 분출한다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장점으로는 장비의 가격이 저렴하며 여러 종류의 재료를 사용할 때 용이하다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필라멘트 형태의 재료를 바꿔주기만 하면 재료를 바꿀 수 있기 때문에 여러 종류의 재료를 이용한 제품을 만드는 것이 용이하다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</a:rPr>
              <a:t>단점으로는 노즐을 사용하기 때문에 막히는 현상이 있으며 필라멘트 형태의 재료를 사용해야 하기 때문에 천연고분자를 사용하기 어려우며 세포를 포함하는 조직을 만드는 것이 어렵다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20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04.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1933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3D</a:t>
            </a:r>
          </a:p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Bio Printing</a:t>
            </a:r>
          </a:p>
          <a:p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a반달곰" pitchFamily="18" charset="-127"/>
                <a:ea typeface="a반달곰" pitchFamily="18" charset="-127"/>
              </a:rPr>
              <a:t>종류</a:t>
            </a:r>
            <a:endParaRPr lang="ko-KR" altLang="en-US" sz="2400" dirty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7" t="26703" r="35552" b="46937"/>
          <a:stretch/>
        </p:blipFill>
        <p:spPr bwMode="auto">
          <a:xfrm>
            <a:off x="2339751" y="208548"/>
            <a:ext cx="6555983" cy="229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0" t="18738" r="35594" b="54564"/>
          <a:stretch/>
        </p:blipFill>
        <p:spPr bwMode="auto">
          <a:xfrm>
            <a:off x="2339752" y="2623830"/>
            <a:ext cx="6555982" cy="239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26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04.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1933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3D</a:t>
            </a:r>
          </a:p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Bio Printing</a:t>
            </a:r>
          </a:p>
          <a:p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a반달곰" pitchFamily="18" charset="-127"/>
                <a:ea typeface="a반달곰" pitchFamily="18" charset="-127"/>
              </a:rPr>
              <a:t>종류</a:t>
            </a:r>
            <a:endParaRPr lang="ko-KR" altLang="en-US" sz="2400" dirty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2" t="47768" r="35933" b="23687"/>
          <a:stretch/>
        </p:blipFill>
        <p:spPr bwMode="auto">
          <a:xfrm>
            <a:off x="2304256" y="267494"/>
            <a:ext cx="673224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689" y="2725930"/>
            <a:ext cx="3628455" cy="23661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8144" y="2634754"/>
            <a:ext cx="3024336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+mj-ea"/>
                <a:ea typeface="+mj-ea"/>
              </a:rPr>
              <a:t>용융압출조형 바이오 </a:t>
            </a:r>
            <a:r>
              <a:rPr lang="ko-KR" altLang="en-US" sz="1400" b="1" dirty="0" err="1">
                <a:latin typeface="+mj-ea"/>
                <a:ea typeface="+mj-ea"/>
              </a:rPr>
              <a:t>프린팅</a:t>
            </a:r>
            <a:r>
              <a:rPr lang="ko-KR" altLang="en-US" sz="1400" b="1" dirty="0">
                <a:latin typeface="+mj-ea"/>
                <a:ea typeface="+mj-ea"/>
              </a:rPr>
              <a:t> </a:t>
            </a:r>
            <a:r>
              <a:rPr lang="ko-KR" altLang="en-US" sz="1400" b="1" dirty="0" smtClean="0">
                <a:latin typeface="+mj-ea"/>
                <a:ea typeface="+mj-ea"/>
              </a:rPr>
              <a:t>방식</a:t>
            </a:r>
            <a:r>
              <a:rPr lang="en-US" altLang="ko-KR" sz="1400" b="1" dirty="0" smtClean="0">
                <a:latin typeface="+mj-ea"/>
                <a:ea typeface="+mj-ea"/>
              </a:rPr>
              <a:t>(FDM)</a:t>
            </a:r>
          </a:p>
          <a:p>
            <a:endParaRPr lang="en-US" altLang="ko-KR" sz="1100" dirty="0" smtClean="0"/>
          </a:p>
          <a:p>
            <a:r>
              <a:rPr lang="ko-KR" altLang="en-US" sz="1100" b="1" dirty="0" smtClean="0"/>
              <a:t>재료를 </a:t>
            </a:r>
            <a:r>
              <a:rPr lang="ko-KR" altLang="en-US" sz="1100" b="1" dirty="0"/>
              <a:t>열에 의해 녹여 일정 압력으로 노즐을 통하여 압출해가며 </a:t>
            </a:r>
            <a:r>
              <a:rPr lang="ko-KR" altLang="en-US" sz="1100" b="1" dirty="0" err="1"/>
              <a:t>적층</a:t>
            </a:r>
            <a:r>
              <a:rPr lang="ko-KR" altLang="en-US" sz="1100" b="1" dirty="0"/>
              <a:t> 조형하는 </a:t>
            </a:r>
            <a:r>
              <a:rPr lang="ko-KR" altLang="en-US" sz="1100" b="1" dirty="0" smtClean="0"/>
              <a:t>방식</a:t>
            </a:r>
            <a:endParaRPr lang="en-US" altLang="ko-KR" sz="1100" b="1" dirty="0" smtClean="0"/>
          </a:p>
          <a:p>
            <a:endParaRPr lang="en-US" altLang="ko-KR" sz="1100" b="1" dirty="0"/>
          </a:p>
          <a:p>
            <a:r>
              <a:rPr lang="ko-KR" altLang="en-US" sz="1100" b="1" dirty="0" smtClean="0"/>
              <a:t>공급되는 재료의 </a:t>
            </a:r>
            <a:r>
              <a:rPr lang="ko-KR" altLang="en-US" sz="1100" b="1" dirty="0"/>
              <a:t>형태는 필라멘트</a:t>
            </a:r>
            <a:r>
              <a:rPr lang="en-US" altLang="ko-KR" sz="1100" b="1" dirty="0"/>
              <a:t>(Filament)</a:t>
            </a:r>
            <a:r>
              <a:rPr lang="ko-KR" altLang="en-US" sz="1100" b="1" dirty="0"/>
              <a:t>나 와이어</a:t>
            </a:r>
            <a:r>
              <a:rPr lang="en-US" altLang="ko-KR" sz="1100" b="1" dirty="0"/>
              <a:t>(Wire) </a:t>
            </a:r>
            <a:r>
              <a:rPr lang="ko-KR" altLang="en-US" sz="1100" b="1" dirty="0"/>
              <a:t>모양으로 되어 있으며</a:t>
            </a:r>
            <a:r>
              <a:rPr lang="en-US" altLang="ko-KR" sz="1100" b="1" dirty="0"/>
              <a:t>, </a:t>
            </a:r>
            <a:r>
              <a:rPr lang="ko-KR" altLang="en-US" sz="1100" b="1" dirty="0" err="1" smtClean="0"/>
              <a:t>롤</a:t>
            </a:r>
            <a:r>
              <a:rPr lang="en-US" altLang="ko-KR" sz="1100" b="1" dirty="0"/>
              <a:t>(Roll)</a:t>
            </a:r>
            <a:r>
              <a:rPr lang="ko-KR" altLang="en-US" sz="1100" b="1" dirty="0"/>
              <a:t>에 감겨져 지속적으로 </a:t>
            </a:r>
            <a:r>
              <a:rPr lang="ko-KR" altLang="en-US" sz="1100" b="1" dirty="0" smtClean="0"/>
              <a:t>공급</a:t>
            </a:r>
            <a:endParaRPr lang="en-US" altLang="ko-KR" sz="1100" b="1" dirty="0"/>
          </a:p>
          <a:p>
            <a:r>
              <a:rPr lang="ko-KR" altLang="en-US" sz="1100" b="1" dirty="0" smtClean="0"/>
              <a:t>이러한 </a:t>
            </a:r>
            <a:r>
              <a:rPr lang="ko-KR" altLang="en-US" sz="1100" b="1" dirty="0"/>
              <a:t>고체의 재료들은 온도 조절이 가능한 </a:t>
            </a:r>
            <a:r>
              <a:rPr lang="ko-KR" altLang="en-US" sz="1100" b="1" dirty="0" smtClean="0"/>
              <a:t>용융압출헤드를 </a:t>
            </a:r>
            <a:r>
              <a:rPr lang="ko-KR" altLang="en-US" sz="1100" b="1" dirty="0"/>
              <a:t>통과하면서 액상에 가까운 재질로 </a:t>
            </a:r>
            <a:r>
              <a:rPr lang="ko-KR" altLang="en-US" sz="1100" b="1" dirty="0" smtClean="0"/>
              <a:t>압출되어 </a:t>
            </a:r>
            <a:r>
              <a:rPr lang="ko-KR" altLang="en-US" sz="1100" b="1" dirty="0"/>
              <a:t>한층 한층 융합 </a:t>
            </a:r>
            <a:r>
              <a:rPr lang="ko-KR" altLang="en-US" sz="1100" b="1" dirty="0" err="1"/>
              <a:t>적층</a:t>
            </a:r>
            <a:r>
              <a:rPr lang="ko-KR" altLang="en-US" sz="1100" b="1" dirty="0"/>
              <a:t> 과정을 거</a:t>
            </a:r>
            <a:r>
              <a:rPr lang="ko-KR" altLang="en-US" sz="1100" b="1" dirty="0" smtClean="0"/>
              <a:t>쳐 </a:t>
            </a:r>
            <a:r>
              <a:rPr lang="en-US" altLang="ko-KR" sz="1100" b="1" dirty="0"/>
              <a:t>3</a:t>
            </a:r>
            <a:r>
              <a:rPr lang="ko-KR" altLang="en-US" sz="1100" b="1" dirty="0"/>
              <a:t>차원 모델이 </a:t>
            </a:r>
            <a:r>
              <a:rPr lang="ko-KR" altLang="en-US" sz="1100" b="1" dirty="0" smtClean="0"/>
              <a:t>만들어짐</a:t>
            </a:r>
            <a:r>
              <a:rPr lang="en-US" altLang="ko-KR" sz="1100" b="1" dirty="0" smtClean="0"/>
              <a:t>.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5382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2571749"/>
            <a:ext cx="9144000" cy="25717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431513" y="1238980"/>
            <a:ext cx="1859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#05</a:t>
            </a:r>
            <a:endParaRPr lang="ko-KR" altLang="en-US" sz="72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211710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3D Bio Printing</a:t>
            </a:r>
            <a:r>
              <a:rPr lang="ko-KR" altLang="en-US" sz="4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4000" b="1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  <a:p>
            <a:pPr algn="ctr"/>
            <a:r>
              <a:rPr lang="ko-KR" altLang="en-US" sz="4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단계와 영상</a:t>
            </a:r>
            <a:endParaRPr lang="en-US" altLang="ko-KR" sz="4000" b="1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71553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05.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1933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3D</a:t>
            </a:r>
          </a:p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Bio Printing</a:t>
            </a:r>
          </a:p>
          <a:p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a반달곰" pitchFamily="18" charset="-127"/>
                <a:ea typeface="a반달곰" pitchFamily="18" charset="-127"/>
              </a:rPr>
              <a:t>단계</a:t>
            </a:r>
            <a:endParaRPr lang="ko-KR" altLang="en-US" sz="2400" dirty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55776" y="2386797"/>
            <a:ext cx="6263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1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627534"/>
            <a:ext cx="6048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A.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전처리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(preprocessing) 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- CAD (Computer Aided Design),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청사진</a:t>
            </a:r>
            <a:r>
              <a:rPr lang="gu-IN" altLang="ko-KR" sz="2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blueprints, figure 1),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프리컨디셔닝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(preconditioning)</a:t>
            </a: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B.</a:t>
            </a:r>
            <a:r>
              <a:rPr lang="ko-KR" altLang="en-US" sz="2000" b="1" dirty="0" err="1" smtClean="0">
                <a:latin typeface="맑은 고딕" pitchFamily="50" charset="-127"/>
                <a:ea typeface="맑은 고딕" pitchFamily="50" charset="-127"/>
              </a:rPr>
              <a:t>주처리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(main processing) 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실제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프린팅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(actual printing),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경화</a:t>
            </a:r>
            <a:r>
              <a:rPr lang="ml-IN" altLang="ko-KR" sz="2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solidification) </a:t>
            </a:r>
          </a:p>
          <a:p>
            <a:endParaRPr lang="en-US" altLang="ko-KR" sz="2000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C.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후처리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000" b="1" dirty="0" err="1" smtClean="0">
                <a:latin typeface="맑은 고딕" pitchFamily="50" charset="-127"/>
                <a:ea typeface="맑은 고딕" pitchFamily="50" charset="-127"/>
              </a:rPr>
              <a:t>postprocessing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) </a:t>
            </a:r>
          </a:p>
          <a:p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관류</a:t>
            </a:r>
            <a:r>
              <a:rPr lang="az-Cyrl-AZ" altLang="ko-KR" sz="2000" dirty="0" smtClean="0">
                <a:ea typeface="맑은 고딕" pitchFamily="50" charset="-127"/>
              </a:rPr>
              <a:t> (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perfusion), </a:t>
            </a:r>
            <a:r>
              <a:rPr lang="ko-KR" altLang="en-US" sz="2000" dirty="0" err="1" smtClean="0">
                <a:latin typeface="맑은 고딕" pitchFamily="50" charset="-127"/>
                <a:ea typeface="맑은 고딕" pitchFamily="50" charset="-127"/>
              </a:rPr>
              <a:t>포스트컨디셔닝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en-US" altLang="ko-KR" sz="2000" dirty="0" err="1" smtClean="0">
                <a:latin typeface="맑은 고딕" pitchFamily="50" charset="-127"/>
                <a:ea typeface="맑은 고딕" pitchFamily="50" charset="-127"/>
              </a:rPr>
              <a:t>postconditioning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z="2000" dirty="0" smtClean="0">
                <a:latin typeface="맑은 고딕" pitchFamily="50" charset="-127"/>
                <a:ea typeface="맑은 고딕" pitchFamily="50" charset="-127"/>
              </a:rPr>
              <a:t>조직 성숙 과속화</a:t>
            </a:r>
            <a:r>
              <a:rPr lang="en-US" altLang="ko-KR" sz="2000" dirty="0" smtClean="0">
                <a:latin typeface="맑은 고딕" pitchFamily="50" charset="-127"/>
                <a:ea typeface="맑은 고딕" pitchFamily="50" charset="-127"/>
              </a:rPr>
              <a:t>(accelerated tissue maturation) </a:t>
            </a:r>
            <a:endParaRPr lang="en-US" altLang="ko-KR" sz="20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9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915566"/>
            <a:ext cx="2411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0" y="1779662"/>
            <a:ext cx="2411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0" y="2643758"/>
            <a:ext cx="2411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0" y="3507854"/>
            <a:ext cx="2411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39752" y="69954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01. </a:t>
            </a:r>
            <a:r>
              <a:rPr lang="ko-KR" altLang="en-US" sz="28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사용되는 소재의 특성</a:t>
            </a:r>
            <a:endParaRPr lang="en-US" altLang="ko-KR" sz="2800" b="1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3768" y="160947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02. </a:t>
            </a:r>
            <a:r>
              <a:rPr lang="ko-KR" altLang="en-US" sz="28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사용되는 소재</a:t>
            </a:r>
            <a:endParaRPr lang="en-US" altLang="ko-KR" sz="2800" b="1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3238915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04. </a:t>
            </a:r>
            <a:r>
              <a:rPr lang="ko-KR" altLang="en-US" sz="28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바이오 </a:t>
            </a:r>
            <a:r>
              <a:rPr lang="ko-KR" altLang="en-US" sz="2800" b="1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프린팅</a:t>
            </a:r>
            <a:r>
              <a:rPr lang="ko-KR" altLang="en-US" sz="28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 종류</a:t>
            </a:r>
            <a:endParaRPr lang="en-US" altLang="ko-KR" sz="2800" b="1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51720" y="241811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03. </a:t>
            </a:r>
            <a:r>
              <a:rPr lang="ko-KR" altLang="en-US" sz="2800" b="1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스캐폴드</a:t>
            </a:r>
            <a:endParaRPr lang="en-US" altLang="ko-KR" sz="2800" b="1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26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05.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1933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3D</a:t>
            </a:r>
          </a:p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Bio Printing</a:t>
            </a:r>
          </a:p>
          <a:p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a반달곰" pitchFamily="18" charset="-127"/>
                <a:ea typeface="a반달곰" pitchFamily="18" charset="-127"/>
              </a:rPr>
              <a:t>영상</a:t>
            </a:r>
            <a:endParaRPr lang="ko-KR" altLang="en-US" sz="2400" dirty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pic>
        <p:nvPicPr>
          <p:cNvPr id="2" name="eQ_a-vaYxp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11760" y="732641"/>
            <a:ext cx="6732240" cy="3786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3848" y="28876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28876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https://www.youtube.com/watch?v=eQ_a-vaYxpM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189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05.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1933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3D</a:t>
            </a:r>
          </a:p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Bio Printing</a:t>
            </a:r>
          </a:p>
          <a:p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a반달곰" pitchFamily="18" charset="-127"/>
                <a:ea typeface="a반달곰" pitchFamily="18" charset="-127"/>
              </a:rPr>
              <a:t>영상</a:t>
            </a:r>
            <a:endParaRPr lang="ko-KR" altLang="en-US" sz="2400" dirty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pic>
        <p:nvPicPr>
          <p:cNvPr id="3" name="BDdMxjq_M4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9792" y="843558"/>
            <a:ext cx="6085839" cy="3423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5775" y="230832"/>
            <a:ext cx="622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https://www.youtube.com/watch?v=BDdMxjq_M4g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956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05.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1933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3D</a:t>
            </a:r>
          </a:p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Bio Printing</a:t>
            </a:r>
          </a:p>
          <a:p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a반달곰" pitchFamily="18" charset="-127"/>
                <a:ea typeface="a반달곰" pitchFamily="18" charset="-127"/>
              </a:rPr>
              <a:t>영상</a:t>
            </a:r>
            <a:endParaRPr lang="ko-KR" altLang="en-US" sz="2400" dirty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3557"/>
            <a:ext cx="2952328" cy="2456759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571750"/>
            <a:ext cx="2967602" cy="2448272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796136" y="915566"/>
            <a:ext cx="30963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/>
              <a:t>Bio printing</a:t>
            </a:r>
            <a:r>
              <a:rPr lang="ko-KR" altLang="en-US" sz="1600" b="1" dirty="0"/>
              <a:t>은 생물학적 발판으로 인체 세포를 빠르게 인쇄 할 수 있는 가장 보완 된 조직 공학 기술 중 하나입니다</a:t>
            </a:r>
            <a:r>
              <a:rPr lang="en-US" altLang="ko-KR" sz="1600" b="1" dirty="0" smtClean="0"/>
              <a:t>.</a:t>
            </a:r>
          </a:p>
          <a:p>
            <a:r>
              <a:rPr lang="ko-KR" altLang="en-US" sz="1600" b="1" dirty="0" smtClean="0"/>
              <a:t>조직은 </a:t>
            </a:r>
            <a:r>
              <a:rPr lang="ko-KR" altLang="en-US" sz="1600" b="1" dirty="0"/>
              <a:t>조직이 어떻게 </a:t>
            </a:r>
            <a:r>
              <a:rPr lang="ko-KR" altLang="en-US" sz="1600" b="1" dirty="0" err="1"/>
              <a:t>작동해야하는지</a:t>
            </a:r>
            <a:r>
              <a:rPr lang="ko-KR" altLang="en-US" sz="1600" b="1" dirty="0"/>
              <a:t> 정의하는 것으로 시작하여 원하는 기능을 표시하기 위해 조직을 구성하는 방법을 개념화합니다</a:t>
            </a:r>
            <a:r>
              <a:rPr lang="en-US" altLang="ko-KR" sz="1600" b="1" dirty="0"/>
              <a:t>. </a:t>
            </a:r>
            <a:endParaRPr lang="en-US" altLang="ko-KR" sz="1600" b="1" dirty="0" smtClean="0"/>
          </a:p>
          <a:p>
            <a:r>
              <a:rPr lang="ko-KR" altLang="en-US" sz="1600" b="1" dirty="0" smtClean="0"/>
              <a:t>일단 </a:t>
            </a:r>
            <a:r>
              <a:rPr lang="ko-KR" altLang="en-US" sz="1600" b="1" dirty="0"/>
              <a:t>조직 구조가 정의되면 생체 기능을 재현하는 데 생물학적으로 관련된 </a:t>
            </a:r>
            <a:r>
              <a:rPr lang="en-US" altLang="ko-KR" sz="1600" b="1" dirty="0"/>
              <a:t>3d </a:t>
            </a:r>
            <a:r>
              <a:rPr lang="ko-KR" altLang="en-US" sz="1600" b="1" dirty="0"/>
              <a:t>구조를 생성하는 것이 필수적입니다</a:t>
            </a:r>
            <a:r>
              <a:rPr lang="en-US" altLang="ko-KR" sz="16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5590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05.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1933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3D</a:t>
            </a:r>
          </a:p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Bio Printing</a:t>
            </a:r>
          </a:p>
          <a:p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a반달곰" pitchFamily="18" charset="-127"/>
                <a:ea typeface="a반달곰" pitchFamily="18" charset="-127"/>
              </a:rPr>
              <a:t>영상</a:t>
            </a:r>
            <a:endParaRPr lang="ko-KR" altLang="en-US" sz="2400" dirty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23478"/>
            <a:ext cx="2952327" cy="24482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345" y="2643758"/>
            <a:ext cx="294976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940152" y="964922"/>
            <a:ext cx="2808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/>
              <a:t>3d </a:t>
            </a:r>
            <a:r>
              <a:rPr lang="en-US" altLang="ko-KR" sz="1600" b="1" dirty="0" err="1"/>
              <a:t>bioprinting</a:t>
            </a:r>
            <a:r>
              <a:rPr lang="en-US" altLang="ko-KR" sz="1600" b="1" dirty="0"/>
              <a:t> </a:t>
            </a:r>
            <a:r>
              <a:rPr lang="ko-KR" altLang="en-US" sz="1600" b="1" dirty="0"/>
              <a:t>프로토콜은 신속하고 생체 조직의 정확한 제조면 마이크로 유체 기술을 통해 고유 한 실험을 통해 다양한 세포 유형과 </a:t>
            </a:r>
            <a:r>
              <a:rPr lang="ko-KR" altLang="en-US" sz="1600" b="1" dirty="0" err="1"/>
              <a:t>스캐폴드</a:t>
            </a:r>
            <a:r>
              <a:rPr lang="ko-KR" altLang="en-US" sz="1600" b="1" dirty="0"/>
              <a:t> 구성 요소를 신속하게 전환 할 수 있습니다</a:t>
            </a:r>
            <a:r>
              <a:rPr lang="en-US" altLang="ko-KR" sz="1600" b="1" dirty="0"/>
              <a:t>. </a:t>
            </a:r>
            <a:endParaRPr lang="en-US" altLang="ko-KR" sz="1600" b="1" dirty="0" smtClean="0"/>
          </a:p>
          <a:p>
            <a:r>
              <a:rPr lang="ko-KR" altLang="en-US" sz="1600" b="1" dirty="0" smtClean="0"/>
              <a:t>생체 </a:t>
            </a:r>
            <a:r>
              <a:rPr lang="ko-KR" altLang="en-US" sz="1600" b="1" dirty="0"/>
              <a:t>섬유에서는 잘 정의 된 영역을 가진 이종 조직을 신속하고 정확하게 만들기 위해 층별로 </a:t>
            </a:r>
            <a:r>
              <a:rPr lang="ko-KR" altLang="en-US" sz="1600" b="1" dirty="0" err="1"/>
              <a:t>증착</a:t>
            </a:r>
            <a:r>
              <a:rPr lang="ko-KR" altLang="en-US" sz="1600" b="1" dirty="0"/>
              <a:t> 된 층을 생성합니다</a:t>
            </a:r>
            <a:r>
              <a:rPr lang="en-US" altLang="ko-KR" sz="16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774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05.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1933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3D</a:t>
            </a:r>
          </a:p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Bio Printing</a:t>
            </a:r>
          </a:p>
          <a:p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a반달곰" pitchFamily="18" charset="-127"/>
                <a:ea typeface="a반달곰" pitchFamily="18" charset="-127"/>
              </a:rPr>
              <a:t>영상</a:t>
            </a:r>
            <a:endParaRPr lang="ko-KR" altLang="en-US" sz="2400" dirty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59" y="51470"/>
            <a:ext cx="2984353" cy="2448271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85" y="2571750"/>
            <a:ext cx="2983627" cy="244182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5816943" y="586298"/>
            <a:ext cx="30963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b="1" dirty="0"/>
              <a:t>생물학적 기능을 재현하기 위해서는 생물 공학적 구조가 며칠 동안 성장 </a:t>
            </a:r>
            <a:r>
              <a:rPr lang="ko-KR" altLang="en-US" sz="1600" b="1" dirty="0" err="1"/>
              <a:t>되어야하고</a:t>
            </a:r>
            <a:r>
              <a:rPr lang="ko-KR" altLang="en-US" sz="1600" b="1" dirty="0"/>
              <a:t> 특수한 문화 조건이 필요합니다</a:t>
            </a:r>
            <a:r>
              <a:rPr lang="en-US" altLang="ko-KR" sz="1600" b="1" dirty="0"/>
              <a:t>. </a:t>
            </a:r>
            <a:endParaRPr lang="en-US" altLang="ko-KR" sz="1600" b="1" dirty="0" smtClean="0"/>
          </a:p>
          <a:p>
            <a:r>
              <a:rPr lang="ko-KR" altLang="en-US" sz="1600" b="1" dirty="0" smtClean="0"/>
              <a:t>이 </a:t>
            </a:r>
            <a:r>
              <a:rPr lang="ko-KR" altLang="en-US" sz="1600" b="1" dirty="0"/>
              <a:t>성숙 과정에서 인쇄 된 세포는 상호 연결된 네트워크를 형성하여 실제와 같은 </a:t>
            </a:r>
            <a:r>
              <a:rPr lang="en-US" altLang="ko-KR" sz="1600" b="1" dirty="0"/>
              <a:t>3-d </a:t>
            </a:r>
            <a:r>
              <a:rPr lang="ko-KR" altLang="en-US" sz="1600" b="1" dirty="0"/>
              <a:t>조직을 만듭니다</a:t>
            </a:r>
            <a:r>
              <a:rPr lang="en-US" altLang="ko-KR" sz="1600" b="1" dirty="0"/>
              <a:t>. </a:t>
            </a:r>
            <a:endParaRPr lang="en-US" altLang="ko-KR" sz="1600" b="1" dirty="0" smtClean="0"/>
          </a:p>
          <a:p>
            <a:r>
              <a:rPr lang="ko-KR" altLang="en-US" sz="1600" b="1" dirty="0" smtClean="0"/>
              <a:t>우리가 </a:t>
            </a:r>
            <a:r>
              <a:rPr lang="ko-KR" altLang="en-US" sz="1600" b="1" dirty="0"/>
              <a:t>구축하는 조직은 고도의 생리적 기능을 갖습니다</a:t>
            </a:r>
            <a:r>
              <a:rPr lang="en-US" altLang="ko-KR" sz="1600" b="1" dirty="0"/>
              <a:t>. </a:t>
            </a:r>
            <a:r>
              <a:rPr lang="ko-KR" altLang="en-US" sz="1600" b="1" dirty="0" smtClean="0"/>
              <a:t>히스타민에 </a:t>
            </a:r>
            <a:r>
              <a:rPr lang="ko-KR" altLang="en-US" sz="1600" b="1" dirty="0"/>
              <a:t>반응하여 축소되고 </a:t>
            </a:r>
            <a:r>
              <a:rPr lang="en-US" altLang="ko-KR" sz="1600" b="1" dirty="0"/>
              <a:t>salbutamol</a:t>
            </a:r>
            <a:r>
              <a:rPr lang="ko-KR" altLang="en-US" sz="1600" b="1" dirty="0"/>
              <a:t>에 반응하여 </a:t>
            </a:r>
            <a:r>
              <a:rPr lang="ko-KR" altLang="en-US" sz="1600" b="1" dirty="0" err="1"/>
              <a:t>완화되는기도하는</a:t>
            </a:r>
            <a:r>
              <a:rPr lang="ko-KR" altLang="en-US" sz="1600" b="1" dirty="0"/>
              <a:t> </a:t>
            </a:r>
            <a:r>
              <a:rPr lang="ko-KR" altLang="en-US" sz="1600" b="1" dirty="0" err="1"/>
              <a:t>평활근</a:t>
            </a:r>
            <a:r>
              <a:rPr lang="ko-KR" altLang="en-US" sz="1600" b="1" dirty="0"/>
              <a:t> 세포로 만들어진 </a:t>
            </a:r>
            <a:r>
              <a:rPr lang="en-US" altLang="ko-KR" sz="1600" b="1" dirty="0" smtClean="0"/>
              <a:t>3d-bioprinting</a:t>
            </a:r>
            <a:r>
              <a:rPr lang="ko-KR" altLang="en-US" sz="1600" b="1" dirty="0"/>
              <a:t>이 있습니다</a:t>
            </a:r>
            <a:r>
              <a:rPr lang="en-US" altLang="ko-KR" sz="1600" b="1" dirty="0"/>
              <a:t>. 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432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05.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872" y="732641"/>
            <a:ext cx="1933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3D</a:t>
            </a:r>
          </a:p>
          <a:p>
            <a:r>
              <a:rPr lang="en-US" altLang="ko-KR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Bio Printing</a:t>
            </a:r>
          </a:p>
          <a:p>
            <a:endParaRPr lang="ko-KR" altLang="en-US" sz="2400" dirty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5486"/>
            <a:ext cx="64770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99992" y="3939902"/>
            <a:ext cx="3013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T&amp;R </a:t>
            </a:r>
            <a:r>
              <a:rPr lang="en-US" altLang="ko-KR" dirty="0" err="1" smtClean="0">
                <a:solidFill>
                  <a:schemeClr val="bg1"/>
                </a:solidFill>
              </a:rPr>
              <a:t>Biofab</a:t>
            </a:r>
            <a:r>
              <a:rPr lang="ko-KR" altLang="en-US" dirty="0" smtClean="0">
                <a:solidFill>
                  <a:schemeClr val="bg1"/>
                </a:solidFill>
              </a:rPr>
              <a:t>에서 만든 실제 미니 인공 인체 조직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2571749"/>
            <a:ext cx="9144000" cy="25717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431513" y="1238980"/>
            <a:ext cx="1859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#06</a:t>
            </a:r>
            <a:endParaRPr lang="ko-KR" altLang="en-US" sz="72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283718"/>
            <a:ext cx="5939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장기 </a:t>
            </a:r>
            <a:r>
              <a:rPr lang="ko-KR" altLang="en-US" sz="4000" b="1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프린팅</a:t>
            </a:r>
            <a:r>
              <a:rPr lang="en-US" altLang="ko-KR" sz="4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,</a:t>
            </a:r>
          </a:p>
          <a:p>
            <a:pPr algn="ctr"/>
            <a:r>
              <a:rPr lang="ko-KR" altLang="en-US" sz="4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근육과 뼈의 제작</a:t>
            </a:r>
            <a:endParaRPr lang="en-US" altLang="ko-KR" sz="4000" b="1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031917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 flipV="1">
            <a:off x="0" y="1"/>
            <a:ext cx="9144000" cy="156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347614"/>
            <a:ext cx="3456384" cy="2979642"/>
          </a:xfrm>
          <a:prstGeom prst="rect">
            <a:avLst/>
          </a:prstGeom>
        </p:spPr>
      </p:pic>
      <p:pic>
        <p:nvPicPr>
          <p:cNvPr id="19" name="그림 18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347615"/>
            <a:ext cx="3214963" cy="288032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51720" y="458797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그림</a:t>
            </a:r>
            <a:r>
              <a:rPr lang="en-US" altLang="ko-KR" dirty="0" smtClean="0"/>
              <a:t>1&gt;</a:t>
            </a:r>
            <a:endParaRPr lang="ko-KR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28184" y="458797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그림</a:t>
            </a:r>
            <a:r>
              <a:rPr lang="en-US" altLang="ko-KR" dirty="0" smtClean="0"/>
              <a:t>2&gt;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611560" y="339502"/>
            <a:ext cx="26548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장기 </a:t>
            </a:r>
            <a:r>
              <a:rPr lang="ko-KR" altLang="en-US" sz="3600" b="1" dirty="0" err="1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프린팅</a:t>
            </a:r>
            <a:endParaRPr lang="ko-KR" altLang="en-US" sz="36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43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06.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1518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근육과</a:t>
            </a:r>
            <a:endParaRPr lang="en-US" altLang="ko-KR" sz="2400" dirty="0" smtClean="0">
              <a:ln>
                <a:solidFill>
                  <a:srgbClr val="FFC000">
                    <a:alpha val="30000"/>
                  </a:srgbClr>
                </a:solidFill>
              </a:ln>
              <a:solidFill>
                <a:srgbClr val="FFC000"/>
              </a:solidFill>
              <a:latin typeface="a반달곰" pitchFamily="18" charset="-127"/>
              <a:ea typeface="a반달곰" pitchFamily="18" charset="-127"/>
            </a:endParaRPr>
          </a:p>
          <a:p>
            <a:r>
              <a:rPr lang="ko-KR" altLang="en-US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뼈의 </a:t>
            </a:r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a반달곰" pitchFamily="18" charset="-127"/>
                <a:ea typeface="a반달곰" pitchFamily="18" charset="-127"/>
              </a:rPr>
              <a:t>제작</a:t>
            </a:r>
            <a:endParaRPr lang="ko-KR" altLang="en-US" sz="2400" dirty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67494"/>
            <a:ext cx="633670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바이오 잉크를 이용하여 </a:t>
            </a:r>
            <a:r>
              <a:rPr lang="en-US" altLang="ko-KR" sz="2000" b="1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2000" b="1" dirty="0" smtClean="0">
                <a:latin typeface="맑은 고딕" pitchFamily="50" charset="-127"/>
                <a:ea typeface="맑은 고딕" pitchFamily="50" charset="-127"/>
              </a:rPr>
              <a:t>차원 튜브모양의 인체 조직을 합성</a:t>
            </a:r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차원 구조제작을 위해 세포와 젤을 층별로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적층하는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방식을 사용한다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그림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1&gt;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은 세포를 적층하는 방식을 보여주며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세포는 젤이나 바이오 페이퍼와 같은 세포가 적절하게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적층될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수 있는 특수한 물질 위에 쌓이면서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차원 형상으로 제작된다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그림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2&gt;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는 제작된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차원 튜브형상에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관류액을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흘려보내는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작업을 수행하고 있으며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이와 같은 방법으로 동맥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정맥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모세혈관 등의 조직을 제작할 수 있다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6098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5" y="1779662"/>
            <a:ext cx="9036496" cy="3143250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 flipV="1">
            <a:off x="0" y="1"/>
            <a:ext cx="9144000" cy="156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611560" y="339502"/>
            <a:ext cx="3740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근육과 뼈의 제작</a:t>
            </a:r>
            <a:endParaRPr lang="ko-KR" altLang="en-US" sz="3600" b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3928" y="458797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&lt;</a:t>
            </a:r>
            <a:r>
              <a:rPr lang="ko-KR" altLang="en-US" dirty="0" smtClean="0"/>
              <a:t>그림</a:t>
            </a:r>
            <a:r>
              <a:rPr lang="en-US" altLang="ko-KR" dirty="0" smtClean="0"/>
              <a:t>3&gt;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43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0" y="915566"/>
            <a:ext cx="2411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/>
        </p:nvCxnSpPr>
        <p:spPr>
          <a:xfrm>
            <a:off x="0" y="1779662"/>
            <a:ext cx="2411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55776" y="156363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06. </a:t>
            </a:r>
            <a:r>
              <a:rPr lang="ko-KR" altLang="en-US" sz="28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장기 </a:t>
            </a:r>
            <a:r>
              <a:rPr lang="ko-KR" altLang="en-US" sz="2800" b="1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프린팅</a:t>
            </a:r>
            <a:r>
              <a:rPr lang="en-US" altLang="ko-KR" sz="28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, </a:t>
            </a:r>
            <a:r>
              <a:rPr lang="ko-KR" altLang="en-US" sz="28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근육과 뼈의 제작</a:t>
            </a:r>
            <a:endParaRPr lang="en-US" altLang="ko-KR" sz="2800" b="1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744" y="676927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05. </a:t>
            </a:r>
            <a:r>
              <a:rPr lang="ko-KR" altLang="en-US" sz="28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바이오 </a:t>
            </a:r>
            <a:r>
              <a:rPr lang="ko-KR" altLang="en-US" sz="2800" b="1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프린팅</a:t>
            </a:r>
            <a:r>
              <a:rPr lang="ko-KR" altLang="en-US" sz="28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 단계와 영상</a:t>
            </a:r>
            <a:endParaRPr lang="en-US" altLang="ko-KR" sz="2800" b="1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+mn-ea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0" y="2715766"/>
            <a:ext cx="24117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1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144142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06.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872" y="732641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장기</a:t>
            </a:r>
            <a:endParaRPr lang="en-US" altLang="ko-KR" sz="2400" dirty="0" smtClean="0">
              <a:ln>
                <a:solidFill>
                  <a:srgbClr val="FFC000">
                    <a:alpha val="30000"/>
                  </a:srgbClr>
                </a:solidFill>
              </a:ln>
              <a:solidFill>
                <a:srgbClr val="FFC000"/>
              </a:solidFill>
              <a:latin typeface="a반달곰" pitchFamily="18" charset="-127"/>
              <a:ea typeface="a반달곰" pitchFamily="18" charset="-127"/>
            </a:endParaRPr>
          </a:p>
          <a:p>
            <a:r>
              <a:rPr lang="ko-KR" altLang="en-US" sz="2400" dirty="0" err="1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프린팅</a:t>
            </a:r>
            <a:r>
              <a:rPr lang="ko-KR" altLang="en-US" sz="2400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a반달곰" pitchFamily="18" charset="-127"/>
                <a:ea typeface="a반달곰" pitchFamily="18" charset="-127"/>
              </a:rPr>
              <a:t>과정</a:t>
            </a:r>
            <a:endParaRPr lang="ko-KR" altLang="en-US" sz="2400" dirty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95486"/>
            <a:ext cx="65882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바이오잉크를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이용하여 줄기세포를 두 가지 다른 라인으로 분화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ko-KR" altLang="en-US" sz="16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잉크젯 프린터를 이용하여 줄기세포를 뼈 세포로 바꾸는 성장인자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(GMP-2)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바이오 잉크 용액을 사각형 모양의 여러 층으로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적층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한다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여기에 근육에서 얻어진 성체 줄기세포를 코팅한다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그림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3&gt;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에서 코팅된 성체 줄기세포는 뼈세포로 분화하는 것을 확인할 수 있다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이 때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성장인자가 </a:t>
            </a:r>
            <a:r>
              <a:rPr lang="ko-KR" altLang="en-US" b="1" dirty="0" err="1" smtClean="0">
                <a:latin typeface="맑은 고딕" pitchFamily="50" charset="-127"/>
                <a:ea typeface="맑은 고딕" pitchFamily="50" charset="-127"/>
              </a:rPr>
              <a:t>프린팅</a:t>
            </a:r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되지 않은 부분은 근육세포로 성장한다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 </a:t>
            </a:r>
          </a:p>
          <a:p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이는 줄기세포를 분화함으로써 조직이나 신체를 제작 할 수 있음을 보여준다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385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 flipV="1">
            <a:off x="0" y="1"/>
            <a:ext cx="9144000" cy="1563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43252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Reference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2499742"/>
            <a:ext cx="8532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-</a:t>
            </a:r>
            <a:r>
              <a:rPr lang="ko-KR" altLang="en-US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한국</a:t>
            </a:r>
            <a:r>
              <a: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CDE</a:t>
            </a:r>
            <a:r>
              <a:rPr lang="ko-KR" altLang="en-US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학회지 </a:t>
            </a:r>
            <a:r>
              <a: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14(1)/</a:t>
            </a:r>
            <a:r>
              <a:rPr lang="ko-KR" altLang="en-US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한국</a:t>
            </a:r>
            <a:r>
              <a: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CDE</a:t>
            </a:r>
            <a:r>
              <a:rPr lang="ko-KR" altLang="en-US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학회</a:t>
            </a:r>
            <a:r>
              <a: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/</a:t>
            </a:r>
            <a:r>
              <a:rPr lang="ko-KR" altLang="en-US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추원식 안성훈</a:t>
            </a:r>
            <a:r>
              <a: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/ 2008.04/5-11/</a:t>
            </a:r>
            <a:r>
              <a:rPr lang="ko-KR" altLang="en-US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장기 </a:t>
            </a:r>
            <a:r>
              <a:rPr lang="ko-KR" altLang="en-US" sz="1400" b="1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프린팅</a:t>
            </a:r>
            <a:r>
              <a: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, </a:t>
            </a:r>
            <a:r>
              <a:rPr lang="ko-KR" altLang="en-US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근육과 뼈의 제작</a:t>
            </a:r>
            <a:r>
              <a: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, 3D</a:t>
            </a:r>
            <a:r>
              <a:rPr lang="ko-KR" altLang="en-US" sz="1400" b="1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프린팅</a:t>
            </a:r>
            <a:r>
              <a:rPr lang="ko-KR" altLang="en-US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 단계</a:t>
            </a:r>
            <a:endParaRPr lang="en-US" altLang="ko-KR" sz="1400" b="1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779662"/>
            <a:ext cx="8316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-3D </a:t>
            </a:r>
            <a:r>
              <a:rPr lang="ko-KR" altLang="en-US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바이오 </a:t>
            </a:r>
            <a:r>
              <a:rPr lang="ko-KR" altLang="en-US" sz="1400" b="1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프린팅</a:t>
            </a:r>
            <a:r>
              <a:rPr lang="ko-KR" altLang="en-US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 기술 현황과 응용</a:t>
            </a:r>
            <a:r>
              <a: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/</a:t>
            </a:r>
            <a:r>
              <a:rPr lang="ko-KR" altLang="en-US" sz="1400" b="1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한국생물공학회</a:t>
            </a:r>
            <a:r>
              <a: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/</a:t>
            </a:r>
            <a:r>
              <a:rPr lang="ko-KR" altLang="en-US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김성호</a:t>
            </a:r>
            <a:r>
              <a: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, </a:t>
            </a:r>
            <a:r>
              <a:rPr lang="ko-KR" altLang="en-US" sz="1400" b="1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여기백</a:t>
            </a:r>
            <a:r>
              <a:rPr lang="ko-KR" altLang="en-US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 외</a:t>
            </a:r>
            <a:r>
              <a: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4</a:t>
            </a:r>
            <a:r>
              <a:rPr lang="ko-KR" altLang="en-US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명</a:t>
            </a:r>
            <a:r>
              <a: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/ 2015.12/268-274/</a:t>
            </a:r>
            <a:r>
              <a:rPr lang="ko-KR" altLang="en-US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사용되는 소재와 특성</a:t>
            </a:r>
            <a:r>
              <a:rPr lang="en-US" altLang="ko-KR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, </a:t>
            </a:r>
            <a:r>
              <a:rPr lang="ko-KR" altLang="en-US" sz="1400" b="1" dirty="0" err="1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프린팅</a:t>
            </a:r>
            <a:r>
              <a:rPr lang="ko-KR" altLang="en-US" sz="14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+mn-ea"/>
              </a:rPr>
              <a:t> 종류</a:t>
            </a:r>
            <a:endParaRPr lang="en-US" altLang="ko-KR" sz="1400" b="1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43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322234" y="1851670"/>
            <a:ext cx="4493589" cy="1415773"/>
            <a:chOff x="2322234" y="1876057"/>
            <a:chExt cx="4493589" cy="1415773"/>
          </a:xfrm>
        </p:grpSpPr>
        <p:sp>
          <p:nvSpPr>
            <p:cNvPr id="9" name="TextBox 8"/>
            <p:cNvSpPr txBox="1"/>
            <p:nvPr/>
          </p:nvSpPr>
          <p:spPr>
            <a:xfrm>
              <a:off x="2322234" y="1876057"/>
              <a:ext cx="44935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dirty="0" smtClean="0">
                  <a:ln>
                    <a:solidFill>
                      <a:schemeClr val="tx1">
                        <a:alpha val="30000"/>
                      </a:schemeClr>
                    </a:solidFill>
                  </a:ln>
                  <a:latin typeface="a반달곰" pitchFamily="18" charset="-127"/>
                  <a:ea typeface="a반달곰" pitchFamily="18" charset="-127"/>
                </a:rPr>
                <a:t>감사합니다</a:t>
              </a:r>
              <a:endParaRPr lang="en-US" altLang="ko-KR" sz="60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a반달곰" pitchFamily="18" charset="-127"/>
                <a:ea typeface="a반달곰" pitchFamily="18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99792" y="2891720"/>
              <a:ext cx="3744415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dirty="0" smtClean="0">
                  <a:ln>
                    <a:solidFill>
                      <a:srgbClr val="FFC000">
                        <a:alpha val="30000"/>
                      </a:srgbClr>
                    </a:solidFill>
                  </a:ln>
                  <a:solidFill>
                    <a:srgbClr val="FFC000"/>
                  </a:solidFill>
                  <a:latin typeface="맑은 고딕" pitchFamily="50" charset="-127"/>
                  <a:ea typeface="맑은 고딕" pitchFamily="50" charset="-127"/>
                </a:rPr>
                <a:t>A</a:t>
              </a:r>
              <a:r>
                <a:rPr lang="ko-KR" altLang="en-US" sz="2000" dirty="0" smtClean="0">
                  <a:ln>
                    <a:solidFill>
                      <a:srgbClr val="FFC000">
                        <a:alpha val="30000"/>
                      </a:srgbClr>
                    </a:solidFill>
                  </a:ln>
                  <a:solidFill>
                    <a:srgbClr val="FFC000"/>
                  </a:solidFill>
                  <a:latin typeface="맑은 고딕" pitchFamily="50" charset="-127"/>
                  <a:ea typeface="맑은 고딕" pitchFamily="50" charset="-127"/>
                </a:rPr>
                <a:t>조 권나영</a:t>
              </a:r>
              <a:r>
                <a:rPr lang="en-US" altLang="ko-KR" sz="2000" dirty="0" smtClean="0">
                  <a:ln>
                    <a:solidFill>
                      <a:srgbClr val="FFC000">
                        <a:alpha val="30000"/>
                      </a:srgbClr>
                    </a:solidFill>
                  </a:ln>
                  <a:solidFill>
                    <a:srgbClr val="FFC000"/>
                  </a:solidFill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2000" dirty="0" smtClean="0">
                  <a:ln>
                    <a:solidFill>
                      <a:srgbClr val="FFC000">
                        <a:alpha val="30000"/>
                      </a:srgbClr>
                    </a:solidFill>
                  </a:ln>
                  <a:solidFill>
                    <a:srgbClr val="FFC000"/>
                  </a:solidFill>
                  <a:latin typeface="맑은 고딕" pitchFamily="50" charset="-127"/>
                  <a:ea typeface="맑은 고딕" pitchFamily="50" charset="-127"/>
                </a:rPr>
                <a:t>박은경</a:t>
              </a:r>
              <a:endParaRPr lang="en-US" altLang="ko-KR" sz="20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6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2571749"/>
            <a:ext cx="9144000" cy="25717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431513" y="1238980"/>
            <a:ext cx="20810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#01</a:t>
            </a:r>
            <a:endParaRPr lang="ko-KR" altLang="en-US" sz="72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7664" y="2283718"/>
            <a:ext cx="5939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사용되는 소재의 특성</a:t>
            </a:r>
            <a:endParaRPr lang="en-US" altLang="ko-KR" sz="4000" b="1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69607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2411760" cy="5149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592288" y="207104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①</a:t>
            </a:r>
            <a:r>
              <a:rPr lang="en-US" altLang="ko-KR" sz="2000" b="1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b="1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인쇄가능성</a:t>
            </a:r>
            <a:endParaRPr lang="ko-KR" altLang="en-US" sz="2000" b="1" dirty="0">
              <a:ln>
                <a:solidFill>
                  <a:srgbClr val="FFC000">
                    <a:alpha val="30000"/>
                  </a:srgbClr>
                </a:solidFill>
              </a:ln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2288" y="576734"/>
            <a:ext cx="60121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바이오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프린팅을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할 때 점도가 매우 중요한데 점도를 고려하지 않으면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프린팅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하는 과정 중에 노즐이 막힐 수도 있으며 프린트 후 너무 낮은 점성 때문에 구조를 유지 못하는 경우가 있다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점도에 따라서 만들어지는 제품의 세포부착성은 다 다르며 재료 선택 시 점도 외에 세포에 미치는 영향도 고려해야 한다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이러한 이유로 인하여 사용되는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바이오프린팅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기술에 따라서 알맞은 재료를 선택하는 것이 중요하다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4221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01.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872" y="732641"/>
            <a:ext cx="1826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사용</a:t>
            </a:r>
            <a:endParaRPr lang="en-US" altLang="ko-KR" sz="2400" dirty="0" smtClean="0">
              <a:ln>
                <a:solidFill>
                  <a:srgbClr val="FFC000">
                    <a:alpha val="30000"/>
                  </a:srgbClr>
                </a:solidFill>
              </a:ln>
              <a:solidFill>
                <a:srgbClr val="FFC000"/>
              </a:solidFill>
              <a:latin typeface="a반달곰" pitchFamily="18" charset="-127"/>
              <a:ea typeface="a반달곰" pitchFamily="18" charset="-127"/>
            </a:endParaRPr>
          </a:p>
          <a:p>
            <a:r>
              <a:rPr lang="ko-KR" altLang="en-US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되는</a:t>
            </a:r>
            <a:endParaRPr lang="en-US" altLang="ko-KR" sz="2400" dirty="0" smtClean="0">
              <a:ln>
                <a:solidFill>
                  <a:srgbClr val="FFC000">
                    <a:alpha val="30000"/>
                  </a:srgbClr>
                </a:solidFill>
              </a:ln>
              <a:solidFill>
                <a:srgbClr val="FFC000"/>
              </a:solidFill>
              <a:latin typeface="a반달곰" pitchFamily="18" charset="-127"/>
              <a:ea typeface="a반달곰" pitchFamily="18" charset="-127"/>
            </a:endParaRPr>
          </a:p>
          <a:p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a반달곰" pitchFamily="18" charset="-127"/>
                <a:ea typeface="a반달곰" pitchFamily="18" charset="-127"/>
              </a:rPr>
              <a:t>소재의 특성</a:t>
            </a:r>
            <a:endParaRPr lang="ko-KR" altLang="en-US" sz="2400" dirty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7784" y="2355726"/>
            <a:ext cx="190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rgbClr val="FFC000"/>
                </a:solidFill>
              </a:rPr>
              <a:t>② 생체 적합성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27784" y="2787774"/>
            <a:ext cx="60121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자가이식을 제외한 동종이식이나 타종이식의 경우 사람에게 맞는 조직이나 장기를 사용해야 한다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적합하지 않으면 자가면역반응에 의해서 원래의 기능을 상실한다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자가면역반응이 일어나지 않고 세포의 활성이나 기능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신호전달에 도움을 주기 위해서는 생체적합성을 갖는 재료를 선택해야 한다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바이오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프린팅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분야에서 말하는 생체적합성이란 거부반응이 없을 뿐만 아니라 조직이나 장기를 이루는 구성요소들이 생리활성 및 기능조절에 관여하는 것도 포함된다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알맞은 생체 적합성을 얻기 위해서 보통 생물유래 천연고분자나 합성고분자를 많이 사용하며 이것을 재료로 각종 제품을 만든다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400" b="1" dirty="0" smtClean="0"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53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2411760" cy="5149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4221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01.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872" y="732641"/>
            <a:ext cx="1826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사용</a:t>
            </a:r>
            <a:endParaRPr lang="en-US" altLang="ko-KR" sz="2400" dirty="0" smtClean="0">
              <a:ln>
                <a:solidFill>
                  <a:srgbClr val="FFC000">
                    <a:alpha val="30000"/>
                  </a:srgbClr>
                </a:solidFill>
              </a:ln>
              <a:solidFill>
                <a:srgbClr val="FFC000"/>
              </a:solidFill>
              <a:latin typeface="a반달곰" pitchFamily="18" charset="-127"/>
              <a:ea typeface="a반달곰" pitchFamily="18" charset="-127"/>
            </a:endParaRPr>
          </a:p>
          <a:p>
            <a:r>
              <a:rPr lang="ko-KR" altLang="en-US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되는</a:t>
            </a:r>
            <a:endParaRPr lang="en-US" altLang="ko-KR" sz="2400" dirty="0" smtClean="0">
              <a:ln>
                <a:solidFill>
                  <a:srgbClr val="FFC000">
                    <a:alpha val="30000"/>
                  </a:srgbClr>
                </a:solidFill>
              </a:ln>
              <a:solidFill>
                <a:srgbClr val="FFC000"/>
              </a:solidFill>
              <a:latin typeface="a반달곰" pitchFamily="18" charset="-127"/>
              <a:ea typeface="a반달곰" pitchFamily="18" charset="-127"/>
            </a:endParaRPr>
          </a:p>
          <a:p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a반달곰" pitchFamily="18" charset="-127"/>
                <a:ea typeface="a반달곰" pitchFamily="18" charset="-127"/>
              </a:rPr>
              <a:t>소재의 특성</a:t>
            </a:r>
            <a:endParaRPr lang="ko-KR" altLang="en-US" sz="2400" dirty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27784" y="267494"/>
            <a:ext cx="2762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③</a:t>
            </a:r>
            <a:r>
              <a:rPr lang="ko-KR" altLang="en-US" sz="2000" b="1" dirty="0" err="1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생분해성</a:t>
            </a:r>
            <a:r>
              <a:rPr lang="ko-KR" altLang="en-US" sz="2000" b="1" dirty="0" smtClean="0">
                <a:solidFill>
                  <a:srgbClr val="FFC000"/>
                </a:solidFill>
                <a:latin typeface="맑은 고딕" pitchFamily="50" charset="-127"/>
                <a:ea typeface="맑은 고딕" pitchFamily="50" charset="-127"/>
              </a:rPr>
              <a:t> 및 부산물</a:t>
            </a:r>
            <a:endParaRPr lang="ko-KR" altLang="en-US" sz="2000" b="1" dirty="0">
              <a:solidFill>
                <a:srgbClr val="FFC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627784" y="843558"/>
            <a:ext cx="608416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세포가 성장할 공간을 확보하기 위해서는 만들어진 </a:t>
            </a:r>
            <a:r>
              <a:rPr kumimoji="1" lang="ko-KR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지지체나</a:t>
            </a: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조직의 분해속도를 알아야 하고 조절할 수</a:t>
            </a:r>
            <a:endParaRPr kumimoji="1" lang="ko-K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있어야 하며 분해 속도와 새로운 조직이 형성되는 속도가 같아야 한다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만들어진 </a:t>
            </a:r>
            <a:r>
              <a:rPr kumimoji="1" lang="ko-KR" alt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지지체가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새로운 조직이 형성 되기 전에 분해가 되면 알맞은 구조를 형성하지 못하게 되고 세포가 기능에 맞게 분화하는데 문제가 생기며 새로 형성되는 장기가 원래의 기능을 하지 못하게 된다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 </a:t>
            </a:r>
            <a:endParaRPr kumimoji="1" lang="en-US" altLang="ko-K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지지체가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 분해되면서 나오는 분해산물도 중요하다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우선 분해산물은 독성이 없어야 하며 신진대사에 사용되어 빠르게 대사 되어야 한다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분해산물이 독성을 갖고 있으면 우리 몸에 존재하는 단백질이나 작은 분자와 결합하여 기능을 방해할 수 있으며 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pH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의 변화를 줄 수도 있고 면역글로불린의 생성을 유도해서 체온에 영향을 줄 수 있다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.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일반적으로 생물 유래 천연고분자나 합성고분자를 사용하는데 천연고분자나 합성고분자는 탄수화물이나 아미노산으로 구성되어 있으며 최종산물이 당이나 아미노산</a:t>
            </a:r>
            <a:r>
              <a:rPr kumimoji="1" lang="en-US" altLang="ko-KR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, </a:t>
            </a:r>
            <a:r>
              <a:rPr kumimoji="1" lang="ko-KR" alt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몸에 존재하는 산이기 때문에 분해 후에 우리 몸에서 빠르게 흡수되어 사라진다</a:t>
            </a:r>
            <a:endParaRPr kumimoji="1" lang="ko-KR" alt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  </a:t>
            </a:r>
            <a:endParaRPr kumimoji="1" lang="ko-KR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53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2411760" cy="5149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627784" y="2283718"/>
            <a:ext cx="1556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C000"/>
                </a:solidFill>
              </a:rPr>
              <a:t>⑤생체 모방</a:t>
            </a:r>
          </a:p>
          <a:p>
            <a:endParaRPr lang="ko-KR" altLang="en-US" sz="20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5776" y="627534"/>
            <a:ext cx="6012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지지체나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장기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조직의 경우 몸 내부에서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차원 구조를 유지하는 것이 중요한데 형태를 유지하지 못하면 그 구조와 기능을 잃어서 이식한 것이 원래의 기능을 하지 못하게 된다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재료의 종류에 따라 갖는 물리적 특성이 다르며 우리 몸의 부위나 역할에 따라 갖는 물리적 특성이 다르기 때문에 각 기능에 맞는 재료를 선택하여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차원구조를 만드는 것이 중요하다</a:t>
            </a:r>
            <a:r>
              <a:rPr lang="en-US" altLang="ko-KR" sz="1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4221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01.</a:t>
            </a:r>
            <a:endParaRPr lang="ko-KR" altLang="en-US" sz="66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872" y="732641"/>
            <a:ext cx="1826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사용</a:t>
            </a:r>
            <a:endParaRPr lang="en-US" altLang="ko-KR" sz="2400" dirty="0" smtClean="0">
              <a:ln>
                <a:solidFill>
                  <a:srgbClr val="FFC000">
                    <a:alpha val="30000"/>
                  </a:srgbClr>
                </a:solidFill>
              </a:ln>
              <a:solidFill>
                <a:srgbClr val="FFC000"/>
              </a:solidFill>
              <a:latin typeface="a반달곰" pitchFamily="18" charset="-127"/>
              <a:ea typeface="a반달곰" pitchFamily="18" charset="-127"/>
            </a:endParaRPr>
          </a:p>
          <a:p>
            <a:r>
              <a:rPr lang="ko-KR" altLang="en-US" sz="2400" dirty="0" smtClean="0">
                <a:ln>
                  <a:solidFill>
                    <a:srgbClr val="FFC000">
                      <a:alpha val="30000"/>
                    </a:srgbClr>
                  </a:solidFill>
                </a:ln>
                <a:solidFill>
                  <a:srgbClr val="FFC000"/>
                </a:solidFill>
                <a:latin typeface="a반달곰" pitchFamily="18" charset="-127"/>
                <a:ea typeface="a반달곰" pitchFamily="18" charset="-127"/>
              </a:rPr>
              <a:t>되는</a:t>
            </a:r>
            <a:endParaRPr lang="en-US" altLang="ko-KR" sz="2400" dirty="0" smtClean="0">
              <a:ln>
                <a:solidFill>
                  <a:srgbClr val="FFC000">
                    <a:alpha val="30000"/>
                  </a:srgbClr>
                </a:solidFill>
              </a:ln>
              <a:solidFill>
                <a:srgbClr val="FFC000"/>
              </a:solidFill>
              <a:latin typeface="a반달곰" pitchFamily="18" charset="-127"/>
              <a:ea typeface="a반달곰" pitchFamily="18" charset="-127"/>
            </a:endParaRPr>
          </a:p>
          <a:p>
            <a:r>
              <a:rPr lang="ko-KR" altLang="en-US" sz="2400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a반달곰" pitchFamily="18" charset="-127"/>
                <a:ea typeface="a반달곰" pitchFamily="18" charset="-127"/>
              </a:rPr>
              <a:t>소재의 특성</a:t>
            </a:r>
            <a:endParaRPr lang="ko-KR" altLang="en-US" sz="2400" dirty="0">
              <a:ln>
                <a:solidFill>
                  <a:schemeClr val="tx1">
                    <a:alpha val="30000"/>
                  </a:schemeClr>
                </a:solidFill>
              </a:ln>
              <a:latin typeface="a반달곰" pitchFamily="18" charset="-127"/>
              <a:ea typeface="a반달곰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7784" y="235572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2000" b="1" dirty="0" smtClean="0">
              <a:solidFill>
                <a:srgbClr val="FFC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27784" y="2681287"/>
            <a:ext cx="601216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사람의 경우 몸에 문제가 생기거나 상처가 생기면 이 부분을 치료하고 회복하기 위해서 세포나 조직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세포 외 기질을 똑같이 복제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생산한다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이것을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3D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프린팅에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응용하여 적용한 것이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3D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바이오 </a:t>
            </a:r>
            <a:r>
              <a:rPr lang="ko-KR" altLang="en-US" sz="1400" b="1" dirty="0" err="1" smtClean="0">
                <a:latin typeface="맑은 고딕" pitchFamily="50" charset="-127"/>
                <a:ea typeface="맑은 고딕" pitchFamily="50" charset="-127"/>
              </a:rPr>
              <a:t>프린팅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 이다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이것을 실현시키기 위해서는 매우 작은 세포집합체를 복제하는 것이 필요하며 이 세포집합체가 생존하기 위한 환경을 이해하고 재현하는 것이 필수적이다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같은 세포라도 환경에 따라서 그 기능이 다르기도 하기 때문에 필요한 미세환경을 이해하고 재현해야 원하는 생리활성을 얻을 수 있다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구조와 기능에 따른 세포의 종류도 알아야 하며 세포의 성장이나 분화에 영향을 주는 인자도 알아야 한다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400" b="1" dirty="0" smtClean="0">
                <a:latin typeface="맑은 고딕" pitchFamily="50" charset="-127"/>
                <a:ea typeface="맑은 고딕" pitchFamily="50" charset="-127"/>
              </a:rPr>
              <a:t>바이오 프린터 기술을 향상시키기 위해서는 여러 분야의 연구를 복합적으로 진행해야 한다</a:t>
            </a:r>
            <a:r>
              <a:rPr lang="en-US" altLang="ko-KR" sz="1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endParaRPr lang="en-US" altLang="ko-KR" sz="14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555776" y="267494"/>
            <a:ext cx="1813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 smtClean="0">
                <a:solidFill>
                  <a:srgbClr val="FFC000"/>
                </a:solidFill>
              </a:rPr>
              <a:t>④기계적 물성</a:t>
            </a:r>
            <a:endParaRPr lang="ko-KR" altLang="en-US" sz="2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2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2571749"/>
            <a:ext cx="9144000" cy="25717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431513" y="1238980"/>
            <a:ext cx="2260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200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a장미다방" pitchFamily="18" charset="-127"/>
                <a:ea typeface="a장미다방" pitchFamily="18" charset="-127"/>
              </a:rPr>
              <a:t>#02</a:t>
            </a:r>
            <a:endParaRPr lang="ko-KR" altLang="en-US" sz="7200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a장미다방" pitchFamily="18" charset="-127"/>
              <a:ea typeface="a장미다방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283718"/>
            <a:ext cx="5939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>
                <a:ln>
                  <a:solidFill>
                    <a:schemeClr val="tx1">
                      <a:alpha val="30000"/>
                    </a:schemeClr>
                  </a:solidFill>
                </a:ln>
                <a:latin typeface="맑은 고딕" pitchFamily="50" charset="-127"/>
                <a:ea typeface="맑은 고딕" pitchFamily="50" charset="-127"/>
              </a:rPr>
              <a:t>사용되는 소재</a:t>
            </a:r>
            <a:endParaRPr lang="en-US" altLang="ko-KR" sz="4000" b="1" dirty="0" smtClean="0">
              <a:ln>
                <a:solidFill>
                  <a:schemeClr val="tx1">
                    <a:alpha val="30000"/>
                  </a:schemeClr>
                </a:solidFill>
              </a:ln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20732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2103</Words>
  <Application>Microsoft Office PowerPoint</Application>
  <PresentationFormat>화면 슬라이드 쇼(16:9)</PresentationFormat>
  <Paragraphs>258</Paragraphs>
  <Slides>42</Slides>
  <Notes>25</Notes>
  <HiddenSlides>0</HiddenSlides>
  <MMClips>3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50" baseType="lpstr">
      <vt:lpstr>굴림</vt:lpstr>
      <vt:lpstr>Arial</vt:lpstr>
      <vt:lpstr>a장미다방</vt:lpstr>
      <vt:lpstr>a반달곰</vt:lpstr>
      <vt:lpstr>Kartika</vt:lpstr>
      <vt:lpstr>맑은 고딕</vt:lpstr>
      <vt:lpstr>Shruti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이예림</dc:creator>
  <cp:lastModifiedBy>박은경</cp:lastModifiedBy>
  <cp:revision>463</cp:revision>
  <dcterms:created xsi:type="dcterms:W3CDTF">2017-07-08T04:23:20Z</dcterms:created>
  <dcterms:modified xsi:type="dcterms:W3CDTF">2017-12-08T12:19:40Z</dcterms:modified>
</cp:coreProperties>
</file>