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3" r:id="rId5"/>
    <p:sldId id="260" r:id="rId6"/>
    <p:sldId id="264" r:id="rId7"/>
    <p:sldId id="271" r:id="rId8"/>
    <p:sldId id="272" r:id="rId9"/>
    <p:sldId id="273" r:id="rId10"/>
    <p:sldId id="274" r:id="rId11"/>
    <p:sldId id="275" r:id="rId12"/>
    <p:sldId id="279" r:id="rId13"/>
    <p:sldId id="280" r:id="rId14"/>
    <p:sldId id="281" r:id="rId15"/>
    <p:sldId id="282" r:id="rId16"/>
    <p:sldId id="265" r:id="rId17"/>
    <p:sldId id="266" r:id="rId18"/>
    <p:sldId id="267" r:id="rId19"/>
    <p:sldId id="268" r:id="rId20"/>
    <p:sldId id="269" r:id="rId21"/>
    <p:sldId id="270" r:id="rId22"/>
    <p:sldId id="276" r:id="rId23"/>
    <p:sldId id="277" r:id="rId24"/>
    <p:sldId id="278" r:id="rId25"/>
    <p:sldId id="283" r:id="rId26"/>
    <p:sldId id="284" r:id="rId27"/>
    <p:sldId id="257" r:id="rId28"/>
  </p:sldIdLst>
  <p:sldSz cx="12192000" cy="6858000"/>
  <p:notesSz cx="6858000" cy="9144000"/>
  <p:embeddedFontLst>
    <p:embeddedFont>
      <p:font typeface="-윤고딕330" panose="020B0600000101010101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Broadway" panose="04040905080B02020502" pitchFamily="82" charset="0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D61"/>
    <a:srgbClr val="BF7887"/>
    <a:srgbClr val="68645F"/>
    <a:srgbClr val="ABA9A5"/>
    <a:srgbClr val="8A8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68" d="100"/>
          <a:sy n="68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72A1-5CA4-4A27-ADD7-7728D77663AE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D8D3-3992-43CE-AD1C-6982D81A5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1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2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3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34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25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34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10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47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07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2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3FB2-6F75-4259-AC07-5FF82B6EBCE3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3EDF-DFD5-4AEA-819B-5A053EE7AE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3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19650 w 12192000"/>
              <a:gd name="connsiteY0" fmla="*/ 1485900 h 6858000"/>
              <a:gd name="connsiteX1" fmla="*/ 4819650 w 12192000"/>
              <a:gd name="connsiteY1" fmla="*/ 5181600 h 6858000"/>
              <a:gd name="connsiteX2" fmla="*/ 7372350 w 12192000"/>
              <a:gd name="connsiteY2" fmla="*/ 5181600 h 6858000"/>
              <a:gd name="connsiteX3" fmla="*/ 7372350 w 12192000"/>
              <a:gd name="connsiteY3" fmla="*/ 14859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819650" y="1485900"/>
                </a:moveTo>
                <a:lnTo>
                  <a:pt x="4819650" y="5181600"/>
                </a:lnTo>
                <a:lnTo>
                  <a:pt x="7372350" y="5181600"/>
                </a:lnTo>
                <a:lnTo>
                  <a:pt x="7372350" y="14859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819650" y="1457325"/>
            <a:ext cx="2552700" cy="369570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B4D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2830" y="34684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Broadway" panose="04040905080B02020502" pitchFamily="82" charset="0"/>
              </a:rPr>
              <a:t>기초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2830" y="393519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Broadway" panose="04040905080B02020502" pitchFamily="82" charset="0"/>
              </a:rPr>
              <a:t>캡스톤디자인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AB4D61"/>
              </a:solidFill>
              <a:latin typeface="Broadway" panose="04040905080B02020502" pitchFamily="82" charset="0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7196137" y="3468469"/>
            <a:ext cx="433388" cy="0"/>
          </a:xfrm>
          <a:prstGeom prst="line">
            <a:avLst/>
          </a:prstGeom>
          <a:ln w="114300">
            <a:solidFill>
              <a:srgbClr val="AB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cxnSpLocks/>
          </p:cNvCxnSpPr>
          <p:nvPr/>
        </p:nvCxnSpPr>
        <p:spPr>
          <a:xfrm>
            <a:off x="9783874" y="5128438"/>
            <a:ext cx="433388" cy="0"/>
          </a:xfrm>
          <a:prstGeom prst="line">
            <a:avLst/>
          </a:prstGeom>
          <a:ln w="114300">
            <a:solidFill>
              <a:srgbClr val="AB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65243" y="4989938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20173148_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장유진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91012" y="928687"/>
            <a:ext cx="1057275" cy="1057275"/>
          </a:xfrm>
          <a:prstGeom prst="rect">
            <a:avLst/>
          </a:prstGeom>
          <a:noFill/>
          <a:ln w="101600">
            <a:solidFill>
              <a:srgbClr val="AB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7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(2)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성체줄기세포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6" y="2186019"/>
            <a:ext cx="5025180" cy="2768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5" y="1862068"/>
            <a:ext cx="5025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제대혈은 </a:t>
            </a:r>
            <a:r>
              <a:rPr lang="ko-KR" altLang="en-US" dirty="0" err="1">
                <a:solidFill>
                  <a:schemeClr val="bg1"/>
                </a:solidFill>
              </a:rPr>
              <a:t>조혈모세포를</a:t>
            </a:r>
            <a:r>
              <a:rPr lang="ko-KR" altLang="en-US" dirty="0">
                <a:solidFill>
                  <a:schemeClr val="bg1"/>
                </a:solidFill>
              </a:rPr>
              <a:t> 다량 함유하고 있으며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뼈 속의 골수에서 발견되는 골수세포는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혈액 및 임파구를 생산할 수 있는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조혈모세포를</a:t>
            </a:r>
            <a:r>
              <a:rPr lang="ko-KR" altLang="en-US" dirty="0">
                <a:solidFill>
                  <a:schemeClr val="bg1"/>
                </a:solidFill>
              </a:rPr>
              <a:t> 비롯하여 </a:t>
            </a:r>
            <a:r>
              <a:rPr lang="ko-KR" altLang="en-US" dirty="0" err="1">
                <a:solidFill>
                  <a:schemeClr val="bg1"/>
                </a:solidFill>
              </a:rPr>
              <a:t>중간엽</a:t>
            </a:r>
            <a:r>
              <a:rPr lang="ko-KR" altLang="en-US" dirty="0">
                <a:solidFill>
                  <a:schemeClr val="bg1"/>
                </a:solidFill>
              </a:rPr>
              <a:t> 줄기세포 등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여러 종류의 줄기세포를 가지고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이와 같은 성체줄기세포는 조직이나 기관의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분화된 세포들 사이에서 발견되는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미분화 세포로써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자기 스스로 증식할 수 있으며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조직이나 기관의 특수한 기능을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가지고 있는 세포로 분화할 수 있는 능력을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가진 신체줄기세포</a:t>
            </a:r>
            <a:r>
              <a:rPr lang="en-US" altLang="ko-KR" dirty="0">
                <a:solidFill>
                  <a:schemeClr val="bg1"/>
                </a:solidFill>
              </a:rPr>
              <a:t>(somatic stem cell)</a:t>
            </a:r>
            <a:r>
              <a:rPr lang="ko-KR" altLang="en-US" dirty="0">
                <a:solidFill>
                  <a:schemeClr val="bg1"/>
                </a:solidFill>
              </a:rPr>
              <a:t>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en-US" altLang="ko-KR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Adult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</a:t>
            </a:r>
            <a:r>
              <a:rPr lang="ko-KR" altLang="ko-KR" sz="2400" b="1" dirty="0">
                <a:solidFill>
                  <a:schemeClr val="bg1"/>
                </a:solidFill>
              </a:rPr>
              <a:t>/ </a:t>
            </a:r>
            <a:r>
              <a:rPr lang="ko-KR" altLang="ko-KR" sz="2400" b="1" dirty="0" err="1">
                <a:solidFill>
                  <a:schemeClr val="bg1"/>
                </a:solidFill>
              </a:rPr>
              <a:t>Tissue-specific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8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4163646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(3)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유도 만능 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229941"/>
            <a:ext cx="5025180" cy="2680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000566"/>
            <a:ext cx="5025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b="1" dirty="0">
                <a:solidFill>
                  <a:schemeClr val="bg1"/>
                </a:solidFill>
              </a:rPr>
              <a:t>유도만능줄기세포</a:t>
            </a:r>
            <a:r>
              <a:rPr lang="ko-KR" altLang="ko-KR" dirty="0">
                <a:solidFill>
                  <a:schemeClr val="bg1"/>
                </a:solidFill>
              </a:rPr>
              <a:t>(</a:t>
            </a:r>
            <a:r>
              <a:rPr lang="ko-KR" altLang="ko-KR" dirty="0" err="1">
                <a:solidFill>
                  <a:schemeClr val="bg1"/>
                </a:solidFill>
              </a:rPr>
              <a:t>induced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pluripotent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stem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cell</a:t>
            </a:r>
            <a:r>
              <a:rPr lang="ko-KR" altLang="ko-KR" dirty="0">
                <a:solidFill>
                  <a:schemeClr val="bg1"/>
                </a:solidFill>
              </a:rPr>
              <a:t>, </a:t>
            </a:r>
            <a:r>
              <a:rPr lang="ko-KR" altLang="ko-KR" b="1" dirty="0" err="1">
                <a:solidFill>
                  <a:schemeClr val="bg1"/>
                </a:solidFill>
              </a:rPr>
              <a:t>iPS</a:t>
            </a:r>
            <a:r>
              <a:rPr lang="ko-KR" altLang="ko-KR" b="1" dirty="0">
                <a:solidFill>
                  <a:schemeClr val="bg1"/>
                </a:solidFill>
              </a:rPr>
              <a:t> </a:t>
            </a:r>
            <a:r>
              <a:rPr lang="ko-KR" altLang="ko-KR" b="1" dirty="0" err="1">
                <a:solidFill>
                  <a:schemeClr val="bg1"/>
                </a:solidFill>
              </a:rPr>
              <a:t>cell</a:t>
            </a:r>
            <a:r>
              <a:rPr lang="ko-KR" altLang="ko-KR" dirty="0">
                <a:solidFill>
                  <a:schemeClr val="bg1"/>
                </a:solidFill>
              </a:rPr>
              <a:t>/</a:t>
            </a:r>
            <a:r>
              <a:rPr lang="ko-KR" altLang="ko-KR" b="1" dirty="0" err="1">
                <a:solidFill>
                  <a:schemeClr val="bg1"/>
                </a:solidFill>
              </a:rPr>
              <a:t>iPSC</a:t>
            </a:r>
            <a:r>
              <a:rPr lang="ko-KR" altLang="ko-KR" dirty="0">
                <a:solidFill>
                  <a:schemeClr val="bg1"/>
                </a:solidFill>
              </a:rPr>
              <a:t>) 또는 </a:t>
            </a:r>
            <a:r>
              <a:rPr lang="ko-KR" altLang="ko-KR" b="1" dirty="0" err="1">
                <a:solidFill>
                  <a:schemeClr val="bg1"/>
                </a:solidFill>
              </a:rPr>
              <a:t>역분화</a:t>
            </a:r>
            <a:r>
              <a:rPr lang="ko-KR" altLang="ko-KR" b="1" dirty="0">
                <a:solidFill>
                  <a:schemeClr val="bg1"/>
                </a:solidFill>
              </a:rPr>
              <a:t> 줄기세포</a:t>
            </a:r>
            <a:r>
              <a:rPr lang="ko-KR" altLang="ko-KR" dirty="0">
                <a:solidFill>
                  <a:schemeClr val="bg1"/>
                </a:solidFill>
              </a:rPr>
              <a:t> 는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다능성이 없는 성인의 피부세포와 같은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체세포에 역분화를 일으키는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4가지 특정 유전자를 도입한 후 발현시키거나 역분화를 일으키는 4가지 유전자가 도입된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세포에서 만들어진 </a:t>
            </a:r>
            <a:r>
              <a:rPr lang="ko-KR" altLang="ko-KR" dirty="0" err="1">
                <a:solidFill>
                  <a:schemeClr val="bg1"/>
                </a:solidFill>
              </a:rPr>
              <a:t>역분화</a:t>
            </a:r>
            <a:r>
              <a:rPr lang="ko-KR" altLang="ko-KR" dirty="0">
                <a:solidFill>
                  <a:schemeClr val="bg1"/>
                </a:solidFill>
              </a:rPr>
              <a:t> 유도 단백질을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추출하여 이를 다시 체세포에 주입함으로써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배아 줄기세포와 같은 다능성을 갖는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줄기세포를 만들 수 있는데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이를 유도 </a:t>
            </a:r>
            <a:r>
              <a:rPr lang="ko-KR" altLang="ko-KR" dirty="0" err="1">
                <a:solidFill>
                  <a:schemeClr val="bg1"/>
                </a:solidFill>
              </a:rPr>
              <a:t>다능성</a:t>
            </a:r>
            <a:r>
              <a:rPr lang="ko-KR" altLang="ko-KR" dirty="0">
                <a:solidFill>
                  <a:schemeClr val="bg1"/>
                </a:solidFill>
              </a:rPr>
              <a:t> 줄기세포 또는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 err="1">
                <a:solidFill>
                  <a:schemeClr val="bg1"/>
                </a:solidFill>
              </a:rPr>
              <a:t>역분화</a:t>
            </a:r>
            <a:r>
              <a:rPr lang="ko-KR" altLang="ko-KR" dirty="0">
                <a:solidFill>
                  <a:schemeClr val="bg1"/>
                </a:solidFill>
              </a:rPr>
              <a:t> 줄기세포라고 한다.</a:t>
            </a:r>
            <a:endParaRPr lang="en-US" altLang="ko-KR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Induced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Pluripotent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- </a:t>
            </a:r>
            <a:r>
              <a:rPr lang="ko-KR" altLang="ko-KR" sz="2400" b="1" dirty="0" err="1">
                <a:solidFill>
                  <a:schemeClr val="bg1"/>
                </a:solidFill>
              </a:rPr>
              <a:t>iPS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or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iPSCs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4163646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(3)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유도 만능 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229941"/>
            <a:ext cx="5025180" cy="2680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000566"/>
            <a:ext cx="5025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>
                <a:solidFill>
                  <a:schemeClr val="bg1"/>
                </a:solidFill>
              </a:rPr>
              <a:t>Sox2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SOX2 유전자는 만능성을 유지하는데 결정적 역할을 한다.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SOX2는 '</a:t>
            </a:r>
            <a:r>
              <a:rPr lang="ko-KR" altLang="ko-KR" dirty="0" err="1">
                <a:solidFill>
                  <a:schemeClr val="bg1"/>
                </a:solidFill>
              </a:rPr>
              <a:t>윈트</a:t>
            </a:r>
            <a:r>
              <a:rPr lang="ko-KR" altLang="ko-KR" dirty="0">
                <a:solidFill>
                  <a:schemeClr val="bg1"/>
                </a:solidFill>
              </a:rPr>
              <a:t> 신호(</a:t>
            </a:r>
            <a:r>
              <a:rPr lang="ko-KR" altLang="ko-KR" dirty="0" err="1">
                <a:solidFill>
                  <a:schemeClr val="bg1"/>
                </a:solidFill>
              </a:rPr>
              <a:t>Wnt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Signaling</a:t>
            </a:r>
            <a:r>
              <a:rPr lang="ko-KR" altLang="ko-KR" dirty="0">
                <a:solidFill>
                  <a:schemeClr val="bg1"/>
                </a:solidFill>
              </a:rPr>
              <a:t>)'</a:t>
            </a:r>
            <a:r>
              <a:rPr lang="ko-KR" altLang="ko-KR" dirty="0" err="1">
                <a:solidFill>
                  <a:schemeClr val="bg1"/>
                </a:solidFill>
              </a:rPr>
              <a:t>를</a:t>
            </a:r>
            <a:r>
              <a:rPr lang="ko-KR" altLang="ko-KR" dirty="0">
                <a:solidFill>
                  <a:schemeClr val="bg1"/>
                </a:solidFill>
              </a:rPr>
              <a:t> 억제하는 또 다른 유전자 'DKK1'의 발현을 좌우함으로써 결과적으로 성체줄기세포의 '</a:t>
            </a:r>
            <a:r>
              <a:rPr lang="ko-KR" altLang="ko-KR" dirty="0" err="1">
                <a:solidFill>
                  <a:schemeClr val="bg1"/>
                </a:solidFill>
              </a:rPr>
              <a:t>다분화능</a:t>
            </a:r>
            <a:r>
              <a:rPr lang="ko-KR" altLang="ko-KR" dirty="0">
                <a:solidFill>
                  <a:schemeClr val="bg1"/>
                </a:solidFill>
              </a:rPr>
              <a:t>(</a:t>
            </a:r>
            <a:r>
              <a:rPr lang="ko-KR" altLang="ko-KR" dirty="0" err="1">
                <a:solidFill>
                  <a:schemeClr val="bg1"/>
                </a:solidFill>
              </a:rPr>
              <a:t>multipotent</a:t>
            </a:r>
            <a:r>
              <a:rPr lang="ko-KR" altLang="ko-KR" dirty="0">
                <a:solidFill>
                  <a:schemeClr val="bg1"/>
                </a:solidFill>
              </a:rPr>
              <a:t>)'을 유지할 뿐 아니라 특정 세포로의 분화 과정도 조절한다.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이 같은 'SOX2-DKK1-윈트신호' 체계에 따른 SOX2 유전자의 작용 원리는 </a:t>
            </a:r>
            <a:r>
              <a:rPr lang="ko-KR" altLang="ko-KR" dirty="0" err="1">
                <a:solidFill>
                  <a:schemeClr val="bg1"/>
                </a:solidFill>
              </a:rPr>
              <a:t>성체줄기세포뿐</a:t>
            </a:r>
            <a:r>
              <a:rPr lang="ko-KR" altLang="ko-KR" dirty="0">
                <a:solidFill>
                  <a:schemeClr val="bg1"/>
                </a:solidFill>
              </a:rPr>
              <a:t> 아니라 배아줄기세포나 유도만능 줄기세포에서도 같다.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Induced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Pluripotent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- </a:t>
            </a:r>
            <a:r>
              <a:rPr lang="ko-KR" altLang="ko-KR" sz="2400" b="1" dirty="0" err="1">
                <a:solidFill>
                  <a:schemeClr val="bg1"/>
                </a:solidFill>
              </a:rPr>
              <a:t>iPS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or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iPSCs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4163646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(3)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유도 만능 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229941"/>
            <a:ext cx="5025180" cy="2680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000566"/>
            <a:ext cx="5025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>
                <a:solidFill>
                  <a:schemeClr val="bg1"/>
                </a:solidFill>
              </a:rPr>
              <a:t>c-</a:t>
            </a:r>
            <a:r>
              <a:rPr lang="ko-KR" altLang="ko-KR" sz="2000" b="1" dirty="0" err="1">
                <a:solidFill>
                  <a:schemeClr val="bg1"/>
                </a:solidFill>
              </a:rPr>
              <a:t>Myc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c-</a:t>
            </a:r>
            <a:r>
              <a:rPr lang="ko-KR" altLang="ko-KR" dirty="0" err="1">
                <a:solidFill>
                  <a:schemeClr val="bg1"/>
                </a:solidFill>
              </a:rPr>
              <a:t>Myc</a:t>
            </a:r>
            <a:r>
              <a:rPr lang="ko-KR" altLang="ko-KR" dirty="0">
                <a:solidFill>
                  <a:schemeClr val="bg1"/>
                </a:solidFill>
              </a:rPr>
              <a:t> 유전자는 세포 증식과 형질전환을 촉진시키는 역할을 한다. 또한 </a:t>
            </a:r>
            <a:r>
              <a:rPr lang="ko-KR" altLang="ko-KR" dirty="0" err="1">
                <a:solidFill>
                  <a:schemeClr val="bg1"/>
                </a:solidFill>
              </a:rPr>
              <a:t>히스톤아세틸전달효소와</a:t>
            </a:r>
            <a:r>
              <a:rPr lang="ko-KR" altLang="ko-KR" dirty="0">
                <a:solidFill>
                  <a:schemeClr val="bg1"/>
                </a:solidFill>
              </a:rPr>
              <a:t> 관계하여 </a:t>
            </a:r>
            <a:r>
              <a:rPr lang="ko-KR" altLang="ko-KR" dirty="0" err="1">
                <a:solidFill>
                  <a:schemeClr val="bg1"/>
                </a:solidFill>
              </a:rPr>
              <a:t>히스톤을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아세틸화</a:t>
            </a:r>
            <a:r>
              <a:rPr lang="ko-KR" altLang="ko-KR" dirty="0">
                <a:solidFill>
                  <a:schemeClr val="bg1"/>
                </a:solidFill>
              </a:rPr>
              <a:t> 시켜서 </a:t>
            </a:r>
            <a:r>
              <a:rPr lang="ko-KR" altLang="ko-KR" dirty="0" err="1">
                <a:solidFill>
                  <a:schemeClr val="bg1"/>
                </a:solidFill>
              </a:rPr>
              <a:t>DNA와의</a:t>
            </a:r>
            <a:r>
              <a:rPr lang="ko-KR" altLang="ko-KR" dirty="0">
                <a:solidFill>
                  <a:schemeClr val="bg1"/>
                </a:solidFill>
              </a:rPr>
              <a:t> 접촉이 느슨하게 함으로써 유전자의 전사억제상태를 완화시킨다. 이를 통해 Oct3/4와 Sox2가 특정한 유전자 위치에 잘 결합하여 전사를 유도할 수 있도록 한다. 그러나 이 유전자는 암 유전자의 일종으로 </a:t>
            </a:r>
            <a:r>
              <a:rPr lang="ko-KR" altLang="ko-KR" dirty="0" err="1">
                <a:solidFill>
                  <a:schemeClr val="bg1"/>
                </a:solidFill>
              </a:rPr>
              <a:t>야마나카</a:t>
            </a:r>
            <a:r>
              <a:rPr lang="ko-KR" altLang="ko-KR" dirty="0">
                <a:solidFill>
                  <a:schemeClr val="bg1"/>
                </a:solidFill>
              </a:rPr>
              <a:t> 교수가 뒷날 세포를 </a:t>
            </a:r>
            <a:r>
              <a:rPr lang="ko-KR" altLang="ko-KR" dirty="0" err="1">
                <a:solidFill>
                  <a:schemeClr val="bg1"/>
                </a:solidFill>
              </a:rPr>
              <a:t>초기화시키는데</a:t>
            </a:r>
            <a:r>
              <a:rPr lang="ko-KR" altLang="ko-KR" dirty="0">
                <a:solidFill>
                  <a:schemeClr val="bg1"/>
                </a:solidFill>
              </a:rPr>
              <a:t> 필수적이지 않다는 사실을 밝혀냈다.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Induced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Pluripotent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- </a:t>
            </a:r>
            <a:r>
              <a:rPr lang="ko-KR" altLang="ko-KR" sz="2400" b="1" dirty="0" err="1">
                <a:solidFill>
                  <a:schemeClr val="bg1"/>
                </a:solidFill>
              </a:rPr>
              <a:t>iPS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or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iPSCs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4163646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(3)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유도 만능 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229941"/>
            <a:ext cx="5025180" cy="2680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000566"/>
            <a:ext cx="50251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>
                <a:solidFill>
                  <a:schemeClr val="bg1"/>
                </a:solidFill>
              </a:rPr>
              <a:t>Klf4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Klf4는 p53을 직접 억제하는 것으로 알려졌다.</a:t>
            </a:r>
            <a:r>
              <a:rPr lang="ko-KR" altLang="en-US" baseline="30000" dirty="0">
                <a:solidFill>
                  <a:schemeClr val="bg1"/>
                </a:solidFill>
              </a:rPr>
              <a:t> </a:t>
            </a:r>
            <a:r>
              <a:rPr lang="ko-KR" altLang="ko-KR" dirty="0">
                <a:solidFill>
                  <a:schemeClr val="bg1"/>
                </a:solidFill>
              </a:rPr>
              <a:t>p53은 배아줄기세포의 분화과정에서 </a:t>
            </a:r>
            <a:r>
              <a:rPr lang="ko-KR" altLang="ko-KR" dirty="0" err="1">
                <a:solidFill>
                  <a:schemeClr val="bg1"/>
                </a:solidFill>
              </a:rPr>
              <a:t>Nanog를</a:t>
            </a:r>
            <a:r>
              <a:rPr lang="ko-KR" altLang="ko-KR" dirty="0">
                <a:solidFill>
                  <a:schemeClr val="bg1"/>
                </a:solidFill>
              </a:rPr>
              <a:t> 억제하는 것으로 </a:t>
            </a:r>
            <a:r>
              <a:rPr lang="ko-KR" altLang="ko-KR" dirty="0" err="1">
                <a:solidFill>
                  <a:schemeClr val="bg1"/>
                </a:solidFill>
              </a:rPr>
              <a:t>알려져있다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ko-KR" dirty="0">
                <a:solidFill>
                  <a:schemeClr val="bg1"/>
                </a:solidFill>
              </a:rPr>
              <a:t>유도만능줄기세포는 p53 단백질의 발현이 </a:t>
            </a:r>
            <a:r>
              <a:rPr lang="ko-KR" altLang="ko-KR" dirty="0" err="1">
                <a:solidFill>
                  <a:schemeClr val="bg1"/>
                </a:solidFill>
              </a:rPr>
              <a:t>섬유아세포보다</a:t>
            </a:r>
            <a:r>
              <a:rPr lang="ko-KR" altLang="ko-KR" dirty="0">
                <a:solidFill>
                  <a:schemeClr val="bg1"/>
                </a:solidFill>
              </a:rPr>
              <a:t> 적다. 그러므로 Klf4는 p53을 </a:t>
            </a:r>
            <a:r>
              <a:rPr lang="ko-KR" altLang="ko-KR" dirty="0" err="1">
                <a:solidFill>
                  <a:schemeClr val="bg1"/>
                </a:solidFill>
              </a:rPr>
              <a:t>억제시키므로써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Nanog를</a:t>
            </a:r>
            <a:r>
              <a:rPr lang="ko-KR" altLang="ko-KR" dirty="0">
                <a:solidFill>
                  <a:schemeClr val="bg1"/>
                </a:solidFill>
              </a:rPr>
              <a:t> 활성화시키고 배아줄기세포에서 특별히 발현되는 유전자를 활성화 시킬 것이다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Induced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Pluripotent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- </a:t>
            </a:r>
            <a:r>
              <a:rPr lang="ko-KR" altLang="ko-KR" sz="2400" b="1" dirty="0" err="1">
                <a:solidFill>
                  <a:schemeClr val="bg1"/>
                </a:solidFill>
              </a:rPr>
              <a:t>iPS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or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iPSCs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4163646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(3)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유도 만능 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" y="2537717"/>
            <a:ext cx="5025180" cy="2680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8" y="2000566"/>
            <a:ext cx="50251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>
                <a:solidFill>
                  <a:schemeClr val="bg1"/>
                </a:solidFill>
              </a:rPr>
              <a:t>Oct-4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ko-KR" altLang="ko-KR" dirty="0">
                <a:solidFill>
                  <a:schemeClr val="bg1"/>
                </a:solidFill>
              </a:rPr>
              <a:t>Oct-4(</a:t>
            </a:r>
            <a:r>
              <a:rPr lang="ko-KR" altLang="ko-KR" dirty="0" err="1">
                <a:solidFill>
                  <a:schemeClr val="bg1"/>
                </a:solidFill>
              </a:rPr>
              <a:t>octamer-binding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transcription</a:t>
            </a:r>
            <a:r>
              <a:rPr lang="ko-KR" altLang="ko-KR" dirty="0">
                <a:solidFill>
                  <a:schemeClr val="bg1"/>
                </a:solidFill>
              </a:rPr>
              <a:t>) 또는 POU5F1 (POU </a:t>
            </a:r>
            <a:r>
              <a:rPr lang="ko-KR" altLang="ko-KR" dirty="0" err="1">
                <a:solidFill>
                  <a:schemeClr val="bg1"/>
                </a:solidFill>
              </a:rPr>
              <a:t>domain</a:t>
            </a:r>
            <a:r>
              <a:rPr lang="ko-KR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 err="1">
                <a:solidFill>
                  <a:schemeClr val="bg1"/>
                </a:solidFill>
              </a:rPr>
              <a:t>class</a:t>
            </a:r>
            <a:r>
              <a:rPr lang="ko-KR" altLang="ko-KR" dirty="0">
                <a:solidFill>
                  <a:schemeClr val="bg1"/>
                </a:solidFill>
              </a:rPr>
              <a:t> 5, </a:t>
            </a:r>
            <a:r>
              <a:rPr lang="ko-KR" altLang="ko-KR" dirty="0" err="1">
                <a:solidFill>
                  <a:schemeClr val="bg1"/>
                </a:solidFill>
              </a:rPr>
              <a:t>transcription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factor</a:t>
            </a:r>
            <a:r>
              <a:rPr lang="ko-KR" altLang="ko-KR" dirty="0">
                <a:solidFill>
                  <a:schemeClr val="bg1"/>
                </a:solidFill>
              </a:rPr>
              <a:t> 1)로 알려진 이 전사 인자는 신체에서 POU5F1 유전자에 의해서 암호화된 단백질이다. Oct-4 는 POU 가계의 </a:t>
            </a:r>
            <a:r>
              <a:rPr lang="ko-KR" altLang="ko-KR" dirty="0" err="1">
                <a:solidFill>
                  <a:schemeClr val="bg1"/>
                </a:solidFill>
              </a:rPr>
              <a:t>호메오</a:t>
            </a:r>
            <a:r>
              <a:rPr lang="ko-KR" altLang="ko-KR" dirty="0">
                <a:solidFill>
                  <a:schemeClr val="bg1"/>
                </a:solidFill>
              </a:rPr>
              <a:t> 도메인 전사인자이다. 이 단백질은 미분화 된 배아줄기세포의 자가재생에서 중요하게 </a:t>
            </a:r>
            <a:r>
              <a:rPr lang="ko-KR" altLang="ko-KR" dirty="0" err="1">
                <a:solidFill>
                  <a:schemeClr val="bg1"/>
                </a:solidFill>
              </a:rPr>
              <a:t>관련되어있다</a:t>
            </a:r>
            <a:r>
              <a:rPr lang="ko-KR" altLang="ko-KR" dirty="0">
                <a:solidFill>
                  <a:schemeClr val="bg1"/>
                </a:solidFill>
              </a:rPr>
              <a:t>. 이와 같이, 이 전사인자는 미분화 세포에 대한 마커로서 사용된다. Oct-4의 발현은 꼭 </a:t>
            </a:r>
            <a:r>
              <a:rPr lang="ko-KR" altLang="ko-KR" dirty="0" err="1">
                <a:solidFill>
                  <a:schemeClr val="bg1"/>
                </a:solidFill>
              </a:rPr>
              <a:t>통제되어야한다</a:t>
            </a:r>
            <a:r>
              <a:rPr lang="ko-KR" altLang="ko-KR" dirty="0">
                <a:solidFill>
                  <a:schemeClr val="bg1"/>
                </a:solidFill>
              </a:rPr>
              <a:t>. 너무 많이 혹은 너무 적게 Oct-4가 발현되면 미분화 세포가 분화되는 원인이 된다.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0CB3-A16C-408A-B79F-F22917791E97}"/>
              </a:ext>
            </a:extLst>
          </p:cNvPr>
          <p:cNvSpPr txBox="1"/>
          <p:nvPr/>
        </p:nvSpPr>
        <p:spPr>
          <a:xfrm>
            <a:off x="2699490" y="1319082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Induced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Pluripotent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- </a:t>
            </a:r>
            <a:r>
              <a:rPr lang="ko-KR" altLang="ko-KR" sz="2400" b="1" dirty="0" err="1">
                <a:solidFill>
                  <a:schemeClr val="bg1"/>
                </a:solidFill>
              </a:rPr>
              <a:t>iPS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or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iPSCs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3419199" cy="651758"/>
            <a:chOff x="417054" y="576957"/>
            <a:chExt cx="3419199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7671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3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줄기세포의 연구동향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1F183B-7482-43EB-A9A0-20C9E60F3630}"/>
              </a:ext>
            </a:extLst>
          </p:cNvPr>
          <p:cNvSpPr txBox="1"/>
          <p:nvPr/>
        </p:nvSpPr>
        <p:spPr>
          <a:xfrm>
            <a:off x="213855" y="1250242"/>
            <a:ext cx="58821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1957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방사선 및 화학치료를 받은 환자에게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  </a:t>
            </a:r>
            <a:r>
              <a:rPr lang="ko-KR" altLang="en-US" dirty="0">
                <a:solidFill>
                  <a:schemeClr val="bg1"/>
                </a:solidFill>
              </a:rPr>
              <a:t>골수의 성공적 주입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1963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이식된 마우스 골수세포의 자가재생 활성에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  </a:t>
            </a:r>
            <a:r>
              <a:rPr lang="ko-KR" altLang="en-US" dirty="0">
                <a:solidFill>
                  <a:schemeClr val="bg1"/>
                </a:solidFill>
              </a:rPr>
              <a:t>대한 최초의 정량적 확인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캐나다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1978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최초의 시험관 아기 탄생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영국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1981</a:t>
            </a:r>
            <a:r>
              <a:rPr lang="en-US" altLang="ko-KR" dirty="0">
                <a:solidFill>
                  <a:schemeClr val="bg1"/>
                </a:solidFill>
              </a:rPr>
              <a:t> Explanted inner cell mass cell</a:t>
            </a:r>
            <a:r>
              <a:rPr lang="ko-KR" altLang="en-US" dirty="0">
                <a:solidFill>
                  <a:schemeClr val="bg1"/>
                </a:solidFill>
              </a:rPr>
              <a:t>로 부터 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</a:t>
            </a:r>
            <a:r>
              <a:rPr lang="ko-KR" altLang="en-US" dirty="0">
                <a:solidFill>
                  <a:schemeClr val="bg1"/>
                </a:solidFill>
              </a:rPr>
              <a:t>마우스 배아줄기세포의 성공적 배양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미국과 영국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1992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분화되 배아생식세포 배양방법 개발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1996</a:t>
            </a:r>
            <a:r>
              <a:rPr lang="en-US" altLang="ko-KR" dirty="0">
                <a:solidFill>
                  <a:schemeClr val="bg1"/>
                </a:solidFill>
              </a:rPr>
              <a:t> -</a:t>
            </a:r>
            <a:r>
              <a:rPr lang="ko-KR" altLang="en-US" dirty="0">
                <a:solidFill>
                  <a:schemeClr val="bg1"/>
                </a:solidFill>
              </a:rPr>
              <a:t>체세포복제에 의한 복제 양 돌리 제작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       -</a:t>
            </a:r>
            <a:r>
              <a:rPr lang="ko-KR" altLang="en-US" dirty="0">
                <a:solidFill>
                  <a:schemeClr val="bg1"/>
                </a:solidFill>
              </a:rPr>
              <a:t>영장류 배아줄기세포주 확립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1A1AE-BCF9-4B2C-9498-7A0CD9C2F8ED}"/>
              </a:ext>
            </a:extLst>
          </p:cNvPr>
          <p:cNvSpPr txBox="1"/>
          <p:nvPr/>
        </p:nvSpPr>
        <p:spPr>
          <a:xfrm>
            <a:off x="6095999" y="1135994"/>
            <a:ext cx="588214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1998</a:t>
            </a:r>
            <a:r>
              <a:rPr lang="en-US" altLang="ko-KR" dirty="0">
                <a:solidFill>
                  <a:schemeClr val="bg1"/>
                </a:solidFill>
              </a:rPr>
              <a:t> -</a:t>
            </a:r>
            <a:r>
              <a:rPr lang="ko-KR" altLang="en-US" dirty="0">
                <a:solidFill>
                  <a:schemeClr val="bg1"/>
                </a:solidFill>
              </a:rPr>
              <a:t>인간 배반포로부터 최초의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   </a:t>
            </a:r>
            <a:r>
              <a:rPr lang="ko-KR" altLang="en-US" dirty="0">
                <a:solidFill>
                  <a:schemeClr val="bg1"/>
                </a:solidFill>
              </a:rPr>
              <a:t>인간 배아줄기세포주 확립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       -</a:t>
            </a:r>
            <a:r>
              <a:rPr lang="ko-KR" altLang="en-US" dirty="0">
                <a:solidFill>
                  <a:schemeClr val="bg1"/>
                </a:solidFill>
              </a:rPr>
              <a:t>태아조직으로부터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   </a:t>
            </a:r>
            <a:r>
              <a:rPr lang="ko-KR" altLang="en-US" dirty="0">
                <a:solidFill>
                  <a:schemeClr val="bg1"/>
                </a:solidFill>
              </a:rPr>
              <a:t>인간 배아생식세포 확인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1999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-</a:t>
            </a:r>
            <a:r>
              <a:rPr lang="ko-KR" altLang="en-US" dirty="0" err="1">
                <a:solidFill>
                  <a:schemeClr val="bg1"/>
                </a:solidFill>
              </a:rPr>
              <a:t>파키슨</a:t>
            </a:r>
            <a:r>
              <a:rPr lang="ko-KR" altLang="en-US" dirty="0">
                <a:solidFill>
                  <a:schemeClr val="bg1"/>
                </a:solidFill>
              </a:rPr>
              <a:t> 환자 유래 도파민 반응 신경줄기세포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</a:t>
            </a:r>
            <a:r>
              <a:rPr lang="ko-KR" altLang="en-US" dirty="0">
                <a:solidFill>
                  <a:schemeClr val="bg1"/>
                </a:solidFill>
              </a:rPr>
              <a:t>배양액 이식을 통한 이식환자의 운동능력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40~50% </a:t>
            </a:r>
            <a:r>
              <a:rPr lang="ko-KR" altLang="en-US" dirty="0">
                <a:solidFill>
                  <a:schemeClr val="bg1"/>
                </a:solidFill>
              </a:rPr>
              <a:t>향상 결과 확보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-</a:t>
            </a:r>
            <a:r>
              <a:rPr lang="ko-KR" altLang="en-US" dirty="0">
                <a:solidFill>
                  <a:schemeClr val="bg1"/>
                </a:solidFill>
              </a:rPr>
              <a:t>골 근육 유래 성체줄기세포의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</a:t>
            </a:r>
            <a:r>
              <a:rPr lang="ko-KR" altLang="en-US" dirty="0">
                <a:solidFill>
                  <a:schemeClr val="bg1"/>
                </a:solidFill>
              </a:rPr>
              <a:t>혈액세포 전환 유도 성공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-</a:t>
            </a:r>
            <a:r>
              <a:rPr lang="ko-KR" altLang="en-US" dirty="0">
                <a:solidFill>
                  <a:schemeClr val="bg1"/>
                </a:solidFill>
              </a:rPr>
              <a:t>골수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>
                <a:solidFill>
                  <a:schemeClr val="bg1"/>
                </a:solidFill>
              </a:rPr>
              <a:t>임파구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초기 조혈세포를 포함한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</a:t>
            </a:r>
            <a:r>
              <a:rPr lang="ko-KR" altLang="en-US" dirty="0">
                <a:solidFill>
                  <a:schemeClr val="bg1"/>
                </a:solidFill>
              </a:rPr>
              <a:t>신경줄기세포에서 다양한 혈액세포 생성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캐나다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2002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성체줄기세포가 특정 환경에서 신경세포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          </a:t>
            </a:r>
            <a:r>
              <a:rPr lang="ko-KR" altLang="en-US" dirty="0">
                <a:solidFill>
                  <a:schemeClr val="bg1"/>
                </a:solidFill>
              </a:rPr>
              <a:t>혈액세포 등 다양한세포로 분화됨을 증명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2003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영국의 최초 </a:t>
            </a:r>
            <a:r>
              <a:rPr lang="ko-KR" altLang="en-US" dirty="0" err="1">
                <a:solidFill>
                  <a:schemeClr val="bg1"/>
                </a:solidFill>
              </a:rPr>
              <a:t>인간배아줄기세포주</a:t>
            </a:r>
            <a:r>
              <a:rPr lang="ko-KR" altLang="en-US" dirty="0">
                <a:solidFill>
                  <a:schemeClr val="bg1"/>
                </a:solidFill>
              </a:rPr>
              <a:t> 확립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영국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</a:rPr>
              <a:t>2006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역분화</a:t>
            </a:r>
            <a:r>
              <a:rPr lang="ko-KR" altLang="en-US" dirty="0">
                <a:solidFill>
                  <a:schemeClr val="bg1"/>
                </a:solidFill>
              </a:rPr>
              <a:t> 인자를 생쥐 체세포에 도입하여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          </a:t>
            </a:r>
            <a:r>
              <a:rPr lang="ko-KR" altLang="en-US" dirty="0">
                <a:solidFill>
                  <a:schemeClr val="bg1"/>
                </a:solidFill>
              </a:rPr>
              <a:t>유도전능줄기세포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iPS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제작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일본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2ABC1-2CC1-4126-BD72-973D35EDA03E}"/>
              </a:ext>
            </a:extLst>
          </p:cNvPr>
          <p:cNvSpPr txBox="1"/>
          <p:nvPr/>
        </p:nvSpPr>
        <p:spPr>
          <a:xfrm>
            <a:off x="12526" y="6599476"/>
            <a:ext cx="58821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참고자료 </a:t>
            </a:r>
            <a:r>
              <a:rPr lang="en-US" altLang="ko-KR" sz="1050" dirty="0">
                <a:solidFill>
                  <a:schemeClr val="bg1"/>
                </a:solidFill>
              </a:rPr>
              <a:t>: </a:t>
            </a:r>
            <a:r>
              <a:rPr lang="en-US" altLang="ko-KR" sz="1050" dirty="0" err="1">
                <a:solidFill>
                  <a:schemeClr val="bg1"/>
                </a:solidFill>
              </a:rPr>
              <a:t>Visiongain</a:t>
            </a:r>
            <a:r>
              <a:rPr lang="en-US" altLang="ko-KR" sz="1050" dirty="0">
                <a:solidFill>
                  <a:schemeClr val="bg1"/>
                </a:solidFill>
              </a:rPr>
              <a:t>, :Stem Cell 2007" (2007.1),  </a:t>
            </a:r>
            <a:r>
              <a:rPr lang="ko-KR" altLang="en-US" sz="1050" dirty="0">
                <a:solidFill>
                  <a:schemeClr val="bg1"/>
                </a:solidFill>
              </a:rPr>
              <a:t>최신 내용 업데이트</a:t>
            </a:r>
          </a:p>
        </p:txBody>
      </p:sp>
    </p:spTree>
    <p:extLst>
      <p:ext uri="{BB962C8B-B14F-4D97-AF65-F5344CB8AC3E}">
        <p14:creationId xmlns:p14="http://schemas.microsoft.com/office/powerpoint/2010/main" val="307955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3214015" cy="651758"/>
            <a:chOff x="417054" y="576957"/>
            <a:chExt cx="3214015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4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 연구 과제</a:t>
              </a: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9BDE278-BDC7-4B18-8DF1-C1993C60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4226"/>
              </p:ext>
            </p:extLst>
          </p:nvPr>
        </p:nvGraphicFramePr>
        <p:xfrm>
          <a:off x="865950" y="2123320"/>
          <a:ext cx="10460100" cy="34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700">
                  <a:extLst>
                    <a:ext uri="{9D8B030D-6E8A-4147-A177-3AD203B41FA5}">
                      <a16:colId xmlns:a16="http://schemas.microsoft.com/office/drawing/2014/main" val="3523428286"/>
                    </a:ext>
                  </a:extLst>
                </a:gridCol>
                <a:gridCol w="3486700">
                  <a:extLst>
                    <a:ext uri="{9D8B030D-6E8A-4147-A177-3AD203B41FA5}">
                      <a16:colId xmlns:a16="http://schemas.microsoft.com/office/drawing/2014/main" val="1809186471"/>
                    </a:ext>
                  </a:extLst>
                </a:gridCol>
                <a:gridCol w="3486700">
                  <a:extLst>
                    <a:ext uri="{9D8B030D-6E8A-4147-A177-3AD203B41FA5}">
                      <a16:colId xmlns:a16="http://schemas.microsoft.com/office/drawing/2014/main" val="519604981"/>
                    </a:ext>
                  </a:extLst>
                </a:gridCol>
              </a:tblGrid>
              <a:tr h="3413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배아줄기세포</a:t>
                      </a:r>
                      <a:endParaRPr lang="en-US" altLang="ko-KR" sz="2400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임상적용 가능한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</a:t>
                      </a:r>
                      <a:r>
                        <a:rPr lang="ko-KR" altLang="en-US" sz="1600" dirty="0"/>
                        <a:t>배양기술 및 특성분석</a:t>
                      </a:r>
                      <a:endParaRPr lang="en-US" altLang="ko-KR" sz="1600" dirty="0"/>
                    </a:p>
                    <a:p>
                      <a:pPr marL="285750" indent="-285750" algn="ctr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면역적합성 줄기세포 기술의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</a:t>
                      </a:r>
                      <a:r>
                        <a:rPr lang="ko-KR" altLang="en-US" sz="1600" dirty="0"/>
                        <a:t>다양화</a:t>
                      </a:r>
                      <a:endParaRPr lang="en-US" altLang="ko-KR" sz="1600" dirty="0"/>
                    </a:p>
                    <a:p>
                      <a:pPr marL="285750" indent="-285750" algn="ctr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줄기세포의 분화기술</a:t>
                      </a:r>
                      <a:endParaRPr lang="en-US" altLang="ko-KR" sz="1600" dirty="0"/>
                    </a:p>
                    <a:p>
                      <a:pPr marL="285750" indent="-285750" algn="ctr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이식세포의 안전성 및 기능성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</a:t>
                      </a:r>
                      <a:r>
                        <a:rPr lang="ko-KR" altLang="en-US" sz="1600" dirty="0"/>
                        <a:t>확보기술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성체줄기세포</a:t>
                      </a:r>
                      <a:endParaRPr lang="en-US" altLang="ko-KR" sz="2400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줄기세포의 고효율 분리 및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</a:t>
                      </a:r>
                      <a:r>
                        <a:rPr lang="ko-KR" altLang="en-US" sz="1600" dirty="0"/>
                        <a:t>대량 증식기술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기능성 강화 및 분화기술</a:t>
                      </a:r>
                      <a:endParaRPr lang="en-US" altLang="ko-KR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전임상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임상 적용 기반 기술 개발</a:t>
                      </a:r>
                      <a:endParaRPr lang="en-US" altLang="ko-KR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난치성</a:t>
                      </a:r>
                      <a:r>
                        <a:rPr lang="en-US" altLang="ko-KR" sz="1600" dirty="0"/>
                        <a:t>'</a:t>
                      </a:r>
                      <a:r>
                        <a:rPr lang="ko-KR" altLang="en-US" sz="1600" dirty="0"/>
                        <a:t>퇴행성 질환 대상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</a:t>
                      </a:r>
                      <a:r>
                        <a:rPr lang="ko-KR" altLang="en-US" sz="1600" dirty="0"/>
                        <a:t>임상연구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줄기세포</a:t>
                      </a:r>
                      <a:endParaRPr lang="en-US" altLang="ko-KR" sz="2400" dirty="0"/>
                    </a:p>
                    <a:p>
                      <a:pPr algn="ctr" latinLnBrk="1"/>
                      <a:endParaRPr lang="en-US" altLang="ko-KR" sz="20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줄기세포 기능조절 물질발굴 </a:t>
                      </a:r>
                      <a:endParaRPr lang="en-US" altLang="ko-KR" sz="16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/>
                        <a:t>    (</a:t>
                      </a:r>
                      <a:r>
                        <a:rPr lang="ko-KR" altLang="en-US" sz="1600" dirty="0"/>
                        <a:t>신약개발에 응용</a:t>
                      </a:r>
                      <a:r>
                        <a:rPr lang="en-US" altLang="ko-KR" sz="1600" dirty="0"/>
                        <a:t>)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줄기세포 활용 약효 검색 기술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신약개발에 응용</a:t>
                      </a:r>
                      <a:r>
                        <a:rPr lang="en-US" altLang="ko-KR" sz="1600" dirty="0"/>
                        <a:t>)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endParaRPr lang="en-US" altLang="ko-KR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세포치료제 실용화 시스템 개발</a:t>
                      </a:r>
                      <a:endParaRPr lang="en-US" altLang="ko-KR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endParaRPr lang="ko-KR" altLang="en-US" sz="16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/>
                        <a:t>세포치료제 개발 및 상용화 기술</a:t>
                      </a:r>
                    </a:p>
                    <a:p>
                      <a:pPr algn="ctr" latinLnBrk="1"/>
                      <a:endParaRPr lang="ko-KR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2019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1664AE-680A-4AC2-8779-F3B6F2D20DFF}"/>
              </a:ext>
            </a:extLst>
          </p:cNvPr>
          <p:cNvSpPr txBox="1"/>
          <p:nvPr/>
        </p:nvSpPr>
        <p:spPr>
          <a:xfrm>
            <a:off x="12526" y="6599476"/>
            <a:ext cx="5882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참고자료 </a:t>
            </a:r>
            <a:r>
              <a:rPr lang="en-US" altLang="ko-KR" sz="1050" dirty="0">
                <a:solidFill>
                  <a:schemeClr val="bg1"/>
                </a:solidFill>
              </a:rPr>
              <a:t>: </a:t>
            </a:r>
            <a:r>
              <a:rPr lang="ko-KR" altLang="en-US" sz="1050" dirty="0">
                <a:solidFill>
                  <a:schemeClr val="bg1"/>
                </a:solidFill>
              </a:rPr>
              <a:t>과학기술부</a:t>
            </a:r>
            <a:r>
              <a:rPr lang="en-US" altLang="ko-KR" sz="1050" dirty="0">
                <a:solidFill>
                  <a:schemeClr val="bg1"/>
                </a:solidFill>
              </a:rPr>
              <a:t>, "</a:t>
            </a:r>
            <a:r>
              <a:rPr lang="ko-KR" altLang="en-US" sz="1050" dirty="0">
                <a:solidFill>
                  <a:schemeClr val="bg1"/>
                </a:solidFill>
              </a:rPr>
              <a:t>줄기세포연구 종합추진계획</a:t>
            </a:r>
            <a:r>
              <a:rPr lang="en-US" altLang="ko-KR" sz="1050" dirty="0">
                <a:solidFill>
                  <a:schemeClr val="bg1"/>
                </a:solidFill>
              </a:rPr>
              <a:t>" (2006.5)</a:t>
            </a:r>
          </a:p>
          <a:p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2747540" cy="651758"/>
            <a:chOff x="417054" y="576957"/>
            <a:chExt cx="2747540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5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 활용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2681671"/>
            <a:ext cx="1187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줄기세포 치료기술 및 치료제가 개발된다면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다양한 질병으로 고통받고 있는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전세계의 많은 환자들을 질병으로부터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해방시킬 수 있다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3287753" cy="651758"/>
            <a:chOff x="417054" y="576957"/>
            <a:chExt cx="3287753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635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5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(1)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치료가능한 질병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C13AEF-DED2-4170-BA08-C702CDB35340}"/>
              </a:ext>
            </a:extLst>
          </p:cNvPr>
          <p:cNvSpPr txBox="1"/>
          <p:nvPr/>
        </p:nvSpPr>
        <p:spPr>
          <a:xfrm>
            <a:off x="216952" y="1841091"/>
            <a:ext cx="5879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뇌신경세포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파킨슨병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치매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간질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뇌졸중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심근세포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심장병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척추신경세포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척추신경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손상 질병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간세포 </a:t>
            </a:r>
            <a:r>
              <a:rPr lang="en-US" altLang="ko-KR" sz="2200" dirty="0">
                <a:solidFill>
                  <a:schemeClr val="bg1"/>
                </a:solidFill>
              </a:rPr>
              <a:t>- B</a:t>
            </a:r>
            <a:r>
              <a:rPr lang="ko-KR" altLang="en-US" sz="2200" dirty="0">
                <a:solidFill>
                  <a:schemeClr val="bg1"/>
                </a:solidFill>
              </a:rPr>
              <a:t>형</a:t>
            </a:r>
            <a:r>
              <a:rPr lang="en-US" altLang="ko-KR" sz="2200" dirty="0">
                <a:solidFill>
                  <a:schemeClr val="bg1"/>
                </a:solidFill>
              </a:rPr>
              <a:t>, C</a:t>
            </a:r>
            <a:r>
              <a:rPr lang="ko-KR" altLang="en-US" sz="2200" dirty="0">
                <a:solidFill>
                  <a:schemeClr val="bg1"/>
                </a:solidFill>
              </a:rPr>
              <a:t>형 간염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간경화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피부세포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화상에 의한 피부이식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췌장세포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당뇨병</a:t>
            </a:r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B3BAC-BA16-4004-BE25-2C676EE64DE4}"/>
              </a:ext>
            </a:extLst>
          </p:cNvPr>
          <p:cNvSpPr txBox="1"/>
          <p:nvPr/>
        </p:nvSpPr>
        <p:spPr>
          <a:xfrm>
            <a:off x="6096000" y="1841091"/>
            <a:ext cx="5879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혈관 상피세포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동맥경화증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연골세포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퇴행성 관절염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골</a:t>
            </a:r>
            <a:r>
              <a:rPr lang="en-US" altLang="ko-KR" sz="2200" dirty="0">
                <a:solidFill>
                  <a:schemeClr val="bg1"/>
                </a:solidFill>
              </a:rPr>
              <a:t>(</a:t>
            </a:r>
            <a:r>
              <a:rPr lang="ko-KR" altLang="en-US" sz="2200" dirty="0">
                <a:solidFill>
                  <a:schemeClr val="bg1"/>
                </a:solidFill>
              </a:rPr>
              <a:t>뼈</a:t>
            </a:r>
            <a:r>
              <a:rPr lang="en-US" altLang="ko-KR" sz="2200" dirty="0">
                <a:solidFill>
                  <a:schemeClr val="bg1"/>
                </a:solidFill>
              </a:rPr>
              <a:t>)</a:t>
            </a:r>
            <a:r>
              <a:rPr lang="ko-KR" altLang="en-US" sz="2200" dirty="0">
                <a:solidFill>
                  <a:schemeClr val="bg1"/>
                </a:solidFill>
              </a:rPr>
              <a:t>세포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뼈를 이식해야 하는 모든 질병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 err="1">
                <a:solidFill>
                  <a:schemeClr val="bg1"/>
                </a:solidFill>
              </a:rPr>
              <a:t>조혈모세포</a:t>
            </a:r>
            <a:r>
              <a:rPr lang="ko-KR" altLang="en-US" sz="2200" dirty="0">
                <a:solidFill>
                  <a:schemeClr val="bg1"/>
                </a:solidFill>
              </a:rPr>
              <a:t> </a:t>
            </a: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백혈병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빈혈 </a:t>
            </a:r>
            <a:r>
              <a:rPr lang="en-US" altLang="ko-KR" sz="2200" dirty="0">
                <a:solidFill>
                  <a:schemeClr val="bg1"/>
                </a:solidFill>
              </a:rPr>
              <a:t>, HIV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bg1"/>
                </a:solidFill>
              </a:rPr>
              <a:t>근육세포 </a:t>
            </a:r>
            <a:r>
              <a:rPr lang="en-US" altLang="ko-KR" sz="2200" dirty="0">
                <a:solidFill>
                  <a:schemeClr val="bg1"/>
                </a:solidFill>
              </a:rPr>
              <a:t>– </a:t>
            </a:r>
            <a:r>
              <a:rPr lang="ko-KR" altLang="en-US" sz="2200" dirty="0">
                <a:solidFill>
                  <a:schemeClr val="bg1"/>
                </a:solidFill>
              </a:rPr>
              <a:t>근육 </a:t>
            </a:r>
            <a:r>
              <a:rPr lang="ko-KR" altLang="en-US" sz="2200" dirty="0" err="1">
                <a:solidFill>
                  <a:schemeClr val="bg1"/>
                </a:solidFill>
              </a:rPr>
              <a:t>위측증</a:t>
            </a:r>
            <a:endParaRPr lang="ko-KR" altLang="en-US" sz="22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52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2514600" cy="6858000"/>
          </a:xfrm>
          <a:prstGeom prst="rect">
            <a:avLst/>
          </a:prstGeom>
          <a:solidFill>
            <a:srgbClr val="AB4D61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400926" y="0"/>
            <a:ext cx="4791074" cy="6858000"/>
          </a:xfrm>
          <a:prstGeom prst="rect">
            <a:avLst/>
          </a:prstGeom>
          <a:solidFill>
            <a:srgbClr val="AB4D61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85900" y="1504950"/>
            <a:ext cx="2552700" cy="369570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B4D6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349" y="2918758"/>
            <a:ext cx="231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contents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4791" y="2403427"/>
            <a:ext cx="75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6886" y="2585890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주제선정이유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4791" y="3049758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6886" y="3232221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줄기세포에 대해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4791" y="3696089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6886" y="3878552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앞으로의 전망</a:t>
            </a:r>
          </a:p>
        </p:txBody>
      </p:sp>
      <p:cxnSp>
        <p:nvCxnSpPr>
          <p:cNvPr id="25" name="직선 연결선 24"/>
          <p:cNvCxnSpPr>
            <a:cxnSpLocks/>
          </p:cNvCxnSpPr>
          <p:nvPr/>
        </p:nvCxnSpPr>
        <p:spPr>
          <a:xfrm>
            <a:off x="7184232" y="1696819"/>
            <a:ext cx="433388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43A5AC-B098-4C35-98DC-2DCFFEA4CF6F}"/>
              </a:ext>
            </a:extLst>
          </p:cNvPr>
          <p:cNvSpPr txBox="1"/>
          <p:nvPr/>
        </p:nvSpPr>
        <p:spPr>
          <a:xfrm>
            <a:off x="7574791" y="4342420"/>
            <a:ext cx="77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6AA30A-7949-4C00-B5A4-C60C7F504A67}"/>
              </a:ext>
            </a:extLst>
          </p:cNvPr>
          <p:cNvSpPr txBox="1"/>
          <p:nvPr/>
        </p:nvSpPr>
        <p:spPr>
          <a:xfrm>
            <a:off x="8226886" y="4524093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출처</a:t>
            </a:r>
          </a:p>
        </p:txBody>
      </p:sp>
    </p:spTree>
    <p:extLst>
      <p:ext uri="{BB962C8B-B14F-4D97-AF65-F5344CB8AC3E}">
        <p14:creationId xmlns:p14="http://schemas.microsoft.com/office/powerpoint/2010/main" val="161556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6293238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5427291" cy="651758"/>
            <a:chOff x="417054" y="576957"/>
            <a:chExt cx="5427291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8" y="576957"/>
              <a:ext cx="4775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5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(2)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치료할 수 있는 전세계 질환 별 환자수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1566361"/>
            <a:ext cx="59364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Cardiovascular disease 840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Lung disease 500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Arthritis 290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Incontinence 240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Osteoporosis 200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 err="1">
                <a:solidFill>
                  <a:schemeClr val="bg1"/>
                </a:solidFill>
              </a:rPr>
              <a:t>Diavetes</a:t>
            </a:r>
            <a:r>
              <a:rPr lang="en-US" altLang="ko-KR" dirty="0">
                <a:solidFill>
                  <a:schemeClr val="bg1"/>
                </a:solidFill>
              </a:rPr>
              <a:t> 180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Cancer 150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Infertility(male) 50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Orthopedics 48</a:t>
            </a: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78B4B-D806-4CE6-AB63-B56C2ECC384C}"/>
              </a:ext>
            </a:extLst>
          </p:cNvPr>
          <p:cNvSpPr txBox="1"/>
          <p:nvPr/>
        </p:nvSpPr>
        <p:spPr>
          <a:xfrm>
            <a:off x="6096000" y="1566361"/>
            <a:ext cx="59364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Alzheimer's disease 26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Burns(severe) 10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Parkinson's disease 5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Liver failure 3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Multiple sclerosis 3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Critical limb ischemia 2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Crohn's disease 2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Sickle cell disease 1</a:t>
            </a: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4003E-B396-4A64-8EDF-3310A412CBC8}"/>
              </a:ext>
            </a:extLst>
          </p:cNvPr>
          <p:cNvSpPr txBox="1"/>
          <p:nvPr/>
        </p:nvSpPr>
        <p:spPr>
          <a:xfrm>
            <a:off x="3880833" y="813369"/>
            <a:ext cx="218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>
                <a:solidFill>
                  <a:schemeClr val="bg1"/>
                </a:solidFill>
              </a:rPr>
              <a:t>백 만 명</a:t>
            </a:r>
            <a:r>
              <a:rPr lang="en-US" altLang="ko-KR" sz="1200" dirty="0">
                <a:solidFill>
                  <a:schemeClr val="bg1"/>
                </a:solidFill>
              </a:rPr>
              <a:t>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87214-5748-4A7B-8466-8D8C0934CF05}"/>
              </a:ext>
            </a:extLst>
          </p:cNvPr>
          <p:cNvSpPr txBox="1"/>
          <p:nvPr/>
        </p:nvSpPr>
        <p:spPr>
          <a:xfrm>
            <a:off x="12526" y="6599476"/>
            <a:ext cx="9117406" cy="2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참고자료 </a:t>
            </a:r>
            <a:r>
              <a:rPr lang="en-US" altLang="ko-KR" sz="1050" dirty="0">
                <a:solidFill>
                  <a:schemeClr val="bg1"/>
                </a:solidFill>
              </a:rPr>
              <a:t>: </a:t>
            </a:r>
            <a:r>
              <a:rPr lang="en-US" altLang="ko-KR" sz="1050" dirty="0" err="1">
                <a:solidFill>
                  <a:schemeClr val="bg1"/>
                </a:solidFill>
              </a:rPr>
              <a:t>Kalorama</a:t>
            </a:r>
            <a:r>
              <a:rPr lang="en-US" altLang="ko-KR" sz="1050" dirty="0">
                <a:solidFill>
                  <a:schemeClr val="bg1"/>
                </a:solidFill>
              </a:rPr>
              <a:t> Information, " Stem Cells - Worldwide Markets for Transplantation, Cord Blood Banking and Drug Development" (2008.3)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7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3008830" cy="651758"/>
            <a:chOff x="417054" y="576957"/>
            <a:chExt cx="3008830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356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6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줄기세포의 가치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65376" y="1442091"/>
            <a:ext cx="6502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줄기세포의 </a:t>
            </a:r>
            <a:r>
              <a:rPr lang="ko-KR" altLang="ko-KR" sz="2200" b="1" dirty="0">
                <a:solidFill>
                  <a:schemeClr val="bg1"/>
                </a:solidFill>
              </a:rPr>
              <a:t>불멸성</a:t>
            </a:r>
            <a:r>
              <a:rPr lang="ko-KR" altLang="ko-KR" sz="2200" dirty="0">
                <a:solidFill>
                  <a:schemeClr val="bg1"/>
                </a:solidFill>
              </a:rPr>
              <a:t>과 </a:t>
            </a:r>
            <a:r>
              <a:rPr lang="ko-KR" altLang="ko-KR" sz="2200" b="1" dirty="0">
                <a:solidFill>
                  <a:schemeClr val="bg1"/>
                </a:solidFill>
              </a:rPr>
              <a:t>다분화성</a:t>
            </a:r>
            <a:r>
              <a:rPr lang="ko-KR" altLang="ko-KR" sz="2200" dirty="0">
                <a:solidFill>
                  <a:schemeClr val="bg1"/>
                </a:solidFill>
              </a:rPr>
              <a:t>은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사람의 발생과정의 연구를 위한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좋은 실험 모델(</a:t>
            </a:r>
            <a:r>
              <a:rPr lang="ko-KR" altLang="ko-KR" sz="2200" dirty="0" err="1">
                <a:solidFill>
                  <a:schemeClr val="bg1"/>
                </a:solidFill>
              </a:rPr>
              <a:t>in</a:t>
            </a:r>
            <a:r>
              <a:rPr lang="ko-KR" altLang="ko-KR" sz="2200" dirty="0">
                <a:solidFill>
                  <a:schemeClr val="bg1"/>
                </a:solidFill>
              </a:rPr>
              <a:t> </a:t>
            </a:r>
            <a:r>
              <a:rPr lang="ko-KR" altLang="ko-KR" sz="2200" dirty="0" err="1">
                <a:solidFill>
                  <a:schemeClr val="bg1"/>
                </a:solidFill>
              </a:rPr>
              <a:t>vitro</a:t>
            </a:r>
            <a:r>
              <a:rPr lang="ko-KR" altLang="ko-KR" sz="2200" dirty="0">
                <a:solidFill>
                  <a:schemeClr val="bg1"/>
                </a:solidFill>
              </a:rPr>
              <a:t> </a:t>
            </a:r>
            <a:r>
              <a:rPr lang="ko-KR" altLang="ko-KR" sz="2200" dirty="0" err="1">
                <a:solidFill>
                  <a:schemeClr val="bg1"/>
                </a:solidFill>
              </a:rPr>
              <a:t>model</a:t>
            </a:r>
            <a:r>
              <a:rPr lang="ko-KR" altLang="ko-KR" sz="2200" dirty="0">
                <a:solidFill>
                  <a:schemeClr val="bg1"/>
                </a:solidFill>
              </a:rPr>
              <a:t>)을 제공한다.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줄기세포의 분화과정을 연구함으로써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발생 및 분화과정에 작용하는 유전자들을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밝히게 되며, 이러한 연구는 사람의 </a:t>
            </a:r>
            <a:r>
              <a:rPr lang="ko-KR" altLang="ko-KR" sz="2200" b="1" dirty="0">
                <a:solidFill>
                  <a:schemeClr val="bg1"/>
                </a:solidFill>
              </a:rPr>
              <a:t>유전체 지도</a:t>
            </a:r>
            <a:r>
              <a:rPr lang="ko-KR" altLang="ko-KR" sz="2200" dirty="0">
                <a:solidFill>
                  <a:schemeClr val="bg1"/>
                </a:solidFill>
              </a:rPr>
              <a:t>가 완성되면 가속될 것으로 예상된다.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또 줄기세포로부터 얻은 </a:t>
            </a:r>
            <a:r>
              <a:rPr lang="ko-KR" altLang="ko-KR" sz="2200" dirty="0" err="1">
                <a:solidFill>
                  <a:schemeClr val="bg1"/>
                </a:solidFill>
              </a:rPr>
              <a:t>균질한</a:t>
            </a:r>
            <a:r>
              <a:rPr lang="ko-KR" altLang="ko-KR" sz="2200" dirty="0">
                <a:solidFill>
                  <a:schemeClr val="bg1"/>
                </a:solidFill>
              </a:rPr>
              <a:t> 사람의 조직이나, 세포를 대상으로 약물검사, 독성검사를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수행하게 됨으로써 신약개발이 활발해질 것이다. 그러나 무엇보다도 줄기세포가 미래에 갖는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최고의 가치는 훼손된 조직을 대체할 수 있는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세포나 조직을 다량으로 얻을 수 있게 되어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b="1" dirty="0">
                <a:solidFill>
                  <a:schemeClr val="bg1"/>
                </a:solidFill>
              </a:rPr>
              <a:t>난치성 질병의 치료</a:t>
            </a:r>
            <a:r>
              <a:rPr lang="ko-KR" altLang="ko-KR" sz="2200" dirty="0">
                <a:solidFill>
                  <a:schemeClr val="bg1"/>
                </a:solidFill>
              </a:rPr>
              <a:t>에 이용할 수 있다는 점이다.</a:t>
            </a:r>
            <a:endParaRPr lang="en-US" altLang="ko-KR" sz="220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6750E7-D850-431D-AF8E-3126AC2EC781}"/>
              </a:ext>
            </a:extLst>
          </p:cNvPr>
          <p:cNvSpPr/>
          <p:nvPr/>
        </p:nvSpPr>
        <p:spPr>
          <a:xfrm>
            <a:off x="6640787" y="1026942"/>
            <a:ext cx="5527259" cy="4832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D23E168-CC75-4F87-AC8B-F4805CB7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87" y="1182648"/>
            <a:ext cx="5527259" cy="45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3008830" cy="651758"/>
            <a:chOff x="417054" y="576957"/>
            <a:chExt cx="3008830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356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6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줄기세포의 가치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65376" y="1442091"/>
            <a:ext cx="6502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예를 들면 퇴행성 뇌질환의 하나인 파킨슨병은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도파민을 생성하는 신경세포가 사멸됨으로써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유발되며, 치료법으로는 태아의 뇌조직을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이식하는 것이 가장 효과적인 방법으로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알려져 있다.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하지만 태아 뇌조직은 매우 한정되어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있을 뿐만 아니라, 많은 윤리적, 사회적 문제를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야기시킨다.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줄기세포로부터 </a:t>
            </a:r>
            <a:r>
              <a:rPr lang="ko-KR" altLang="ko-KR" sz="2200" dirty="0" err="1">
                <a:solidFill>
                  <a:schemeClr val="bg1"/>
                </a:solidFill>
              </a:rPr>
              <a:t>도파민성</a:t>
            </a:r>
            <a:r>
              <a:rPr lang="ko-KR" altLang="ko-KR" sz="2200" dirty="0">
                <a:solidFill>
                  <a:schemeClr val="bg1"/>
                </a:solidFill>
              </a:rPr>
              <a:t> 신경원세포의 분화를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유도시키는 방법을 개발하면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 err="1">
                <a:solidFill>
                  <a:schemeClr val="bg1"/>
                </a:solidFill>
              </a:rPr>
              <a:t>도파민성</a:t>
            </a:r>
            <a:r>
              <a:rPr lang="ko-KR" altLang="ko-KR" sz="2200" dirty="0">
                <a:solidFill>
                  <a:schemeClr val="bg1"/>
                </a:solidFill>
              </a:rPr>
              <a:t> 신경원세포를 다량으로 얻어 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ctr"/>
            <a:r>
              <a:rPr lang="ko-KR" altLang="ko-KR" sz="2200" dirty="0">
                <a:solidFill>
                  <a:schemeClr val="bg1"/>
                </a:solidFill>
              </a:rPr>
              <a:t>파킨슨병 환자에게 이식할 수 있을 것이다.</a:t>
            </a:r>
            <a:endParaRPr lang="en-US" altLang="ko-KR" sz="220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6750E7-D850-431D-AF8E-3126AC2EC781}"/>
              </a:ext>
            </a:extLst>
          </p:cNvPr>
          <p:cNvSpPr/>
          <p:nvPr/>
        </p:nvSpPr>
        <p:spPr>
          <a:xfrm>
            <a:off x="6640787" y="1026942"/>
            <a:ext cx="5527259" cy="4832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D23E168-CC75-4F87-AC8B-F4805CB7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87" y="1182648"/>
            <a:ext cx="5527259" cy="45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49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2747540" cy="651758"/>
            <a:chOff x="417054" y="576957"/>
            <a:chExt cx="2747540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7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 논쟁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1732857"/>
            <a:ext cx="1187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줄기세포는 의학적 측면을 비롯하여 인류에게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새로운 지평을 열어줄 것으로 예상된다.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하지만 사람의 배아를 이용하는 줄기세포의 특성상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인간의 존엄성과 관련된 논쟁을 불가피할 것으로 보이며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현재도 다양한 논쟁이 진행되고 있다.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줄기세포 연구가 진행되기 위해서는 </a:t>
            </a:r>
            <a:r>
              <a:rPr lang="ko-KR" altLang="ko-KR" sz="2400" dirty="0" err="1">
                <a:solidFill>
                  <a:schemeClr val="bg1"/>
                </a:solidFill>
              </a:rPr>
              <a:t>blastocysts를</a:t>
            </a:r>
            <a:r>
              <a:rPr lang="ko-KR" altLang="ko-KR" sz="2400" dirty="0">
                <a:solidFill>
                  <a:schemeClr val="bg1"/>
                </a:solidFill>
              </a:rPr>
              <a:t> 이용하여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줄기세포를 추출해 내야한다.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하지만 그것이 태아로 발현될 수 있다는 이유로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실험을 위해 인간의 생명을 빼앗는 것이 아니냐는 논쟁이 진행되는 것이다.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이에 관해서 종교나 신념의 논쟁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ko-KR" altLang="ko-KR" sz="2400" dirty="0">
                <a:solidFill>
                  <a:schemeClr val="bg1"/>
                </a:solidFill>
              </a:rPr>
              <a:t>또한 무시할 수 없다.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근본적으로 </a:t>
            </a:r>
            <a:r>
              <a:rPr lang="ko-KR" altLang="ko-KR" sz="2400" dirty="0" err="1">
                <a:solidFill>
                  <a:schemeClr val="bg1"/>
                </a:solidFill>
              </a:rPr>
              <a:t>blastocysts를</a:t>
            </a:r>
            <a:r>
              <a:rPr lang="ko-KR" altLang="ko-KR" sz="2400" dirty="0">
                <a:solidFill>
                  <a:schemeClr val="bg1"/>
                </a:solidFill>
              </a:rPr>
              <a:t> 생명으로 볼 수 있는지 없는지에 관한 질문이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수반되는 논쟁이다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43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2470221" cy="651758"/>
            <a:chOff x="417054" y="576957"/>
            <a:chExt cx="2470221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18181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8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생명윤리법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1427424"/>
            <a:ext cx="11872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대부분의 국가들은 생명윤리법을 제정하고 있으며,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한국은 생명윤리 및 안전에 관한 법률이 있다.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동법은 배아줄기세포를 만들기 위해 생명체로 자랄 수 있는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배아(신선배아)</a:t>
            </a:r>
            <a:r>
              <a:rPr lang="ko-KR" altLang="ko-KR" sz="2000" dirty="0" err="1">
                <a:solidFill>
                  <a:schemeClr val="bg1"/>
                </a:solidFill>
              </a:rPr>
              <a:t>를</a:t>
            </a:r>
            <a:r>
              <a:rPr lang="ko-KR" altLang="ko-KR" sz="2000" dirty="0">
                <a:solidFill>
                  <a:schemeClr val="bg1"/>
                </a:solidFill>
              </a:rPr>
              <a:t> 이용하는 행위를 금지하고 있다.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줄기세포를 추출하고 나면 배아가 파괴될 수밖에 없기 때문이다.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따라서 정자와 수정되지 않은 난자(미수정란)나 불임치료 후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남아 폐기할 예정인 배아(냉동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배아)만 쓸 수 있다.</a:t>
            </a:r>
            <a:endParaRPr lang="en-US" altLang="ko-KR" sz="2000" baseline="30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기증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난자로는 연구할 수 없다.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황우석 박사는 기증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난자를 사용했으나, 법률개정 전이었다.</a:t>
            </a: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그러나 미국은 기증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난자로 연구하는 것을 허용하고 있다.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2006년 6월 하버드 대학교는 기증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난자를 사용해 체세포 배아복제 연구를 시작했다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2013년 황우석 박사의 연구방식과 거의 비슷한 방식으로 배아줄기세포 복제를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9년 만에 성공했는데(황우석 박사의 연구방식은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이미 이전부터 줄기세포를 연구하던 사람들이 사용하던 것으로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황우석 박사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것이 '특별하다고 할 수 없다</a:t>
            </a:r>
            <a:r>
              <a:rPr lang="ko-KR" altLang="en-US" sz="2000" dirty="0">
                <a:solidFill>
                  <a:schemeClr val="bg1"/>
                </a:solidFill>
              </a:rPr>
              <a:t>’</a:t>
            </a:r>
            <a:r>
              <a:rPr lang="ko-KR" altLang="ko-KR" sz="2000" dirty="0">
                <a:solidFill>
                  <a:schemeClr val="bg1"/>
                </a:solidFill>
              </a:rPr>
              <a:t>),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ko-KR" sz="2000" dirty="0">
                <a:solidFill>
                  <a:schemeClr val="bg1"/>
                </a:solidFill>
              </a:rPr>
              <a:t>이 때도 황우석 박사처럼 기증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ko-KR" sz="2000" dirty="0">
                <a:solidFill>
                  <a:schemeClr val="bg1"/>
                </a:solidFill>
              </a:rPr>
              <a:t>난자를 사용했다.</a:t>
            </a:r>
          </a:p>
        </p:txBody>
      </p:sp>
    </p:spTree>
    <p:extLst>
      <p:ext uri="{BB962C8B-B14F-4D97-AF65-F5344CB8AC3E}">
        <p14:creationId xmlns:p14="http://schemas.microsoft.com/office/powerpoint/2010/main" val="25857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4DE205A-A278-474E-9F1E-02A7DE93A2E4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49735CC-0685-488A-9B6C-2DC6D6C3574D}"/>
              </a:ext>
            </a:extLst>
          </p:cNvPr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377DF89-5429-4C3E-BBD1-D9426A19AD2F}"/>
              </a:ext>
            </a:extLst>
          </p:cNvPr>
          <p:cNvGrpSpPr/>
          <p:nvPr/>
        </p:nvGrpSpPr>
        <p:grpSpPr>
          <a:xfrm>
            <a:off x="213854" y="541744"/>
            <a:ext cx="2433352" cy="646331"/>
            <a:chOff x="417054" y="582384"/>
            <a:chExt cx="2433352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B8F032-6B7E-401A-B49B-0E3D057B10EC}"/>
                </a:ext>
              </a:extLst>
            </p:cNvPr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03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79AA80-74FE-47AD-86DD-68290B8C1404}"/>
                </a:ext>
              </a:extLst>
            </p:cNvPr>
            <p:cNvSpPr txBox="1"/>
            <p:nvPr/>
          </p:nvSpPr>
          <p:spPr>
            <a:xfrm>
              <a:off x="1069149" y="764847"/>
              <a:ext cx="1781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앞으로의 전망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F10026-6CB9-4610-8D45-4EAF71DC3F5E}"/>
              </a:ext>
            </a:extLst>
          </p:cNvPr>
          <p:cNvSpPr txBox="1"/>
          <p:nvPr/>
        </p:nvSpPr>
        <p:spPr>
          <a:xfrm>
            <a:off x="865557" y="2136338"/>
            <a:ext cx="10460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과거의 의학이 난치병이 더 이상 악화되지 않도록 보존적 치료를 하던 것에 비해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질병으로 손상된 각종 장기의 기능을 근본적으로 재생할 수 있는 점에서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기존 의학의 패러다임의 변화를 가져오는 중대한 전환점을 제세할 것으로 전망된다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줄기세포 활용을 위한 이상적인 조건에 도달하기 위해서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면역거부반응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종양형성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분화유도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대량증식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미확인 감염성질환의 전염통제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윤리적 논쟁 등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극복해야할 과제들이 남아 있지만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이러한 문제들을 해결하기 위한 노력이 지속되면서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줄기세포를 통해 의약산업 및 제약산업에 큰 파급효과를 가져올 것이다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7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1"/>
            <a:ext cx="12191999" cy="5505450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41744"/>
            <a:ext cx="1894743" cy="646331"/>
            <a:chOff x="417054" y="582384"/>
            <a:chExt cx="1894743" cy="646331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75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04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764847"/>
              <a:ext cx="1242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참고자료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1997839"/>
            <a:ext cx="1187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https://ko.wikipedia.org/wiki/%EB%B0%B0%EC%95%84%EC%A4%84%EA%B8%B0%EC%84%B8%ED%8F%AC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http://www.bosa.co.kr/news/articleView.html?idxno=2009463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https://ko.wikipedia.org/wiki/%EC%A4%84%EA%B8%B0%EC%84%B8%ED%8F%AC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www.kipo.go.kr/club/file.do?attachmentId=6743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https://ko.wikipedia.org/wiki/%EC%9C%A0%EB%8F%84%EB%A7%8C%EB%8A%A5%EC%A4%84%EA%B8%B0%EC%84%B8%ED%8F%AC</a:t>
            </a:r>
          </a:p>
          <a:p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19650 w 12192000"/>
              <a:gd name="connsiteY0" fmla="*/ 1485900 h 6858000"/>
              <a:gd name="connsiteX1" fmla="*/ 4819650 w 12192000"/>
              <a:gd name="connsiteY1" fmla="*/ 5181600 h 6858000"/>
              <a:gd name="connsiteX2" fmla="*/ 7372350 w 12192000"/>
              <a:gd name="connsiteY2" fmla="*/ 5181600 h 6858000"/>
              <a:gd name="connsiteX3" fmla="*/ 7372350 w 12192000"/>
              <a:gd name="connsiteY3" fmla="*/ 14859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819650" y="1485900"/>
                </a:moveTo>
                <a:lnTo>
                  <a:pt x="4819650" y="5181600"/>
                </a:lnTo>
                <a:lnTo>
                  <a:pt x="7372350" y="5181600"/>
                </a:lnTo>
                <a:lnTo>
                  <a:pt x="7372350" y="14859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819650" y="1457325"/>
            <a:ext cx="2552700" cy="369570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B4D6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2830" y="3468469"/>
            <a:ext cx="174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Broadway" panose="04040905080B02020502" pitchFamily="82" charset="0"/>
              </a:rPr>
              <a:t>thank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AB4D61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830" y="3935194"/>
            <a:ext cx="107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B4D61"/>
                </a:solidFill>
                <a:latin typeface="Broadway" panose="04040905080B02020502" pitchFamily="82" charset="0"/>
              </a:rPr>
              <a:t>you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AB4D61"/>
              </a:solidFill>
              <a:latin typeface="Broadway" panose="04040905080B02020502" pitchFamily="82" charset="0"/>
            </a:endParaRPr>
          </a:p>
        </p:txBody>
      </p:sp>
      <p:cxnSp>
        <p:nvCxnSpPr>
          <p:cNvPr id="13" name="직선 연결선 12"/>
          <p:cNvCxnSpPr>
            <a:cxnSpLocks/>
          </p:cNvCxnSpPr>
          <p:nvPr/>
        </p:nvCxnSpPr>
        <p:spPr>
          <a:xfrm>
            <a:off x="7196137" y="3468469"/>
            <a:ext cx="433388" cy="0"/>
          </a:xfrm>
          <a:prstGeom prst="line">
            <a:avLst/>
          </a:prstGeom>
          <a:ln w="114300">
            <a:solidFill>
              <a:srgbClr val="AB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cxnSpLocks/>
          </p:cNvCxnSpPr>
          <p:nvPr/>
        </p:nvCxnSpPr>
        <p:spPr>
          <a:xfrm>
            <a:off x="9239655" y="4410102"/>
            <a:ext cx="433388" cy="0"/>
          </a:xfrm>
          <a:prstGeom prst="line">
            <a:avLst/>
          </a:prstGeom>
          <a:ln w="114300">
            <a:solidFill>
              <a:srgbClr val="AB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25548" y="451075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AB4D6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91012" y="928687"/>
            <a:ext cx="1057275" cy="1057275"/>
          </a:xfrm>
          <a:prstGeom prst="rect">
            <a:avLst/>
          </a:prstGeom>
          <a:noFill/>
          <a:ln w="101600">
            <a:solidFill>
              <a:srgbClr val="AB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9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1"/>
            <a:ext cx="12191999" cy="5505450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41744"/>
            <a:ext cx="2289082" cy="646331"/>
            <a:chOff x="417054" y="582384"/>
            <a:chExt cx="2289082" cy="646331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54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01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764847"/>
              <a:ext cx="16369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주제선정이유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2681671"/>
            <a:ext cx="1187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줄기세포를 주제로 선정한 이유는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요즘에 줄기세포를 이용하여 많은 치료들을 할 수 있고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그런 부분들에 대해서 이슈화가 되고 있어 관심이 생겨서 선정하게 되었다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ko-KR" altLang="ko-KR" sz="24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70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1"/>
            <a:ext cx="12191999" cy="5505450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41744"/>
            <a:ext cx="2566402" cy="646331"/>
            <a:chOff x="417054" y="582384"/>
            <a:chExt cx="2566402" cy="646331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764847"/>
              <a:ext cx="1914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줄기세포에 대해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2681671"/>
            <a:ext cx="1187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줄기세포에 대해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70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68645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79129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65949" y="523791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1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AD6C2B-E36D-40D4-B51E-B9E17ECB71C2}"/>
              </a:ext>
            </a:extLst>
          </p:cNvPr>
          <p:cNvSpPr txBox="1"/>
          <p:nvPr/>
        </p:nvSpPr>
        <p:spPr>
          <a:xfrm>
            <a:off x="569620" y="1726495"/>
            <a:ext cx="66646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줄기세포란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마치 커다란 나무줄기가 여럿의 가지를 뻗어내듯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우리 몸을 구성하는 모든 세포로 분화될 수 있는 만능세포로서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줄기</a:t>
            </a:r>
            <a:r>
              <a:rPr lang="en-US" altLang="ko-KR" sz="2000" dirty="0">
                <a:solidFill>
                  <a:schemeClr val="bg1"/>
                </a:solidFill>
              </a:rPr>
              <a:t>(stem)</a:t>
            </a:r>
            <a:r>
              <a:rPr lang="ko-KR" altLang="en-US" sz="2000" dirty="0">
                <a:solidFill>
                  <a:schemeClr val="bg1"/>
                </a:solidFill>
              </a:rPr>
              <a:t>라는 이름이 붙었다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손상된 조직을 재생하는 등의 치료에 응용하기 위한 연구가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성체줄기세포의 경우 </a:t>
            </a:r>
            <a:r>
              <a:rPr lang="en-US" altLang="ko-KR" sz="2000" dirty="0">
                <a:solidFill>
                  <a:schemeClr val="bg1"/>
                </a:solidFill>
              </a:rPr>
              <a:t>1940</a:t>
            </a:r>
            <a:r>
              <a:rPr lang="ko-KR" altLang="en-US" sz="2000" dirty="0">
                <a:solidFill>
                  <a:schemeClr val="bg1"/>
                </a:solidFill>
              </a:rPr>
              <a:t>년대 중반부터 진행되었다</a:t>
            </a:r>
            <a:r>
              <a:rPr lang="en-US" altLang="ko-KR" sz="2000" dirty="0">
                <a:solidFill>
                  <a:schemeClr val="bg1"/>
                </a:solidFill>
              </a:rPr>
              <a:t>. 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다만 윤리적인 문제로 인하여 배아줄기세포의 경우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그 연구가 제한적인 반면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성체줄기세포의 경우는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성인에게도 얻을 수 있으며 </a:t>
            </a:r>
            <a:r>
              <a:rPr lang="ko-KR" altLang="en-US" sz="2000" dirty="0" err="1">
                <a:solidFill>
                  <a:schemeClr val="bg1"/>
                </a:solidFill>
              </a:rPr>
              <a:t>자신에게서도</a:t>
            </a:r>
            <a:r>
              <a:rPr lang="ko-KR" altLang="en-US" sz="2000" dirty="0">
                <a:solidFill>
                  <a:schemeClr val="bg1"/>
                </a:solidFill>
              </a:rPr>
              <a:t> 직접 얻을 수 있어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배아줄기세포에 비하여 연구에 제한이 적다</a:t>
            </a:r>
            <a:r>
              <a:rPr lang="en-US" altLang="ko-KR" sz="2000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US" altLang="ko-KR" sz="2000" dirty="0">
              <a:solidFill>
                <a:schemeClr val="bg1"/>
              </a:solidFill>
            </a:endParaRPr>
          </a:p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3755B1-97AF-49D4-9036-B31F7F97E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24" y="2107945"/>
            <a:ext cx="4714875" cy="26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213854" y="536317"/>
            <a:ext cx="2936695" cy="651758"/>
            <a:chOff x="417054" y="576957"/>
            <a:chExt cx="2936695" cy="651758"/>
          </a:xfrm>
        </p:grpSpPr>
        <p:sp>
          <p:nvSpPr>
            <p:cNvPr id="148" name="TextBox 147"/>
            <p:cNvSpPr txBox="1"/>
            <p:nvPr/>
          </p:nvSpPr>
          <p:spPr>
            <a:xfrm>
              <a:off x="417054" y="582384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9149" y="576957"/>
              <a:ext cx="228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_ </a:t>
              </a:r>
              <a:r>
                <a:rPr lang="en-US" altLang="ko-KR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roadway" panose="04040905080B02020502" pitchFamily="82" charset="0"/>
                  <a:ea typeface="-윤고딕330" panose="02030504000101010101" pitchFamily="18" charset="-127"/>
                </a:rPr>
                <a:t>2</a:t>
              </a:r>
              <a:r>
                <a:rPr lang="en-US" altLang="ko-KR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줄기세포의 특징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B1C2ED-B500-4B5F-820C-4FCCA2F9187C}"/>
              </a:ext>
            </a:extLst>
          </p:cNvPr>
          <p:cNvSpPr txBox="1"/>
          <p:nvPr/>
        </p:nvSpPr>
        <p:spPr>
          <a:xfrm>
            <a:off x="159575" y="1941731"/>
            <a:ext cx="7460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이론적으로 줄기세포는 모든 세포로 분화될 수 있어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이들의 분화 메커니즘을 이해하고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원하는 세포로 분화 시킬 수 있다면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손상된 각종 장기의 기능을 근본적으로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재생 가능하다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종류는 배아줄기세포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성체줄기세포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ko-KR" sz="2400" dirty="0">
                <a:solidFill>
                  <a:schemeClr val="bg1"/>
                </a:solidFill>
              </a:rPr>
              <a:t>유도 만능 줄기세포</a:t>
            </a:r>
            <a:r>
              <a:rPr lang="ko-KR" altLang="en-US" sz="2400" dirty="0">
                <a:solidFill>
                  <a:schemeClr val="bg1"/>
                </a:solidFill>
              </a:rPr>
              <a:t>가 있다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53A37E-30C7-4FD3-AF7E-55E0F127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69281"/>
            <a:ext cx="4401613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0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(1)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배아줄기세포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025053"/>
            <a:ext cx="5025180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025053"/>
            <a:ext cx="5025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b="1" dirty="0">
                <a:solidFill>
                  <a:schemeClr val="bg1"/>
                </a:solidFill>
              </a:rPr>
              <a:t>배아줄기세포</a:t>
            </a:r>
            <a:r>
              <a:rPr lang="ko-KR" altLang="ko-KR" dirty="0">
                <a:solidFill>
                  <a:schemeClr val="bg1"/>
                </a:solidFill>
              </a:rPr>
              <a:t>(</a:t>
            </a:r>
            <a:r>
              <a:rPr lang="ko-KR" altLang="ko-KR" dirty="0" err="1">
                <a:solidFill>
                  <a:schemeClr val="bg1"/>
                </a:solidFill>
              </a:rPr>
              <a:t>Embryonic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stem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cells</a:t>
            </a:r>
            <a:r>
              <a:rPr lang="ko-KR" altLang="ko-KR" dirty="0">
                <a:solidFill>
                  <a:schemeClr val="bg1"/>
                </a:solidFill>
              </a:rPr>
              <a:t>, ES </a:t>
            </a:r>
            <a:r>
              <a:rPr lang="ko-KR" altLang="ko-KR" dirty="0" err="1">
                <a:solidFill>
                  <a:schemeClr val="bg1"/>
                </a:solidFill>
              </a:rPr>
              <a:t>cells</a:t>
            </a:r>
            <a:r>
              <a:rPr lang="ko-KR" altLang="ko-KR" dirty="0">
                <a:solidFill>
                  <a:schemeClr val="bg1"/>
                </a:solidFill>
              </a:rPr>
              <a:t>)는 </a:t>
            </a:r>
            <a:r>
              <a:rPr lang="ko-KR" altLang="ko-KR" dirty="0" err="1">
                <a:solidFill>
                  <a:schemeClr val="bg1"/>
                </a:solidFill>
              </a:rPr>
              <a:t>배반포의</a:t>
            </a:r>
            <a:r>
              <a:rPr lang="ko-KR" altLang="ko-KR" dirty="0">
                <a:solidFill>
                  <a:schemeClr val="bg1"/>
                </a:solidFill>
              </a:rPr>
              <a:t> </a:t>
            </a:r>
            <a:r>
              <a:rPr lang="ko-KR" altLang="ko-KR" dirty="0" err="1">
                <a:solidFill>
                  <a:schemeClr val="bg1"/>
                </a:solidFill>
              </a:rPr>
              <a:t>내세포</a:t>
            </a:r>
            <a:r>
              <a:rPr lang="ko-KR" altLang="ko-KR" dirty="0">
                <a:solidFill>
                  <a:schemeClr val="bg1"/>
                </a:solidFill>
              </a:rPr>
              <a:t> 집단에서 유래한 </a:t>
            </a:r>
            <a:r>
              <a:rPr lang="ko-KR" altLang="ko-KR" dirty="0" err="1">
                <a:solidFill>
                  <a:schemeClr val="bg1"/>
                </a:solidFill>
              </a:rPr>
              <a:t>분화다능</a:t>
            </a:r>
            <a:r>
              <a:rPr lang="ko-KR" altLang="ko-KR" dirty="0">
                <a:solidFill>
                  <a:schemeClr val="bg1"/>
                </a:solidFill>
              </a:rPr>
              <a:t> 줄기세포이다.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배반 초기의 포유류의 배아 유래에서 배아줄기세포는 모든 세포 유형으로 전파하는 능력에 의해 분화하는 능력에 따라 구별된다. 배아줄기세포의 특성은 정상적인 핵형을 가지고 높은 분포양상을 유지하며 눈에 띄는 장기 증식 능력을 발휘한다.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8FBEC-D041-412B-9A06-F1878E56FF9F}"/>
              </a:ext>
            </a:extLst>
          </p:cNvPr>
          <p:cNvSpPr txBox="1"/>
          <p:nvPr/>
        </p:nvSpPr>
        <p:spPr>
          <a:xfrm>
            <a:off x="3943643" y="1350632"/>
            <a:ext cx="43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Embryonic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141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(1)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배아줄기세포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2025053"/>
            <a:ext cx="5025180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129391"/>
            <a:ext cx="5025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b="1" dirty="0">
                <a:solidFill>
                  <a:schemeClr val="bg1"/>
                </a:solidFill>
              </a:rPr>
              <a:t>체세포 </a:t>
            </a:r>
            <a:r>
              <a:rPr lang="ko-KR" altLang="ko-KR" b="1" dirty="0" err="1">
                <a:solidFill>
                  <a:schemeClr val="bg1"/>
                </a:solidFill>
              </a:rPr>
              <a:t>핵치환</a:t>
            </a:r>
            <a:r>
              <a:rPr lang="ko-KR" altLang="ko-KR" b="1" dirty="0">
                <a:solidFill>
                  <a:schemeClr val="bg1"/>
                </a:solidFill>
              </a:rPr>
              <a:t> 기술 이용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dirty="0">
                <a:solidFill>
                  <a:schemeClr val="bg1"/>
                </a:solidFill>
              </a:rPr>
              <a:t>난자의 핵을 제거시킨 후 환자의 체세포를 집어 넣어 분열시켜 만든다. 수정란에서 유래한 배아 줄기세포의 경우 환자에게 이식하면 면역 거부반응을 일으키는 반면, 체세포 </a:t>
            </a:r>
            <a:r>
              <a:rPr lang="ko-KR" altLang="ko-KR" dirty="0" err="1">
                <a:solidFill>
                  <a:schemeClr val="bg1"/>
                </a:solidFill>
              </a:rPr>
              <a:t>핵치환</a:t>
            </a:r>
            <a:r>
              <a:rPr lang="ko-KR" altLang="ko-KR" dirty="0">
                <a:solidFill>
                  <a:schemeClr val="bg1"/>
                </a:solidFill>
              </a:rPr>
              <a:t> 기술을 이용한 배아 줄기세포를 환자에게 이식하면, 환자의 체세포로부터 만들어 진 것이기 때문에, 면역 거부 반응이 일어날 가능성이 매우 적다.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67AC3-D737-4DE6-BDC7-DE75BCCE7546}"/>
              </a:ext>
            </a:extLst>
          </p:cNvPr>
          <p:cNvSpPr txBox="1"/>
          <p:nvPr/>
        </p:nvSpPr>
        <p:spPr>
          <a:xfrm>
            <a:off x="3943643" y="1350632"/>
            <a:ext cx="43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Embryonic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978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E0E5F9C-6412-41E5-958A-E96D6A639F8F}"/>
              </a:ext>
            </a:extLst>
          </p:cNvPr>
          <p:cNvSpPr/>
          <p:nvPr/>
        </p:nvSpPr>
        <p:spPr>
          <a:xfrm>
            <a:off x="1" y="-13892"/>
            <a:ext cx="12191999" cy="6871891"/>
          </a:xfrm>
          <a:prstGeom prst="rect">
            <a:avLst/>
          </a:prstGeom>
          <a:solidFill>
            <a:srgbClr val="68645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D42CA9-D648-447B-8B1F-6543F3D1F963}"/>
              </a:ext>
            </a:extLst>
          </p:cNvPr>
          <p:cNvSpPr/>
          <p:nvPr/>
        </p:nvSpPr>
        <p:spPr>
          <a:xfrm>
            <a:off x="1" y="598484"/>
            <a:ext cx="3556000" cy="569887"/>
          </a:xfrm>
          <a:prstGeom prst="rect">
            <a:avLst/>
          </a:prstGeom>
          <a:solidFill>
            <a:srgbClr val="BF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427-D081-4F0B-9865-E93121F969FD}"/>
              </a:ext>
            </a:extLst>
          </p:cNvPr>
          <p:cNvSpPr txBox="1"/>
          <p:nvPr/>
        </p:nvSpPr>
        <p:spPr>
          <a:xfrm>
            <a:off x="213854" y="54174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91DA9-6502-4007-9900-036059F9FC1E}"/>
              </a:ext>
            </a:extLst>
          </p:cNvPr>
          <p:cNvSpPr txBox="1"/>
          <p:nvPr/>
        </p:nvSpPr>
        <p:spPr>
          <a:xfrm>
            <a:off x="865949" y="536317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_ 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Broadway" panose="04040905080B02020502" pitchFamily="82" charset="0"/>
                <a:ea typeface="-윤고딕330" panose="02030504000101010101" pitchFamily="18" charset="-127"/>
              </a:rPr>
              <a:t>4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 (2)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성체줄기세포 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80CDC0-9E2B-4C71-B66B-4EA667FA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" y="2037843"/>
            <a:ext cx="5025180" cy="2768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B1B88-C744-46CC-8945-08134F951D41}"/>
              </a:ext>
            </a:extLst>
          </p:cNvPr>
          <p:cNvSpPr txBox="1"/>
          <p:nvPr/>
        </p:nvSpPr>
        <p:spPr>
          <a:xfrm>
            <a:off x="6562477" y="2129391"/>
            <a:ext cx="5025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성체줄기세포</a:t>
            </a:r>
            <a:r>
              <a:rPr lang="en-US" altLang="ko-KR" dirty="0">
                <a:solidFill>
                  <a:schemeClr val="bg1"/>
                </a:solidFill>
              </a:rPr>
              <a:t>(Adult Stem cell)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제대혈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탯줄혈액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이나 다 자란 성인의 골수와 혈액 등에서 추출해낸 것으로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뼈와 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혈액 등 구체적 장기의 세포로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분화되기 직전의 원시세포다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여기에는 </a:t>
            </a:r>
            <a:r>
              <a:rPr lang="ko-KR" altLang="en-US" dirty="0" err="1">
                <a:solidFill>
                  <a:schemeClr val="bg1"/>
                </a:solidFill>
              </a:rPr>
              <a:t>조혈모세포</a:t>
            </a:r>
            <a:r>
              <a:rPr lang="en-US" altLang="ko-KR" dirty="0">
                <a:solidFill>
                  <a:schemeClr val="bg1"/>
                </a:solidFill>
              </a:rPr>
              <a:t>(Hematopoietic Stem Cell)</a:t>
            </a:r>
            <a:r>
              <a:rPr lang="ko-KR" altLang="en-US" dirty="0">
                <a:solidFill>
                  <a:schemeClr val="bg1"/>
                </a:solidFill>
              </a:rPr>
              <a:t>와 재생의학의 재료로 각광 받고 있는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중간엽줄기세포</a:t>
            </a:r>
            <a:r>
              <a:rPr lang="en-US" altLang="ko-KR" dirty="0">
                <a:solidFill>
                  <a:schemeClr val="bg1"/>
                </a:solidFill>
              </a:rPr>
              <a:t>(Mesenchymal Stem Cell), 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신경줄기세포</a:t>
            </a:r>
            <a:r>
              <a:rPr lang="en-US" altLang="ko-KR" dirty="0">
                <a:solidFill>
                  <a:schemeClr val="bg1"/>
                </a:solidFill>
              </a:rPr>
              <a:t>(Neural stem cell) </a:t>
            </a:r>
            <a:r>
              <a:rPr lang="ko-KR" altLang="en-US" dirty="0">
                <a:solidFill>
                  <a:schemeClr val="bg1"/>
                </a:solidFill>
              </a:rPr>
              <a:t>등이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7FE61-A9B0-4711-A151-627CA09FE5F9}"/>
              </a:ext>
            </a:extLst>
          </p:cNvPr>
          <p:cNvSpPr txBox="1"/>
          <p:nvPr/>
        </p:nvSpPr>
        <p:spPr>
          <a:xfrm>
            <a:off x="2699490" y="1379413"/>
            <a:ext cx="67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b="1" dirty="0" err="1">
                <a:solidFill>
                  <a:schemeClr val="bg1"/>
                </a:solidFill>
              </a:rPr>
              <a:t>Adult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</a:t>
            </a:r>
            <a:r>
              <a:rPr lang="ko-KR" altLang="ko-KR" sz="2400" b="1" dirty="0">
                <a:solidFill>
                  <a:schemeClr val="bg1"/>
                </a:solidFill>
              </a:rPr>
              <a:t>/ </a:t>
            </a:r>
            <a:r>
              <a:rPr lang="ko-KR" altLang="ko-KR" sz="2400" b="1" dirty="0" err="1">
                <a:solidFill>
                  <a:schemeClr val="bg1"/>
                </a:solidFill>
              </a:rPr>
              <a:t>Tissue-specific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Stem</a:t>
            </a:r>
            <a:r>
              <a:rPr lang="ko-KR" altLang="ko-KR" sz="2400" b="1" dirty="0">
                <a:solidFill>
                  <a:schemeClr val="bg1"/>
                </a:solidFill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</a:rPr>
              <a:t>Cell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1954</Words>
  <Application>Microsoft Office PowerPoint</Application>
  <PresentationFormat>와이드스크린</PresentationFormat>
  <Paragraphs>336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-윤고딕330</vt:lpstr>
      <vt:lpstr>Arial</vt:lpstr>
      <vt:lpstr>Wingdings</vt:lpstr>
      <vt:lpstr>맑은 고딕</vt:lpstr>
      <vt:lpstr>Broadway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김지은</dc:creator>
  <cp:lastModifiedBy>정은주</cp:lastModifiedBy>
  <cp:revision>43</cp:revision>
  <dcterms:created xsi:type="dcterms:W3CDTF">2017-04-22T16:26:35Z</dcterms:created>
  <dcterms:modified xsi:type="dcterms:W3CDTF">2017-12-17T09:57:24Z</dcterms:modified>
</cp:coreProperties>
</file>