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6" r:id="rId6"/>
    <p:sldId id="260" r:id="rId7"/>
    <p:sldId id="288" r:id="rId8"/>
    <p:sldId id="283" r:id="rId9"/>
    <p:sldId id="285" r:id="rId10"/>
    <p:sldId id="284" r:id="rId11"/>
    <p:sldId id="261" r:id="rId12"/>
    <p:sldId id="262" r:id="rId13"/>
    <p:sldId id="263" r:id="rId14"/>
    <p:sldId id="287" r:id="rId15"/>
    <p:sldId id="264" r:id="rId16"/>
    <p:sldId id="265" r:id="rId17"/>
    <p:sldId id="266" r:id="rId18"/>
    <p:sldId id="268" r:id="rId19"/>
    <p:sldId id="269" r:id="rId20"/>
    <p:sldId id="289" r:id="rId21"/>
    <p:sldId id="270" r:id="rId22"/>
    <p:sldId id="290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1A391-EA5F-44FC-B1E1-862FB99880DE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E3FF0-8BBB-493F-A1A1-36E0979D7E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50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E3FF0-8BBB-493F-A1A1-36E0979D7E4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92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84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89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42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6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99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51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16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99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0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15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9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D8A4-6F31-484F-916E-2AE19A180F8A}" type="datetimeFigureOut">
              <a:rPr lang="ko-KR" altLang="en-US" smtClean="0"/>
              <a:t>2016-12-06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DB52-27EC-45C7-89A2-F4218EDF5E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58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url?sa=i&amp;rct=j&amp;q=&amp;esrc=s&amp;source=images&amp;cd=&amp;ved=0ahUKEwiv8bel6tzQAhVKGpQKHZl2Aa8QjRwIBw&amp;url=http://www.toxipedia.org/display/toxipedia/Selective%2BSerotonin%2BReuptake%2BInhibitors&amp;bvm=bv.139782543,d.dGo&amp;psig=AFQjCNF0k1UfrKmNLHqgKwf2Dyg4Jhfdtg&amp;ust=148101965115548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kr/url?sa=i&amp;rct=j&amp;q=&amp;esrc=s&amp;source=images&amp;cd=&amp;ved=0ahUKEwi-1dnf6NzQAhXFH5QKHXzABAAQjRwIBw&amp;url=http://www.yes24.com/24/viewer/preview/3295917&amp;psig=AFQjCNHNXwsydBrLD5HDdMpvmSy0w-VKFA&amp;ust=148101923703294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kr/url?sa=i&amp;rct=j&amp;q=&amp;esrc=s&amp;source=images&amp;cd=&amp;cad=rja&amp;uact=8&amp;ved=0ahUKEwiOyoKL4dzQAhVGFJQKHbhlA8wQjRwIBw&amp;url=http://www.medworld.co.kr/news/articleView.html?idxno%3D95173&amp;psig=AFQjCNFSj5SYeh3HdudqnWv6GYnbWQO8OA&amp;ust=148101717672105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dirty="0" smtClean="0"/>
              <a:t>Depression &amp; SSRI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249512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               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                   </a:t>
            </a:r>
            <a:r>
              <a:rPr lang="ko-KR" altLang="en-US" dirty="0" smtClean="0"/>
              <a:t>제약공학과 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20092935 </a:t>
            </a:r>
            <a:r>
              <a:rPr lang="ko-KR" altLang="en-US" dirty="0" smtClean="0"/>
              <a:t>박시원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SNRI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ffectLst/>
              </a:rPr>
              <a:t>Serotonin–norepinephrine reuptake inhibitors (SNRIs)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effectLst/>
              </a:rPr>
              <a:t>venlafaxine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20142"/>
            <a:ext cx="3390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5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4</a:t>
            </a:r>
            <a:r>
              <a:rPr lang="en-US" altLang="ko-KR" b="1" dirty="0" smtClean="0"/>
              <a:t>.Mechanism of SSRI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6" name="Picture 4" descr="http://psychopharmacologyinstitute.com/wp-content/uploads/2013/09/ssri-mo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" y="1526098"/>
            <a:ext cx="8208912" cy="46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102" name="Picture 6" descr="ssri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5"/>
            <a:ext cx="5328592" cy="52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ko-KR" b="1" dirty="0"/>
              <a:t>5HT1A receptor </a:t>
            </a:r>
            <a:r>
              <a:rPr lang="en-US" altLang="ko-KR" b="1" dirty="0" err="1"/>
              <a:t>downregulation</a:t>
            </a:r>
            <a:endParaRPr lang="en-US" altLang="ko-KR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When this receptor is stimulated it inhibits firing of serotonergic neurons, this means that it works as an </a:t>
            </a:r>
            <a:r>
              <a:rPr lang="en-US" altLang="ko-KR" sz="2800" dirty="0" err="1"/>
              <a:t>autoreceptor</a:t>
            </a:r>
            <a:r>
              <a:rPr lang="en-US" altLang="ko-KR" sz="2800" dirty="0"/>
              <a:t> that inhibits serotonergic activity.</a:t>
            </a:r>
          </a:p>
          <a:p>
            <a:endParaRPr lang="ko-KR" altLang="en-US" dirty="0"/>
          </a:p>
        </p:txBody>
      </p:sp>
      <p:pic>
        <p:nvPicPr>
          <p:cNvPr id="5124" name="Picture 4" descr="http://psychopharmacologyinstitute.com/wp-content/uploads/2013/09/ssri-moa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9" y="3356992"/>
            <a:ext cx="75608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effectLst/>
              </a:rPr>
              <a:t>An </a:t>
            </a:r>
            <a:r>
              <a:rPr lang="en-US" altLang="ko-KR" b="1" dirty="0" err="1" smtClean="0">
                <a:effectLst/>
              </a:rPr>
              <a:t>autoreceptor</a:t>
            </a:r>
            <a:r>
              <a:rPr lang="en-US" altLang="ko-KR" sz="2800" dirty="0" smtClean="0">
                <a:effectLst/>
              </a:rPr>
              <a:t> is a type of receptor located in the membranes of presynaptic nerve cells. It is only sensitive to the neurotransmitters or hormones released by the neuron on which the </a:t>
            </a:r>
            <a:r>
              <a:rPr lang="en-US" altLang="ko-KR" sz="2800" dirty="0" err="1" smtClean="0">
                <a:effectLst/>
              </a:rPr>
              <a:t>autoreceptor</a:t>
            </a:r>
            <a:r>
              <a:rPr lang="en-US" altLang="ko-KR" sz="2800" dirty="0" smtClean="0">
                <a:effectLst/>
              </a:rPr>
              <a:t> sits. 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A</a:t>
            </a:r>
            <a:r>
              <a:rPr lang="en-US" altLang="ko-KR" sz="2800" dirty="0" smtClean="0">
                <a:effectLst/>
              </a:rPr>
              <a:t> </a:t>
            </a:r>
            <a:r>
              <a:rPr lang="en-US" altLang="ko-KR" b="1" dirty="0" err="1" smtClean="0">
                <a:effectLst/>
              </a:rPr>
              <a:t>heteroreceptor</a:t>
            </a:r>
            <a:r>
              <a:rPr lang="en-US" altLang="ko-KR" sz="2800" dirty="0" smtClean="0">
                <a:effectLst/>
              </a:rPr>
              <a:t> is sensitive to neurotransmitters and hormones that are not released by the cell on which it sits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210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8" name="Picture 4" descr="http://psychopharmacologyinstitute.com/wp-content/uploads/2013/09/ssri-moa-3-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3" y="1268760"/>
            <a:ext cx="7760281" cy="44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S</a:t>
            </a:r>
            <a:r>
              <a:rPr lang="en-US" altLang="ko-KR" b="1" dirty="0" smtClean="0"/>
              <a:t>erotonin transporter (SERT)</a:t>
            </a:r>
            <a:endParaRPr lang="ko-KR" altLang="en-US" b="1" dirty="0"/>
          </a:p>
        </p:txBody>
      </p:sp>
      <p:pic>
        <p:nvPicPr>
          <p:cNvPr id="7172" name="Picture 4" descr="http://psychopharmacologyinstitute.com/wp-content/uploads/2013/09/ssri-moa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3501008"/>
            <a:ext cx="5472608" cy="31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061047"/>
          </a:xfrm>
        </p:spPr>
        <p:txBody>
          <a:bodyPr/>
          <a:lstStyle/>
          <a:p>
            <a:r>
              <a:rPr lang="en-US" altLang="ko-KR" sz="2800" dirty="0"/>
              <a:t>T</a:t>
            </a:r>
            <a:r>
              <a:rPr lang="en-US" altLang="ko-KR" sz="2800" dirty="0" smtClean="0"/>
              <a:t>he </a:t>
            </a:r>
            <a:r>
              <a:rPr lang="en-US" altLang="ko-KR" sz="2800" dirty="0"/>
              <a:t>serotonin transporter (SERT) is a monoamine transporter protein</a:t>
            </a:r>
            <a:r>
              <a:rPr lang="en-US" altLang="ko-KR" sz="2800" dirty="0" smtClean="0"/>
              <a:t>.</a:t>
            </a:r>
          </a:p>
          <a:p>
            <a:r>
              <a:rPr lang="en-US" altLang="ko-KR" sz="2800" dirty="0"/>
              <a:t>This is a membrane protein that transports serotonin from synaptic spaces into presynaptic neurons.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41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b="1" dirty="0" smtClean="0"/>
              <a:t>Increased </a:t>
            </a:r>
            <a:r>
              <a:rPr lang="en-US" altLang="ko-KR" b="1" dirty="0"/>
              <a:t>availability of serotonin in the synaptic space.</a:t>
            </a:r>
            <a:r>
              <a:rPr lang="en-US" altLang="ko-KR" sz="4900" dirty="0"/>
              <a:t/>
            </a:r>
            <a:br>
              <a:rPr lang="en-US" altLang="ko-KR" sz="4900" dirty="0"/>
            </a:br>
            <a:endParaRPr lang="ko-KR" altLang="en-US" sz="49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6" name="Picture 4" descr="http://psychopharmacologyinstitute.com/wp-content/uploads/2013/09/ssri-moa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" y="1628800"/>
            <a:ext cx="893297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5HT1A receptors are </a:t>
            </a:r>
            <a:r>
              <a:rPr lang="en-US" altLang="ko-KR" b="1" dirty="0" err="1" smtClean="0"/>
              <a:t>downregulated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D</a:t>
            </a:r>
            <a:r>
              <a:rPr lang="en-US" altLang="ko-KR" dirty="0" err="1" smtClean="0"/>
              <a:t>ownregulation</a:t>
            </a:r>
            <a:r>
              <a:rPr lang="en-US" altLang="ko-KR" dirty="0" smtClean="0"/>
              <a:t> is mediated by genomic mechanisms.</a:t>
            </a:r>
          </a:p>
          <a:p>
            <a:endParaRPr lang="ko-KR" altLang="en-US" dirty="0"/>
          </a:p>
        </p:txBody>
      </p:sp>
      <p:pic>
        <p:nvPicPr>
          <p:cNvPr id="10244" name="Picture 4" descr="http://psychopharmacologyinstitute.com/wp-content/uploads/2013/09/ssri-moa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0752"/>
            <a:ext cx="819923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1268" name="Picture 4" descr="http://psychopharmacologyinstitute.com/wp-content/uploads/2013/09/ssri-moa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8545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altLang="ko-KR" b="1" dirty="0" smtClean="0"/>
              <a:t>The </a:t>
            </a:r>
            <a:r>
              <a:rPr lang="en-US" altLang="ko-KR" b="1" dirty="0"/>
              <a:t>neuron is disinhibited to release more serotonin in the synaptic </a:t>
            </a:r>
            <a:r>
              <a:rPr lang="en-US" altLang="ko-KR" b="1" dirty="0" smtClean="0"/>
              <a:t>space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06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INDEX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1. Depression</a:t>
            </a:r>
          </a:p>
          <a:p>
            <a:r>
              <a:rPr lang="en-US" altLang="ko-KR" dirty="0" smtClean="0"/>
              <a:t>2. Serotonin</a:t>
            </a:r>
          </a:p>
          <a:p>
            <a:r>
              <a:rPr lang="en-US" altLang="ko-KR" dirty="0" smtClean="0"/>
              <a:t>3. Antidepressants</a:t>
            </a:r>
          </a:p>
          <a:p>
            <a:r>
              <a:rPr lang="en-US" altLang="ko-KR" dirty="0"/>
              <a:t>4</a:t>
            </a:r>
            <a:r>
              <a:rPr lang="en-US" altLang="ko-KR" dirty="0" smtClean="0"/>
              <a:t>. Mechanism of action of SSRI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6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ko-KR" b="1" dirty="0"/>
              <a:t>Differences between </a:t>
            </a:r>
            <a:r>
              <a:rPr lang="en-US" altLang="ko-KR" b="1" dirty="0" smtClean="0"/>
              <a:t>TCA</a:t>
            </a:r>
            <a:r>
              <a:rPr lang="en-US" altLang="ko-KR" b="1" dirty="0"/>
              <a:t>s</a:t>
            </a:r>
            <a:r>
              <a:rPr lang="en-US" altLang="ko-KR" b="1" dirty="0" smtClean="0"/>
              <a:t> and SNRIs</a:t>
            </a:r>
            <a:endParaRPr lang="en-US" altLang="ko-KR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Tricyclic </a:t>
            </a:r>
            <a:r>
              <a:rPr lang="en-US" altLang="ko-KR" b="1" dirty="0" smtClean="0"/>
              <a:t>antidepressants </a:t>
            </a:r>
            <a:r>
              <a:rPr lang="en-US" altLang="ko-KR" b="1" dirty="0"/>
              <a:t>(TCAs</a:t>
            </a:r>
            <a:r>
              <a:rPr lang="en-US" altLang="ko-KR" b="1" dirty="0" smtClean="0"/>
              <a:t>)</a:t>
            </a:r>
          </a:p>
          <a:p>
            <a:pPr fontAlgn="base"/>
            <a:r>
              <a:rPr lang="en-US" altLang="ko-KR" dirty="0" smtClean="0"/>
              <a:t>Serotonin norepinephrine</a:t>
            </a:r>
            <a:r>
              <a:rPr lang="ko-KR" altLang="en-US" dirty="0" smtClean="0"/>
              <a:t> </a:t>
            </a:r>
            <a:r>
              <a:rPr lang="en-US" altLang="ko-KR" dirty="0" smtClean="0"/>
              <a:t>reuptake </a:t>
            </a:r>
            <a:r>
              <a:rPr lang="en-US" altLang="ko-KR" dirty="0"/>
              <a:t>inhibitor </a:t>
            </a:r>
            <a:r>
              <a:rPr lang="en-US" altLang="ko-KR" dirty="0" smtClean="0"/>
              <a:t>activity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An anticholinergic-</a:t>
            </a:r>
            <a:r>
              <a:rPr lang="en-US" altLang="ko-KR" dirty="0" err="1" smtClean="0"/>
              <a:t>antimuscarinic</a:t>
            </a:r>
            <a:r>
              <a:rPr lang="en-US" altLang="ko-KR" dirty="0" smtClean="0"/>
              <a:t> </a:t>
            </a:r>
            <a:r>
              <a:rPr lang="en-US" altLang="ko-KR" dirty="0"/>
              <a:t>activity</a:t>
            </a:r>
            <a:r>
              <a:rPr lang="en-US" altLang="ko-KR" dirty="0" smtClean="0"/>
              <a:t>,</a:t>
            </a:r>
          </a:p>
          <a:p>
            <a:pPr fontAlgn="base"/>
            <a:r>
              <a:rPr lang="en-US" altLang="ko-KR" dirty="0" smtClean="0"/>
              <a:t>an alfa1-adrenergic antagonist </a:t>
            </a:r>
            <a:r>
              <a:rPr lang="en-US" altLang="ko-KR" dirty="0"/>
              <a:t>activity, </a:t>
            </a:r>
          </a:p>
          <a:p>
            <a:pPr fontAlgn="base"/>
            <a:r>
              <a:rPr lang="en-US" altLang="ko-KR" dirty="0"/>
              <a:t>an antihistamine (H1) </a:t>
            </a:r>
            <a:r>
              <a:rPr lang="en-US" altLang="ko-KR" dirty="0" smtClean="0"/>
              <a:t>activity</a:t>
            </a:r>
          </a:p>
          <a:p>
            <a:pPr fontAlgn="base"/>
            <a:r>
              <a:rPr lang="en-US" altLang="ko-KR" dirty="0" smtClean="0"/>
              <a:t>→Side effects</a:t>
            </a:r>
            <a:endParaRPr lang="en-US" altLang="ko-KR" dirty="0"/>
          </a:p>
          <a:p>
            <a:pPr fontAlgn="base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792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6391" name="Picture 7" descr="해동네도 좋지만 달동네도 괜찮다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14275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400" dirty="0" smtClean="0"/>
              <a:t> 감사합니다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86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1. Depression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effectLst/>
              </a:rPr>
              <a:t>Depression is a state of low mood and aversion to activity or apathy that can affect a person's thoughts, behavior, feelings and sense of well-being.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Depression might be caused by decreased 5-HT and NE neurotransmission.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06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8" name="Picture 4" descr="SSRI 매출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8002"/>
            <a:ext cx="85233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2. Serotonin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800" dirty="0" smtClean="0">
                <a:effectLst/>
              </a:rPr>
              <a:t>Serotonin or 5-hydroxytryptamine (5-HT) is a monoamine neurotransmitter</a:t>
            </a:r>
            <a:r>
              <a:rPr lang="en-US" altLang="ko-KR" sz="2800" dirty="0" smtClean="0"/>
              <a:t>. </a:t>
            </a:r>
            <a:endParaRPr lang="en-US" altLang="ko-KR" sz="2800" dirty="0" smtClean="0"/>
          </a:p>
          <a:p>
            <a:r>
              <a:rPr lang="en-US" altLang="ko-KR" sz="2800" dirty="0" smtClean="0">
                <a:effectLst/>
              </a:rPr>
              <a:t>Biochemically </a:t>
            </a:r>
            <a:r>
              <a:rPr lang="en-US" altLang="ko-KR" sz="2800" dirty="0" smtClean="0">
                <a:effectLst/>
              </a:rPr>
              <a:t>derived from tryptophan. </a:t>
            </a:r>
          </a:p>
          <a:p>
            <a:r>
              <a:rPr lang="en-US" altLang="ko-KR" sz="2800" dirty="0" smtClean="0">
                <a:effectLst/>
              </a:rPr>
              <a:t>It </a:t>
            </a:r>
            <a:r>
              <a:rPr lang="en-US" altLang="ko-KR" sz="2800" dirty="0" smtClean="0">
                <a:effectLst/>
              </a:rPr>
              <a:t>is popularly thought to be a contributor to feelings of well-being and happiness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15334"/>
            <a:ext cx="600931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2" name="Picture 4" descr="http://image.kyobobook.co.kr/images/book/xlarge/606/x9788927800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032448" cy="57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14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. Antidepressants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Monoamine oxidase inhibitors (MAOIs) </a:t>
            </a:r>
            <a:r>
              <a:rPr lang="en-US" altLang="ko-KR" dirty="0"/>
              <a:t>are chemicals that inhibit the activity of the monoamine oxidase </a:t>
            </a:r>
            <a:r>
              <a:rPr lang="en-US" altLang="ko-KR" dirty="0" smtClean="0"/>
              <a:t>enzyme family.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Isocarboxazid</a:t>
            </a:r>
            <a:r>
              <a:rPr lang="en-US" altLang="ko-KR" dirty="0" smtClean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Marplan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12514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Tricyclic </a:t>
            </a:r>
            <a:r>
              <a:rPr lang="en-US" altLang="ko-KR" b="1" dirty="0"/>
              <a:t>antidepressants</a:t>
            </a:r>
            <a:r>
              <a:rPr lang="en-US" altLang="ko-KR" dirty="0"/>
              <a:t> (</a:t>
            </a:r>
            <a:r>
              <a:rPr lang="en-US" altLang="ko-KR" b="1" dirty="0"/>
              <a:t>TCAs)</a:t>
            </a:r>
            <a:br>
              <a:rPr lang="en-US" altLang="ko-KR" b="1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effectLst/>
              </a:rPr>
              <a:t>Tricyclic antidepressants (TCAs</a:t>
            </a:r>
            <a:r>
              <a:rPr lang="en-US" altLang="ko-KR" sz="2400" dirty="0" smtClean="0">
                <a:effectLst/>
              </a:rPr>
              <a:t>) were first</a:t>
            </a:r>
            <a:endParaRPr lang="en-US" altLang="ko-KR" sz="2400" dirty="0" smtClean="0">
              <a:effectLst/>
            </a:endParaRPr>
          </a:p>
          <a:p>
            <a:pPr marL="0" indent="0">
              <a:buNone/>
            </a:pPr>
            <a:r>
              <a:rPr lang="en-US" altLang="ko-KR" sz="2400" dirty="0" smtClean="0">
                <a:effectLst/>
              </a:rPr>
              <a:t> discovered in the early 1950s and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effectLst/>
              </a:rPr>
              <a:t> marketed later in the decade.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S</a:t>
            </a:r>
            <a:r>
              <a:rPr lang="en-US" altLang="ko-KR" sz="2400" dirty="0" smtClean="0">
                <a:effectLst/>
              </a:rPr>
              <a:t>ide </a:t>
            </a:r>
            <a:r>
              <a:rPr lang="en-US" altLang="ko-KR" sz="2400" dirty="0" smtClean="0">
                <a:effectLst/>
              </a:rPr>
              <a:t>effects are relatively </a:t>
            </a:r>
          </a:p>
          <a:p>
            <a:pPr marL="0" indent="0">
              <a:buNone/>
            </a:pPr>
            <a:r>
              <a:rPr lang="en-US" altLang="ko-KR" sz="2400" dirty="0" smtClean="0">
                <a:effectLst/>
              </a:rPr>
              <a:t>common and may include </a:t>
            </a:r>
          </a:p>
          <a:p>
            <a:pPr marL="0" indent="0">
              <a:buNone/>
            </a:pPr>
            <a:r>
              <a:rPr lang="en-US" altLang="ko-KR" sz="2400" dirty="0" smtClean="0">
                <a:effectLst/>
              </a:rPr>
              <a:t>dry mouth, dry nose, blurry vision, lowered  gastrointestinal motility or constipation, </a:t>
            </a:r>
          </a:p>
          <a:p>
            <a:pPr marL="0" indent="0">
              <a:buNone/>
            </a:pPr>
            <a:r>
              <a:rPr lang="en-US" altLang="ko-KR" sz="2400" dirty="0" smtClean="0">
                <a:effectLst/>
              </a:rPr>
              <a:t>urinary retention, cognitive and/or memory</a:t>
            </a:r>
          </a:p>
          <a:p>
            <a:pPr marL="0" indent="0">
              <a:buNone/>
            </a:pPr>
            <a:r>
              <a:rPr lang="en-US" altLang="ko-KR" sz="2400" dirty="0" smtClean="0">
                <a:effectLst/>
              </a:rPr>
              <a:t>impairment, and increased body temperature.</a:t>
            </a:r>
            <a:endParaRPr lang="ko-KR" altLang="en-US" sz="2400" dirty="0"/>
          </a:p>
        </p:txBody>
      </p:sp>
      <p:pic>
        <p:nvPicPr>
          <p:cNvPr id="12292" name="Picture 4" descr="https://upload.wikimedia.org/wikipedia/commons/thumb/b/b7/Imipramine.svg/800px-Imipram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85610"/>
            <a:ext cx="3199656" cy="350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SSRI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Selective serotonin reuptake inhibitor</a:t>
            </a:r>
          </a:p>
          <a:p>
            <a:r>
              <a:rPr lang="en-US" altLang="ko-KR" dirty="0" smtClean="0">
                <a:effectLst/>
              </a:rPr>
              <a:t>SSRIs are the most widely prescribed antidepressants in many countries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effectLst/>
              </a:rPr>
              <a:t>Skeletal </a:t>
            </a:r>
            <a:r>
              <a:rPr lang="en-US" altLang="ko-KR" dirty="0" smtClean="0">
                <a:effectLst/>
              </a:rPr>
              <a:t>formula of fluoxetine (original trade name Prozac)</a:t>
            </a:r>
            <a:endParaRPr lang="ko-KR" altLang="en-US" dirty="0"/>
          </a:p>
        </p:txBody>
      </p:sp>
      <p:pic>
        <p:nvPicPr>
          <p:cNvPr id="13316" name="Picture 4" descr="Fluoxeti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36572"/>
            <a:ext cx="48768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372</Words>
  <Application>Microsoft Office PowerPoint</Application>
  <PresentationFormat>화면 슬라이드 쇼(4:3)</PresentationFormat>
  <Paragraphs>66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 Depression &amp; SSRI</vt:lpstr>
      <vt:lpstr>INDEX</vt:lpstr>
      <vt:lpstr>1. Depression</vt:lpstr>
      <vt:lpstr>PowerPoint 프레젠테이션</vt:lpstr>
      <vt:lpstr>2. Serotonin</vt:lpstr>
      <vt:lpstr>PowerPoint 프레젠테이션</vt:lpstr>
      <vt:lpstr>3. Antidepressants</vt:lpstr>
      <vt:lpstr> Tricyclic antidepressants (TCAs) </vt:lpstr>
      <vt:lpstr>SSRI</vt:lpstr>
      <vt:lpstr>SNRI</vt:lpstr>
      <vt:lpstr>4.Mechanism of SSRI</vt:lpstr>
      <vt:lpstr>PowerPoint 프레젠테이션</vt:lpstr>
      <vt:lpstr>5HT1A receptor downregulation</vt:lpstr>
      <vt:lpstr>PowerPoint 프레젠테이션</vt:lpstr>
      <vt:lpstr>PowerPoint 프레젠테이션</vt:lpstr>
      <vt:lpstr>Serotonin transporter (SERT)</vt:lpstr>
      <vt:lpstr> Increased availability of serotonin in the synaptic space. </vt:lpstr>
      <vt:lpstr>5HT1A receptors are downregulated</vt:lpstr>
      <vt:lpstr>PowerPoint 프레젠테이션</vt:lpstr>
      <vt:lpstr>Differences between TCAs and SNRIs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Depression &amp; SSRI</dc:title>
  <dc:creator>FastPC</dc:creator>
  <cp:lastModifiedBy>FastPC</cp:lastModifiedBy>
  <cp:revision>20</cp:revision>
  <dcterms:created xsi:type="dcterms:W3CDTF">2016-12-05T09:34:14Z</dcterms:created>
  <dcterms:modified xsi:type="dcterms:W3CDTF">2016-12-06T10:44:08Z</dcterms:modified>
</cp:coreProperties>
</file>