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1" r:id="rId5"/>
    <p:sldId id="259" r:id="rId6"/>
    <p:sldId id="260" r:id="rId7"/>
    <p:sldId id="262" r:id="rId8"/>
    <p:sldId id="267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A40FB0B-B6BF-4727-8F19-8123BB4DA8AC}" type="datetimeFigureOut">
              <a:rPr lang="ko-KR" altLang="en-US" smtClean="0"/>
              <a:t>2016-11-29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0BCE4C-DE57-4281-872A-4AB1E740D0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FB0B-B6BF-4727-8F19-8123BB4DA8AC}" type="datetimeFigureOut">
              <a:rPr lang="ko-KR" altLang="en-US" smtClean="0"/>
              <a:t>2016-11-29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CE4C-DE57-4281-872A-4AB1E740D0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A40FB0B-B6BF-4727-8F19-8123BB4DA8AC}" type="datetimeFigureOut">
              <a:rPr lang="ko-KR" altLang="en-US" smtClean="0"/>
              <a:t>2016-11-29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60BCE4C-DE57-4281-872A-4AB1E740D0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FB0B-B6BF-4727-8F19-8123BB4DA8AC}" type="datetimeFigureOut">
              <a:rPr lang="ko-KR" altLang="en-US" smtClean="0"/>
              <a:t>2016-11-29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0BCE4C-DE57-4281-872A-4AB1E740D09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FB0B-B6BF-4727-8F19-8123BB4DA8AC}" type="datetimeFigureOut">
              <a:rPr lang="ko-KR" altLang="en-US" smtClean="0"/>
              <a:t>2016-11-29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60BCE4C-DE57-4281-872A-4AB1E740D09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A40FB0B-B6BF-4727-8F19-8123BB4DA8AC}" type="datetimeFigureOut">
              <a:rPr lang="ko-KR" altLang="en-US" smtClean="0"/>
              <a:t>2016-11-29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60BCE4C-DE57-4281-872A-4AB1E740D09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A40FB0B-B6BF-4727-8F19-8123BB4DA8AC}" type="datetimeFigureOut">
              <a:rPr lang="ko-KR" altLang="en-US" smtClean="0"/>
              <a:t>2016-11-29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60BCE4C-DE57-4281-872A-4AB1E740D09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FB0B-B6BF-4727-8F19-8123BB4DA8AC}" type="datetimeFigureOut">
              <a:rPr lang="ko-KR" altLang="en-US" smtClean="0"/>
              <a:t>2016-11-29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0BCE4C-DE57-4281-872A-4AB1E740D0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FB0B-B6BF-4727-8F19-8123BB4DA8AC}" type="datetimeFigureOut">
              <a:rPr lang="ko-KR" altLang="en-US" smtClean="0"/>
              <a:t>2016-11-29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0BCE4C-DE57-4281-872A-4AB1E740D0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FB0B-B6BF-4727-8F19-8123BB4DA8AC}" type="datetimeFigureOut">
              <a:rPr lang="ko-KR" altLang="en-US" smtClean="0"/>
              <a:t>2016-11-29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0BCE4C-DE57-4281-872A-4AB1E740D09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A40FB0B-B6BF-4727-8F19-8123BB4DA8AC}" type="datetimeFigureOut">
              <a:rPr lang="ko-KR" altLang="en-US" smtClean="0"/>
              <a:t>2016-11-29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60BCE4C-DE57-4281-872A-4AB1E740D09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A40FB0B-B6BF-4727-8F19-8123BB4DA8AC}" type="datetimeFigureOut">
              <a:rPr lang="ko-KR" altLang="en-US" smtClean="0"/>
              <a:t>2016-11-29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0BCE4C-DE57-4281-872A-4AB1E740D09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hayngsag?Redirect=Log&amp;logNo=16753334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75656" y="1196752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ko-KR" altLang="en-US" sz="4900" b="1" dirty="0" smtClean="0"/>
              <a:t>신경생물학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                            </a:t>
            </a:r>
            <a:r>
              <a:rPr lang="ko-KR" altLang="en-US" dirty="0" smtClean="0"/>
              <a:t>뇌졸중</a:t>
            </a:r>
            <a:r>
              <a:rPr lang="en-US" altLang="ko-KR" dirty="0" smtClean="0"/>
              <a:t>(stoke)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ko-KR" altLang="en-US" dirty="0" err="1" smtClean="0"/>
              <a:t>생명과학부</a:t>
            </a:r>
            <a:r>
              <a:rPr lang="ko-KR" altLang="en-US" dirty="0" smtClean="0"/>
              <a:t> </a:t>
            </a:r>
            <a:r>
              <a:rPr lang="en-US" altLang="ko-KR" dirty="0" smtClean="0"/>
              <a:t>20122713 </a:t>
            </a:r>
            <a:r>
              <a:rPr lang="ko-KR" altLang="en-US" dirty="0" smtClean="0"/>
              <a:t>김주희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7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생활요법 예방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추운 곳에 오랜 시간 있거나 나오는 것을 피한다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- </a:t>
            </a:r>
            <a:r>
              <a:rPr lang="ko-KR" altLang="en-US" dirty="0" smtClean="0"/>
              <a:t>고혈압이나 비만 고령자는 기온 변화나 혈압 변화를 가져오는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곳에 주의</a:t>
            </a:r>
            <a:r>
              <a:rPr lang="en-US" altLang="ko-KR" dirty="0" smtClean="0"/>
              <a:t>!</a:t>
            </a:r>
          </a:p>
          <a:p>
            <a:r>
              <a:rPr lang="ko-KR" altLang="en-US" dirty="0" smtClean="0"/>
              <a:t>규칙적인 운동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운동부족을 그대로 방치하고 식사의 양을 줄이는 것보다 운동으로 에너지를 소비해  균형을 잡는다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일상생활에서의 스트레스해소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- </a:t>
            </a:r>
            <a:r>
              <a:rPr lang="ko-KR" altLang="en-US" dirty="0" smtClean="0"/>
              <a:t>과로를 피하고 충분한 수면을 취한다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염분 과다 섭취에 주의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고혈압 예방을 위해 소금은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10g </a:t>
            </a:r>
            <a:r>
              <a:rPr lang="ko-KR" altLang="en-US" dirty="0" smtClean="0"/>
              <a:t>이내로 섭취 권장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7914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Q&amp;A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044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개</a:t>
            </a:r>
            <a:r>
              <a:rPr lang="ko-KR" altLang="en-US" dirty="0"/>
              <a:t>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 smtClean="0"/>
              <a:t>뇌졸중이란</a:t>
            </a:r>
            <a:endParaRPr lang="en-US" altLang="ko-KR" sz="3200" dirty="0" smtClean="0"/>
          </a:p>
          <a:p>
            <a:pPr algn="ctr"/>
            <a:r>
              <a:rPr lang="ko-KR" altLang="en-US" sz="3200" dirty="0" smtClean="0"/>
              <a:t>뇌졸중의 원인</a:t>
            </a:r>
            <a:endParaRPr lang="en-US" altLang="ko-KR" sz="3200" dirty="0"/>
          </a:p>
          <a:p>
            <a:pPr algn="ctr"/>
            <a:r>
              <a:rPr lang="ko-KR" altLang="en-US" sz="3200" dirty="0" smtClean="0"/>
              <a:t>뇌졸중 증상</a:t>
            </a:r>
            <a:endParaRPr lang="en-US" altLang="ko-KR" sz="3200" dirty="0" smtClean="0"/>
          </a:p>
          <a:p>
            <a:pPr algn="ctr"/>
            <a:r>
              <a:rPr lang="ko-KR" altLang="en-US" sz="3200" dirty="0" smtClean="0"/>
              <a:t>뇌졸중 최근 연구</a:t>
            </a:r>
            <a:endParaRPr lang="en-US" altLang="ko-KR" sz="3200" dirty="0" smtClean="0"/>
          </a:p>
          <a:p>
            <a:pPr algn="ctr"/>
            <a:r>
              <a:rPr lang="ko-KR" altLang="en-US" sz="3200" dirty="0" smtClean="0"/>
              <a:t>예방 및 치료</a:t>
            </a:r>
            <a:endParaRPr lang="en-US" altLang="ko-KR" sz="3200" dirty="0" smtClean="0"/>
          </a:p>
          <a:p>
            <a:pPr algn="ctr"/>
            <a:r>
              <a:rPr lang="en-US" altLang="ko-KR" sz="3200" dirty="0" smtClean="0"/>
              <a:t>Q&amp;A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43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뇌의 기능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8241238" cy="3676388"/>
          </a:xfrm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827584" y="537321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3"/>
              </a:rPr>
              <a:t>&lt;TED </a:t>
            </a:r>
            <a:r>
              <a:rPr lang="ko-KR" altLang="en-US" dirty="0" smtClean="0">
                <a:hlinkClick r:id="rId3"/>
              </a:rPr>
              <a:t>과학</a:t>
            </a:r>
            <a:r>
              <a:rPr lang="en-US" altLang="ko-KR" dirty="0" smtClean="0">
                <a:hlinkClick r:id="rId3"/>
              </a:rPr>
              <a:t>&gt; [2] - </a:t>
            </a:r>
            <a:r>
              <a:rPr lang="ko-KR" altLang="en-US" dirty="0" smtClean="0">
                <a:hlinkClick r:id="rId3"/>
              </a:rPr>
              <a:t>질 볼트 </a:t>
            </a:r>
            <a:r>
              <a:rPr lang="ko-KR" altLang="en-US" dirty="0" err="1" smtClean="0">
                <a:hlinkClick r:id="rId3"/>
              </a:rPr>
              <a:t>테일러</a:t>
            </a:r>
            <a:r>
              <a:rPr lang="en-US" altLang="ko-KR" dirty="0" smtClean="0">
                <a:hlinkClick r:id="rId3"/>
              </a:rPr>
              <a:t>(J.. : </a:t>
            </a:r>
            <a:r>
              <a:rPr lang="ko-KR" altLang="en-US" dirty="0" err="1" smtClean="0">
                <a:hlinkClick r:id="rId3"/>
              </a:rPr>
              <a:t>네이버블로그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15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뇌졸중</a:t>
            </a:r>
            <a:r>
              <a:rPr lang="en-US" altLang="ko-KR" dirty="0"/>
              <a:t>(stroke)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886200" cy="2666113"/>
          </a:xfrm>
        </p:spPr>
      </p:pic>
      <p:pic>
        <p:nvPicPr>
          <p:cNvPr id="6" name="내용 개체 틀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381847" cy="2924583"/>
          </a:xfrm>
        </p:spPr>
      </p:pic>
      <p:sp>
        <p:nvSpPr>
          <p:cNvPr id="7" name="TextBox 6"/>
          <p:cNvSpPr txBox="1"/>
          <p:nvPr/>
        </p:nvSpPr>
        <p:spPr>
          <a:xfrm>
            <a:off x="539552" y="465313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허혈성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뇌졸증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뇌경색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ischaemic</a:t>
            </a:r>
            <a:r>
              <a:rPr lang="en-US" altLang="ko-KR" dirty="0" smtClean="0"/>
              <a:t> stroke)</a:t>
            </a:r>
          </a:p>
          <a:p>
            <a:endParaRPr lang="en-US" altLang="ko-KR" dirty="0"/>
          </a:p>
          <a:p>
            <a:r>
              <a:rPr lang="ko-KR" altLang="en-US" dirty="0" smtClean="0"/>
              <a:t>뇌혈전증</a:t>
            </a:r>
            <a:endParaRPr lang="en-US" altLang="ko-KR" dirty="0" smtClean="0"/>
          </a:p>
          <a:p>
            <a:r>
              <a:rPr lang="ko-KR" altLang="en-US" dirty="0" err="1" smtClean="0"/>
              <a:t>뇌색전증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472514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출혈성</a:t>
            </a:r>
            <a:r>
              <a:rPr lang="ko-KR" altLang="en-US" dirty="0" smtClean="0"/>
              <a:t> 뇌졸중</a:t>
            </a:r>
            <a:r>
              <a:rPr lang="en-US" altLang="ko-KR" dirty="0" smtClean="0"/>
              <a:t>(</a:t>
            </a:r>
            <a:r>
              <a:rPr lang="ko-KR" altLang="en-US" dirty="0" smtClean="0"/>
              <a:t>뇌출혈</a:t>
            </a:r>
            <a:r>
              <a:rPr lang="en-US" altLang="ko-KR" dirty="0" smtClean="0"/>
              <a:t>, hemorrhagic stroke)</a:t>
            </a:r>
          </a:p>
          <a:p>
            <a:endParaRPr lang="en-US" altLang="ko-KR" dirty="0"/>
          </a:p>
          <a:p>
            <a:r>
              <a:rPr lang="ko-KR" altLang="en-US" dirty="0" err="1" smtClean="0"/>
              <a:t>뇌내출혈</a:t>
            </a:r>
            <a:endParaRPr lang="en-US" altLang="ko-KR" dirty="0" smtClean="0"/>
          </a:p>
          <a:p>
            <a:r>
              <a:rPr lang="ko-KR" altLang="en-US" dirty="0" err="1" smtClean="0"/>
              <a:t>거미막밑출혈</a:t>
            </a:r>
            <a:r>
              <a:rPr lang="en-US" altLang="ko-KR" dirty="0" smtClean="0"/>
              <a:t>(</a:t>
            </a:r>
            <a:r>
              <a:rPr lang="ko-KR" altLang="en-US" dirty="0" smtClean="0"/>
              <a:t>지주막하출혈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60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원인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</a:pPr>
            <a:r>
              <a:rPr lang="ko-KR" altLang="en-US" dirty="0" smtClean="0"/>
              <a:t>뇌혈전증이나 </a:t>
            </a:r>
            <a:r>
              <a:rPr lang="ko-KR" altLang="en-US" dirty="0" err="1" smtClean="0"/>
              <a:t>뇌색전증의</a:t>
            </a:r>
            <a:r>
              <a:rPr lang="ko-KR" altLang="en-US" dirty="0" smtClean="0"/>
              <a:t> 원인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동맥경화증으로 인해 손상을 입은 혈관에서 생기기 쉽다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고지방식이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흡연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당뇨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고지질혈증</a:t>
            </a:r>
            <a:r>
              <a:rPr lang="ko-KR" altLang="en-US" dirty="0" smtClean="0"/>
              <a:t> 등 이 위험성을 증가한다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>
              <a:buFont typeface="Wingdings" pitchFamily="2" charset="2"/>
              <a:buChar char="u"/>
            </a:pPr>
            <a:r>
              <a:rPr lang="ko-KR" altLang="en-US" dirty="0" smtClean="0"/>
              <a:t>심장조율의 이상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심장판막 질환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최근 발생한 심근경색 등 </a:t>
            </a:r>
            <a:r>
              <a:rPr lang="ko-KR" altLang="en-US" dirty="0" err="1" smtClean="0"/>
              <a:t>뇌색전증</a:t>
            </a:r>
            <a:r>
              <a:rPr lang="ko-KR" altLang="en-US" dirty="0" smtClean="0"/>
              <a:t> 유발</a:t>
            </a:r>
            <a:endParaRPr lang="en-US" altLang="ko-KR" dirty="0" smtClean="0"/>
          </a:p>
          <a:p>
            <a:pPr>
              <a:buFont typeface="Wingdings" pitchFamily="2" charset="2"/>
              <a:buChar char="u"/>
            </a:pPr>
            <a:endParaRPr lang="en-US" altLang="ko-KR" dirty="0"/>
          </a:p>
          <a:p>
            <a:pPr>
              <a:buFont typeface="Wingdings" pitchFamily="2" charset="2"/>
              <a:buChar char="u"/>
            </a:pPr>
            <a:r>
              <a:rPr lang="ko-KR" altLang="en-US" dirty="0" smtClean="0"/>
              <a:t>겸상 적혈구빈혈은 비정상적인 적혈구가 응집하여 혈관을 차단 위험증진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94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증</a:t>
            </a:r>
            <a:r>
              <a:rPr lang="ko-KR" altLang="en-US" dirty="0"/>
              <a:t>상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뇌 구조에 따른 뇌졸중 증상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319" y="44593"/>
            <a:ext cx="3457575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91403"/>
            <a:ext cx="3887867" cy="4020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2402031"/>
            <a:ext cx="42484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신체 한쪽의 마비나 허약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감각저하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운동이 서툴고 섬세한 운동이 안됨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한쪽 눈의 시력 소실이나 양쪽 눈의 시력저하 등 시각장애</a:t>
            </a:r>
            <a:endParaRPr lang="en-US" altLang="ko-KR" sz="2000" dirty="0" smtClean="0"/>
          </a:p>
          <a:p>
            <a:r>
              <a:rPr lang="ko-KR" altLang="en-US" sz="2000" dirty="0" smtClean="0"/>
              <a:t>말이 어눌해짐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적절한 단어의 선택이 어렵고 타인의 말을 이해하기 어려움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구토와 신체의 불균형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10428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최근 연구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3824709" cy="3290843"/>
          </a:xfrm>
        </p:spPr>
      </p:pic>
      <p:sp>
        <p:nvSpPr>
          <p:cNvPr id="5" name="TextBox 4"/>
          <p:cNvSpPr txBox="1"/>
          <p:nvPr/>
        </p:nvSpPr>
        <p:spPr>
          <a:xfrm>
            <a:off x="4283968" y="1700808"/>
            <a:ext cx="468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동물 심장 연구하다 뇌졸중 원인 발견</a:t>
            </a:r>
            <a:endParaRPr lang="en-US" altLang="ko-KR" dirty="0" smtClean="0"/>
          </a:p>
          <a:p>
            <a:r>
              <a:rPr lang="ko-KR" altLang="en-US" dirty="0" err="1" smtClean="0"/>
              <a:t>유펜</a:t>
            </a:r>
            <a:r>
              <a:rPr lang="ko-KR" altLang="en-US" dirty="0" smtClean="0"/>
              <a:t> 연구팀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뇌혈관질환 분자적 기전 밝혀</a:t>
            </a:r>
            <a:r>
              <a:rPr lang="en-US" altLang="ko-KR" dirty="0" smtClean="0"/>
              <a:t>…</a:t>
            </a:r>
          </a:p>
          <a:p>
            <a:endParaRPr lang="en-US" altLang="ko-KR" dirty="0" smtClean="0"/>
          </a:p>
          <a:p>
            <a:r>
              <a:rPr lang="ko-KR" altLang="en-US" dirty="0"/>
              <a:t>뇌 해면상</a:t>
            </a:r>
            <a:r>
              <a:rPr lang="en-US" altLang="ko-KR" dirty="0"/>
              <a:t>(</a:t>
            </a:r>
            <a:r>
              <a:rPr lang="ko-KR" altLang="en-US" dirty="0"/>
              <a:t>海綿狀</a:t>
            </a:r>
            <a:r>
              <a:rPr lang="en-US" altLang="ko-KR" dirty="0"/>
              <a:t>) </a:t>
            </a:r>
            <a:r>
              <a:rPr lang="ko-KR" altLang="en-US" dirty="0"/>
              <a:t>혈관기형</a:t>
            </a:r>
            <a:r>
              <a:rPr lang="en-US" altLang="ko-KR" dirty="0"/>
              <a:t>(CCMs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돌발성</a:t>
            </a:r>
            <a:r>
              <a:rPr lang="en-US" altLang="ko-KR" dirty="0" smtClean="0"/>
              <a:t>/</a:t>
            </a:r>
            <a:r>
              <a:rPr lang="ko-KR" altLang="en-US" dirty="0" smtClean="0"/>
              <a:t>유전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칸 교수 실험실에서는 내피세포에 있는 </a:t>
            </a:r>
            <a:r>
              <a:rPr lang="en-US" altLang="ko-KR" dirty="0"/>
              <a:t>CCM </a:t>
            </a:r>
            <a:r>
              <a:rPr lang="ko-KR" altLang="en-US" dirty="0"/>
              <a:t>단백질이 </a:t>
            </a:r>
            <a:r>
              <a:rPr lang="en-US" altLang="ko-KR" dirty="0"/>
              <a:t>MEKK3 </a:t>
            </a:r>
            <a:r>
              <a:rPr lang="ko-KR" altLang="en-US" dirty="0"/>
              <a:t>효소의 활동과</a:t>
            </a:r>
            <a:r>
              <a:rPr lang="en-US" altLang="ko-KR" dirty="0"/>
              <a:t>, </a:t>
            </a:r>
            <a:r>
              <a:rPr lang="ko-KR" altLang="en-US" dirty="0"/>
              <a:t>배아의 심장이 적절하게 발달할 수 있도록 핵심 역할을 하는 하향 유전자 발현을 조절한다는 사실을 </a:t>
            </a:r>
            <a:r>
              <a:rPr lang="ko-KR" altLang="en-US" dirty="0" smtClean="0"/>
              <a:t>발견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가족성 </a:t>
            </a:r>
            <a:r>
              <a:rPr lang="ko-KR" altLang="en-US" dirty="0" smtClean="0"/>
              <a:t>및 </a:t>
            </a:r>
            <a:r>
              <a:rPr lang="ko-KR" altLang="en-US" dirty="0" err="1" smtClean="0"/>
              <a:t>돌발성</a:t>
            </a:r>
            <a:r>
              <a:rPr lang="ko-KR" altLang="en-US" dirty="0" smtClean="0"/>
              <a:t> </a:t>
            </a:r>
            <a:r>
              <a:rPr lang="ko-KR" altLang="en-US" dirty="0"/>
              <a:t>해면상 혈관기형 모두 혈관내피세포에 </a:t>
            </a:r>
            <a:r>
              <a:rPr lang="en-US" altLang="ko-KR" dirty="0"/>
              <a:t>MEKK3</a:t>
            </a:r>
            <a:r>
              <a:rPr lang="ko-KR" altLang="en-US" dirty="0"/>
              <a:t>와 </a:t>
            </a:r>
            <a:r>
              <a:rPr lang="en-US" altLang="ko-KR" dirty="0"/>
              <a:t>KLF2 </a:t>
            </a:r>
            <a:r>
              <a:rPr lang="ko-KR" altLang="en-US" dirty="0"/>
              <a:t>및 </a:t>
            </a:r>
            <a:r>
              <a:rPr lang="en-US" altLang="ko-KR" dirty="0"/>
              <a:t>KLF4 </a:t>
            </a:r>
            <a:r>
              <a:rPr lang="ko-KR" altLang="en-US" dirty="0"/>
              <a:t>신호가 증가돼 나타난다는 사실은 이 단백질들의 활동을 차단할 수 있는 방법을 고안해 새로운 치료법을 개발할 수 있는 길을 열어주었다</a:t>
            </a:r>
            <a:r>
              <a:rPr lang="en-US" altLang="ko-KR" dirty="0"/>
              <a:t>.</a:t>
            </a:r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1520" y="501317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마이크로 컴퓨터 단층촬영으로 찍은 쥐의 뇌 해면상 혈관기형 모습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붉은 색이 </a:t>
            </a:r>
            <a:r>
              <a:rPr lang="ko-KR" altLang="en-US" dirty="0" err="1" smtClean="0"/>
              <a:t>병변을</a:t>
            </a:r>
            <a:r>
              <a:rPr lang="ko-KR" altLang="en-US" dirty="0" smtClean="0"/>
              <a:t> 나타낸다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74" y="116632"/>
            <a:ext cx="1800200" cy="24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ko-KR" altLang="en-US" sz="4000" b="1" dirty="0"/>
              <a:t>제일약품이 뇌졸중 치료제</a:t>
            </a:r>
            <a:r>
              <a:rPr lang="en-US" altLang="ko-KR" sz="4000" b="1" dirty="0"/>
              <a:t>(JPI-289)</a:t>
            </a:r>
            <a:endParaRPr lang="ko-KR" altLang="en-US" sz="4000" b="1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뇌졸중 치료제 개발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46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예방 및 치료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153400" cy="44958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혈관 내 혈전이 관찰된 경우 혈전 용해제를 사용한 치료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항상투여</a:t>
            </a:r>
            <a:r>
              <a:rPr lang="en-US" altLang="ko-KR" dirty="0" smtClean="0"/>
              <a:t>X)</a:t>
            </a:r>
          </a:p>
          <a:p>
            <a:r>
              <a:rPr lang="ko-KR" altLang="en-US" dirty="0" err="1" smtClean="0"/>
              <a:t>뇌색전일경우</a:t>
            </a:r>
            <a:r>
              <a:rPr lang="en-US" altLang="ko-KR" dirty="0" smtClean="0"/>
              <a:t>,</a:t>
            </a:r>
          </a:p>
          <a:p>
            <a:pPr marL="0" indent="0"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아스피린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외파린</a:t>
            </a:r>
            <a:r>
              <a:rPr lang="ko-KR" altLang="en-US" dirty="0" smtClean="0"/>
              <a:t> 등 혈액응고를 방지하는 약물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혈관이 좁아진 것이 확인되면 수술을 통한 혈관 확장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ko-KR" altLang="en-US" dirty="0" smtClean="0"/>
              <a:t>물리치료나 </a:t>
            </a:r>
            <a:r>
              <a:rPr lang="ko-KR" altLang="en-US" dirty="0"/>
              <a:t>언어치료 등 재활 치료가 필수적</a:t>
            </a:r>
            <a:endParaRPr lang="en-US" altLang="ko-KR" dirty="0"/>
          </a:p>
          <a:p>
            <a:r>
              <a:rPr lang="ko-KR" altLang="en-US" dirty="0"/>
              <a:t>지방질의 섭취를 줄이는 생활습관의 개선으로 재발 줄이기</a:t>
            </a:r>
            <a:endParaRPr lang="en-US" altLang="ko-KR" dirty="0"/>
          </a:p>
          <a:p>
            <a:r>
              <a:rPr lang="ko-KR" altLang="en-US" dirty="0"/>
              <a:t>고혈압</a:t>
            </a:r>
            <a:r>
              <a:rPr lang="en-US" altLang="ko-KR" dirty="0"/>
              <a:t>, </a:t>
            </a:r>
            <a:r>
              <a:rPr lang="ko-KR" altLang="en-US" dirty="0"/>
              <a:t>신장병</a:t>
            </a:r>
            <a:r>
              <a:rPr lang="en-US" altLang="ko-KR" dirty="0"/>
              <a:t>, </a:t>
            </a:r>
            <a:r>
              <a:rPr lang="ko-KR" altLang="en-US" dirty="0"/>
              <a:t>당뇨병</a:t>
            </a:r>
            <a:r>
              <a:rPr lang="en-US" altLang="ko-KR" dirty="0"/>
              <a:t>, </a:t>
            </a:r>
            <a:r>
              <a:rPr lang="ko-KR" altLang="en-US" dirty="0" err="1"/>
              <a:t>고지혈증</a:t>
            </a:r>
            <a:r>
              <a:rPr lang="en-US" altLang="ko-KR" dirty="0"/>
              <a:t>, </a:t>
            </a:r>
            <a:r>
              <a:rPr lang="ko-KR" altLang="en-US" dirty="0"/>
              <a:t>흡연</a:t>
            </a:r>
            <a:r>
              <a:rPr lang="en-US" altLang="ko-KR" dirty="0"/>
              <a:t>, </a:t>
            </a:r>
            <a:r>
              <a:rPr lang="ko-KR" altLang="en-US" dirty="0"/>
              <a:t>알코올</a:t>
            </a:r>
            <a:r>
              <a:rPr lang="en-US" altLang="ko-KR" dirty="0"/>
              <a:t> </a:t>
            </a:r>
            <a:r>
              <a:rPr lang="ko-KR" altLang="en-US" dirty="0"/>
              <a:t>이에 해당되면 예방이 필수</a:t>
            </a:r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7672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754</TotalTime>
  <Words>387</Words>
  <Application>Microsoft Office PowerPoint</Application>
  <PresentationFormat>화면 슬라이드 쇼(4:3)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가을</vt:lpstr>
      <vt:lpstr>신경생물학                              뇌졸중(stoke)</vt:lpstr>
      <vt:lpstr>개요</vt:lpstr>
      <vt:lpstr>뇌의 기능</vt:lpstr>
      <vt:lpstr>뇌졸중(stroke)</vt:lpstr>
      <vt:lpstr>원인</vt:lpstr>
      <vt:lpstr>증상</vt:lpstr>
      <vt:lpstr>최근 연구</vt:lpstr>
      <vt:lpstr>뇌졸중 치료제 개발</vt:lpstr>
      <vt:lpstr>예방 및 치료</vt:lpstr>
      <vt:lpstr>생활요법 예방</vt:lpstr>
      <vt:lpstr>Q&amp;A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신경생물학                              뇌졸중(stoke)</dc:title>
  <dc:creator>USER</dc:creator>
  <cp:lastModifiedBy>USER</cp:lastModifiedBy>
  <cp:revision>21</cp:revision>
  <dcterms:created xsi:type="dcterms:W3CDTF">2016-11-28T12:30:03Z</dcterms:created>
  <dcterms:modified xsi:type="dcterms:W3CDTF">2016-11-29T11:24:02Z</dcterms:modified>
</cp:coreProperties>
</file>