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9" r:id="rId3"/>
    <p:sldId id="267" r:id="rId4"/>
    <p:sldId id="310" r:id="rId5"/>
    <p:sldId id="274" r:id="rId6"/>
    <p:sldId id="314" r:id="rId7"/>
    <p:sldId id="276" r:id="rId8"/>
    <p:sldId id="302" r:id="rId9"/>
    <p:sldId id="304" r:id="rId10"/>
    <p:sldId id="280" r:id="rId11"/>
    <p:sldId id="311" r:id="rId12"/>
    <p:sldId id="313" r:id="rId13"/>
    <p:sldId id="315" r:id="rId14"/>
    <p:sldId id="312" r:id="rId15"/>
    <p:sldId id="279" r:id="rId16"/>
    <p:sldId id="278" r:id="rId17"/>
    <p:sldId id="305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0E49-FD57-4788-9F8E-7DA9519E63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1DDDD-0546-4808-8270-BA2B3CBFC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6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0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29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2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68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5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68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94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26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45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4BE6-9552-4C68-8483-C92D4A709DFA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B50B-BD5E-439D-B6BB-0CE3A83AD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3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rp.nih.gov/catalyst/v21i6/the-sig-be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75/n7356/full/nature10317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836712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Aging and </a:t>
            </a:r>
            <a:r>
              <a:rPr lang="en-US" altLang="ko-K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proteostasis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885" y="5623514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atin typeface="Castellar" panose="020A0402060406010301" pitchFamily="18" charset="0"/>
              </a:rPr>
              <a:t>Young </a:t>
            </a:r>
            <a:r>
              <a:rPr lang="en-US" altLang="ko-KR" sz="1200" dirty="0" err="1" smtClean="0">
                <a:latin typeface="Castellar" panose="020A0402060406010301" pitchFamily="18" charset="0"/>
              </a:rPr>
              <a:t>Shik</a:t>
            </a:r>
            <a:r>
              <a:rPr lang="en-US" altLang="ko-KR" sz="1200" dirty="0" smtClean="0">
                <a:latin typeface="Castellar" panose="020A0402060406010301" pitchFamily="18" charset="0"/>
              </a:rPr>
              <a:t> Park</a:t>
            </a:r>
          </a:p>
          <a:p>
            <a:pPr algn="ctr"/>
            <a:r>
              <a:rPr lang="en-US" altLang="ko-KR" sz="1200" dirty="0" smtClean="0">
                <a:latin typeface="Castellar" panose="020A0402060406010301" pitchFamily="18" charset="0"/>
              </a:rPr>
              <a:t>School</a:t>
            </a:r>
            <a:r>
              <a:rPr lang="ko-KR" altLang="en-US" sz="1200" dirty="0" smtClean="0">
                <a:latin typeface="Castellar" panose="020A0402060406010301" pitchFamily="18" charset="0"/>
              </a:rPr>
              <a:t> </a:t>
            </a:r>
            <a:r>
              <a:rPr lang="en-US" altLang="ko-KR" sz="1200" dirty="0" smtClean="0">
                <a:latin typeface="Castellar" panose="020A0402060406010301" pitchFamily="18" charset="0"/>
              </a:rPr>
              <a:t>of Biological Sciences, </a:t>
            </a:r>
            <a:r>
              <a:rPr lang="en-US" altLang="ko-KR" sz="1200" dirty="0" err="1" smtClean="0">
                <a:latin typeface="Castellar" panose="020A0402060406010301" pitchFamily="18" charset="0"/>
              </a:rPr>
              <a:t>Inje</a:t>
            </a:r>
            <a:r>
              <a:rPr lang="en-US" altLang="ko-KR" sz="1200" dirty="0" smtClean="0">
                <a:latin typeface="Castellar" panose="020A0402060406010301" pitchFamily="18" charset="0"/>
              </a:rPr>
              <a:t> University</a:t>
            </a:r>
            <a:endParaRPr lang="ko-KR" altLang="en-US" sz="1200" dirty="0">
              <a:latin typeface="Castellar" panose="020A0402060406010301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35" y="1916832"/>
            <a:ext cx="4411238" cy="30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3953540" cy="420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35292" y="5541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different levels of integration of the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49692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Gerontol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June;69(S1):S33–S38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0821" y="2204864"/>
            <a:ext cx="17642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cytosolic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organelle</a:t>
            </a: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Intercellular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organ &amp; tissue</a:t>
            </a: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" y="3573016"/>
            <a:ext cx="76243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49060" y="443567"/>
            <a:ext cx="73448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Organismal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role of cell-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nonautonomous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regulation and transcellular chaperone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signaling</a:t>
            </a:r>
          </a:p>
          <a:p>
            <a:endParaRPr lang="en-US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HSR and other cell stress responses such as the unfolded protein response (UPR) can function autonomously in single-cell eukaryotes and tissue culture cells; </a:t>
            </a:r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within the context of a multicellular animal, the PN is regulated by cell-</a:t>
            </a:r>
            <a:r>
              <a:rPr lang="en-US" altLang="ko-K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nonautonomous</a:t>
            </a:r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signaling through specific sensory neurons and by the process of transcellular chaperone signaling.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identified forms of stress signaling control the PN between neurons and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nonneuronal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somatic tissues to achieve balanced tissue expression of chaperones in response to environmental stress and to ensure that metastable aggregation-prone proteins expressed within any single tissue do not generate local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proteotoxic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risk. Transcellular chaperone signaling leads to the compensatory expression of chaperones in other somatic tissues of the animal, perhaps preventing the spread of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proteotoxic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damage. Genes Dev. 2014 Jul 15; 28(14): 1533–1543.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3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8" y="2924944"/>
            <a:ext cx="4023681" cy="28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73106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non-autonomous control of the heat shock response (HSR) by neurons.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Organismal control of heat shock transcription factor 1 (HSF-1) transcriptional activity in peripheral tissues by the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thermosensory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AFD neuron via a guanylyl cyclase GCY-8-dependent signaling cascade. A steroid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signalling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-dependent feedback loop from peripheral cells reports HSR activity back to the AFD neurons.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808472"/>
            <a:ext cx="2942761" cy="296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23300" y="3941997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Transcellular chaperone signaling regulates the organismal HSR via tissue-to-tissue crosstalk.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imbalance of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single tissue, through reduced (orange) or elevated (blue) expression of Hsp90, is detected and responded to in a different tissue via transcellular chaperone signaling. Because of the key role of Hsp90 as a negative regulator of the HSF-1-dependent HSR, the HSR is either induced (orange) or repressed (blue) at a cell non-autonomous level, leading to different outcomes for organismal survival during stress conditions.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7544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Experimental Biology 2014 217: 129-136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9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59" y="1339027"/>
            <a:ext cx="3840714" cy="35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43608" y="5486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non-autonomous control of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the nervous system and transcellular chaperone signaling. 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87624" y="508518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neurons perceive environmental stimuli and integrate the environmental challenge to fine-tune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peripheral tissues. Non-neuronal tissues report altered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 back to the nervous system. At the same time, tissue-to-tissue signals via transcellular chaperone signaling can override the neuronal component to control cell-specific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allows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crosstalk between somatic cells independent of neural control.</a:t>
            </a:r>
          </a:p>
        </p:txBody>
      </p:sp>
    </p:spTree>
    <p:extLst>
      <p:ext uri="{BB962C8B-B14F-4D97-AF65-F5344CB8AC3E}">
        <p14:creationId xmlns:p14="http://schemas.microsoft.com/office/powerpoint/2010/main" val="316210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528916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45231" y="54880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non-autonomous regulation of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insulin-like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signalling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gonadal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1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408712" cy="384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436096" y="5108487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F1000Prime Reports 2014, 6:7 (doi:10.12703/P6-7)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31640" y="764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relationship between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Caenorhabditis </a:t>
            </a:r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elegans</a:t>
            </a:r>
            <a:endParaRPr lang="en-US" altLang="ko-K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reproduction, aging, and changes in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569562" y="285293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shock 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unfolded protein 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ubiquitin-proteasome system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5696" y="551723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molecular mechanism(s) responsible for PN remodeling and the upstream signals that promote these changes?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43808" y="1411035"/>
            <a:ext cx="648072" cy="383595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5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862359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67544" y="620688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in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components</a:t>
            </a: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is the evolution of heat shock proteins (HSPs) among the extant three domains of life — Bacteria, Archaea and Eukarya. Vertical arrows correspond to increasing genome size and number of expressed genes. The numbers of HSP70, HSP40 and HSP90 chaperones, of HSP60 chaperonin family subunits, small HSPs (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sHSPs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of HSP100 proteins found in each species are indicated. LUCA, last universal common ancestor.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chaperones: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class of molecules that bind and inhibit the unstable or misfolded proteins.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00600" cy="405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302445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Jeanne Calment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0210"/>
            <a:ext cx="2095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48" y="2294460"/>
            <a:ext cx="1907282" cy="21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0730" y="5085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https://en.wikipedia.org/wiki/Jeanne_Calment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372045" cy="35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31072"/>
            <a:ext cx="3674484" cy="233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3753" y="548680"/>
            <a:ext cx="314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34281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1033222"/>
            <a:ext cx="3132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aging?</a:t>
            </a: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is characterized by a progressive loss of physiological integrity, leading to impaired function and increased vulnerability to death.</a:t>
            </a: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complex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that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prompted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new theories in regard to its process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origin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(programmed</a:t>
            </a:r>
            <a:r>
              <a:rPr lang="ko-KR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non-programmed)</a:t>
            </a:r>
          </a:p>
          <a:p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aging have focused on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changes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lifetime of an organism with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reasonable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that a series of progressive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 collectively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the aging process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5049"/>
            <a:ext cx="47799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085189" y="5838636"/>
            <a:ext cx="1898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153, 1194-1217 (2013)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855875" y="665717"/>
            <a:ext cx="2435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Hallmarks of Aging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3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7584" y="620688"/>
            <a:ext cx="7550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protein homeostasis (through recycling)</a:t>
            </a:r>
          </a:p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term coined in a landmark Science paper in 2008, is a broad concept that is relevant to all fields of study that involve protein synthesis, folding, processing, and turnover (Science 319:916–919, 2008). </a:t>
            </a:r>
          </a:p>
          <a:p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decline of </a:t>
            </a:r>
            <a:r>
              <a:rPr lang="en-US" altLang="ko-K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aging</a:t>
            </a:r>
          </a:p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protein homeostasis degenerates and collapses, cells get old . . . and sick. </a:t>
            </a:r>
          </a:p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Hallmark features of cellular aging include a buildup of </a:t>
            </a:r>
            <a:r>
              <a:rPr lang="en-US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proteotoxic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stress, mistranslation of nascent polypeptides, and concentration of damaged, misfolded proteins and protein aggregates. </a:t>
            </a:r>
          </a:p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accumulation of cellular waste is toxic to cells. That’s when things start to fall apart. 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http://irp.nih.gov/catalyst/v21i6/the-sig-beat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83" y="3789040"/>
            <a:ext cx="3940387" cy="234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6361"/>
            <a:ext cx="3537891" cy="23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15780" cy="34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15616" y="5157192"/>
            <a:ext cx="7200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aberrantly folded protein species caused by disease, aging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stress reduces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capacity by sequestering or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inhibiting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(PN) components. This results in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misfolding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aggregation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endogenous proteins. These additional misfolded species in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engage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PN (PN titration model), thereby further reducing the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and driving </a:t>
            </a:r>
            <a:r>
              <a:rPr lang="en-US" altLang="ko-K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feedback loop that eventually leads </a:t>
            </a:r>
            <a:r>
              <a:rPr lang="en-US" altLang="ko-KR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ko-KR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Trends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Cell Biology September 2014, Vol. 24, No. 9 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24100" y="6558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Self-propagating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of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decline in disease and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2776"/>
            <a:ext cx="4176463" cy="428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75656" y="80535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reactions of protein folding and aggregation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88232" y="58854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http://www.nature.com/nature/journal/v475/n7356/full/nature10317.html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42243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2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2249"/>
            <a:ext cx="6408756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23962" y="431559"/>
            <a:ext cx="1345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149080"/>
            <a:ext cx="10343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Chaperones</a:t>
            </a:r>
          </a:p>
          <a:p>
            <a:pPr algn="r"/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</a:p>
          <a:p>
            <a:pPr algn="r"/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Autophagy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1600" y="908720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impaired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one cell or tissue affect the organism?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studies show that unlike thought before, stress responses and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proteostasis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controlled at the organismal level by inter-tissue communication.</a:t>
            </a: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impaired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proteostasis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 a therapeutic target?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80928"/>
            <a:ext cx="2618467" cy="392443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71600" y="486916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Pathways and modifiers influencing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Genetic, epigenetic, physiological and environmental stressors affect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cause the accumulation of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misfunctional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proteins. Small molecule modulators of the activities of the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pathways (small molecule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regulators) facilitate chaperone-mediate refolding and/or induce the degradation of misfolded and damaged proteins therefore rebalancing cellular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parenthesis are indicated some of the genes responsible for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proteostasis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maintenance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Med Chem. 2012; 12(22): 2623–2640. </a:t>
            </a:r>
          </a:p>
        </p:txBody>
      </p:sp>
    </p:spTree>
    <p:extLst>
      <p:ext uri="{BB962C8B-B14F-4D97-AF65-F5344CB8AC3E}">
        <p14:creationId xmlns:p14="http://schemas.microsoft.com/office/powerpoint/2010/main" val="25781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1052</Words>
  <Application>Microsoft Office PowerPoint</Application>
  <PresentationFormat>화면 슬라이드 쇼(4:3)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Castellar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124</cp:revision>
  <dcterms:created xsi:type="dcterms:W3CDTF">2016-04-23T09:42:33Z</dcterms:created>
  <dcterms:modified xsi:type="dcterms:W3CDTF">2016-11-08T10:03:08Z</dcterms:modified>
</cp:coreProperties>
</file>