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2" r:id="rId5"/>
    <p:sldId id="259" r:id="rId6"/>
    <p:sldId id="269" r:id="rId7"/>
    <p:sldId id="283" r:id="rId8"/>
    <p:sldId id="289" r:id="rId9"/>
    <p:sldId id="287" r:id="rId10"/>
    <p:sldId id="292" r:id="rId11"/>
    <p:sldId id="271" r:id="rId12"/>
    <p:sldId id="297" r:id="rId13"/>
    <p:sldId id="280" r:id="rId14"/>
    <p:sldId id="279" r:id="rId15"/>
    <p:sldId id="295" r:id="rId16"/>
    <p:sldId id="272" r:id="rId17"/>
    <p:sldId id="296" r:id="rId18"/>
    <p:sldId id="260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82F"/>
    <a:srgbClr val="004C40"/>
    <a:srgbClr val="8BC245"/>
    <a:srgbClr val="F9F9F9"/>
    <a:srgbClr val="EDEDE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838" autoAdjust="0"/>
    <p:restoredTop sz="94737" autoAdjust="0"/>
  </p:normalViewPr>
  <p:slideViewPr>
    <p:cSldViewPr snapToGrid="0">
      <p:cViewPr>
        <p:scale>
          <a:sx n="60" d="100"/>
          <a:sy n="60" d="100"/>
        </p:scale>
        <p:origin x="-528" y="-210"/>
      </p:cViewPr>
      <p:guideLst>
        <p:guide orient="horz" pos="2160"/>
        <p:guide pos="3840"/>
      </p:guideLst>
    </p:cSldViewPr>
  </p:slideViewPr>
  <p:notesTextViewPr>
    <p:cViewPr>
      <p:scale>
        <a:sx n="25" d="100"/>
        <a:sy n="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1-29T05:25:07.745" idx="2">
    <p:pos x="518" y="2762"/>
    <p:text>정상적인 뇌와 비정상적인 뇌는 뇌파에서 분명한 특징을 나타내기 때문에 뇌파를 측정하여 뇌의 이상 여부를 판단할 수 있다.
만일 비정상적인 뇌의 리듬을 조절해 정상적인 리듬으로 바꿀 수 있다면 뇌의 기능도 정상이 될까? 일반적으로 뇌의 리듬처럼 자율신경계가 조절하는 몸의 기능은 우리가 통제할 수 없는 것으로 알려졌다. 그러나 미국 예일대의 밀러 박사는 내장이나 심장의 근육처럼 우리 의지로 조절할 수 없는 근육(불수의근)이나 자율신경계도 조건에 따라 우리 의지로 조절이 가능하다는 사실을 1950년대에 발견했다. 이렇게 불수의근이나 자율신경계를 우리 의지로 제어하는 기술이 바로 바이오피드백(biofeedback)이다. 특히 뇌파를 통제하는 바이오피드백 기술을 신경이란 의미의 접두사 뉴로(neuro-)와 결합해 뉴로피드백(neurofeedback)이라 부른다.
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_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자유형 24"/>
          <p:cNvSpPr/>
          <p:nvPr userDrawn="1"/>
        </p:nvSpPr>
        <p:spPr>
          <a:xfrm>
            <a:off x="0" y="0"/>
            <a:ext cx="8258629" cy="6858000"/>
          </a:xfrm>
          <a:custGeom>
            <a:avLst/>
            <a:gdLst>
              <a:gd name="connsiteX0" fmla="*/ 0 w 8258629"/>
              <a:gd name="connsiteY0" fmla="*/ 0 h 6878451"/>
              <a:gd name="connsiteX1" fmla="*/ 3697357 w 8258629"/>
              <a:gd name="connsiteY1" fmla="*/ 0 h 6878451"/>
              <a:gd name="connsiteX2" fmla="*/ 5220929 w 8258629"/>
              <a:gd name="connsiteY2" fmla="*/ 0 h 6878451"/>
              <a:gd name="connsiteX3" fmla="*/ 6164825 w 8258629"/>
              <a:gd name="connsiteY3" fmla="*/ 560438 h 6878451"/>
              <a:gd name="connsiteX4" fmla="*/ 7433187 w 8258629"/>
              <a:gd name="connsiteY4" fmla="*/ 1356852 h 6878451"/>
              <a:gd name="connsiteX5" fmla="*/ 7580671 w 8258629"/>
              <a:gd name="connsiteY5" fmla="*/ 3392129 h 6878451"/>
              <a:gd name="connsiteX6" fmla="*/ 8258629 w 8258629"/>
              <a:gd name="connsiteY6" fmla="*/ 4368800 h 6878451"/>
              <a:gd name="connsiteX7" fmla="*/ 7750628 w 8258629"/>
              <a:gd name="connsiteY7" fmla="*/ 6081486 h 6878451"/>
              <a:gd name="connsiteX8" fmla="*/ 6426926 w 8258629"/>
              <a:gd name="connsiteY8" fmla="*/ 6855478 h 6878451"/>
              <a:gd name="connsiteX9" fmla="*/ 6426926 w 8258629"/>
              <a:gd name="connsiteY9" fmla="*/ 6878451 h 6878451"/>
              <a:gd name="connsiteX10" fmla="*/ 0 w 8258629"/>
              <a:gd name="connsiteY10" fmla="*/ 6878451 h 6878451"/>
              <a:gd name="connsiteX11" fmla="*/ 0 w 8258629"/>
              <a:gd name="connsiteY11" fmla="*/ 6858000 h 6878451"/>
              <a:gd name="connsiteX12" fmla="*/ 0 w 8258629"/>
              <a:gd name="connsiteY12" fmla="*/ 5698423 h 6878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58629" h="6878451">
                <a:moveTo>
                  <a:pt x="0" y="0"/>
                </a:moveTo>
                <a:lnTo>
                  <a:pt x="3697357" y="0"/>
                </a:lnTo>
                <a:lnTo>
                  <a:pt x="5220929" y="0"/>
                </a:lnTo>
                <a:lnTo>
                  <a:pt x="6164825" y="560438"/>
                </a:lnTo>
                <a:lnTo>
                  <a:pt x="7433187" y="1356852"/>
                </a:lnTo>
                <a:lnTo>
                  <a:pt x="7580671" y="3392129"/>
                </a:lnTo>
                <a:lnTo>
                  <a:pt x="8258629" y="4368800"/>
                </a:lnTo>
                <a:lnTo>
                  <a:pt x="7750628" y="6081486"/>
                </a:lnTo>
                <a:lnTo>
                  <a:pt x="6426926" y="6855478"/>
                </a:lnTo>
                <a:lnTo>
                  <a:pt x="6426926" y="6878451"/>
                </a:lnTo>
                <a:lnTo>
                  <a:pt x="0" y="6878451"/>
                </a:lnTo>
                <a:lnTo>
                  <a:pt x="0" y="6858000"/>
                </a:lnTo>
                <a:lnTo>
                  <a:pt x="0" y="5698423"/>
                </a:lnTo>
                <a:close/>
              </a:path>
            </a:pathLst>
          </a:cu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81A-128B-499D-A1BD-52947A59EC4D}" type="datetimeFigureOut">
              <a:rPr lang="ko-KR" altLang="en-US" smtClean="0"/>
              <a:pPr/>
              <a:t>2016-11-30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7A30-1FC8-4D84-BE84-9964863F1D7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6" name="그룹 15"/>
          <p:cNvGrpSpPr/>
          <p:nvPr userDrawn="1"/>
        </p:nvGrpSpPr>
        <p:grpSpPr>
          <a:xfrm>
            <a:off x="5007840" y="383457"/>
            <a:ext cx="3409048" cy="6573795"/>
            <a:chOff x="5007840" y="383457"/>
            <a:chExt cx="3409048" cy="6573795"/>
          </a:xfrm>
          <a:solidFill>
            <a:srgbClr val="8BC245"/>
          </a:solidFill>
        </p:grpSpPr>
        <p:sp>
          <p:nvSpPr>
            <p:cNvPr id="17" name="자유형 16"/>
            <p:cNvSpPr/>
            <p:nvPr/>
          </p:nvSpPr>
          <p:spPr>
            <a:xfrm rot="2400000" flipV="1">
              <a:off x="5007840" y="383457"/>
              <a:ext cx="3210811" cy="691613"/>
            </a:xfrm>
            <a:custGeom>
              <a:avLst/>
              <a:gdLst>
                <a:gd name="connsiteX0" fmla="*/ 3034748 w 3432313"/>
                <a:gd name="connsiteY0" fmla="*/ 808382 h 808382"/>
                <a:gd name="connsiteX1" fmla="*/ 0 w 3432313"/>
                <a:gd name="connsiteY1" fmla="*/ 0 h 808382"/>
                <a:gd name="connsiteX2" fmla="*/ 3432313 w 3432313"/>
                <a:gd name="connsiteY2" fmla="*/ 13252 h 808382"/>
                <a:gd name="connsiteX3" fmla="*/ 3034748 w 3432313"/>
                <a:gd name="connsiteY3" fmla="*/ 808382 h 808382"/>
                <a:gd name="connsiteX0" fmla="*/ 2551354 w 3432313"/>
                <a:gd name="connsiteY0" fmla="*/ 739325 h 739325"/>
                <a:gd name="connsiteX1" fmla="*/ 0 w 3432313"/>
                <a:gd name="connsiteY1" fmla="*/ 0 h 739325"/>
                <a:gd name="connsiteX2" fmla="*/ 3432313 w 3432313"/>
                <a:gd name="connsiteY2" fmla="*/ 13252 h 739325"/>
                <a:gd name="connsiteX3" fmla="*/ 2551354 w 3432313"/>
                <a:gd name="connsiteY3" fmla="*/ 739325 h 73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2313" h="739325">
                  <a:moveTo>
                    <a:pt x="2551354" y="739325"/>
                  </a:moveTo>
                  <a:lnTo>
                    <a:pt x="0" y="0"/>
                  </a:lnTo>
                  <a:lnTo>
                    <a:pt x="3432313" y="13252"/>
                  </a:lnTo>
                  <a:lnTo>
                    <a:pt x="2551354" y="7393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자유형 17"/>
            <p:cNvSpPr/>
            <p:nvPr/>
          </p:nvSpPr>
          <p:spPr>
            <a:xfrm>
              <a:off x="6235411" y="5457220"/>
              <a:ext cx="1723177" cy="1500032"/>
            </a:xfrm>
            <a:custGeom>
              <a:avLst/>
              <a:gdLst>
                <a:gd name="connsiteX0" fmla="*/ 1842052 w 1842052"/>
                <a:gd name="connsiteY0" fmla="*/ 0 h 1603513"/>
                <a:gd name="connsiteX1" fmla="*/ 1603513 w 1842052"/>
                <a:gd name="connsiteY1" fmla="*/ 993913 h 1603513"/>
                <a:gd name="connsiteX2" fmla="*/ 0 w 1842052"/>
                <a:gd name="connsiteY2" fmla="*/ 1603513 h 1603513"/>
                <a:gd name="connsiteX3" fmla="*/ 1842052 w 1842052"/>
                <a:gd name="connsiteY3" fmla="*/ 0 h 1603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2052" h="1603513">
                  <a:moveTo>
                    <a:pt x="1842052" y="0"/>
                  </a:moveTo>
                  <a:lnTo>
                    <a:pt x="1603513" y="993913"/>
                  </a:lnTo>
                  <a:lnTo>
                    <a:pt x="0" y="1603513"/>
                  </a:lnTo>
                  <a:lnTo>
                    <a:pt x="184205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자유형 18"/>
            <p:cNvSpPr/>
            <p:nvPr/>
          </p:nvSpPr>
          <p:spPr>
            <a:xfrm>
              <a:off x="7226780" y="2507842"/>
              <a:ext cx="1190108" cy="1884337"/>
            </a:xfrm>
            <a:custGeom>
              <a:avLst/>
              <a:gdLst>
                <a:gd name="connsiteX0" fmla="*/ 278296 w 1272209"/>
                <a:gd name="connsiteY0" fmla="*/ 0 h 2014330"/>
                <a:gd name="connsiteX1" fmla="*/ 0 w 1272209"/>
                <a:gd name="connsiteY1" fmla="*/ 993913 h 2014330"/>
                <a:gd name="connsiteX2" fmla="*/ 1272209 w 1272209"/>
                <a:gd name="connsiteY2" fmla="*/ 2014330 h 2014330"/>
                <a:gd name="connsiteX3" fmla="*/ 278296 w 1272209"/>
                <a:gd name="connsiteY3" fmla="*/ 0 h 201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2209" h="2014330">
                  <a:moveTo>
                    <a:pt x="278296" y="0"/>
                  </a:moveTo>
                  <a:lnTo>
                    <a:pt x="0" y="993913"/>
                  </a:lnTo>
                  <a:lnTo>
                    <a:pt x="1272209" y="2014330"/>
                  </a:lnTo>
                  <a:lnTo>
                    <a:pt x="27829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그룹 19"/>
          <p:cNvGrpSpPr/>
          <p:nvPr userDrawn="1"/>
        </p:nvGrpSpPr>
        <p:grpSpPr>
          <a:xfrm>
            <a:off x="7226779" y="969652"/>
            <a:ext cx="1215576" cy="5410495"/>
            <a:chOff x="7226779" y="969652"/>
            <a:chExt cx="1215576" cy="5410495"/>
          </a:xfrm>
          <a:solidFill>
            <a:srgbClr val="01382F"/>
          </a:solidFill>
        </p:grpSpPr>
        <p:sp>
          <p:nvSpPr>
            <p:cNvPr id="21" name="자유형 20"/>
            <p:cNvSpPr/>
            <p:nvPr/>
          </p:nvSpPr>
          <p:spPr>
            <a:xfrm>
              <a:off x="7226779" y="969652"/>
              <a:ext cx="919736" cy="2466994"/>
            </a:xfrm>
            <a:custGeom>
              <a:avLst/>
              <a:gdLst>
                <a:gd name="connsiteX0" fmla="*/ 225287 w 1563756"/>
                <a:gd name="connsiteY0" fmla="*/ 596348 h 3233531"/>
                <a:gd name="connsiteX1" fmla="*/ 1563756 w 1563756"/>
                <a:gd name="connsiteY1" fmla="*/ 0 h 3233531"/>
                <a:gd name="connsiteX2" fmla="*/ 0 w 1563756"/>
                <a:gd name="connsiteY2" fmla="*/ 3233531 h 3233531"/>
                <a:gd name="connsiteX3" fmla="*/ 225287 w 1563756"/>
                <a:gd name="connsiteY3" fmla="*/ 596348 h 3233531"/>
                <a:gd name="connsiteX0" fmla="*/ 225287 w 983185"/>
                <a:gd name="connsiteY0" fmla="*/ 0 h 2637183"/>
                <a:gd name="connsiteX1" fmla="*/ 983185 w 983185"/>
                <a:gd name="connsiteY1" fmla="*/ 637366 h 2637183"/>
                <a:gd name="connsiteX2" fmla="*/ 0 w 983185"/>
                <a:gd name="connsiteY2" fmla="*/ 2637183 h 2637183"/>
                <a:gd name="connsiteX3" fmla="*/ 225287 w 983185"/>
                <a:gd name="connsiteY3" fmla="*/ 0 h 263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3185" h="2637183">
                  <a:moveTo>
                    <a:pt x="225287" y="0"/>
                  </a:moveTo>
                  <a:lnTo>
                    <a:pt x="983185" y="637366"/>
                  </a:lnTo>
                  <a:lnTo>
                    <a:pt x="0" y="2637183"/>
                  </a:lnTo>
                  <a:lnTo>
                    <a:pt x="22528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자유형 21"/>
            <p:cNvSpPr/>
            <p:nvPr/>
          </p:nvSpPr>
          <p:spPr>
            <a:xfrm rot="21480000">
              <a:off x="7686141" y="3640420"/>
              <a:ext cx="756214" cy="2739727"/>
            </a:xfrm>
            <a:custGeom>
              <a:avLst/>
              <a:gdLst>
                <a:gd name="connsiteX0" fmla="*/ 437321 w 808382"/>
                <a:gd name="connsiteY0" fmla="*/ 0 h 2928730"/>
                <a:gd name="connsiteX1" fmla="*/ 808382 w 808382"/>
                <a:gd name="connsiteY1" fmla="*/ 821634 h 2928730"/>
                <a:gd name="connsiteX2" fmla="*/ 0 w 808382"/>
                <a:gd name="connsiteY2" fmla="*/ 2928730 h 2928730"/>
                <a:gd name="connsiteX3" fmla="*/ 437321 w 808382"/>
                <a:gd name="connsiteY3" fmla="*/ 0 h 292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8382" h="2928730">
                  <a:moveTo>
                    <a:pt x="437321" y="0"/>
                  </a:moveTo>
                  <a:lnTo>
                    <a:pt x="808382" y="821634"/>
                  </a:lnTo>
                  <a:lnTo>
                    <a:pt x="0" y="2928730"/>
                  </a:lnTo>
                  <a:lnTo>
                    <a:pt x="43732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65270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_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81A-128B-499D-A1BD-52947A59EC4D}" type="datetimeFigureOut">
              <a:rPr lang="ko-KR" altLang="en-US" smtClean="0"/>
              <a:pPr/>
              <a:t>2016-11-30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7A30-1FC8-4D84-BE84-9964863F1D7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자유형 5"/>
          <p:cNvSpPr/>
          <p:nvPr userDrawn="1"/>
        </p:nvSpPr>
        <p:spPr>
          <a:xfrm>
            <a:off x="0" y="-18190"/>
            <a:ext cx="5271416" cy="4742591"/>
          </a:xfrm>
          <a:custGeom>
            <a:avLst/>
            <a:gdLst>
              <a:gd name="connsiteX0" fmla="*/ 0 w 5271416"/>
              <a:gd name="connsiteY0" fmla="*/ 0 h 4742591"/>
              <a:gd name="connsiteX1" fmla="*/ 5271416 w 5271416"/>
              <a:gd name="connsiteY1" fmla="*/ 0 h 4742591"/>
              <a:gd name="connsiteX2" fmla="*/ 5181600 w 5271416"/>
              <a:gd name="connsiteY2" fmla="*/ 2532791 h 4742591"/>
              <a:gd name="connsiteX3" fmla="*/ 3562350 w 5271416"/>
              <a:gd name="connsiteY3" fmla="*/ 3066191 h 4742591"/>
              <a:gd name="connsiteX4" fmla="*/ 3238500 w 5271416"/>
              <a:gd name="connsiteY4" fmla="*/ 4113941 h 4742591"/>
              <a:gd name="connsiteX5" fmla="*/ 1981200 w 5271416"/>
              <a:gd name="connsiteY5" fmla="*/ 4742591 h 4742591"/>
              <a:gd name="connsiteX6" fmla="*/ 1257300 w 5271416"/>
              <a:gd name="connsiteY6" fmla="*/ 4666391 h 4742591"/>
              <a:gd name="connsiteX7" fmla="*/ 0 w 5271416"/>
              <a:gd name="connsiteY7" fmla="*/ 4098578 h 474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1416" h="4742591">
                <a:moveTo>
                  <a:pt x="0" y="0"/>
                </a:moveTo>
                <a:lnTo>
                  <a:pt x="5271416" y="0"/>
                </a:lnTo>
                <a:lnTo>
                  <a:pt x="5181600" y="2532791"/>
                </a:lnTo>
                <a:lnTo>
                  <a:pt x="3562350" y="3066191"/>
                </a:lnTo>
                <a:lnTo>
                  <a:pt x="3238500" y="4113941"/>
                </a:lnTo>
                <a:lnTo>
                  <a:pt x="1981200" y="4742591"/>
                </a:lnTo>
                <a:lnTo>
                  <a:pt x="1257300" y="4666391"/>
                </a:lnTo>
                <a:lnTo>
                  <a:pt x="0" y="4098578"/>
                </a:lnTo>
                <a:close/>
              </a:path>
            </a:pathLst>
          </a:custGeom>
          <a:solidFill>
            <a:srgbClr val="004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자유형 6"/>
          <p:cNvSpPr/>
          <p:nvPr userDrawn="1"/>
        </p:nvSpPr>
        <p:spPr>
          <a:xfrm rot="6000000" flipV="1">
            <a:off x="3926561" y="1042528"/>
            <a:ext cx="2776755" cy="689852"/>
          </a:xfrm>
          <a:custGeom>
            <a:avLst/>
            <a:gdLst>
              <a:gd name="connsiteX0" fmla="*/ 21868 w 2776755"/>
              <a:gd name="connsiteY0" fmla="*/ 0 h 689852"/>
              <a:gd name="connsiteX1" fmla="*/ 0 w 2776755"/>
              <a:gd name="connsiteY1" fmla="*/ 124019 h 689852"/>
              <a:gd name="connsiteX2" fmla="*/ 1952648 w 2776755"/>
              <a:gd name="connsiteY2" fmla="*/ 689852 h 689852"/>
              <a:gd name="connsiteX3" fmla="*/ 2776755 w 2776755"/>
              <a:gd name="connsiteY3" fmla="*/ 10636 h 68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6755" h="689852">
                <a:moveTo>
                  <a:pt x="21868" y="0"/>
                </a:moveTo>
                <a:lnTo>
                  <a:pt x="0" y="124019"/>
                </a:lnTo>
                <a:lnTo>
                  <a:pt x="1952648" y="689852"/>
                </a:lnTo>
                <a:lnTo>
                  <a:pt x="2776755" y="10636"/>
                </a:lnTo>
                <a:close/>
              </a:path>
            </a:pathLst>
          </a:custGeom>
          <a:solidFill>
            <a:srgbClr val="8BC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 userDrawn="1"/>
        </p:nvSpPr>
        <p:spPr>
          <a:xfrm rot="3600000">
            <a:off x="171817" y="3687621"/>
            <a:ext cx="1539143" cy="1394241"/>
          </a:xfrm>
          <a:custGeom>
            <a:avLst/>
            <a:gdLst>
              <a:gd name="connsiteX0" fmla="*/ 0 w 1539143"/>
              <a:gd name="connsiteY0" fmla="*/ 1339830 h 1394241"/>
              <a:gd name="connsiteX1" fmla="*/ 1539143 w 1539143"/>
              <a:gd name="connsiteY1" fmla="*/ 0 h 1394241"/>
              <a:gd name="connsiteX2" fmla="*/ 1315998 w 1539143"/>
              <a:gd name="connsiteY2" fmla="*/ 929772 h 1394241"/>
              <a:gd name="connsiteX3" fmla="*/ 94242 w 1539143"/>
              <a:gd name="connsiteY3" fmla="*/ 1394241 h 139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9143" h="1394241">
                <a:moveTo>
                  <a:pt x="0" y="1339830"/>
                </a:moveTo>
                <a:lnTo>
                  <a:pt x="1539143" y="0"/>
                </a:lnTo>
                <a:lnTo>
                  <a:pt x="1315998" y="929772"/>
                </a:lnTo>
                <a:lnTo>
                  <a:pt x="94242" y="1394241"/>
                </a:lnTo>
                <a:close/>
              </a:path>
            </a:pathLst>
          </a:custGeom>
          <a:solidFill>
            <a:srgbClr val="8BC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자유형 8"/>
          <p:cNvSpPr/>
          <p:nvPr userDrawn="1"/>
        </p:nvSpPr>
        <p:spPr>
          <a:xfrm rot="3600000">
            <a:off x="3004763" y="2638444"/>
            <a:ext cx="1190108" cy="1884337"/>
          </a:xfrm>
          <a:custGeom>
            <a:avLst/>
            <a:gdLst>
              <a:gd name="connsiteX0" fmla="*/ 278296 w 1272209"/>
              <a:gd name="connsiteY0" fmla="*/ 0 h 2014330"/>
              <a:gd name="connsiteX1" fmla="*/ 0 w 1272209"/>
              <a:gd name="connsiteY1" fmla="*/ 993913 h 2014330"/>
              <a:gd name="connsiteX2" fmla="*/ 1272209 w 1272209"/>
              <a:gd name="connsiteY2" fmla="*/ 2014330 h 2014330"/>
              <a:gd name="connsiteX3" fmla="*/ 278296 w 1272209"/>
              <a:gd name="connsiteY3" fmla="*/ 0 h 201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2209" h="2014330">
                <a:moveTo>
                  <a:pt x="278296" y="0"/>
                </a:moveTo>
                <a:lnTo>
                  <a:pt x="0" y="993913"/>
                </a:lnTo>
                <a:lnTo>
                  <a:pt x="1272209" y="2014330"/>
                </a:lnTo>
                <a:lnTo>
                  <a:pt x="278296" y="0"/>
                </a:lnTo>
                <a:close/>
              </a:path>
            </a:pathLst>
          </a:custGeom>
          <a:solidFill>
            <a:srgbClr val="8BC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 userDrawn="1"/>
        </p:nvSpPr>
        <p:spPr>
          <a:xfrm rot="3600000">
            <a:off x="4152168" y="1606610"/>
            <a:ext cx="919736" cy="2466994"/>
          </a:xfrm>
          <a:custGeom>
            <a:avLst/>
            <a:gdLst>
              <a:gd name="connsiteX0" fmla="*/ 225287 w 1563756"/>
              <a:gd name="connsiteY0" fmla="*/ 596348 h 3233531"/>
              <a:gd name="connsiteX1" fmla="*/ 1563756 w 1563756"/>
              <a:gd name="connsiteY1" fmla="*/ 0 h 3233531"/>
              <a:gd name="connsiteX2" fmla="*/ 0 w 1563756"/>
              <a:gd name="connsiteY2" fmla="*/ 3233531 h 3233531"/>
              <a:gd name="connsiteX3" fmla="*/ 225287 w 1563756"/>
              <a:gd name="connsiteY3" fmla="*/ 596348 h 3233531"/>
              <a:gd name="connsiteX0" fmla="*/ 225287 w 983185"/>
              <a:gd name="connsiteY0" fmla="*/ 0 h 2637183"/>
              <a:gd name="connsiteX1" fmla="*/ 983185 w 983185"/>
              <a:gd name="connsiteY1" fmla="*/ 637366 h 2637183"/>
              <a:gd name="connsiteX2" fmla="*/ 0 w 983185"/>
              <a:gd name="connsiteY2" fmla="*/ 2637183 h 2637183"/>
              <a:gd name="connsiteX3" fmla="*/ 225287 w 983185"/>
              <a:gd name="connsiteY3" fmla="*/ 0 h 263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185" h="2637183">
                <a:moveTo>
                  <a:pt x="225287" y="0"/>
                </a:moveTo>
                <a:lnTo>
                  <a:pt x="983185" y="637366"/>
                </a:lnTo>
                <a:lnTo>
                  <a:pt x="0" y="2637183"/>
                </a:lnTo>
                <a:lnTo>
                  <a:pt x="225287" y="0"/>
                </a:lnTo>
                <a:close/>
              </a:path>
            </a:pathLst>
          </a:custGeom>
          <a:solidFill>
            <a:srgbClr val="013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자유형 10"/>
          <p:cNvSpPr/>
          <p:nvPr userDrawn="1"/>
        </p:nvSpPr>
        <p:spPr>
          <a:xfrm rot="3480000">
            <a:off x="1991680" y="3200823"/>
            <a:ext cx="756214" cy="2739727"/>
          </a:xfrm>
          <a:custGeom>
            <a:avLst/>
            <a:gdLst>
              <a:gd name="connsiteX0" fmla="*/ 437321 w 808382"/>
              <a:gd name="connsiteY0" fmla="*/ 0 h 2928730"/>
              <a:gd name="connsiteX1" fmla="*/ 808382 w 808382"/>
              <a:gd name="connsiteY1" fmla="*/ 821634 h 2928730"/>
              <a:gd name="connsiteX2" fmla="*/ 0 w 808382"/>
              <a:gd name="connsiteY2" fmla="*/ 2928730 h 2928730"/>
              <a:gd name="connsiteX3" fmla="*/ 437321 w 808382"/>
              <a:gd name="connsiteY3" fmla="*/ 0 h 292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382" h="2928730">
                <a:moveTo>
                  <a:pt x="437321" y="0"/>
                </a:moveTo>
                <a:lnTo>
                  <a:pt x="808382" y="821634"/>
                </a:lnTo>
                <a:lnTo>
                  <a:pt x="0" y="2928730"/>
                </a:lnTo>
                <a:lnTo>
                  <a:pt x="437321" y="0"/>
                </a:lnTo>
                <a:close/>
              </a:path>
            </a:pathLst>
          </a:custGeom>
          <a:solidFill>
            <a:srgbClr val="013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11669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81A-128B-499D-A1BD-52947A59EC4D}" type="datetimeFigureOut">
              <a:rPr lang="ko-KR" altLang="en-US" smtClean="0"/>
              <a:pPr/>
              <a:t>2016-11-30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7A30-1FC8-4D84-BE84-9964863F1D7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6" name="그룹 15"/>
          <p:cNvGrpSpPr/>
          <p:nvPr userDrawn="1"/>
        </p:nvGrpSpPr>
        <p:grpSpPr>
          <a:xfrm>
            <a:off x="329162" y="2"/>
            <a:ext cx="11533676" cy="1291770"/>
            <a:chOff x="329162" y="1"/>
            <a:chExt cx="11533676" cy="1533229"/>
          </a:xfrm>
        </p:grpSpPr>
        <p:sp>
          <p:nvSpPr>
            <p:cNvPr id="6" name="자유형 5"/>
            <p:cNvSpPr/>
            <p:nvPr userDrawn="1"/>
          </p:nvSpPr>
          <p:spPr>
            <a:xfrm>
              <a:off x="329162" y="1"/>
              <a:ext cx="11533676" cy="1533229"/>
            </a:xfrm>
            <a:custGeom>
              <a:avLst/>
              <a:gdLst>
                <a:gd name="connsiteX0" fmla="*/ 0 w 11533676"/>
                <a:gd name="connsiteY0" fmla="*/ 0 h 1533229"/>
                <a:gd name="connsiteX1" fmla="*/ 11533676 w 11533676"/>
                <a:gd name="connsiteY1" fmla="*/ 0 h 1533229"/>
                <a:gd name="connsiteX2" fmla="*/ 11533676 w 11533676"/>
                <a:gd name="connsiteY2" fmla="*/ 1162745 h 1533229"/>
                <a:gd name="connsiteX3" fmla="*/ 11163192 w 11533676"/>
                <a:gd name="connsiteY3" fmla="*/ 1533229 h 1533229"/>
                <a:gd name="connsiteX4" fmla="*/ 370484 w 11533676"/>
                <a:gd name="connsiteY4" fmla="*/ 1533229 h 1533229"/>
                <a:gd name="connsiteX5" fmla="*/ 0 w 11533676"/>
                <a:gd name="connsiteY5" fmla="*/ 1162745 h 153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3676" h="1533229">
                  <a:moveTo>
                    <a:pt x="0" y="0"/>
                  </a:moveTo>
                  <a:lnTo>
                    <a:pt x="11533676" y="0"/>
                  </a:lnTo>
                  <a:lnTo>
                    <a:pt x="11533676" y="1162745"/>
                  </a:lnTo>
                  <a:cubicBezTo>
                    <a:pt x="11533676" y="1367358"/>
                    <a:pt x="11367805" y="1533229"/>
                    <a:pt x="11163192" y="1533229"/>
                  </a:cubicBezTo>
                  <a:lnTo>
                    <a:pt x="370484" y="1533229"/>
                  </a:lnTo>
                  <a:cubicBezTo>
                    <a:pt x="165871" y="1533229"/>
                    <a:pt x="0" y="1367358"/>
                    <a:pt x="0" y="1162745"/>
                  </a:cubicBezTo>
                  <a:close/>
                </a:path>
              </a:pathLst>
            </a:custGeom>
            <a:solidFill>
              <a:srgbClr val="004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자유형 6"/>
            <p:cNvSpPr/>
            <p:nvPr userDrawn="1"/>
          </p:nvSpPr>
          <p:spPr>
            <a:xfrm>
              <a:off x="9404464" y="1"/>
              <a:ext cx="2458374" cy="1533229"/>
            </a:xfrm>
            <a:custGeom>
              <a:avLst/>
              <a:gdLst>
                <a:gd name="connsiteX0" fmla="*/ 0 w 2458374"/>
                <a:gd name="connsiteY0" fmla="*/ 0 h 1533229"/>
                <a:gd name="connsiteX1" fmla="*/ 2458374 w 2458374"/>
                <a:gd name="connsiteY1" fmla="*/ 0 h 1533229"/>
                <a:gd name="connsiteX2" fmla="*/ 2458374 w 2458374"/>
                <a:gd name="connsiteY2" fmla="*/ 1162745 h 1533229"/>
                <a:gd name="connsiteX3" fmla="*/ 2087890 w 2458374"/>
                <a:gd name="connsiteY3" fmla="*/ 1533229 h 1533229"/>
                <a:gd name="connsiteX4" fmla="*/ 0 w 2458374"/>
                <a:gd name="connsiteY4" fmla="*/ 1533229 h 153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8374" h="1533229">
                  <a:moveTo>
                    <a:pt x="0" y="0"/>
                  </a:moveTo>
                  <a:lnTo>
                    <a:pt x="2458374" y="0"/>
                  </a:lnTo>
                  <a:lnTo>
                    <a:pt x="2458374" y="1162745"/>
                  </a:lnTo>
                  <a:cubicBezTo>
                    <a:pt x="2458374" y="1367358"/>
                    <a:pt x="2292503" y="1533229"/>
                    <a:pt x="2087890" y="1533229"/>
                  </a:cubicBezTo>
                  <a:lnTo>
                    <a:pt x="0" y="1533229"/>
                  </a:ln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4" name="텍스트 개체 틀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3980" y="495848"/>
            <a:ext cx="7024688" cy="579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ko-KR" altLang="en-US" sz="4000" kern="1200" spc="-150" baseline="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altLang="ko-KR" dirty="0" smtClean="0"/>
              <a:t>00 INSERT SLIDE TITLE HERE</a:t>
            </a:r>
            <a:endParaRPr lang="ko-KR" altLang="en-US" dirty="0"/>
          </a:p>
        </p:txBody>
      </p:sp>
      <p:sp>
        <p:nvSpPr>
          <p:cNvPr id="15" name="텍스트 개체 틀 11"/>
          <p:cNvSpPr>
            <a:spLocks noGrp="1"/>
          </p:cNvSpPr>
          <p:nvPr>
            <p:ph type="body" sz="quarter" idx="14" hasCustomPrompt="1"/>
          </p:nvPr>
        </p:nvSpPr>
        <p:spPr>
          <a:xfrm>
            <a:off x="653980" y="231291"/>
            <a:ext cx="7024688" cy="2783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buNone/>
              <a:defRPr lang="ko-KR" altLang="en-US" sz="1600" b="1" kern="1200" dirty="0">
                <a:gradFill>
                  <a:gsLst>
                    <a:gs pos="0">
                      <a:srgbClr val="9ABE6B"/>
                    </a:gs>
                    <a:gs pos="100000">
                      <a:srgbClr val="9ABE6B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altLang="ko-KR" dirty="0" smtClean="0"/>
              <a:t>INSER SUB TITLE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29520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_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81A-128B-499D-A1BD-52947A59EC4D}" type="datetimeFigureOut">
              <a:rPr lang="ko-KR" altLang="en-US" smtClean="0"/>
              <a:pPr/>
              <a:t>2016-11-30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7A30-1FC8-4D84-BE84-9964863F1D7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1" name="그룹 10"/>
          <p:cNvGrpSpPr/>
          <p:nvPr userDrawn="1"/>
        </p:nvGrpSpPr>
        <p:grpSpPr>
          <a:xfrm>
            <a:off x="2414794" y="-841582"/>
            <a:ext cx="7129126" cy="3416677"/>
            <a:chOff x="2414794" y="-841582"/>
            <a:chExt cx="7129126" cy="3416677"/>
          </a:xfrm>
        </p:grpSpPr>
        <p:sp>
          <p:nvSpPr>
            <p:cNvPr id="29" name="자유형 28"/>
            <p:cNvSpPr/>
            <p:nvPr userDrawn="1"/>
          </p:nvSpPr>
          <p:spPr>
            <a:xfrm rot="120000">
              <a:off x="2577307" y="-143947"/>
              <a:ext cx="6966613" cy="2455372"/>
            </a:xfrm>
            <a:custGeom>
              <a:avLst/>
              <a:gdLst>
                <a:gd name="connsiteX0" fmla="*/ 7059 w 6966613"/>
                <a:gd name="connsiteY0" fmla="*/ 243033 h 2455372"/>
                <a:gd name="connsiteX1" fmla="*/ 6966613 w 6966613"/>
                <a:gd name="connsiteY1" fmla="*/ 0 h 2455372"/>
                <a:gd name="connsiteX2" fmla="*/ 6959101 w 6966613"/>
                <a:gd name="connsiteY2" fmla="*/ 53446 h 2455372"/>
                <a:gd name="connsiteX3" fmla="*/ 6274403 w 6966613"/>
                <a:gd name="connsiteY3" fmla="*/ 910390 h 2455372"/>
                <a:gd name="connsiteX4" fmla="*/ 5311563 w 6966613"/>
                <a:gd name="connsiteY4" fmla="*/ 2055898 h 2455372"/>
                <a:gd name="connsiteX5" fmla="*/ 3281559 w 6966613"/>
                <a:gd name="connsiteY5" fmla="*/ 1919533 h 2455372"/>
                <a:gd name="connsiteX6" fmla="*/ 2222915 w 6966613"/>
                <a:gd name="connsiteY6" fmla="*/ 2455372 h 2455372"/>
                <a:gd name="connsiteX7" fmla="*/ 602639 w 6966613"/>
                <a:gd name="connsiteY7" fmla="*/ 1714663 h 2455372"/>
                <a:gd name="connsiteX8" fmla="*/ 22682 w 6966613"/>
                <a:gd name="connsiteY8" fmla="*/ 296445 h 2455372"/>
                <a:gd name="connsiteX9" fmla="*/ 0 w 6966613"/>
                <a:gd name="connsiteY9" fmla="*/ 293257 h 24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6613" h="2455372">
                  <a:moveTo>
                    <a:pt x="7059" y="243033"/>
                  </a:moveTo>
                  <a:lnTo>
                    <a:pt x="6966613" y="0"/>
                  </a:lnTo>
                  <a:lnTo>
                    <a:pt x="6959101" y="53446"/>
                  </a:lnTo>
                  <a:lnTo>
                    <a:pt x="6274403" y="910390"/>
                  </a:lnTo>
                  <a:lnTo>
                    <a:pt x="5311563" y="2055898"/>
                  </a:lnTo>
                  <a:lnTo>
                    <a:pt x="3281559" y="1919533"/>
                  </a:lnTo>
                  <a:lnTo>
                    <a:pt x="2222915" y="2455372"/>
                  </a:lnTo>
                  <a:lnTo>
                    <a:pt x="602639" y="1714663"/>
                  </a:lnTo>
                  <a:lnTo>
                    <a:pt x="22682" y="296445"/>
                  </a:lnTo>
                  <a:lnTo>
                    <a:pt x="0" y="293257"/>
                  </a:lnTo>
                  <a:close/>
                </a:path>
              </a:pathLst>
            </a:custGeom>
            <a:solidFill>
              <a:srgbClr val="004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ko-KR" altLang="en-US"/>
            </a:p>
          </p:txBody>
        </p:sp>
        <p:grpSp>
          <p:nvGrpSpPr>
            <p:cNvPr id="16" name="그룹 15"/>
            <p:cNvGrpSpPr/>
            <p:nvPr userDrawn="1"/>
          </p:nvGrpSpPr>
          <p:grpSpPr>
            <a:xfrm rot="6000000">
              <a:off x="3997168" y="-2423956"/>
              <a:ext cx="3409048" cy="6573795"/>
              <a:chOff x="5007840" y="383457"/>
              <a:chExt cx="3409048" cy="6573795"/>
            </a:xfrm>
            <a:solidFill>
              <a:srgbClr val="8BC245"/>
            </a:solidFill>
          </p:grpSpPr>
          <p:sp>
            <p:nvSpPr>
              <p:cNvPr id="17" name="자유형 16"/>
              <p:cNvSpPr/>
              <p:nvPr/>
            </p:nvSpPr>
            <p:spPr>
              <a:xfrm rot="2400000" flipV="1">
                <a:off x="5007840" y="383457"/>
                <a:ext cx="3210811" cy="691613"/>
              </a:xfrm>
              <a:custGeom>
                <a:avLst/>
                <a:gdLst>
                  <a:gd name="connsiteX0" fmla="*/ 3034748 w 3432313"/>
                  <a:gd name="connsiteY0" fmla="*/ 808382 h 808382"/>
                  <a:gd name="connsiteX1" fmla="*/ 0 w 3432313"/>
                  <a:gd name="connsiteY1" fmla="*/ 0 h 808382"/>
                  <a:gd name="connsiteX2" fmla="*/ 3432313 w 3432313"/>
                  <a:gd name="connsiteY2" fmla="*/ 13252 h 808382"/>
                  <a:gd name="connsiteX3" fmla="*/ 3034748 w 3432313"/>
                  <a:gd name="connsiteY3" fmla="*/ 808382 h 808382"/>
                  <a:gd name="connsiteX0" fmla="*/ 2551354 w 3432313"/>
                  <a:gd name="connsiteY0" fmla="*/ 739325 h 739325"/>
                  <a:gd name="connsiteX1" fmla="*/ 0 w 3432313"/>
                  <a:gd name="connsiteY1" fmla="*/ 0 h 739325"/>
                  <a:gd name="connsiteX2" fmla="*/ 3432313 w 3432313"/>
                  <a:gd name="connsiteY2" fmla="*/ 13252 h 739325"/>
                  <a:gd name="connsiteX3" fmla="*/ 2551354 w 3432313"/>
                  <a:gd name="connsiteY3" fmla="*/ 739325 h 739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2313" h="739325">
                    <a:moveTo>
                      <a:pt x="2551354" y="739325"/>
                    </a:moveTo>
                    <a:lnTo>
                      <a:pt x="0" y="0"/>
                    </a:lnTo>
                    <a:lnTo>
                      <a:pt x="3432313" y="13252"/>
                    </a:lnTo>
                    <a:lnTo>
                      <a:pt x="2551354" y="7393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자유형 17"/>
              <p:cNvSpPr/>
              <p:nvPr/>
            </p:nvSpPr>
            <p:spPr>
              <a:xfrm>
                <a:off x="6235411" y="5457220"/>
                <a:ext cx="1723177" cy="1500032"/>
              </a:xfrm>
              <a:custGeom>
                <a:avLst/>
                <a:gdLst>
                  <a:gd name="connsiteX0" fmla="*/ 1842052 w 1842052"/>
                  <a:gd name="connsiteY0" fmla="*/ 0 h 1603513"/>
                  <a:gd name="connsiteX1" fmla="*/ 1603513 w 1842052"/>
                  <a:gd name="connsiteY1" fmla="*/ 993913 h 1603513"/>
                  <a:gd name="connsiteX2" fmla="*/ 0 w 1842052"/>
                  <a:gd name="connsiteY2" fmla="*/ 1603513 h 1603513"/>
                  <a:gd name="connsiteX3" fmla="*/ 1842052 w 1842052"/>
                  <a:gd name="connsiteY3" fmla="*/ 0 h 1603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2052" h="1603513">
                    <a:moveTo>
                      <a:pt x="1842052" y="0"/>
                    </a:moveTo>
                    <a:lnTo>
                      <a:pt x="1603513" y="993913"/>
                    </a:lnTo>
                    <a:lnTo>
                      <a:pt x="0" y="1603513"/>
                    </a:lnTo>
                    <a:lnTo>
                      <a:pt x="18420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자유형 18"/>
              <p:cNvSpPr/>
              <p:nvPr/>
            </p:nvSpPr>
            <p:spPr>
              <a:xfrm>
                <a:off x="7226780" y="2507842"/>
                <a:ext cx="1190108" cy="1884337"/>
              </a:xfrm>
              <a:custGeom>
                <a:avLst/>
                <a:gdLst>
                  <a:gd name="connsiteX0" fmla="*/ 278296 w 1272209"/>
                  <a:gd name="connsiteY0" fmla="*/ 0 h 2014330"/>
                  <a:gd name="connsiteX1" fmla="*/ 0 w 1272209"/>
                  <a:gd name="connsiteY1" fmla="*/ 993913 h 2014330"/>
                  <a:gd name="connsiteX2" fmla="*/ 1272209 w 1272209"/>
                  <a:gd name="connsiteY2" fmla="*/ 2014330 h 2014330"/>
                  <a:gd name="connsiteX3" fmla="*/ 278296 w 1272209"/>
                  <a:gd name="connsiteY3" fmla="*/ 0 h 201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2209" h="2014330">
                    <a:moveTo>
                      <a:pt x="278296" y="0"/>
                    </a:moveTo>
                    <a:lnTo>
                      <a:pt x="0" y="993913"/>
                    </a:lnTo>
                    <a:lnTo>
                      <a:pt x="1272209" y="2014330"/>
                    </a:lnTo>
                    <a:lnTo>
                      <a:pt x="27829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0" name="그룹 19"/>
            <p:cNvGrpSpPr/>
            <p:nvPr userDrawn="1"/>
          </p:nvGrpSpPr>
          <p:grpSpPr>
            <a:xfrm rot="6000000">
              <a:off x="4894560" y="-737941"/>
              <a:ext cx="1215576" cy="5410495"/>
              <a:chOff x="7226779" y="969652"/>
              <a:chExt cx="1215576" cy="5410495"/>
            </a:xfrm>
            <a:solidFill>
              <a:srgbClr val="01382F"/>
            </a:solidFill>
          </p:grpSpPr>
          <p:sp>
            <p:nvSpPr>
              <p:cNvPr id="21" name="자유형 20"/>
              <p:cNvSpPr/>
              <p:nvPr/>
            </p:nvSpPr>
            <p:spPr>
              <a:xfrm>
                <a:off x="7226779" y="969652"/>
                <a:ext cx="919736" cy="2466994"/>
              </a:xfrm>
              <a:custGeom>
                <a:avLst/>
                <a:gdLst>
                  <a:gd name="connsiteX0" fmla="*/ 225287 w 1563756"/>
                  <a:gd name="connsiteY0" fmla="*/ 596348 h 3233531"/>
                  <a:gd name="connsiteX1" fmla="*/ 1563756 w 1563756"/>
                  <a:gd name="connsiteY1" fmla="*/ 0 h 3233531"/>
                  <a:gd name="connsiteX2" fmla="*/ 0 w 1563756"/>
                  <a:gd name="connsiteY2" fmla="*/ 3233531 h 3233531"/>
                  <a:gd name="connsiteX3" fmla="*/ 225287 w 1563756"/>
                  <a:gd name="connsiteY3" fmla="*/ 596348 h 3233531"/>
                  <a:gd name="connsiteX0" fmla="*/ 225287 w 983185"/>
                  <a:gd name="connsiteY0" fmla="*/ 0 h 2637183"/>
                  <a:gd name="connsiteX1" fmla="*/ 983185 w 983185"/>
                  <a:gd name="connsiteY1" fmla="*/ 637366 h 2637183"/>
                  <a:gd name="connsiteX2" fmla="*/ 0 w 983185"/>
                  <a:gd name="connsiteY2" fmla="*/ 2637183 h 2637183"/>
                  <a:gd name="connsiteX3" fmla="*/ 225287 w 983185"/>
                  <a:gd name="connsiteY3" fmla="*/ 0 h 2637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3185" h="2637183">
                    <a:moveTo>
                      <a:pt x="225287" y="0"/>
                    </a:moveTo>
                    <a:lnTo>
                      <a:pt x="983185" y="637366"/>
                    </a:lnTo>
                    <a:lnTo>
                      <a:pt x="0" y="2637183"/>
                    </a:lnTo>
                    <a:lnTo>
                      <a:pt x="22528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자유형 21"/>
              <p:cNvSpPr/>
              <p:nvPr/>
            </p:nvSpPr>
            <p:spPr>
              <a:xfrm rot="21480000">
                <a:off x="7686141" y="3640420"/>
                <a:ext cx="756214" cy="2739727"/>
              </a:xfrm>
              <a:custGeom>
                <a:avLst/>
                <a:gdLst>
                  <a:gd name="connsiteX0" fmla="*/ 437321 w 808382"/>
                  <a:gd name="connsiteY0" fmla="*/ 0 h 2928730"/>
                  <a:gd name="connsiteX1" fmla="*/ 808382 w 808382"/>
                  <a:gd name="connsiteY1" fmla="*/ 821634 h 2928730"/>
                  <a:gd name="connsiteX2" fmla="*/ 0 w 808382"/>
                  <a:gd name="connsiteY2" fmla="*/ 2928730 h 2928730"/>
                  <a:gd name="connsiteX3" fmla="*/ 437321 w 808382"/>
                  <a:gd name="connsiteY3" fmla="*/ 0 h 2928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8382" h="2928730">
                    <a:moveTo>
                      <a:pt x="437321" y="0"/>
                    </a:moveTo>
                    <a:lnTo>
                      <a:pt x="808382" y="821634"/>
                    </a:lnTo>
                    <a:lnTo>
                      <a:pt x="0" y="2928730"/>
                    </a:lnTo>
                    <a:lnTo>
                      <a:pt x="43732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527413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6981A-128B-499D-A1BD-52947A59EC4D}" type="datetimeFigureOut">
              <a:rPr lang="ko-KR" altLang="en-US" smtClean="0"/>
              <a:pPr/>
              <a:t>2016-11-30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7A30-1FC8-4D84-BE84-9964863F1D7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1390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3968680" y="5359783"/>
            <a:ext cx="6099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-150" dirty="0" smtClean="0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</a:rPr>
              <a:t>20122767  </a:t>
            </a:r>
            <a:r>
              <a:rPr lang="ko-KR" altLang="en-US" sz="2800" b="1" spc="-150" dirty="0" smtClean="0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</a:rPr>
              <a:t>최혜진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709647" y="2567154"/>
            <a:ext cx="6099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수면과 수면장애</a:t>
            </a:r>
          </a:p>
        </p:txBody>
      </p:sp>
    </p:spTree>
    <p:extLst>
      <p:ext uri="{BB962C8B-B14F-4D97-AF65-F5344CB8AC3E}">
        <p14:creationId xmlns="" xmlns:p14="http://schemas.microsoft.com/office/powerpoint/2010/main" val="1144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748573" y="606206"/>
            <a:ext cx="7024688" cy="579891"/>
          </a:xfrm>
        </p:spPr>
        <p:txBody>
          <a:bodyPr/>
          <a:lstStyle/>
          <a:p>
            <a:r>
              <a:rPr altLang="en-US" sz="2800" smtClean="0"/>
              <a:t>수면의 기능</a:t>
            </a:r>
            <a:endParaRPr lang="ko-KR" altLang="en-US" sz="280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02. </a:t>
            </a:r>
            <a:r>
              <a:rPr smtClean="0"/>
              <a:t>수면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169573" y="2055307"/>
            <a:ext cx="385729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2000" dirty="0" smtClean="0"/>
              <a:t> • </a:t>
            </a:r>
            <a:r>
              <a:rPr lang="ko-KR" altLang="en-US" sz="2000" b="1" dirty="0" smtClean="0"/>
              <a:t>회복의 기능 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/>
            </a:r>
            <a:br>
              <a:rPr lang="en-US" altLang="ko-KR" sz="2000" b="1" dirty="0" smtClean="0"/>
            </a:br>
            <a:r>
              <a:rPr lang="en-US" altLang="ko-KR" sz="2000" dirty="0" smtClean="0"/>
              <a:t> • </a:t>
            </a:r>
            <a:r>
              <a:rPr lang="ko-KR" altLang="en-US" sz="2000" b="1" dirty="0" smtClean="0"/>
              <a:t>에너지 보존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/>
            </a:r>
            <a:br>
              <a:rPr lang="en-US" altLang="ko-KR" sz="2000" b="1" dirty="0" smtClean="0"/>
            </a:br>
            <a:r>
              <a:rPr lang="en-US" altLang="ko-KR" sz="2000" dirty="0" smtClean="0"/>
              <a:t> • </a:t>
            </a:r>
            <a:r>
              <a:rPr lang="ko-KR" altLang="en-US" sz="2000" b="1" dirty="0" smtClean="0"/>
              <a:t>면역증강의 효과 </a:t>
            </a:r>
            <a:endParaRPr lang="en-US" altLang="ko-KR" sz="2000" b="1" dirty="0" smtClean="0"/>
          </a:p>
          <a:p>
            <a:r>
              <a:rPr lang="ko-KR" altLang="en-US" sz="2000" b="1" dirty="0" smtClean="0"/>
              <a:t/>
            </a:r>
            <a:br>
              <a:rPr lang="ko-KR" altLang="en-US" sz="2000" b="1" dirty="0" smtClean="0"/>
            </a:br>
            <a:r>
              <a:rPr lang="en-US" altLang="ko-KR" sz="2000" dirty="0" smtClean="0"/>
              <a:t> • </a:t>
            </a:r>
            <a:r>
              <a:rPr lang="ko-KR" altLang="en-US" sz="2000" b="1" dirty="0" smtClean="0"/>
              <a:t>체온조절의 항상성 유지 기능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/>
            </a:r>
            <a:br>
              <a:rPr lang="en-US" altLang="ko-KR" sz="2000" b="1" dirty="0" smtClean="0"/>
            </a:br>
            <a:r>
              <a:rPr lang="en-US" altLang="ko-KR" sz="2000" dirty="0" smtClean="0"/>
              <a:t> • </a:t>
            </a:r>
            <a:r>
              <a:rPr lang="ko-KR" altLang="en-US" sz="2000" b="1" dirty="0" smtClean="0"/>
              <a:t>신경세포의 성숙과 기능 유지</a:t>
            </a:r>
            <a:r>
              <a:rPr lang="en-US" altLang="ko-KR" sz="2000" b="1" dirty="0" smtClean="0"/>
              <a:t/>
            </a:r>
            <a:br>
              <a:rPr lang="en-US" altLang="ko-KR" sz="2000" b="1" dirty="0" smtClean="0"/>
            </a:br>
            <a:endParaRPr lang="ko-KR" altLang="en-US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5981" y="2431327"/>
            <a:ext cx="4008450" cy="264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717042" y="574676"/>
            <a:ext cx="7024688" cy="579891"/>
          </a:xfrm>
        </p:spPr>
        <p:txBody>
          <a:bodyPr/>
          <a:lstStyle/>
          <a:p>
            <a:r>
              <a:rPr sz="2800" smtClean="0"/>
              <a:t>수면</a:t>
            </a:r>
            <a:r>
              <a:rPr lang="en-US" altLang="ko-KR" sz="2800" dirty="0" smtClean="0"/>
              <a:t>-</a:t>
            </a:r>
            <a:r>
              <a:rPr sz="2800" smtClean="0"/>
              <a:t>각성주기에 영향을 주는 요인 </a:t>
            </a:r>
            <a:endParaRPr lang="ko-KR" altLang="en-US" sz="280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02. </a:t>
            </a:r>
            <a:r>
              <a:rPr lang="ko-KR" altLang="en-US" dirty="0" smtClean="0"/>
              <a:t>수면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081131" y="1933575"/>
            <a:ext cx="2266967" cy="4924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altLang="ko-KR" sz="2000" b="1" dirty="0" smtClean="0"/>
              <a:t>• </a:t>
            </a:r>
            <a:r>
              <a:rPr lang="ko-KR" altLang="en-US" sz="2000" b="1" dirty="0" smtClean="0"/>
              <a:t>발달단계</a:t>
            </a:r>
            <a:endParaRPr lang="en-US" altLang="ko-KR" sz="2000" b="1" dirty="0" smtClean="0"/>
          </a:p>
          <a:p>
            <a:pPr marL="342900" indent="-342900"/>
            <a:endParaRPr lang="en-US" altLang="ko-KR" sz="2000" b="1" dirty="0" smtClean="0"/>
          </a:p>
          <a:p>
            <a:pPr marL="342900" indent="-342900"/>
            <a:r>
              <a:rPr lang="en-US" altLang="ko-KR" sz="2000" b="1" dirty="0" smtClean="0"/>
              <a:t>• </a:t>
            </a:r>
            <a:r>
              <a:rPr lang="ko-KR" altLang="en-US" sz="2000" b="1" dirty="0" smtClean="0"/>
              <a:t>수면습관</a:t>
            </a:r>
            <a:endParaRPr lang="en-US" altLang="ko-KR" sz="2000" b="1" dirty="0" smtClean="0"/>
          </a:p>
          <a:p>
            <a:pPr marL="342900" indent="-342900"/>
            <a:endParaRPr lang="en-US" altLang="ko-KR" sz="2000" b="1" dirty="0" smtClean="0"/>
          </a:p>
          <a:p>
            <a:pPr marL="342900" indent="-342900"/>
            <a:r>
              <a:rPr lang="en-US" altLang="ko-KR" sz="2000" b="1" dirty="0" smtClean="0"/>
              <a:t>• </a:t>
            </a:r>
            <a:r>
              <a:rPr lang="ko-KR" altLang="en-US" sz="2000" b="1" dirty="0" smtClean="0"/>
              <a:t>심리적 스트레스</a:t>
            </a:r>
            <a:endParaRPr lang="en-US" altLang="ko-KR" sz="2000" b="1" dirty="0" smtClean="0"/>
          </a:p>
          <a:p>
            <a:pPr marL="342900" indent="-342900"/>
            <a:endParaRPr lang="en-US" altLang="ko-KR" sz="2000" b="1" dirty="0" smtClean="0"/>
          </a:p>
          <a:p>
            <a:pPr marL="342900" indent="-342900"/>
            <a:r>
              <a:rPr lang="en-US" altLang="ko-KR" sz="2000" b="1" dirty="0" smtClean="0"/>
              <a:t>• </a:t>
            </a:r>
            <a:r>
              <a:rPr lang="ko-KR" altLang="en-US" sz="2000" b="1" dirty="0" smtClean="0"/>
              <a:t>수면 환경</a:t>
            </a:r>
            <a:endParaRPr lang="en-US" altLang="ko-KR" sz="2000" b="1" dirty="0" smtClean="0"/>
          </a:p>
          <a:p>
            <a:pPr marL="342900" indent="-342900"/>
            <a:endParaRPr lang="en-US" altLang="ko-KR" sz="2000" b="1" dirty="0" smtClean="0"/>
          </a:p>
          <a:p>
            <a:pPr marL="342900" indent="-342900"/>
            <a:r>
              <a:rPr lang="en-US" altLang="ko-KR" sz="2000" b="1" dirty="0" smtClean="0"/>
              <a:t>• </a:t>
            </a:r>
            <a:r>
              <a:rPr lang="ko-KR" altLang="en-US" sz="2000" b="1" dirty="0" smtClean="0"/>
              <a:t>질병</a:t>
            </a:r>
            <a:endParaRPr lang="en-US" altLang="ko-KR" sz="2000" b="1" dirty="0" smtClean="0"/>
          </a:p>
          <a:p>
            <a:pPr marL="342900" indent="-342900"/>
            <a:endParaRPr lang="en-US" altLang="ko-KR" sz="2000" b="1" dirty="0" smtClean="0"/>
          </a:p>
          <a:p>
            <a:pPr marL="342900" indent="-342900"/>
            <a:r>
              <a:rPr lang="en-US" altLang="ko-KR" sz="2000" b="1" dirty="0" smtClean="0"/>
              <a:t>• </a:t>
            </a:r>
            <a:r>
              <a:rPr lang="ko-KR" altLang="en-US" sz="2000" b="1" dirty="0" smtClean="0"/>
              <a:t>약물</a:t>
            </a:r>
            <a:endParaRPr lang="en-US" altLang="ko-KR" sz="2000" b="1" dirty="0" smtClean="0"/>
          </a:p>
          <a:p>
            <a:pPr marL="342900" indent="-342900"/>
            <a:endParaRPr lang="en-US" altLang="ko-KR" sz="2000" b="1" dirty="0" smtClean="0"/>
          </a:p>
          <a:p>
            <a:pPr marL="342900" indent="-342900"/>
            <a:r>
              <a:rPr lang="en-US" altLang="ko-KR" sz="2000" b="1" dirty="0" smtClean="0"/>
              <a:t>• </a:t>
            </a:r>
            <a:r>
              <a:rPr lang="ko-KR" altLang="en-US" sz="2000" b="1" dirty="0" smtClean="0"/>
              <a:t>생활양상</a:t>
            </a:r>
            <a:endParaRPr lang="en-US" altLang="ko-KR" sz="2000" b="1" dirty="0" smtClean="0"/>
          </a:p>
          <a:p>
            <a:pPr marL="342900" indent="-342900"/>
            <a:endParaRPr lang="en-US" altLang="ko-KR" dirty="0" smtClean="0"/>
          </a:p>
          <a:p>
            <a:pPr marL="342900" indent="-342900"/>
            <a:endParaRPr lang="en-US" altLang="ko-KR" dirty="0" smtClean="0"/>
          </a:p>
          <a:p>
            <a:pPr marL="342900" indent="-342900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717042" y="637738"/>
            <a:ext cx="7024688" cy="579891"/>
          </a:xfrm>
        </p:spPr>
        <p:txBody>
          <a:bodyPr/>
          <a:lstStyle/>
          <a:p>
            <a:r>
              <a:rPr altLang="en-US" sz="2800" smtClean="0"/>
              <a:t>생체시계의  발견</a:t>
            </a:r>
            <a:endParaRPr lang="ko-KR" altLang="en-US" sz="280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03. </a:t>
            </a:r>
            <a:r>
              <a:rPr smtClean="0"/>
              <a:t>생체 시계</a:t>
            </a:r>
            <a:endParaRPr lang="ko-KR" altLang="en-US" dirty="0"/>
          </a:p>
        </p:txBody>
      </p:sp>
      <p:pic>
        <p:nvPicPr>
          <p:cNvPr id="4" name="_x88246936" descr="EMB00001a445a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3489" y="2065283"/>
            <a:ext cx="2849563" cy="37941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87309" y="2144110"/>
            <a:ext cx="3339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pc="-150" dirty="0" err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드</a:t>
            </a:r>
            <a:r>
              <a:rPr lang="ko-KR" altLang="en-US" sz="24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 </a:t>
            </a:r>
            <a:r>
              <a:rPr lang="ko-KR" altLang="en-US" sz="2400" b="1" spc="-150" dirty="0" err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메랑의</a:t>
            </a:r>
            <a:r>
              <a:rPr lang="ko-KR" altLang="en-US" sz="24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 생체시계 발견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6854" y="2680138"/>
            <a:ext cx="2694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- 24</a:t>
            </a:r>
            <a:r>
              <a:rPr lang="ko-KR" altLang="en-US" sz="2000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시간의 </a:t>
            </a:r>
            <a:r>
              <a:rPr lang="ko-KR" altLang="en-US" sz="2000" spc="-150" dirty="0" err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무동조</a:t>
            </a:r>
            <a:r>
              <a:rPr lang="ko-KR" altLang="en-US" sz="2000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  주기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7310" y="3468414"/>
            <a:ext cx="22942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인간의 생체리듬</a:t>
            </a:r>
            <a:endParaRPr lang="en-US" altLang="ko-KR" sz="2400" b="1" spc="-15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r>
              <a:rPr lang="en-US" altLang="ko-KR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 </a:t>
            </a:r>
            <a:endParaRPr lang="ko-KR" altLang="en-US" spc="-150" dirty="0" err="1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71090" y="4051737"/>
            <a:ext cx="4620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2000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 수면과 섭식에 관여</a:t>
            </a:r>
            <a:endParaRPr lang="en-US" altLang="ko-KR" sz="2000" spc="-15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pPr>
              <a:buFontTx/>
              <a:buChar char="-"/>
            </a:pPr>
            <a:r>
              <a:rPr lang="en-US" altLang="ko-KR" sz="2000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 </a:t>
            </a:r>
            <a:r>
              <a:rPr lang="ko-KR" altLang="en-US" sz="2000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체온</a:t>
            </a:r>
            <a:r>
              <a:rPr lang="en-US" altLang="ko-KR" sz="2000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, </a:t>
            </a:r>
            <a:r>
              <a:rPr lang="ko-KR" altLang="en-US" sz="2000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뇌파활동</a:t>
            </a:r>
            <a:r>
              <a:rPr lang="en-US" altLang="ko-KR" sz="2000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, </a:t>
            </a:r>
            <a:r>
              <a:rPr lang="ko-KR" altLang="en-US" sz="2000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혈압</a:t>
            </a:r>
            <a:r>
              <a:rPr lang="en-US" altLang="ko-KR" sz="2000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, </a:t>
            </a:r>
            <a:r>
              <a:rPr lang="ko-KR" altLang="en-US" sz="2000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호르몬 생성에 관여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754464" y="586283"/>
            <a:ext cx="7024688" cy="579891"/>
          </a:xfrm>
        </p:spPr>
        <p:txBody>
          <a:bodyPr/>
          <a:lstStyle/>
          <a:p>
            <a:r>
              <a:rPr altLang="en-US" sz="2800" smtClean="0"/>
              <a:t>생체시계</a:t>
            </a:r>
            <a:endParaRPr lang="ko-KR" altLang="en-US" sz="280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03. </a:t>
            </a:r>
            <a:r>
              <a:rPr smtClean="0"/>
              <a:t>생체 시계</a:t>
            </a:r>
            <a:endParaRPr lang="ko-KR" altLang="en-US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718" y="2250526"/>
            <a:ext cx="3836574" cy="339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036275" y="2232874"/>
            <a:ext cx="6410729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 smtClean="0"/>
          </a:p>
          <a:p>
            <a:endParaRPr lang="ko-KR" altLang="en-US" sz="2000" dirty="0" smtClean="0"/>
          </a:p>
          <a:p>
            <a:r>
              <a:rPr lang="ko-KR" altLang="en-US" sz="2000" b="1" dirty="0" smtClean="0"/>
              <a:t>생체시계 </a:t>
            </a:r>
            <a:endParaRPr lang="en-US" altLang="ko-KR" sz="2000" b="1" dirty="0" smtClean="0"/>
          </a:p>
          <a:p>
            <a:endParaRPr lang="ko-KR" altLang="en-US" sz="800" b="1" dirty="0" smtClean="0"/>
          </a:p>
          <a:p>
            <a:pPr>
              <a:buFontTx/>
              <a:buChar char="-"/>
            </a:pPr>
            <a:r>
              <a:rPr lang="ko-KR" altLang="en-US" sz="2000" dirty="0" smtClean="0"/>
              <a:t>시상하부의 </a:t>
            </a:r>
            <a:r>
              <a:rPr lang="en-US" altLang="ko-KR" sz="2000" dirty="0" smtClean="0"/>
              <a:t>"</a:t>
            </a:r>
            <a:r>
              <a:rPr lang="ko-KR" altLang="en-US" sz="2000" dirty="0" err="1" smtClean="0"/>
              <a:t>상교차핵</a:t>
            </a:r>
            <a:r>
              <a:rPr lang="en-US" altLang="ko-KR" sz="2000" dirty="0" smtClean="0"/>
              <a:t>"</a:t>
            </a:r>
            <a:r>
              <a:rPr lang="ko-KR" altLang="en-US" sz="2000" dirty="0" smtClean="0"/>
              <a:t>이라는 부분</a:t>
            </a:r>
            <a:endParaRPr lang="en-US" altLang="ko-KR" sz="2000" dirty="0" smtClean="0"/>
          </a:p>
          <a:p>
            <a:pPr>
              <a:buFontTx/>
              <a:buChar char="-"/>
            </a:pPr>
            <a:endParaRPr lang="ko-KR" altLang="en-US" sz="500" dirty="0" smtClean="0"/>
          </a:p>
          <a:p>
            <a:r>
              <a:rPr lang="en-US" altLang="ko-KR" sz="2000" dirty="0" smtClean="0"/>
              <a:t>- </a:t>
            </a:r>
            <a:r>
              <a:rPr lang="ko-KR" altLang="en-US" sz="2000" dirty="0" smtClean="0"/>
              <a:t>생체시계의 주기에 따라 수면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각성주기를 가지게 됨 </a:t>
            </a:r>
            <a:endParaRPr lang="ko-KR" altLang="en-US" sz="2000" spc="-15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0731" y="4367048"/>
            <a:ext cx="1470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자연시계란</a:t>
            </a:r>
            <a:r>
              <a:rPr lang="en-US" altLang="ko-KR" sz="20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?</a:t>
            </a:r>
            <a:endParaRPr lang="ko-KR" altLang="en-US" sz="2000" b="1" spc="-150" dirty="0" err="1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804706" y="616430"/>
            <a:ext cx="7024688" cy="579891"/>
          </a:xfrm>
        </p:spPr>
        <p:txBody>
          <a:bodyPr/>
          <a:lstStyle/>
          <a:p>
            <a:r>
              <a:rPr altLang="en-US" sz="2800" smtClean="0"/>
              <a:t>생체시계의 조절</a:t>
            </a:r>
            <a:endParaRPr lang="ko-KR" altLang="en-US" sz="280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03. </a:t>
            </a:r>
            <a:r>
              <a:rPr smtClean="0"/>
              <a:t>생체 시계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860" y="1994995"/>
            <a:ext cx="3591954" cy="367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0015" y="1718442"/>
            <a:ext cx="6897242" cy="416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770938" y="634071"/>
            <a:ext cx="7024688" cy="579891"/>
          </a:xfrm>
        </p:spPr>
        <p:txBody>
          <a:bodyPr/>
          <a:lstStyle/>
          <a:p>
            <a:r>
              <a:rPr lang="ko-KR" altLang="en-US" sz="2800" dirty="0" smtClean="0"/>
              <a:t>수면 촉진 인자</a:t>
            </a:r>
            <a:endParaRPr lang="ko-KR" altLang="en-US" sz="280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03. </a:t>
            </a:r>
            <a:r>
              <a:rPr lang="ko-KR" altLang="en-US" dirty="0" smtClean="0"/>
              <a:t>생체 시계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6656" y="1925226"/>
            <a:ext cx="7010252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/>
              <a:t>• </a:t>
            </a:r>
            <a:r>
              <a:rPr lang="ko-KR" altLang="en-US" sz="2000" b="1" dirty="0" err="1" smtClean="0"/>
              <a:t>뮤라밀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디펩타이드</a:t>
            </a:r>
            <a:r>
              <a:rPr lang="en-US" altLang="ko-KR" sz="2000" b="1" dirty="0" smtClean="0"/>
              <a:t>(</a:t>
            </a:r>
            <a:r>
              <a:rPr lang="en-US" altLang="ko-KR" sz="2000" b="1" dirty="0" err="1" smtClean="0"/>
              <a:t>muramyl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dipeptide</a:t>
            </a:r>
            <a:r>
              <a:rPr lang="en-US" altLang="ko-KR" sz="2000" b="1" dirty="0" smtClean="0"/>
              <a:t>)</a:t>
            </a:r>
          </a:p>
          <a:p>
            <a:endParaRPr lang="en-US" altLang="ko-KR" sz="800" b="1" dirty="0" smtClean="0"/>
          </a:p>
          <a:p>
            <a:r>
              <a:rPr lang="en-US" altLang="ko-KR" sz="2000" b="1" dirty="0" smtClean="0"/>
              <a:t>   -</a:t>
            </a:r>
            <a:r>
              <a:rPr lang="ko-KR" altLang="en-US" sz="2000" dirty="0" smtClean="0"/>
              <a:t> 비</a:t>
            </a:r>
            <a:r>
              <a:rPr lang="en-US" altLang="ko-KR" sz="2000" dirty="0" smtClean="0"/>
              <a:t>REM</a:t>
            </a:r>
            <a:r>
              <a:rPr lang="ko-KR" altLang="en-US" sz="2000" dirty="0" smtClean="0"/>
              <a:t>수면을 취하는 수면박탈 염소의 </a:t>
            </a:r>
            <a:r>
              <a:rPr lang="ko-KR" altLang="en-US" sz="2000" dirty="0" err="1" smtClean="0"/>
              <a:t>척수액에서</a:t>
            </a:r>
            <a:r>
              <a:rPr lang="ko-KR" altLang="en-US" sz="2000" dirty="0" smtClean="0"/>
              <a:t> 발견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• </a:t>
            </a:r>
            <a:r>
              <a:rPr lang="ko-KR" altLang="en-US" sz="2000" b="1" dirty="0" err="1" smtClean="0"/>
              <a:t>인터루킨</a:t>
            </a:r>
            <a:r>
              <a:rPr lang="en-US" altLang="ko-KR" sz="2000" b="1" dirty="0" smtClean="0"/>
              <a:t>-1</a:t>
            </a:r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• </a:t>
            </a:r>
            <a:r>
              <a:rPr lang="ko-KR" altLang="en-US" sz="2000" b="1" dirty="0" smtClean="0"/>
              <a:t>아데노신</a:t>
            </a:r>
            <a:endParaRPr lang="en-US" altLang="ko-KR" sz="2000" b="1" dirty="0" smtClean="0"/>
          </a:p>
          <a:p>
            <a:endParaRPr lang="ko-KR" altLang="en-US" sz="2000" b="1" dirty="0" smtClean="0"/>
          </a:p>
          <a:p>
            <a:r>
              <a:rPr lang="en-US" altLang="ko-KR" sz="2000" b="1" dirty="0" smtClean="0"/>
              <a:t>• </a:t>
            </a:r>
            <a:r>
              <a:rPr lang="ko-KR" altLang="en-US" sz="2000" b="1" dirty="0" err="1" smtClean="0"/>
              <a:t>멜라토닌</a:t>
            </a:r>
            <a:endParaRPr lang="ko-KR" altLang="en-US" sz="2000" b="1" dirty="0" smtClean="0"/>
          </a:p>
          <a:p>
            <a:endParaRPr lang="ko-KR" altLang="en-US" spc="-150" dirty="0" err="1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843166" y="621972"/>
            <a:ext cx="7024688" cy="579891"/>
          </a:xfrm>
        </p:spPr>
        <p:txBody>
          <a:bodyPr/>
          <a:lstStyle/>
          <a:p>
            <a:r>
              <a:rPr altLang="en-US" sz="2800" smtClean="0"/>
              <a:t>수면장애</a:t>
            </a:r>
            <a:endParaRPr lang="ko-KR" altLang="en-US" sz="280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04. </a:t>
            </a:r>
            <a:r>
              <a:rPr smtClean="0"/>
              <a:t>수면장애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3172" y="3881106"/>
            <a:ext cx="10502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불면증</a:t>
            </a:r>
            <a:endParaRPr lang="en-US" altLang="ko-KR" sz="2400" b="1" spc="-15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endParaRPr lang="ko-KR" altLang="en-US" dirty="0" smtClean="0"/>
          </a:p>
          <a:p>
            <a:endParaRPr lang="ko-KR" altLang="en-US" spc="-150" dirty="0" err="1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83416" y="1765738"/>
            <a:ext cx="8686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몽유병</a:t>
            </a:r>
            <a:endParaRPr lang="en-US" altLang="ko-KR" sz="2400" b="1" spc="-15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endParaRPr lang="en-US" altLang="ko-KR" sz="2400" b="1" spc="-15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r>
              <a:rPr lang="ko-KR" altLang="en-US" sz="24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수면 박탈</a:t>
            </a:r>
            <a:endParaRPr lang="en-US" altLang="ko-KR" sz="2400" b="1" spc="-15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endParaRPr lang="en-US" altLang="ko-KR" sz="2400" b="1" spc="-15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r>
              <a:rPr lang="ko-KR" altLang="en-US" sz="24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야뇨증</a:t>
            </a:r>
            <a:endParaRPr lang="en-US" altLang="ko-KR" sz="2400" b="1" spc="-15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endParaRPr lang="ko-KR" altLang="en-US" spc="-150" dirty="0" err="1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0332" y="3925613"/>
            <a:ext cx="70242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질과 양에 있어서 불충분한 수면 </a:t>
            </a:r>
          </a:p>
          <a:p>
            <a:r>
              <a:rPr lang="ko-KR" altLang="en-US" dirty="0" smtClean="0"/>
              <a:t>신체적 상태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불안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과잉자극이 원인</a:t>
            </a:r>
            <a:endParaRPr lang="en-US" altLang="ko-KR" dirty="0" smtClean="0"/>
          </a:p>
          <a:p>
            <a:r>
              <a:rPr lang="ko-KR" altLang="en-US" dirty="0" smtClean="0"/>
              <a:t>불면증의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가지 </a:t>
            </a:r>
            <a:r>
              <a:rPr lang="en-US" altLang="ko-KR" dirty="0" smtClean="0"/>
              <a:t>type</a:t>
            </a:r>
            <a:endParaRPr lang="ko-KR" altLang="en-US" dirty="0" smtClean="0"/>
          </a:p>
          <a:p>
            <a:r>
              <a:rPr lang="ko-KR" altLang="en-US" dirty="0" smtClean="0"/>
              <a:t>  </a:t>
            </a:r>
            <a:r>
              <a:rPr lang="en-US" altLang="ko-KR" dirty="0" smtClean="0"/>
              <a:t>-</a:t>
            </a:r>
            <a:r>
              <a:rPr lang="ko-KR" altLang="en-US" dirty="0" smtClean="0"/>
              <a:t>초기 불면증</a:t>
            </a:r>
            <a:endParaRPr lang="en-US" altLang="ko-KR" dirty="0" smtClean="0"/>
          </a:p>
          <a:p>
            <a:r>
              <a:rPr lang="ko-KR" altLang="en-US" dirty="0" smtClean="0"/>
              <a:t>  </a:t>
            </a:r>
            <a:r>
              <a:rPr lang="en-US" altLang="ko-KR" dirty="0" smtClean="0"/>
              <a:t>-</a:t>
            </a:r>
            <a:r>
              <a:rPr lang="ko-KR" altLang="en-US" dirty="0" smtClean="0"/>
              <a:t>간헐적 불면증</a:t>
            </a:r>
            <a:endParaRPr lang="en-US" altLang="ko-KR" dirty="0" smtClean="0"/>
          </a:p>
          <a:p>
            <a:r>
              <a:rPr lang="ko-KR" altLang="en-US" dirty="0" smtClean="0"/>
              <a:t>  </a:t>
            </a:r>
            <a:r>
              <a:rPr lang="en-US" altLang="ko-KR" dirty="0" smtClean="0"/>
              <a:t>-</a:t>
            </a:r>
            <a:r>
              <a:rPr lang="ko-KR" altLang="en-US" dirty="0" smtClean="0"/>
              <a:t>종료 불면증</a:t>
            </a:r>
          </a:p>
          <a:p>
            <a:r>
              <a:rPr lang="ko-KR" altLang="en-US" dirty="0" smtClean="0"/>
              <a:t>치료</a:t>
            </a:r>
            <a:r>
              <a:rPr lang="en-US" altLang="ko-KR" dirty="0" smtClean="0"/>
              <a:t>: </a:t>
            </a:r>
            <a:r>
              <a:rPr lang="ko-KR" altLang="en-US" dirty="0" smtClean="0"/>
              <a:t>새로운 행위패턴 개발</a:t>
            </a:r>
            <a:r>
              <a:rPr lang="en-US" altLang="ko-KR" dirty="0" smtClean="0"/>
              <a:t>, biofeedback, </a:t>
            </a:r>
            <a:r>
              <a:rPr lang="en-US" altLang="ko-KR" dirty="0" err="1" smtClean="0"/>
              <a:t>neurofeedback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이완법</a:t>
            </a:r>
            <a:r>
              <a:rPr lang="ko-KR" altLang="en-US" dirty="0" smtClean="0"/>
              <a:t> </a:t>
            </a:r>
          </a:p>
          <a:p>
            <a:endParaRPr lang="ko-KR" altLang="en-US" spc="-150" dirty="0" err="1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843166" y="621972"/>
            <a:ext cx="7024688" cy="579891"/>
          </a:xfrm>
        </p:spPr>
        <p:txBody>
          <a:bodyPr/>
          <a:lstStyle/>
          <a:p>
            <a:r>
              <a:rPr altLang="en-US" sz="2800" smtClean="0"/>
              <a:t>수면장애</a:t>
            </a:r>
            <a:endParaRPr lang="ko-KR" altLang="en-US" sz="280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04. </a:t>
            </a:r>
            <a:r>
              <a:rPr smtClean="0"/>
              <a:t>수면장애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1638" y="1662934"/>
            <a:ext cx="8666155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수면 발작증</a:t>
            </a:r>
            <a:endParaRPr lang="en-US" altLang="ko-KR" sz="2400" b="1" spc="-15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endParaRPr lang="ko-KR" altLang="en-US" dirty="0" smtClean="0"/>
          </a:p>
          <a:p>
            <a:r>
              <a:rPr lang="ko-KR" altLang="en-US" sz="2000" dirty="0" smtClean="0"/>
              <a:t>참을 수 없는 수면</a:t>
            </a:r>
          </a:p>
          <a:p>
            <a:r>
              <a:rPr lang="ko-KR" altLang="en-US" sz="2000" dirty="0" smtClean="0"/>
              <a:t>깨어있는 동안 </a:t>
            </a:r>
            <a:r>
              <a:rPr lang="en-US" altLang="ko-KR" sz="2000" dirty="0" smtClean="0"/>
              <a:t>EEG</a:t>
            </a:r>
            <a:r>
              <a:rPr lang="ko-KR" altLang="en-US" sz="2000" dirty="0" smtClean="0"/>
              <a:t>상 </a:t>
            </a:r>
            <a:r>
              <a:rPr lang="en-US" altLang="ko-KR" sz="2000" dirty="0" smtClean="0"/>
              <a:t>REM</a:t>
            </a:r>
            <a:r>
              <a:rPr lang="ko-KR" altLang="en-US" sz="2000" dirty="0" smtClean="0"/>
              <a:t>수면의 발생이 보임</a:t>
            </a:r>
            <a:r>
              <a:rPr lang="en-US" altLang="ko-KR" sz="2000" dirty="0" smtClean="0"/>
              <a:t> </a:t>
            </a:r>
          </a:p>
          <a:p>
            <a:r>
              <a:rPr lang="ko-KR" altLang="en-US" sz="2000" dirty="0" smtClean="0"/>
              <a:t>순간적으로 근 긴장도를 상실하고 환청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환시 경험하기도 함 </a:t>
            </a:r>
          </a:p>
          <a:p>
            <a:r>
              <a:rPr lang="ko-KR" altLang="en-US" sz="2000" dirty="0" smtClean="0"/>
              <a:t>음주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과도한 활동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특수약물을 피해야 함 </a:t>
            </a:r>
          </a:p>
          <a:p>
            <a:r>
              <a:rPr lang="ko-KR" altLang="en-US" sz="2000" dirty="0" smtClean="0"/>
              <a:t>치료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각성상태를 증가시키는 자극제나 </a:t>
            </a:r>
            <a:r>
              <a:rPr lang="en-US" altLang="ko-KR" sz="2000" dirty="0" smtClean="0"/>
              <a:t>REM </a:t>
            </a:r>
            <a:r>
              <a:rPr lang="ko-KR" altLang="en-US" sz="2000" dirty="0" smtClean="0"/>
              <a:t>수면을 억제하는 약물로 치료</a:t>
            </a:r>
          </a:p>
          <a:p>
            <a:endParaRPr lang="en-US" altLang="ko-KR" spc="-15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endParaRPr lang="ko-KR" altLang="en-US" spc="-150" dirty="0" err="1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116" y="4053061"/>
            <a:ext cx="685796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pc="-150" dirty="0" err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수면성</a:t>
            </a:r>
            <a:r>
              <a:rPr lang="ko-KR" altLang="en-US" sz="24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 </a:t>
            </a:r>
            <a:r>
              <a:rPr lang="ko-KR" altLang="en-US" sz="2400" b="1" spc="-150" dirty="0" err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무호흡</a:t>
            </a:r>
            <a:endParaRPr lang="ko-KR" altLang="en-US" sz="2400" b="1" dirty="0" smtClean="0"/>
          </a:p>
          <a:p>
            <a:endParaRPr lang="ko-KR" altLang="en-US" dirty="0" smtClean="0"/>
          </a:p>
          <a:p>
            <a:r>
              <a:rPr lang="ko-KR" altLang="en-US" sz="2000" dirty="0" smtClean="0"/>
              <a:t>수면 동안 잠시 호흡이 중단되는 상태 </a:t>
            </a:r>
          </a:p>
          <a:p>
            <a:r>
              <a:rPr lang="ko-KR" altLang="en-US" sz="2000" dirty="0" err="1" smtClean="0"/>
              <a:t>무호흡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일시적으로 코와 입을 통해 공기의 흐름이 없는 것</a:t>
            </a:r>
            <a:endParaRPr lang="en-US" altLang="ko-KR" sz="2000" dirty="0" smtClean="0"/>
          </a:p>
          <a:p>
            <a:r>
              <a:rPr lang="en-US" altLang="ko-KR" sz="2000" dirty="0" smtClean="0"/>
              <a:t>  - </a:t>
            </a:r>
            <a:r>
              <a:rPr lang="ko-KR" altLang="en-US" sz="2000" dirty="0" err="1" smtClean="0"/>
              <a:t>중추성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무호흡</a:t>
            </a:r>
            <a:endParaRPr lang="en-US" altLang="ko-KR" sz="2000" dirty="0" smtClean="0"/>
          </a:p>
          <a:p>
            <a:r>
              <a:rPr lang="en-US" altLang="ko-KR" sz="2000" dirty="0" smtClean="0"/>
              <a:t> 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- </a:t>
            </a:r>
            <a:r>
              <a:rPr lang="ko-KR" altLang="en-US" sz="2000" dirty="0" smtClean="0"/>
              <a:t>폐쇄성 </a:t>
            </a:r>
            <a:r>
              <a:rPr lang="ko-KR" altLang="en-US" sz="2000" dirty="0" err="1" smtClean="0"/>
              <a:t>무호흡</a:t>
            </a:r>
            <a:endParaRPr lang="en-US" altLang="ko-KR" sz="2000" dirty="0" smtClean="0"/>
          </a:p>
          <a:p>
            <a:r>
              <a:rPr lang="ko-KR" altLang="en-US" sz="2000" dirty="0" smtClean="0"/>
              <a:t>심장질환과 만성 폐쇄성 호흡기질병 유발 </a:t>
            </a:r>
          </a:p>
          <a:p>
            <a:endParaRPr lang="ko-KR" altLang="en-US" spc="-150" dirty="0" err="1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/>
          <p:cNvSpPr txBox="1"/>
          <p:nvPr/>
        </p:nvSpPr>
        <p:spPr>
          <a:xfrm>
            <a:off x="3046471" y="3949016"/>
            <a:ext cx="6099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600" b="1" dirty="0" err="1" smtClean="0">
              <a:gradFill>
                <a:gsLst>
                  <a:gs pos="0">
                    <a:srgbClr val="9ABE6B"/>
                  </a:gs>
                  <a:gs pos="100000">
                    <a:srgbClr val="9ABE6B"/>
                  </a:gs>
                </a:gsLst>
                <a:lin ang="5400000" scaled="1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57199"/>
            <a:ext cx="2544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spc="-150" dirty="0" smtClean="0">
                <a:solidFill>
                  <a:schemeClr val="bg1"/>
                </a:solidFill>
              </a:rPr>
              <a:t>참고 문헌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1240220" y="2957083"/>
            <a:ext cx="102213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pc="18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바이오 클락</a:t>
            </a:r>
            <a:r>
              <a:rPr lang="en-US" altLang="ko-KR" spc="18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: </a:t>
            </a:r>
            <a:r>
              <a:rPr lang="ko-KR" altLang="en-US" spc="18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세상 모든 생명체를 지배하는 생체 시계의 비밀을 찾아서</a:t>
            </a:r>
            <a:r>
              <a:rPr lang="en-US" altLang="ko-KR" spc="18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/</a:t>
            </a:r>
            <a:r>
              <a:rPr lang="ko-KR" altLang="en-US" spc="18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포스터</a:t>
            </a:r>
            <a:r>
              <a:rPr lang="en-US" altLang="ko-KR" spc="18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, </a:t>
            </a:r>
            <a:r>
              <a:rPr lang="ko-KR" altLang="en-US" spc="180" dirty="0" err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러셀</a:t>
            </a:r>
            <a:endParaRPr lang="en-US" altLang="ko-KR" spc="18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pPr>
              <a:buFontTx/>
              <a:buChar char="-"/>
            </a:pPr>
            <a:endParaRPr lang="en-US" altLang="ko-KR" spc="18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pPr>
              <a:buFontTx/>
              <a:buChar char="-"/>
            </a:pPr>
            <a:r>
              <a:rPr lang="en-US" altLang="ko-KR" spc="18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 </a:t>
            </a:r>
            <a:r>
              <a:rPr lang="ko-KR" altLang="en-US" spc="18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바이오 리듬의 규명과 응용</a:t>
            </a:r>
            <a:r>
              <a:rPr lang="en-US" altLang="ko-KR" spc="18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: </a:t>
            </a:r>
            <a:r>
              <a:rPr lang="ko-KR" altLang="en-US" spc="18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생명의 시계</a:t>
            </a:r>
            <a:r>
              <a:rPr lang="en-US" altLang="ko-KR" spc="18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_/</a:t>
            </a:r>
            <a:r>
              <a:rPr lang="ko-KR" altLang="en-US" spc="18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한상진</a:t>
            </a:r>
            <a:endParaRPr lang="en-US" altLang="ko-KR" spc="18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pPr>
              <a:buFontTx/>
              <a:buChar char="-"/>
            </a:pPr>
            <a:endParaRPr lang="en-US" altLang="ko-KR" spc="18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pPr>
              <a:buFontTx/>
              <a:buChar char="-"/>
            </a:pPr>
            <a:r>
              <a:rPr lang="en-US" altLang="ko-KR" spc="18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 </a:t>
            </a:r>
            <a:r>
              <a:rPr lang="ko-KR" altLang="en-US" spc="18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신경과학</a:t>
            </a:r>
            <a:r>
              <a:rPr lang="en-US" altLang="ko-KR" spc="18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: </a:t>
            </a:r>
            <a:r>
              <a:rPr lang="ko-KR" altLang="en-US" spc="18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뇌의 탐구</a:t>
            </a:r>
            <a:r>
              <a:rPr lang="en-US" altLang="ko-KR" spc="18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_/Bear, Mark F.</a:t>
            </a:r>
          </a:p>
          <a:p>
            <a:pPr>
              <a:buFontTx/>
              <a:buChar char="-"/>
            </a:pPr>
            <a:endParaRPr lang="en-US" altLang="ko-KR" spc="18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pPr>
              <a:buFontTx/>
              <a:buChar char="-"/>
            </a:pPr>
            <a:r>
              <a:rPr lang="en-US" altLang="ko-KR" spc="18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 </a:t>
            </a:r>
            <a:r>
              <a:rPr lang="ko-KR" altLang="en-US" spc="18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수면건강과 수면장애</a:t>
            </a:r>
            <a:r>
              <a:rPr lang="en-US" altLang="ko-KR" spc="18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_/Epstein,  Lawrence J.</a:t>
            </a:r>
          </a:p>
          <a:p>
            <a:pPr>
              <a:buFontTx/>
              <a:buChar char="-"/>
            </a:pPr>
            <a:endParaRPr lang="en-US" altLang="ko-KR" spc="18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pPr>
              <a:buFontTx/>
              <a:buChar char="-"/>
            </a:pPr>
            <a:r>
              <a:rPr lang="en-US" altLang="ko-KR" spc="18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 </a:t>
            </a:r>
            <a:r>
              <a:rPr lang="ko-KR" altLang="en-US" spc="18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생체 시계</a:t>
            </a:r>
            <a:r>
              <a:rPr lang="en-US" altLang="ko-KR" spc="18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_/</a:t>
            </a:r>
            <a:r>
              <a:rPr lang="en-US" altLang="ko-KR" spc="180" dirty="0" err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Dliman,V.M</a:t>
            </a:r>
            <a:endParaRPr lang="ko-KR" altLang="en-US" spc="180" dirty="0" err="1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34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6662947" y="2053452"/>
            <a:ext cx="52611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01 .  </a:t>
            </a:r>
            <a:r>
              <a:rPr lang="ko-KR" altLang="en-US" sz="24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뇌전도 </a:t>
            </a:r>
            <a:r>
              <a:rPr lang="ko-KR" altLang="en-US" sz="24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측정</a:t>
            </a:r>
            <a:endParaRPr lang="en-US" altLang="ko-KR" sz="2400" b="1" spc="-15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endParaRPr lang="en-US" altLang="ko-KR" sz="2400" b="1" spc="-15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pPr marL="457200" indent="-457200"/>
            <a:r>
              <a:rPr lang="en-US" altLang="ko-KR" sz="24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02 .  </a:t>
            </a:r>
            <a:r>
              <a:rPr lang="ko-KR" altLang="en-US" sz="24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수면</a:t>
            </a:r>
            <a:endParaRPr lang="en-US" altLang="ko-KR" sz="2400" b="1" spc="-15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pPr marL="457200" indent="-457200"/>
            <a:endParaRPr lang="en-US" altLang="ko-KR" sz="800" spc="-15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pPr marL="457200" indent="-457200"/>
            <a:r>
              <a:rPr lang="en-US" altLang="ko-KR" sz="2000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   - </a:t>
            </a:r>
            <a:r>
              <a:rPr lang="ko-KR" altLang="en-US" sz="2000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수면 회로</a:t>
            </a:r>
            <a:endParaRPr lang="en-US" altLang="ko-KR" sz="2000" spc="-15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pPr marL="457200" indent="-457200"/>
            <a:r>
              <a:rPr lang="en-US" altLang="ko-KR" sz="2000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   - </a:t>
            </a:r>
            <a:r>
              <a:rPr lang="ko-KR" altLang="en-US" sz="2000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수면의 기능</a:t>
            </a:r>
            <a:endParaRPr lang="en-US" altLang="ko-KR" sz="2000" spc="-15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pPr marL="457200" indent="-457200"/>
            <a:r>
              <a:rPr lang="en-US" altLang="ko-KR" sz="2000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   - </a:t>
            </a:r>
            <a:r>
              <a:rPr lang="ko-KR" altLang="en-US" sz="2000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수면과 각성주기에 영향을 주는 요인</a:t>
            </a:r>
            <a:endParaRPr lang="en-US" altLang="ko-KR" sz="2000" spc="-15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pPr marL="457200" indent="-457200"/>
            <a:endParaRPr lang="en-US" altLang="ko-KR" sz="2400" b="1" spc="-15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pPr marL="457200" indent="-457200"/>
            <a:r>
              <a:rPr lang="en-US" altLang="ko-KR" sz="24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03.  </a:t>
            </a:r>
            <a:r>
              <a:rPr lang="ko-KR" altLang="en-US" sz="24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생체 시계</a:t>
            </a:r>
            <a:endParaRPr lang="en-US" altLang="ko-KR" sz="2400" b="1" spc="-15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pPr marL="457200" indent="-457200">
              <a:buAutoNum type="arabicPeriod" startAt="3"/>
            </a:pPr>
            <a:endParaRPr lang="en-US" altLang="ko-KR" sz="2400" b="1" spc="-15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pPr marL="457200" indent="-457200"/>
            <a:r>
              <a:rPr lang="en-US" altLang="ko-KR" sz="24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04.  </a:t>
            </a:r>
            <a:r>
              <a:rPr lang="ko-KR" altLang="en-US" sz="24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수면장애</a:t>
            </a:r>
            <a:endParaRPr lang="en-US" altLang="ko-KR" sz="2400" b="1" spc="-15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endParaRPr lang="ko-KR" altLang="en-US" sz="2000" spc="-150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1723" y="1302430"/>
            <a:ext cx="6099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  <a:t>주제</a:t>
            </a:r>
            <a:r>
              <a:rPr lang="en-US" altLang="ko-KR" sz="4000" spc="-15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  <a:t> </a:t>
            </a:r>
            <a:endParaRPr lang="ko-KR" altLang="en-US" sz="4000" b="1" spc="-150" dirty="0" err="1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8261" y="2143916"/>
            <a:ext cx="3022670" cy="34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gradFill>
                  <a:gsLst>
                    <a:gs pos="0">
                      <a:srgbClr val="9ABE6B"/>
                    </a:gs>
                    <a:gs pos="100000">
                      <a:srgbClr val="9ABE6B"/>
                    </a:gs>
                  </a:gsLst>
                  <a:lin ang="5400000" scaled="1"/>
                </a:gradFill>
              </a:rPr>
              <a:t>수면과  수면장애</a:t>
            </a:r>
          </a:p>
        </p:txBody>
      </p:sp>
    </p:spTree>
    <p:extLst>
      <p:ext uri="{BB962C8B-B14F-4D97-AF65-F5344CB8AC3E}">
        <p14:creationId xmlns="" xmlns:p14="http://schemas.microsoft.com/office/powerpoint/2010/main" val="18104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689608" y="602726"/>
            <a:ext cx="7024688" cy="579891"/>
          </a:xfrm>
        </p:spPr>
        <p:txBody>
          <a:bodyPr/>
          <a:lstStyle/>
          <a:p>
            <a:r>
              <a:rPr altLang="en-US" sz="2800" smtClean="0"/>
              <a:t>뇌전도란</a:t>
            </a:r>
            <a:r>
              <a:rPr lang="en-US" altLang="en-US" sz="2800" dirty="0" smtClean="0"/>
              <a:t>?</a:t>
            </a:r>
            <a:endParaRPr lang="ko-KR" altLang="en-US" sz="280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01. </a:t>
            </a:r>
            <a:r>
              <a:rPr smtClean="0"/>
              <a:t>뇌전도의 측정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65" y="4533712"/>
            <a:ext cx="711444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뇌전도</a:t>
            </a:r>
            <a:r>
              <a:rPr lang="en-US" altLang="ko-KR" sz="24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(EEG)</a:t>
            </a:r>
            <a:r>
              <a:rPr lang="ko-KR" altLang="en-US" sz="24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란</a:t>
            </a:r>
            <a:endParaRPr lang="en-US" altLang="ko-KR" sz="2400" b="1" spc="-15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endParaRPr lang="en-US" altLang="ko-KR" sz="2000" spc="-15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r>
              <a:rPr lang="en-US" altLang="ko-KR" sz="2000" dirty="0" smtClean="0"/>
              <a:t>• </a:t>
            </a:r>
            <a:r>
              <a:rPr lang="ko-KR" altLang="en-US" sz="2000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신경계에서 뇌신경 사이에 신호가 전달될 때 생기는 전기의 흐름</a:t>
            </a:r>
            <a:endParaRPr lang="en-US" altLang="ko-KR" sz="2000" spc="-15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r>
              <a:rPr lang="en-US" altLang="ko-KR" sz="2000" dirty="0" smtClean="0"/>
              <a:t>• </a:t>
            </a:r>
            <a:r>
              <a:rPr lang="ko-KR" altLang="en-US" sz="2000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뇌의 활동 상황을 측정하는 가장 중요한 지표</a:t>
            </a:r>
            <a:endParaRPr lang="en-US" altLang="ko-KR" sz="2000" spc="-15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r>
              <a:rPr lang="en-US" altLang="ko-KR" sz="2000" dirty="0" smtClean="0"/>
              <a:t>• </a:t>
            </a:r>
            <a:r>
              <a:rPr lang="ko-KR" altLang="en-US" sz="2000" spc="-150" dirty="0" err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뇌손상</a:t>
            </a:r>
            <a:r>
              <a:rPr lang="en-US" altLang="ko-KR" sz="2000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, </a:t>
            </a:r>
            <a:r>
              <a:rPr lang="ko-KR" altLang="en-US" sz="2000" spc="-150" dirty="0" err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뇌전증</a:t>
            </a:r>
            <a:r>
              <a:rPr lang="ko-KR" altLang="en-US" sz="2000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 또는 여러 질환을 평가</a:t>
            </a:r>
            <a:endParaRPr lang="en-US" altLang="ko-KR" sz="2000" spc="-15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r>
              <a:rPr lang="en-US" altLang="ko-KR" sz="2000" dirty="0" smtClean="0"/>
              <a:t>•</a:t>
            </a:r>
            <a:r>
              <a:rPr lang="ko-KR" altLang="en-US" sz="2000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 법률적으로 뇌사를 진단하는데 사용</a:t>
            </a:r>
            <a:r>
              <a:rPr lang="en-US" altLang="ko-KR" sz="2000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.</a:t>
            </a:r>
            <a:endParaRPr lang="ko-KR" altLang="en-US" sz="2000" spc="-15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5954" y="1663556"/>
            <a:ext cx="3652590" cy="241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677731" y="590850"/>
            <a:ext cx="7024688" cy="579891"/>
          </a:xfrm>
        </p:spPr>
        <p:txBody>
          <a:bodyPr/>
          <a:lstStyle/>
          <a:p>
            <a:r>
              <a:rPr altLang="en-US" sz="2800" smtClean="0"/>
              <a:t>뇌파의 발견</a:t>
            </a:r>
            <a:endParaRPr lang="ko-KR" altLang="en-US" sz="280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01. </a:t>
            </a:r>
            <a:r>
              <a:rPr smtClean="0"/>
              <a:t>뇌전도의 측정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1083" y="2235011"/>
            <a:ext cx="19716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900857" y="4844110"/>
            <a:ext cx="1972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pc="-150" dirty="0" err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한스</a:t>
            </a:r>
            <a:r>
              <a:rPr lang="ko-KR" altLang="en-US" sz="1400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  </a:t>
            </a:r>
            <a:r>
              <a:rPr lang="ko-KR" altLang="en-US" sz="1400" spc="-150" dirty="0" err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베르거</a:t>
            </a:r>
            <a:r>
              <a:rPr lang="ko-KR" altLang="en-US" sz="1400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 </a:t>
            </a:r>
            <a:r>
              <a:rPr lang="en-US" altLang="ko-KR" sz="1400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(Hans Berger)</a:t>
            </a:r>
            <a:endParaRPr lang="ko-KR" altLang="en-US" sz="1400" spc="-150" dirty="0" err="1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3336" y="1941844"/>
            <a:ext cx="48291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텍스트 개체 틀 48"/>
          <p:cNvSpPr>
            <a:spLocks noGrp="1"/>
          </p:cNvSpPr>
          <p:nvPr>
            <p:ph type="body" sz="quarter" idx="13"/>
          </p:nvPr>
        </p:nvSpPr>
        <p:spPr>
          <a:xfrm>
            <a:off x="713356" y="590851"/>
            <a:ext cx="7024688" cy="579891"/>
          </a:xfrm>
        </p:spPr>
        <p:txBody>
          <a:bodyPr/>
          <a:lstStyle/>
          <a:p>
            <a:r>
              <a:rPr altLang="en-US" sz="2800" smtClean="0"/>
              <a:t>뇌파</a:t>
            </a:r>
            <a:r>
              <a:rPr lang="ko-KR" altLang="en-US" sz="2800" dirty="0" smtClean="0"/>
              <a:t>의</a:t>
            </a:r>
            <a:r>
              <a:rPr lang="en-US" altLang="ko-KR" sz="2800" dirty="0" smtClean="0"/>
              <a:t> </a:t>
            </a:r>
            <a:r>
              <a:rPr sz="2800" smtClean="0"/>
              <a:t>측정</a:t>
            </a:r>
            <a:endParaRPr lang="ko-KR" altLang="en-US" sz="2800" dirty="0"/>
          </a:p>
        </p:txBody>
      </p:sp>
      <p:sp>
        <p:nvSpPr>
          <p:cNvPr id="50" name="텍스트 개체 틀 49"/>
          <p:cNvSpPr>
            <a:spLocks noGrp="1"/>
          </p:cNvSpPr>
          <p:nvPr>
            <p:ph type="body" sz="quarter" idx="14"/>
          </p:nvPr>
        </p:nvSpPr>
        <p:spPr>
          <a:xfrm>
            <a:off x="665856" y="266916"/>
            <a:ext cx="7024688" cy="278389"/>
          </a:xfrm>
        </p:spPr>
        <p:txBody>
          <a:bodyPr/>
          <a:lstStyle/>
          <a:p>
            <a:r>
              <a:rPr lang="en-US" altLang="ko-KR" dirty="0" smtClean="0"/>
              <a:t>01. </a:t>
            </a:r>
            <a:r>
              <a:rPr smtClean="0"/>
              <a:t>뇌전도의 측정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34390" y="180504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spc="-15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endParaRPr lang="ko-KR" altLang="en-US" spc="-150" dirty="0" err="1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9941" y="1772920"/>
            <a:ext cx="58293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046473" y="5668581"/>
            <a:ext cx="2579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동기화 활동에 의한 큰 </a:t>
            </a:r>
            <a:r>
              <a:rPr lang="en-US" altLang="ko-KR" sz="1400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EEG</a:t>
            </a:r>
            <a:r>
              <a:rPr lang="ko-KR" altLang="en-US" sz="1400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의 발생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72" y="2757957"/>
            <a:ext cx="57531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15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764338" y="621972"/>
            <a:ext cx="7024688" cy="579891"/>
          </a:xfrm>
        </p:spPr>
        <p:txBody>
          <a:bodyPr/>
          <a:lstStyle/>
          <a:p>
            <a:r>
              <a:rPr altLang="en-US" sz="2800" smtClean="0"/>
              <a:t>수면 회로</a:t>
            </a:r>
            <a:endParaRPr lang="ko-KR" altLang="en-US" sz="280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02. </a:t>
            </a:r>
            <a:r>
              <a:rPr smtClean="0"/>
              <a:t>수면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0164" y="2577432"/>
            <a:ext cx="52292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76" y="1552575"/>
            <a:ext cx="5123718" cy="519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748573" y="621972"/>
            <a:ext cx="7024688" cy="579891"/>
          </a:xfrm>
        </p:spPr>
        <p:txBody>
          <a:bodyPr/>
          <a:lstStyle/>
          <a:p>
            <a:r>
              <a:rPr altLang="en-US" sz="2800" smtClean="0"/>
              <a:t>수면 회로</a:t>
            </a:r>
            <a:endParaRPr lang="ko-KR" altLang="en-US" sz="280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02. </a:t>
            </a:r>
            <a:r>
              <a:rPr smtClean="0"/>
              <a:t>수면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6740" y="2640827"/>
            <a:ext cx="537038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1</a:t>
            </a:r>
            <a:r>
              <a:rPr lang="ko-KR" altLang="en-US" sz="24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단계</a:t>
            </a:r>
            <a:endParaRPr lang="en-US" altLang="ko-KR" sz="2400" b="1" spc="-15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  <a:p>
            <a:endParaRPr lang="ko-KR" altLang="en-US" dirty="0" smtClean="0"/>
          </a:p>
          <a:p>
            <a:r>
              <a:rPr lang="en-US" altLang="ko-KR" sz="2000" dirty="0" smtClean="0"/>
              <a:t>• </a:t>
            </a:r>
            <a:r>
              <a:rPr lang="ko-KR" altLang="en-US" sz="2000" dirty="0" smtClean="0"/>
              <a:t>각성기와 </a:t>
            </a:r>
            <a:r>
              <a:rPr lang="ko-KR" altLang="en-US" sz="2000" dirty="0" err="1" smtClean="0"/>
              <a:t>수면기의</a:t>
            </a:r>
            <a:r>
              <a:rPr lang="ko-KR" altLang="en-US" sz="2000" dirty="0" smtClean="0"/>
              <a:t> 중간으로 단 몇 분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정도 </a:t>
            </a:r>
          </a:p>
          <a:p>
            <a:r>
              <a:rPr lang="en-US" altLang="ko-KR" sz="2000" dirty="0" smtClean="0"/>
              <a:t>• </a:t>
            </a:r>
            <a:r>
              <a:rPr lang="ko-KR" altLang="en-US" sz="2000" dirty="0" smtClean="0"/>
              <a:t>가장 가벼운 수면 </a:t>
            </a:r>
          </a:p>
          <a:p>
            <a:r>
              <a:rPr lang="en-US" altLang="ko-KR" sz="2000" dirty="0" smtClean="0"/>
              <a:t>• </a:t>
            </a:r>
            <a:r>
              <a:rPr lang="ko-KR" altLang="en-US" sz="2000" dirty="0" smtClean="0"/>
              <a:t>졸린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상태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이완 </a:t>
            </a:r>
          </a:p>
          <a:p>
            <a:r>
              <a:rPr lang="en-US" altLang="ko-KR" sz="2000" dirty="0" smtClean="0"/>
              <a:t>• </a:t>
            </a:r>
            <a:r>
              <a:rPr lang="ko-KR" altLang="en-US" sz="2000" dirty="0" err="1" smtClean="0"/>
              <a:t>심박수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호흡수 약간 감소 </a:t>
            </a:r>
          </a:p>
          <a:p>
            <a:r>
              <a:rPr lang="en-US" altLang="ko-KR" sz="2000" dirty="0" smtClean="0"/>
              <a:t>• </a:t>
            </a:r>
            <a:r>
              <a:rPr lang="ko-KR" altLang="en-US" sz="2000" dirty="0" smtClean="0"/>
              <a:t>외부 소리를 들을 수 있음 </a:t>
            </a:r>
          </a:p>
          <a:p>
            <a:r>
              <a:rPr lang="en-US" altLang="ko-KR" sz="2000" dirty="0" smtClean="0"/>
              <a:t>• </a:t>
            </a:r>
            <a:r>
              <a:rPr lang="ko-KR" altLang="en-US" sz="2000" dirty="0" smtClean="0"/>
              <a:t>소리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접촉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다른 감각에 의해 쉽게 깸 </a:t>
            </a:r>
          </a:p>
          <a:p>
            <a:r>
              <a:rPr lang="en-US" altLang="ko-KR" sz="2000" dirty="0" smtClean="0"/>
              <a:t>• EEG</a:t>
            </a:r>
            <a:r>
              <a:rPr lang="ko-KR" altLang="en-US" sz="2000" dirty="0" smtClean="0"/>
              <a:t>에서 </a:t>
            </a:r>
            <a:r>
              <a:rPr lang="en-US" altLang="ko-KR" sz="2000" dirty="0" smtClean="0"/>
              <a:t>α</a:t>
            </a:r>
            <a:r>
              <a:rPr lang="ko-KR" altLang="en-US" sz="2000" dirty="0" smtClean="0"/>
              <a:t>파를 보임</a:t>
            </a:r>
            <a:endParaRPr lang="en-US" altLang="ko-KR" sz="2000" dirty="0" smtClean="0"/>
          </a:p>
          <a:p>
            <a:endParaRPr lang="ko-KR" altLang="en-US" spc="-150" dirty="0" err="1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9614" y="1702676"/>
            <a:ext cx="61571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NREM (Non Rapid Eye Movement) sleep</a:t>
            </a:r>
            <a:endParaRPr lang="ko-KR" altLang="en-US" sz="2400" b="1" dirty="0" smtClean="0"/>
          </a:p>
          <a:p>
            <a:endParaRPr lang="ko-KR" altLang="en-US" spc="-150" dirty="0" err="1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748573" y="621972"/>
            <a:ext cx="7024688" cy="579891"/>
          </a:xfrm>
        </p:spPr>
        <p:txBody>
          <a:bodyPr/>
          <a:lstStyle/>
          <a:p>
            <a:r>
              <a:rPr altLang="en-US" sz="2800" smtClean="0"/>
              <a:t>수면 회로</a:t>
            </a:r>
            <a:endParaRPr lang="ko-KR" altLang="en-US" sz="280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02. </a:t>
            </a:r>
            <a:r>
              <a:rPr smtClean="0"/>
              <a:t>수면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80349" y="2609231"/>
            <a:ext cx="630653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24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en-US" altLang="ko-KR" sz="2400" b="1" spc="-15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o-KR" altLang="en-US" dirty="0" smtClean="0"/>
          </a:p>
          <a:p>
            <a:r>
              <a:rPr lang="en-US" altLang="ko-KR" sz="2000" dirty="0" smtClean="0"/>
              <a:t>• </a:t>
            </a:r>
            <a:r>
              <a:rPr lang="ko-KR" altLang="en-US" sz="2000" dirty="0" smtClean="0"/>
              <a:t>수면 시작 </a:t>
            </a:r>
            <a:r>
              <a:rPr lang="en-US" altLang="ko-KR" sz="2000" dirty="0" smtClean="0"/>
              <a:t>30</a:t>
            </a:r>
            <a:r>
              <a:rPr lang="ko-KR" altLang="en-US" sz="2000" dirty="0" smtClean="0"/>
              <a:t>분 후부터 시작 </a:t>
            </a:r>
            <a:endParaRPr lang="en-US" altLang="ko-KR" sz="2000" dirty="0" smtClean="0"/>
          </a:p>
          <a:p>
            <a:r>
              <a:rPr lang="en-US" altLang="ko-KR" sz="2000" dirty="0" smtClean="0"/>
              <a:t>• </a:t>
            </a:r>
            <a:r>
              <a:rPr lang="ko-KR" altLang="en-US" sz="2000" dirty="0" smtClean="0"/>
              <a:t>잠을 깨우기가 어렵고 감각자극에도 방해 받지 않음</a:t>
            </a:r>
            <a:endParaRPr lang="en-US" altLang="ko-KR" sz="2000" dirty="0" smtClean="0"/>
          </a:p>
          <a:p>
            <a:r>
              <a:rPr lang="en-US" altLang="ko-KR" sz="2000" dirty="0" smtClean="0"/>
              <a:t>• </a:t>
            </a:r>
            <a:r>
              <a:rPr lang="ko-KR" altLang="en-US" sz="2000" dirty="0" smtClean="0"/>
              <a:t>골격근육 이완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반사 감소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코 골이 </a:t>
            </a:r>
          </a:p>
          <a:p>
            <a:r>
              <a:rPr lang="en-US" altLang="ko-KR" sz="2000" dirty="0" smtClean="0"/>
              <a:t>• </a:t>
            </a:r>
            <a:r>
              <a:rPr lang="ko-KR" altLang="en-US" sz="2000" dirty="0" smtClean="0"/>
              <a:t>말을 하거나 움직일 수 있음 </a:t>
            </a:r>
          </a:p>
          <a:p>
            <a:r>
              <a:rPr lang="en-US" altLang="ko-KR" sz="2000" dirty="0" smtClean="0"/>
              <a:t>• θ </a:t>
            </a:r>
            <a:r>
              <a:rPr lang="ko-KR" altLang="en-US" sz="2000" dirty="0" smtClean="0"/>
              <a:t>파 </a:t>
            </a:r>
          </a:p>
          <a:p>
            <a:r>
              <a:rPr lang="en-US" altLang="ko-KR" sz="2000" dirty="0" smtClean="0"/>
              <a:t>• </a:t>
            </a:r>
            <a:r>
              <a:rPr lang="ko-KR" altLang="en-US" sz="2000" dirty="0" smtClean="0"/>
              <a:t>수면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시간 후 </a:t>
            </a:r>
            <a:r>
              <a:rPr lang="en-US" altLang="ko-KR" sz="2000" dirty="0" smtClean="0"/>
              <a:t>δ</a:t>
            </a:r>
            <a:r>
              <a:rPr lang="ko-KR" altLang="en-US" sz="2000" dirty="0" smtClean="0"/>
              <a:t>파가 </a:t>
            </a:r>
            <a:r>
              <a:rPr lang="en-US" altLang="ko-KR" sz="2000" dirty="0" smtClean="0"/>
              <a:t>20-50%</a:t>
            </a:r>
            <a:r>
              <a:rPr lang="ko-KR" altLang="en-US" sz="2000" dirty="0" smtClean="0"/>
              <a:t>를 차지 함 </a:t>
            </a:r>
          </a:p>
          <a:p>
            <a:endParaRPr lang="ko-KR" altLang="en-US" spc="-150" dirty="0" err="1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27" y="2712325"/>
            <a:ext cx="4623382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4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endParaRPr lang="en-US" altLang="ko-KR" sz="2400" b="1" spc="-15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o-KR" altLang="en-US" sz="2000" dirty="0" smtClean="0"/>
          </a:p>
          <a:p>
            <a:r>
              <a:rPr lang="en-US" altLang="ko-KR" sz="2000" dirty="0" smtClean="0"/>
              <a:t>• 10-15</a:t>
            </a:r>
            <a:r>
              <a:rPr lang="ko-KR" altLang="en-US" sz="2000" dirty="0" smtClean="0"/>
              <a:t>분 정도 지속 </a:t>
            </a:r>
          </a:p>
          <a:p>
            <a:r>
              <a:rPr lang="en-US" altLang="ko-KR" sz="2000" dirty="0" smtClean="0"/>
              <a:t>• 1</a:t>
            </a:r>
            <a:r>
              <a:rPr lang="ko-KR" altLang="en-US" sz="2000" dirty="0" smtClean="0"/>
              <a:t>단계보다 더 이완된 상태 </a:t>
            </a:r>
          </a:p>
          <a:p>
            <a:r>
              <a:rPr lang="en-US" altLang="ko-KR" sz="2000" dirty="0" smtClean="0"/>
              <a:t>• </a:t>
            </a:r>
            <a:r>
              <a:rPr lang="ko-KR" altLang="en-US" sz="2000" dirty="0" smtClean="0"/>
              <a:t>안구정지 </a:t>
            </a:r>
          </a:p>
          <a:p>
            <a:r>
              <a:rPr lang="en-US" altLang="ko-KR" sz="2000" dirty="0" smtClean="0"/>
              <a:t>• </a:t>
            </a:r>
            <a:r>
              <a:rPr lang="ko-KR" altLang="en-US" sz="2000" dirty="0" err="1" smtClean="0"/>
              <a:t>심박수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호흡수 약간 감소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체온 하강 </a:t>
            </a:r>
          </a:p>
          <a:p>
            <a:r>
              <a:rPr lang="en-US" altLang="ko-KR" sz="2000" dirty="0" smtClean="0"/>
              <a:t>• EEG</a:t>
            </a:r>
            <a:r>
              <a:rPr lang="ko-KR" altLang="en-US" sz="2000" dirty="0" smtClean="0"/>
              <a:t>에서 </a:t>
            </a:r>
            <a:r>
              <a:rPr lang="en-US" altLang="ko-KR" sz="2000" dirty="0" smtClean="0"/>
              <a:t>θ</a:t>
            </a:r>
            <a:r>
              <a:rPr lang="ko-KR" altLang="en-US" sz="2000" dirty="0" smtClean="0"/>
              <a:t>파를 보임 </a:t>
            </a:r>
          </a:p>
          <a:p>
            <a:r>
              <a:rPr lang="en-US" altLang="ko-KR" sz="2000" dirty="0" smtClean="0"/>
              <a:t>• </a:t>
            </a:r>
            <a:r>
              <a:rPr lang="ko-KR" altLang="en-US" sz="2000" dirty="0" smtClean="0"/>
              <a:t>전체 수면의 </a:t>
            </a:r>
            <a:r>
              <a:rPr lang="en-US" altLang="ko-KR" sz="2000" dirty="0" smtClean="0"/>
              <a:t>44-55%</a:t>
            </a:r>
            <a:r>
              <a:rPr lang="ko-KR" altLang="en-US" sz="2000" dirty="0" smtClean="0"/>
              <a:t>를 차지 함 </a:t>
            </a:r>
          </a:p>
          <a:p>
            <a:endParaRPr lang="ko-KR" altLang="en-US" spc="-150" dirty="0" err="1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43661" y="2406289"/>
            <a:ext cx="5024132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 smtClean="0"/>
          </a:p>
          <a:p>
            <a:endParaRPr lang="ko-KR" altLang="en-US" dirty="0" smtClean="0"/>
          </a:p>
          <a:p>
            <a:r>
              <a:rPr lang="en-US" altLang="ko-KR" sz="24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5</a:t>
            </a:r>
            <a:r>
              <a:rPr lang="ko-KR" altLang="en-US" sz="24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단계</a:t>
            </a:r>
            <a:endParaRPr lang="en-US" altLang="ko-KR" sz="2400" b="1" dirty="0" smtClean="0"/>
          </a:p>
          <a:p>
            <a:endParaRPr lang="en-US" altLang="ko-KR" dirty="0" smtClean="0"/>
          </a:p>
          <a:p>
            <a:r>
              <a:rPr lang="en-US" altLang="ko-KR" sz="2000" dirty="0" smtClean="0"/>
              <a:t>• </a:t>
            </a:r>
            <a:r>
              <a:rPr lang="ko-KR" altLang="en-US" sz="2000" dirty="0" smtClean="0"/>
              <a:t>깨우기 가장 어렵고 깨우면 매우 불안정 </a:t>
            </a:r>
          </a:p>
          <a:p>
            <a:r>
              <a:rPr lang="en-US" altLang="ko-KR" sz="2000" dirty="0" smtClean="0"/>
              <a:t>• </a:t>
            </a:r>
            <a:r>
              <a:rPr lang="ko-KR" altLang="en-US" sz="2000" dirty="0" smtClean="0"/>
              <a:t>역설적 수면</a:t>
            </a:r>
          </a:p>
          <a:p>
            <a:r>
              <a:rPr lang="en-US" altLang="ko-KR" sz="2000" dirty="0" smtClean="0"/>
              <a:t>• </a:t>
            </a:r>
            <a:r>
              <a:rPr lang="ko-KR" altLang="en-US" sz="2000" dirty="0" smtClean="0"/>
              <a:t>근 긴장은 떨어짐</a:t>
            </a:r>
          </a:p>
          <a:p>
            <a:r>
              <a:rPr lang="en-US" altLang="ko-KR" sz="2000" dirty="0" smtClean="0"/>
              <a:t>• </a:t>
            </a:r>
            <a:r>
              <a:rPr lang="ko-KR" altLang="en-US" sz="2000" dirty="0" smtClean="0"/>
              <a:t>일시적으로 호흡과 맥박이 불규칙해짐 </a:t>
            </a:r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spc="-150" dirty="0" err="1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635373" y="2025256"/>
            <a:ext cx="517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/>
              <a:t>REM (Rapid Eye Movement) sleep</a:t>
            </a:r>
            <a:endParaRPr lang="ko-KR" altLang="en-US" sz="2400" b="1" dirty="0"/>
          </a:p>
        </p:txBody>
      </p:sp>
      <p:sp>
        <p:nvSpPr>
          <p:cNvPr id="6" name="텍스트 개체 틀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02. </a:t>
            </a:r>
            <a:r>
              <a:rPr smtClean="0"/>
              <a:t>수면</a:t>
            </a:r>
            <a:endParaRPr lang="ko-KR" altLang="en-US" dirty="0"/>
          </a:p>
        </p:txBody>
      </p:sp>
      <p:sp>
        <p:nvSpPr>
          <p:cNvPr id="7" name="텍스트 개체 틀 1"/>
          <p:cNvSpPr txBox="1">
            <a:spLocks/>
          </p:cNvSpPr>
          <p:nvPr/>
        </p:nvSpPr>
        <p:spPr>
          <a:xfrm>
            <a:off x="748573" y="590441"/>
            <a:ext cx="7024688" cy="57989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800" b="0" i="0" u="none" strike="noStrike" kern="1200" cap="none" spc="-150" normalizeH="0" baseline="0" noProof="0" dirty="0" smtClean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수면 회로</a:t>
            </a:r>
            <a:endParaRPr kumimoji="0" lang="ko-KR" altLang="en-US" sz="2800" b="0" i="0" u="none" strike="noStrike" kern="1200" cap="none" spc="-150" normalizeH="0" baseline="0" noProof="0" dirty="0">
              <a:ln>
                <a:noFill/>
              </a:ln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407" y="2576288"/>
            <a:ext cx="4551246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4</a:t>
            </a:r>
            <a:r>
              <a:rPr lang="ko-KR" altLang="en-US" sz="2400" b="1" spc="-1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rPr>
              <a:t>단계 </a:t>
            </a:r>
            <a:endParaRPr lang="ko-KR" altLang="en-US" sz="2400" b="1" dirty="0" smtClean="0"/>
          </a:p>
          <a:p>
            <a:endParaRPr lang="ko-KR" altLang="en-US" sz="2000" dirty="0" smtClean="0"/>
          </a:p>
          <a:p>
            <a:r>
              <a:rPr lang="en-US" altLang="ko-KR" sz="2400" dirty="0" smtClean="0"/>
              <a:t>• </a:t>
            </a:r>
            <a:r>
              <a:rPr lang="ko-KR" altLang="en-US" sz="2400" dirty="0" smtClean="0"/>
              <a:t>가장 깊은 수면 상태 </a:t>
            </a:r>
          </a:p>
          <a:p>
            <a:r>
              <a:rPr lang="en-US" altLang="ko-KR" sz="2400" dirty="0" smtClean="0"/>
              <a:t>• δ</a:t>
            </a:r>
            <a:r>
              <a:rPr lang="ko-KR" altLang="en-US" sz="2400" dirty="0" smtClean="0"/>
              <a:t>파가 </a:t>
            </a:r>
            <a:r>
              <a:rPr lang="en-US" altLang="ko-KR" sz="2400" dirty="0" smtClean="0"/>
              <a:t>50% </a:t>
            </a:r>
            <a:r>
              <a:rPr lang="ko-KR" altLang="en-US" sz="2400" dirty="0" smtClean="0"/>
              <a:t>이상 차지 함</a:t>
            </a:r>
            <a:endParaRPr lang="en-US" altLang="ko-KR" sz="2400" dirty="0" smtClean="0"/>
          </a:p>
          <a:p>
            <a:r>
              <a:rPr lang="en-US" altLang="ko-KR" sz="2400" dirty="0" smtClean="0"/>
              <a:t>• </a:t>
            </a:r>
            <a:r>
              <a:rPr lang="ko-KR" altLang="en-US" sz="2400" dirty="0" err="1" smtClean="0"/>
              <a:t>몽유증과</a:t>
            </a:r>
            <a:r>
              <a:rPr lang="ko-KR" altLang="en-US" sz="2400" dirty="0" smtClean="0"/>
              <a:t> 야뇨증</a:t>
            </a:r>
          </a:p>
          <a:p>
            <a:r>
              <a:rPr lang="en-US" altLang="ko-KR" sz="2400" dirty="0" smtClean="0"/>
              <a:t>• </a:t>
            </a:r>
            <a:r>
              <a:rPr lang="ko-KR" altLang="en-US" sz="2400" dirty="0" smtClean="0"/>
              <a:t>신체회복과 휴식을 하는 단계 </a:t>
            </a:r>
          </a:p>
          <a:p>
            <a:r>
              <a:rPr lang="en-US" altLang="ko-KR" sz="2400" dirty="0" smtClean="0"/>
              <a:t>• </a:t>
            </a:r>
            <a:r>
              <a:rPr lang="ko-KR" altLang="en-US" sz="2400" dirty="0" smtClean="0"/>
              <a:t>성장호르몬을 분비하는 단계</a:t>
            </a:r>
            <a:endParaRPr lang="en-US" altLang="ko-KR" sz="2400" dirty="0" smtClean="0"/>
          </a:p>
          <a:p>
            <a:endParaRPr lang="ko-KR" altLang="en-US" spc="-150" dirty="0" err="1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9" name="줄무늬가 있는 오른쪽 화살표 8"/>
          <p:cNvSpPr/>
          <p:nvPr/>
        </p:nvSpPr>
        <p:spPr>
          <a:xfrm>
            <a:off x="4997669" y="3515711"/>
            <a:ext cx="1403131" cy="898634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pc="-150" dirty="0" err="1" smtClean="0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프레젠테이션1" id="{F7762C1D-79AF-45D9-9F54-C9F6A6EC5ABA}" vid="{7453B7AF-C83B-446C-873F-AD38C2A95FA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1557</TotalTime>
  <Words>619</Words>
  <Application>Microsoft Office PowerPoint</Application>
  <PresentationFormat>사용자 지정</PresentationFormat>
  <Paragraphs>175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 su Hwang</dc:creator>
  <cp:lastModifiedBy>user</cp:lastModifiedBy>
  <cp:revision>160</cp:revision>
  <dcterms:created xsi:type="dcterms:W3CDTF">2016-10-27T15:45:39Z</dcterms:created>
  <dcterms:modified xsi:type="dcterms:W3CDTF">2016-11-29T16:43:24Z</dcterms:modified>
</cp:coreProperties>
</file>