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3" r:id="rId6"/>
    <p:sldId id="262" r:id="rId7"/>
    <p:sldId id="263" r:id="rId8"/>
    <p:sldId id="264" r:id="rId9"/>
    <p:sldId id="269" r:id="rId10"/>
    <p:sldId id="265" r:id="rId11"/>
    <p:sldId id="274" r:id="rId12"/>
    <p:sldId id="267" r:id="rId13"/>
    <p:sldId id="268" r:id="rId14"/>
    <p:sldId id="270" r:id="rId15"/>
    <p:sldId id="272" r:id="rId16"/>
    <p:sldId id="278" r:id="rId17"/>
    <p:sldId id="283" r:id="rId18"/>
    <p:sldId id="281" r:id="rId19"/>
    <p:sldId id="282" r:id="rId20"/>
    <p:sldId id="275" r:id="rId21"/>
    <p:sldId id="280" r:id="rId22"/>
    <p:sldId id="277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134EE-DBB9-4CC1-9E30-B5B7F9EB5AA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58A4860-538E-49B0-819C-416A37EB28A1}">
      <dgm:prSet phldrT="[텍스트]"/>
      <dgm:spPr/>
      <dgm:t>
        <a:bodyPr/>
        <a:lstStyle/>
        <a:p>
          <a:pPr latinLnBrk="1"/>
          <a:r>
            <a:rPr lang="ko-KR" altLang="en-US" dirty="0" err="1"/>
            <a:t>렙틴</a:t>
          </a:r>
          <a:endParaRPr lang="ko-KR" altLang="en-US" dirty="0"/>
        </a:p>
      </dgm:t>
    </dgm:pt>
    <dgm:pt modelId="{36B7724A-8378-4F21-85DE-1F96D6F0F047}" type="parTrans" cxnId="{EAC621F8-89D2-49B4-AB23-2DCCD5F02B65}">
      <dgm:prSet/>
      <dgm:spPr/>
      <dgm:t>
        <a:bodyPr/>
        <a:lstStyle/>
        <a:p>
          <a:pPr latinLnBrk="1"/>
          <a:endParaRPr lang="ko-KR" altLang="en-US"/>
        </a:p>
      </dgm:t>
    </dgm:pt>
    <dgm:pt modelId="{2E560943-D0FC-45C9-B39B-82BDDD8F5107}" type="sibTrans" cxnId="{EAC621F8-89D2-49B4-AB23-2DCCD5F02B65}">
      <dgm:prSet/>
      <dgm:spPr/>
      <dgm:t>
        <a:bodyPr/>
        <a:lstStyle/>
        <a:p>
          <a:pPr latinLnBrk="1"/>
          <a:endParaRPr lang="ko-KR" altLang="en-US"/>
        </a:p>
      </dgm:t>
    </dgm:pt>
    <dgm:pt modelId="{4A2FC128-C5DB-4D89-B4B6-4335287D390D}">
      <dgm:prSet phldrT="[텍스트]"/>
      <dgm:spPr/>
      <dgm:t>
        <a:bodyPr/>
        <a:lstStyle/>
        <a:p>
          <a:pPr latinLnBrk="1"/>
          <a:r>
            <a:rPr lang="en-US" altLang="ko-KR" dirty="0"/>
            <a:t>α-MSH</a:t>
          </a:r>
          <a:r>
            <a:rPr lang="ko-KR" altLang="en-US" dirty="0"/>
            <a:t>와 </a:t>
          </a:r>
          <a:r>
            <a:rPr lang="en-US" altLang="ko-KR" dirty="0"/>
            <a:t>CART</a:t>
          </a:r>
          <a:r>
            <a:rPr lang="ko-KR" altLang="en-US" dirty="0"/>
            <a:t>의 분비 촉진</a:t>
          </a:r>
        </a:p>
      </dgm:t>
    </dgm:pt>
    <dgm:pt modelId="{3D210EC4-8FC3-456B-8D6B-213E2B4DD711}" type="parTrans" cxnId="{F1795D25-72A7-4257-976E-A5E445FB95F6}">
      <dgm:prSet/>
      <dgm:spPr/>
      <dgm:t>
        <a:bodyPr/>
        <a:lstStyle/>
        <a:p>
          <a:pPr latinLnBrk="1"/>
          <a:endParaRPr lang="ko-KR" altLang="en-US"/>
        </a:p>
      </dgm:t>
    </dgm:pt>
    <dgm:pt modelId="{36174862-3855-49F6-8960-B1737B8F8740}" type="sibTrans" cxnId="{F1795D25-72A7-4257-976E-A5E445FB95F6}">
      <dgm:prSet/>
      <dgm:spPr/>
      <dgm:t>
        <a:bodyPr/>
        <a:lstStyle/>
        <a:p>
          <a:pPr latinLnBrk="1"/>
          <a:endParaRPr lang="ko-KR" altLang="en-US"/>
        </a:p>
      </dgm:t>
    </dgm:pt>
    <dgm:pt modelId="{BB70C5F5-4743-4D45-8807-3A7338A803E4}">
      <dgm:prSet phldrT="[텍스트]"/>
      <dgm:spPr/>
      <dgm:t>
        <a:bodyPr/>
        <a:lstStyle/>
        <a:p>
          <a:pPr latinLnBrk="1"/>
          <a:r>
            <a:rPr lang="ko-KR" altLang="en-US" dirty="0"/>
            <a:t>섭식행동 억제</a:t>
          </a:r>
        </a:p>
      </dgm:t>
    </dgm:pt>
    <dgm:pt modelId="{56C12495-9363-4036-BC1E-2A4F80350607}" type="parTrans" cxnId="{16C52A52-0AD5-4AED-BDDE-65C77EAB4A39}">
      <dgm:prSet/>
      <dgm:spPr/>
      <dgm:t>
        <a:bodyPr/>
        <a:lstStyle/>
        <a:p>
          <a:pPr latinLnBrk="1"/>
          <a:endParaRPr lang="ko-KR" altLang="en-US"/>
        </a:p>
      </dgm:t>
    </dgm:pt>
    <dgm:pt modelId="{19D49E34-F00A-4884-9427-E321ABADE197}" type="sibTrans" cxnId="{16C52A52-0AD5-4AED-BDDE-65C77EAB4A39}">
      <dgm:prSet/>
      <dgm:spPr/>
      <dgm:t>
        <a:bodyPr/>
        <a:lstStyle/>
        <a:p>
          <a:pPr latinLnBrk="1"/>
          <a:endParaRPr lang="ko-KR" altLang="en-US"/>
        </a:p>
      </dgm:t>
    </dgm:pt>
    <dgm:pt modelId="{3060E854-6478-4065-B191-D93A0A529620}">
      <dgm:prSet phldrT="[텍스트]"/>
      <dgm:spPr/>
      <dgm:t>
        <a:bodyPr/>
        <a:lstStyle/>
        <a:p>
          <a:pPr latinLnBrk="1"/>
          <a:r>
            <a:rPr lang="ko-KR" altLang="en-US" dirty="0" err="1"/>
            <a:t>그렐린</a:t>
          </a:r>
          <a:endParaRPr lang="ko-KR" altLang="en-US" dirty="0"/>
        </a:p>
      </dgm:t>
    </dgm:pt>
    <dgm:pt modelId="{17917AC6-C28F-43AB-94DB-AB1A55E27C38}" type="parTrans" cxnId="{B77E240D-4063-4D45-A384-EC039539E16A}">
      <dgm:prSet/>
      <dgm:spPr/>
      <dgm:t>
        <a:bodyPr/>
        <a:lstStyle/>
        <a:p>
          <a:pPr latinLnBrk="1"/>
          <a:endParaRPr lang="ko-KR" altLang="en-US"/>
        </a:p>
      </dgm:t>
    </dgm:pt>
    <dgm:pt modelId="{CC253FB0-CF0F-43A8-8F63-66D7E1C1F3E9}" type="sibTrans" cxnId="{B77E240D-4063-4D45-A384-EC039539E16A}">
      <dgm:prSet/>
      <dgm:spPr/>
      <dgm:t>
        <a:bodyPr/>
        <a:lstStyle/>
        <a:p>
          <a:pPr latinLnBrk="1"/>
          <a:endParaRPr lang="ko-KR" altLang="en-US"/>
        </a:p>
      </dgm:t>
    </dgm:pt>
    <dgm:pt modelId="{BDBBCC27-5984-4588-BB77-22BD3B86032A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sz="1600" dirty="0"/>
            <a:t>AGRP</a:t>
          </a:r>
          <a:r>
            <a:rPr lang="ko-KR" altLang="en-US" sz="1600" dirty="0"/>
            <a:t>와 </a:t>
          </a:r>
          <a:r>
            <a:rPr lang="en-US" altLang="ko-KR" sz="1600" dirty="0"/>
            <a:t>NPY </a:t>
          </a:r>
          <a:r>
            <a:rPr lang="ko-KR" altLang="en-US" sz="1600" dirty="0"/>
            <a:t>분비</a:t>
          </a:r>
          <a:r>
            <a:rPr lang="en-US" altLang="ko-KR" sz="1600" dirty="0"/>
            <a:t> </a:t>
          </a:r>
          <a:r>
            <a:rPr lang="ko-KR" altLang="en-US" sz="1600" dirty="0"/>
            <a:t>촉진</a:t>
          </a:r>
        </a:p>
      </dgm:t>
    </dgm:pt>
    <dgm:pt modelId="{ED0E88CE-0CC4-4D78-99D6-8A2046F1F7DE}" type="parTrans" cxnId="{1AB0EB48-0C08-4DD1-8539-950AE674EF5A}">
      <dgm:prSet/>
      <dgm:spPr/>
      <dgm:t>
        <a:bodyPr/>
        <a:lstStyle/>
        <a:p>
          <a:pPr latinLnBrk="1"/>
          <a:endParaRPr lang="ko-KR" altLang="en-US"/>
        </a:p>
      </dgm:t>
    </dgm:pt>
    <dgm:pt modelId="{E195D5DD-4136-4491-97AB-7878F39C38BF}" type="sibTrans" cxnId="{1AB0EB48-0C08-4DD1-8539-950AE674EF5A}">
      <dgm:prSet/>
      <dgm:spPr/>
      <dgm:t>
        <a:bodyPr/>
        <a:lstStyle/>
        <a:p>
          <a:pPr latinLnBrk="1"/>
          <a:endParaRPr lang="ko-KR" altLang="en-US"/>
        </a:p>
      </dgm:t>
    </dgm:pt>
    <dgm:pt modelId="{5DD3868E-EBAE-42FC-BEC4-BE78FB943CCF}">
      <dgm:prSet phldrT="[텍스트]" custT="1"/>
      <dgm:spPr/>
      <dgm:t>
        <a:bodyPr/>
        <a:lstStyle/>
        <a:p>
          <a:pPr latinLnBrk="1"/>
          <a:r>
            <a:rPr lang="ko-KR" altLang="en-US" sz="1600" dirty="0"/>
            <a:t>섭식행동 촉진</a:t>
          </a:r>
        </a:p>
      </dgm:t>
    </dgm:pt>
    <dgm:pt modelId="{1CF861DF-2F6C-4402-88C9-3DFB9722246E}" type="parTrans" cxnId="{700ADDEE-A57F-4125-9A49-D6BA9D504023}">
      <dgm:prSet/>
      <dgm:spPr/>
      <dgm:t>
        <a:bodyPr/>
        <a:lstStyle/>
        <a:p>
          <a:pPr latinLnBrk="1"/>
          <a:endParaRPr lang="ko-KR" altLang="en-US"/>
        </a:p>
      </dgm:t>
    </dgm:pt>
    <dgm:pt modelId="{DBBC47DB-FD89-4D1F-B4E2-5EAC4C7087FD}" type="sibTrans" cxnId="{700ADDEE-A57F-4125-9A49-D6BA9D504023}">
      <dgm:prSet/>
      <dgm:spPr/>
      <dgm:t>
        <a:bodyPr/>
        <a:lstStyle/>
        <a:p>
          <a:pPr latinLnBrk="1"/>
          <a:endParaRPr lang="ko-KR" altLang="en-US"/>
        </a:p>
      </dgm:t>
    </dgm:pt>
    <dgm:pt modelId="{FB6C3C18-4D25-4C76-8A37-594D9CFE4CEC}" type="pres">
      <dgm:prSet presAssocID="{BB4134EE-DBB9-4CC1-9E30-B5B7F9EB5AA5}" presName="Name0" presStyleCnt="0">
        <dgm:presLayoutVars>
          <dgm:dir/>
          <dgm:animLvl val="lvl"/>
          <dgm:resizeHandles val="exact"/>
        </dgm:presLayoutVars>
      </dgm:prSet>
      <dgm:spPr/>
    </dgm:pt>
    <dgm:pt modelId="{E487BB5E-68D5-461D-96F3-31586CA7EA7A}" type="pres">
      <dgm:prSet presAssocID="{358A4860-538E-49B0-819C-416A37EB28A1}" presName="vertFlow" presStyleCnt="0"/>
      <dgm:spPr/>
    </dgm:pt>
    <dgm:pt modelId="{5AE44AAD-B32D-456A-91EB-5BA68FE65619}" type="pres">
      <dgm:prSet presAssocID="{358A4860-538E-49B0-819C-416A37EB28A1}" presName="header" presStyleLbl="node1" presStyleIdx="0" presStyleCnt="2"/>
      <dgm:spPr/>
    </dgm:pt>
    <dgm:pt modelId="{4317830A-5027-4074-B352-4059FD08C9A0}" type="pres">
      <dgm:prSet presAssocID="{3D210EC4-8FC3-456B-8D6B-213E2B4DD711}" presName="parTrans" presStyleLbl="sibTrans2D1" presStyleIdx="0" presStyleCnt="4"/>
      <dgm:spPr/>
    </dgm:pt>
    <dgm:pt modelId="{C18D2D00-BC9F-43D2-9D7B-5F4A21425B27}" type="pres">
      <dgm:prSet presAssocID="{4A2FC128-C5DB-4D89-B4B6-4335287D390D}" presName="child" presStyleLbl="alignAccFollowNode1" presStyleIdx="0" presStyleCnt="4" custScaleY="171054">
        <dgm:presLayoutVars>
          <dgm:chMax val="0"/>
          <dgm:bulletEnabled val="1"/>
        </dgm:presLayoutVars>
      </dgm:prSet>
      <dgm:spPr/>
    </dgm:pt>
    <dgm:pt modelId="{70CD1B52-1D5B-4C39-8ECA-4CFF3AFAD213}" type="pres">
      <dgm:prSet presAssocID="{36174862-3855-49F6-8960-B1737B8F8740}" presName="sibTrans" presStyleLbl="sibTrans2D1" presStyleIdx="1" presStyleCnt="4"/>
      <dgm:spPr/>
    </dgm:pt>
    <dgm:pt modelId="{47BEBEA2-8335-4E85-850A-01F5F152DEDC}" type="pres">
      <dgm:prSet presAssocID="{BB70C5F5-4743-4D45-8807-3A7338A803E4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2173B558-6CB5-406F-AA96-AB0CCE2DC438}" type="pres">
      <dgm:prSet presAssocID="{358A4860-538E-49B0-819C-416A37EB28A1}" presName="hSp" presStyleCnt="0"/>
      <dgm:spPr/>
    </dgm:pt>
    <dgm:pt modelId="{4D6D1590-D0CC-48E9-ABC3-1F5F953CD7A3}" type="pres">
      <dgm:prSet presAssocID="{3060E854-6478-4065-B191-D93A0A529620}" presName="vertFlow" presStyleCnt="0"/>
      <dgm:spPr/>
    </dgm:pt>
    <dgm:pt modelId="{CD368660-B158-4223-80AE-C9D3DC615BAF}" type="pres">
      <dgm:prSet presAssocID="{3060E854-6478-4065-B191-D93A0A529620}" presName="header" presStyleLbl="node1" presStyleIdx="1" presStyleCnt="2"/>
      <dgm:spPr/>
    </dgm:pt>
    <dgm:pt modelId="{79441EF2-B732-43A0-B781-8A800D11B2D5}" type="pres">
      <dgm:prSet presAssocID="{ED0E88CE-0CC4-4D78-99D6-8A2046F1F7DE}" presName="parTrans" presStyleLbl="sibTrans2D1" presStyleIdx="2" presStyleCnt="4"/>
      <dgm:spPr/>
    </dgm:pt>
    <dgm:pt modelId="{C490B787-4089-4B56-B3FC-3D00ECB86E18}" type="pres">
      <dgm:prSet presAssocID="{BDBBCC27-5984-4588-BB77-22BD3B86032A}" presName="child" presStyleLbl="alignAccFollowNode1" presStyleIdx="2" presStyleCnt="4" custScaleY="164995">
        <dgm:presLayoutVars>
          <dgm:chMax val="0"/>
          <dgm:bulletEnabled val="1"/>
        </dgm:presLayoutVars>
      </dgm:prSet>
      <dgm:spPr/>
    </dgm:pt>
    <dgm:pt modelId="{7AA620A3-6964-482B-B6C7-49065BC6DE44}" type="pres">
      <dgm:prSet presAssocID="{E195D5DD-4136-4491-97AB-7878F39C38BF}" presName="sibTrans" presStyleLbl="sibTrans2D1" presStyleIdx="3" presStyleCnt="4"/>
      <dgm:spPr/>
    </dgm:pt>
    <dgm:pt modelId="{A0CA640E-56F7-4D24-A577-72A3A97F3BEF}" type="pres">
      <dgm:prSet presAssocID="{5DD3868E-EBAE-42FC-BEC4-BE78FB943CCF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33B16D5E-CDF3-4DE3-933A-EFA114B6F924}" type="presOf" srcId="{4A2FC128-C5DB-4D89-B4B6-4335287D390D}" destId="{C18D2D00-BC9F-43D2-9D7B-5F4A21425B27}" srcOrd="0" destOrd="0" presId="urn:microsoft.com/office/officeart/2005/8/layout/lProcess1"/>
    <dgm:cxn modelId="{69F58252-A0D1-4785-A828-ADD05061A95E}" type="presOf" srcId="{ED0E88CE-0CC4-4D78-99D6-8A2046F1F7DE}" destId="{79441EF2-B732-43A0-B781-8A800D11B2D5}" srcOrd="0" destOrd="0" presId="urn:microsoft.com/office/officeart/2005/8/layout/lProcess1"/>
    <dgm:cxn modelId="{EAC621F8-89D2-49B4-AB23-2DCCD5F02B65}" srcId="{BB4134EE-DBB9-4CC1-9E30-B5B7F9EB5AA5}" destId="{358A4860-538E-49B0-819C-416A37EB28A1}" srcOrd="0" destOrd="0" parTransId="{36B7724A-8378-4F21-85DE-1F96D6F0F047}" sibTransId="{2E560943-D0FC-45C9-B39B-82BDDD8F5107}"/>
    <dgm:cxn modelId="{FBB00041-C984-4018-A957-43728AE9C935}" type="presOf" srcId="{3D210EC4-8FC3-456B-8D6B-213E2B4DD711}" destId="{4317830A-5027-4074-B352-4059FD08C9A0}" srcOrd="0" destOrd="0" presId="urn:microsoft.com/office/officeart/2005/8/layout/lProcess1"/>
    <dgm:cxn modelId="{16C52A52-0AD5-4AED-BDDE-65C77EAB4A39}" srcId="{358A4860-538E-49B0-819C-416A37EB28A1}" destId="{BB70C5F5-4743-4D45-8807-3A7338A803E4}" srcOrd="1" destOrd="0" parTransId="{56C12495-9363-4036-BC1E-2A4F80350607}" sibTransId="{19D49E34-F00A-4884-9427-E321ABADE197}"/>
    <dgm:cxn modelId="{A00835CA-8080-4EE6-BD7A-378444C950C6}" type="presOf" srcId="{5DD3868E-EBAE-42FC-BEC4-BE78FB943CCF}" destId="{A0CA640E-56F7-4D24-A577-72A3A97F3BEF}" srcOrd="0" destOrd="0" presId="urn:microsoft.com/office/officeart/2005/8/layout/lProcess1"/>
    <dgm:cxn modelId="{4AE16650-E83B-43C9-BBBB-6CFECE812E63}" type="presOf" srcId="{358A4860-538E-49B0-819C-416A37EB28A1}" destId="{5AE44AAD-B32D-456A-91EB-5BA68FE65619}" srcOrd="0" destOrd="0" presId="urn:microsoft.com/office/officeart/2005/8/layout/lProcess1"/>
    <dgm:cxn modelId="{1AB0EB48-0C08-4DD1-8539-950AE674EF5A}" srcId="{3060E854-6478-4065-B191-D93A0A529620}" destId="{BDBBCC27-5984-4588-BB77-22BD3B86032A}" srcOrd="0" destOrd="0" parTransId="{ED0E88CE-0CC4-4D78-99D6-8A2046F1F7DE}" sibTransId="{E195D5DD-4136-4491-97AB-7878F39C38BF}"/>
    <dgm:cxn modelId="{B77E240D-4063-4D45-A384-EC039539E16A}" srcId="{BB4134EE-DBB9-4CC1-9E30-B5B7F9EB5AA5}" destId="{3060E854-6478-4065-B191-D93A0A529620}" srcOrd="1" destOrd="0" parTransId="{17917AC6-C28F-43AB-94DB-AB1A55E27C38}" sibTransId="{CC253FB0-CF0F-43A8-8F63-66D7E1C1F3E9}"/>
    <dgm:cxn modelId="{700ADDEE-A57F-4125-9A49-D6BA9D504023}" srcId="{3060E854-6478-4065-B191-D93A0A529620}" destId="{5DD3868E-EBAE-42FC-BEC4-BE78FB943CCF}" srcOrd="1" destOrd="0" parTransId="{1CF861DF-2F6C-4402-88C9-3DFB9722246E}" sibTransId="{DBBC47DB-FD89-4D1F-B4E2-5EAC4C7087FD}"/>
    <dgm:cxn modelId="{B980B999-7C33-4A51-A88E-65F8712C0AD0}" type="presOf" srcId="{E195D5DD-4136-4491-97AB-7878F39C38BF}" destId="{7AA620A3-6964-482B-B6C7-49065BC6DE44}" srcOrd="0" destOrd="0" presId="urn:microsoft.com/office/officeart/2005/8/layout/lProcess1"/>
    <dgm:cxn modelId="{ABD924A1-AA08-4229-A234-64874DA79CCE}" type="presOf" srcId="{BB4134EE-DBB9-4CC1-9E30-B5B7F9EB5AA5}" destId="{FB6C3C18-4D25-4C76-8A37-594D9CFE4CEC}" srcOrd="0" destOrd="0" presId="urn:microsoft.com/office/officeart/2005/8/layout/lProcess1"/>
    <dgm:cxn modelId="{42B95C79-3B3B-4FD2-8F40-377139BA8C4E}" type="presOf" srcId="{3060E854-6478-4065-B191-D93A0A529620}" destId="{CD368660-B158-4223-80AE-C9D3DC615BAF}" srcOrd="0" destOrd="0" presId="urn:microsoft.com/office/officeart/2005/8/layout/lProcess1"/>
    <dgm:cxn modelId="{071EC588-A540-47F7-9F8B-912538DD340B}" type="presOf" srcId="{36174862-3855-49F6-8960-B1737B8F8740}" destId="{70CD1B52-1D5B-4C39-8ECA-4CFF3AFAD213}" srcOrd="0" destOrd="0" presId="urn:microsoft.com/office/officeart/2005/8/layout/lProcess1"/>
    <dgm:cxn modelId="{8F089DF9-BE37-4889-8A48-04392022A594}" type="presOf" srcId="{BB70C5F5-4743-4D45-8807-3A7338A803E4}" destId="{47BEBEA2-8335-4E85-850A-01F5F152DEDC}" srcOrd="0" destOrd="0" presId="urn:microsoft.com/office/officeart/2005/8/layout/lProcess1"/>
    <dgm:cxn modelId="{F34C53FF-62FD-4E24-B8F8-50015C4DC763}" type="presOf" srcId="{BDBBCC27-5984-4588-BB77-22BD3B86032A}" destId="{C490B787-4089-4B56-B3FC-3D00ECB86E18}" srcOrd="0" destOrd="0" presId="urn:microsoft.com/office/officeart/2005/8/layout/lProcess1"/>
    <dgm:cxn modelId="{F1795D25-72A7-4257-976E-A5E445FB95F6}" srcId="{358A4860-538E-49B0-819C-416A37EB28A1}" destId="{4A2FC128-C5DB-4D89-B4B6-4335287D390D}" srcOrd="0" destOrd="0" parTransId="{3D210EC4-8FC3-456B-8D6B-213E2B4DD711}" sibTransId="{36174862-3855-49F6-8960-B1737B8F8740}"/>
    <dgm:cxn modelId="{400FF98E-50B6-4BC0-9B69-E0F37780E265}" type="presParOf" srcId="{FB6C3C18-4D25-4C76-8A37-594D9CFE4CEC}" destId="{E487BB5E-68D5-461D-96F3-31586CA7EA7A}" srcOrd="0" destOrd="0" presId="urn:microsoft.com/office/officeart/2005/8/layout/lProcess1"/>
    <dgm:cxn modelId="{1FC7E57C-6B7F-4F47-B9F2-1833130F9D38}" type="presParOf" srcId="{E487BB5E-68D5-461D-96F3-31586CA7EA7A}" destId="{5AE44AAD-B32D-456A-91EB-5BA68FE65619}" srcOrd="0" destOrd="0" presId="urn:microsoft.com/office/officeart/2005/8/layout/lProcess1"/>
    <dgm:cxn modelId="{7C201C6D-585C-4833-9D25-31C7FB4FDE1F}" type="presParOf" srcId="{E487BB5E-68D5-461D-96F3-31586CA7EA7A}" destId="{4317830A-5027-4074-B352-4059FD08C9A0}" srcOrd="1" destOrd="0" presId="urn:microsoft.com/office/officeart/2005/8/layout/lProcess1"/>
    <dgm:cxn modelId="{96D228B8-63E4-4710-8A16-0E6647346BBC}" type="presParOf" srcId="{E487BB5E-68D5-461D-96F3-31586CA7EA7A}" destId="{C18D2D00-BC9F-43D2-9D7B-5F4A21425B27}" srcOrd="2" destOrd="0" presId="urn:microsoft.com/office/officeart/2005/8/layout/lProcess1"/>
    <dgm:cxn modelId="{F67DA74D-3AC3-49D8-8544-5AF6FDEFA3FB}" type="presParOf" srcId="{E487BB5E-68D5-461D-96F3-31586CA7EA7A}" destId="{70CD1B52-1D5B-4C39-8ECA-4CFF3AFAD213}" srcOrd="3" destOrd="0" presId="urn:microsoft.com/office/officeart/2005/8/layout/lProcess1"/>
    <dgm:cxn modelId="{CD3DF9D6-6D07-4E46-A139-223D1D079D7D}" type="presParOf" srcId="{E487BB5E-68D5-461D-96F3-31586CA7EA7A}" destId="{47BEBEA2-8335-4E85-850A-01F5F152DEDC}" srcOrd="4" destOrd="0" presId="urn:microsoft.com/office/officeart/2005/8/layout/lProcess1"/>
    <dgm:cxn modelId="{B59784A6-DE81-48E3-BDD9-8035F8C43809}" type="presParOf" srcId="{FB6C3C18-4D25-4C76-8A37-594D9CFE4CEC}" destId="{2173B558-6CB5-406F-AA96-AB0CCE2DC438}" srcOrd="1" destOrd="0" presId="urn:microsoft.com/office/officeart/2005/8/layout/lProcess1"/>
    <dgm:cxn modelId="{420BE296-FF81-44A6-BD69-1BE98571D78D}" type="presParOf" srcId="{FB6C3C18-4D25-4C76-8A37-594D9CFE4CEC}" destId="{4D6D1590-D0CC-48E9-ABC3-1F5F953CD7A3}" srcOrd="2" destOrd="0" presId="urn:microsoft.com/office/officeart/2005/8/layout/lProcess1"/>
    <dgm:cxn modelId="{293DDCA9-3A9D-4715-8E9B-9867189D8ADA}" type="presParOf" srcId="{4D6D1590-D0CC-48E9-ABC3-1F5F953CD7A3}" destId="{CD368660-B158-4223-80AE-C9D3DC615BAF}" srcOrd="0" destOrd="0" presId="urn:microsoft.com/office/officeart/2005/8/layout/lProcess1"/>
    <dgm:cxn modelId="{96BAD0F6-F728-4CF1-9AEB-C6D3491D9698}" type="presParOf" srcId="{4D6D1590-D0CC-48E9-ABC3-1F5F953CD7A3}" destId="{79441EF2-B732-43A0-B781-8A800D11B2D5}" srcOrd="1" destOrd="0" presId="urn:microsoft.com/office/officeart/2005/8/layout/lProcess1"/>
    <dgm:cxn modelId="{9735994D-89D8-43B2-BC66-A44CEB1A53E6}" type="presParOf" srcId="{4D6D1590-D0CC-48E9-ABC3-1F5F953CD7A3}" destId="{C490B787-4089-4B56-B3FC-3D00ECB86E18}" srcOrd="2" destOrd="0" presId="urn:microsoft.com/office/officeart/2005/8/layout/lProcess1"/>
    <dgm:cxn modelId="{40B2B8FF-0C9C-4C9E-80D9-D96863F77564}" type="presParOf" srcId="{4D6D1590-D0CC-48E9-ABC3-1F5F953CD7A3}" destId="{7AA620A3-6964-482B-B6C7-49065BC6DE44}" srcOrd="3" destOrd="0" presId="urn:microsoft.com/office/officeart/2005/8/layout/lProcess1"/>
    <dgm:cxn modelId="{8768C2CB-85E6-42D7-AB4A-6E38DD6B31BA}" type="presParOf" srcId="{4D6D1590-D0CC-48E9-ABC3-1F5F953CD7A3}" destId="{A0CA640E-56F7-4D24-A577-72A3A97F3BE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E0029-AEDA-4F8A-BD39-C1DDC920F5F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C449E38-A312-4D4A-B2AB-3DBFF4E4780F}">
      <dgm:prSet phldrT="[텍스트]"/>
      <dgm:spPr/>
      <dgm:t>
        <a:bodyPr/>
        <a:lstStyle/>
        <a:p>
          <a:pPr latinLnBrk="1"/>
          <a:r>
            <a:rPr lang="ko-KR" altLang="en-US" b="1" dirty="0"/>
            <a:t>먹기</a:t>
          </a:r>
        </a:p>
      </dgm:t>
    </dgm:pt>
    <dgm:pt modelId="{D0A2776D-C1CF-4A88-8815-C05F0275F9DD}" type="parTrans" cxnId="{9A0E8E30-2875-4C24-935B-84955030DC3A}">
      <dgm:prSet/>
      <dgm:spPr/>
      <dgm:t>
        <a:bodyPr/>
        <a:lstStyle/>
        <a:p>
          <a:pPr latinLnBrk="1"/>
          <a:endParaRPr lang="ko-KR" altLang="en-US"/>
        </a:p>
      </dgm:t>
    </dgm:pt>
    <dgm:pt modelId="{E20D4A20-364E-48B0-B29D-A7BF9BCE45A4}" type="sibTrans" cxnId="{9A0E8E30-2875-4C24-935B-84955030DC3A}">
      <dgm:prSet/>
      <dgm:spPr/>
      <dgm:t>
        <a:bodyPr/>
        <a:lstStyle/>
        <a:p>
          <a:pPr latinLnBrk="1"/>
          <a:endParaRPr lang="ko-KR" altLang="en-US"/>
        </a:p>
      </dgm:t>
    </dgm:pt>
    <dgm:pt modelId="{D2875D10-ED30-4622-B3BF-B14C5C9E5909}">
      <dgm:prSet phldrT="[텍스트]"/>
      <dgm:spPr/>
      <dgm:t>
        <a:bodyPr/>
        <a:lstStyle/>
        <a:p>
          <a:pPr latinLnBrk="1"/>
          <a:r>
            <a:rPr lang="ko-KR" altLang="en-US" b="1" dirty="0"/>
            <a:t>혈당증가</a:t>
          </a:r>
          <a:br>
            <a:rPr lang="en-US" altLang="ko-KR" b="1" dirty="0"/>
          </a:br>
          <a:r>
            <a:rPr lang="ko-KR" altLang="en-US" b="1" dirty="0"/>
            <a:t>인슐린 분비 증가</a:t>
          </a:r>
        </a:p>
      </dgm:t>
    </dgm:pt>
    <dgm:pt modelId="{4851880C-16E0-4810-AAAD-81C5632341A8}" type="parTrans" cxnId="{ACE3D792-15A3-422F-982D-434A412CC7F6}">
      <dgm:prSet/>
      <dgm:spPr/>
      <dgm:t>
        <a:bodyPr/>
        <a:lstStyle/>
        <a:p>
          <a:pPr latinLnBrk="1"/>
          <a:endParaRPr lang="ko-KR" altLang="en-US"/>
        </a:p>
      </dgm:t>
    </dgm:pt>
    <dgm:pt modelId="{FC057AFD-080E-4FA5-955D-1BDBCD510226}" type="sibTrans" cxnId="{ACE3D792-15A3-422F-982D-434A412CC7F6}">
      <dgm:prSet/>
      <dgm:spPr/>
      <dgm:t>
        <a:bodyPr/>
        <a:lstStyle/>
        <a:p>
          <a:pPr latinLnBrk="1"/>
          <a:endParaRPr lang="ko-KR" altLang="en-US"/>
        </a:p>
      </dgm:t>
    </dgm:pt>
    <dgm:pt modelId="{071512B0-103E-45DF-B424-E9C136427650}">
      <dgm:prSet phldrT="[텍스트]"/>
      <dgm:spPr/>
      <dgm:t>
        <a:bodyPr/>
        <a:lstStyle/>
        <a:p>
          <a:pPr latinLnBrk="1"/>
          <a:r>
            <a:rPr lang="ko-KR" altLang="en-US" b="1" dirty="0"/>
            <a:t>배고픔</a:t>
          </a:r>
        </a:p>
      </dgm:t>
    </dgm:pt>
    <dgm:pt modelId="{0B843A36-848A-41AD-BE24-46D6876AC055}" type="parTrans" cxnId="{99B10448-C46A-48B1-9F0C-5AE433ABC734}">
      <dgm:prSet/>
      <dgm:spPr/>
      <dgm:t>
        <a:bodyPr/>
        <a:lstStyle/>
        <a:p>
          <a:pPr latinLnBrk="1"/>
          <a:endParaRPr lang="ko-KR" altLang="en-US"/>
        </a:p>
      </dgm:t>
    </dgm:pt>
    <dgm:pt modelId="{0A268011-FEB3-4FA5-8138-53655BB31036}" type="sibTrans" cxnId="{99B10448-C46A-48B1-9F0C-5AE433ABC734}">
      <dgm:prSet/>
      <dgm:spPr/>
      <dgm:t>
        <a:bodyPr/>
        <a:lstStyle/>
        <a:p>
          <a:pPr latinLnBrk="1"/>
          <a:endParaRPr lang="ko-KR" altLang="en-US"/>
        </a:p>
      </dgm:t>
    </dgm:pt>
    <dgm:pt modelId="{56AAD291-0EAA-4BB7-A1EF-69869A2A3D99}">
      <dgm:prSet phldrT="[텍스트]"/>
      <dgm:spPr/>
      <dgm:t>
        <a:bodyPr/>
        <a:lstStyle/>
        <a:p>
          <a:pPr latinLnBrk="1"/>
          <a:r>
            <a:rPr lang="ko-KR" altLang="en-US" b="1" dirty="0"/>
            <a:t>혈당 수준 저하</a:t>
          </a:r>
          <a:br>
            <a:rPr lang="en-US" altLang="ko-KR" b="1" dirty="0"/>
          </a:br>
          <a:r>
            <a:rPr lang="ko-KR" altLang="en-US" b="1" dirty="0"/>
            <a:t>인슐린 수준 감소</a:t>
          </a:r>
        </a:p>
      </dgm:t>
    </dgm:pt>
    <dgm:pt modelId="{B7232506-2823-4142-B03F-D90E1E1106C4}" type="parTrans" cxnId="{C563FAB0-F328-405C-A798-DD73B35327BE}">
      <dgm:prSet/>
      <dgm:spPr/>
      <dgm:t>
        <a:bodyPr/>
        <a:lstStyle/>
        <a:p>
          <a:pPr latinLnBrk="1"/>
          <a:endParaRPr lang="ko-KR" altLang="en-US"/>
        </a:p>
      </dgm:t>
    </dgm:pt>
    <dgm:pt modelId="{807348AF-0659-4A46-BA3C-7CD8DA4D29B4}" type="sibTrans" cxnId="{C563FAB0-F328-405C-A798-DD73B35327BE}">
      <dgm:prSet/>
      <dgm:spPr/>
      <dgm:t>
        <a:bodyPr/>
        <a:lstStyle/>
        <a:p>
          <a:pPr latinLnBrk="1"/>
          <a:endParaRPr lang="ko-KR" altLang="en-US"/>
        </a:p>
      </dgm:t>
    </dgm:pt>
    <dgm:pt modelId="{35C5A194-7087-47B6-9C19-056C965AC2D6}" type="pres">
      <dgm:prSet presAssocID="{B0FE0029-AEDA-4F8A-BD39-C1DDC920F5FA}" presName="Name0" presStyleCnt="0">
        <dgm:presLayoutVars>
          <dgm:dir/>
          <dgm:resizeHandles val="exact"/>
        </dgm:presLayoutVars>
      </dgm:prSet>
      <dgm:spPr/>
    </dgm:pt>
    <dgm:pt modelId="{EB0A9A37-D605-49CA-AD91-3349C418B28E}" type="pres">
      <dgm:prSet presAssocID="{B0FE0029-AEDA-4F8A-BD39-C1DDC920F5FA}" presName="cycle" presStyleCnt="0"/>
      <dgm:spPr/>
    </dgm:pt>
    <dgm:pt modelId="{CE9468D4-3C2A-4277-ACE0-94DDAD09FA40}" type="pres">
      <dgm:prSet presAssocID="{9C449E38-A312-4D4A-B2AB-3DBFF4E4780F}" presName="nodeFirstNode" presStyleLbl="node1" presStyleIdx="0" presStyleCnt="4" custRadScaleRad="99019" custRadScaleInc="-1609">
        <dgm:presLayoutVars>
          <dgm:bulletEnabled val="1"/>
        </dgm:presLayoutVars>
      </dgm:prSet>
      <dgm:spPr/>
    </dgm:pt>
    <dgm:pt modelId="{145B84F1-34FF-43D9-8ACC-63B619AF708D}" type="pres">
      <dgm:prSet presAssocID="{E20D4A20-364E-48B0-B29D-A7BF9BCE45A4}" presName="sibTransFirstNode" presStyleLbl="bgShp" presStyleIdx="0" presStyleCnt="1"/>
      <dgm:spPr/>
    </dgm:pt>
    <dgm:pt modelId="{8337CFA6-32CA-4318-B148-9F07AC9A117F}" type="pres">
      <dgm:prSet presAssocID="{D2875D10-ED30-4622-B3BF-B14C5C9E5909}" presName="nodeFollowingNodes" presStyleLbl="node1" presStyleIdx="1" presStyleCnt="4">
        <dgm:presLayoutVars>
          <dgm:bulletEnabled val="1"/>
        </dgm:presLayoutVars>
      </dgm:prSet>
      <dgm:spPr/>
    </dgm:pt>
    <dgm:pt modelId="{50D02816-459B-4BFE-9BB1-A40E4C06473F}" type="pres">
      <dgm:prSet presAssocID="{56AAD291-0EAA-4BB7-A1EF-69869A2A3D99}" presName="nodeFollowingNodes" presStyleLbl="node1" presStyleIdx="2" presStyleCnt="4">
        <dgm:presLayoutVars>
          <dgm:bulletEnabled val="1"/>
        </dgm:presLayoutVars>
      </dgm:prSet>
      <dgm:spPr/>
    </dgm:pt>
    <dgm:pt modelId="{9E3472A9-6AFA-4390-8297-3AAB586637C1}" type="pres">
      <dgm:prSet presAssocID="{071512B0-103E-45DF-B424-E9C136427650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82856699-2E13-4489-97CE-119FEE44192A}" type="presOf" srcId="{D2875D10-ED30-4622-B3BF-B14C5C9E5909}" destId="{8337CFA6-32CA-4318-B148-9F07AC9A117F}" srcOrd="0" destOrd="0" presId="urn:microsoft.com/office/officeart/2005/8/layout/cycle3"/>
    <dgm:cxn modelId="{5F0ACBE7-7CFB-4D8E-96AA-ECD3200003B9}" type="presOf" srcId="{071512B0-103E-45DF-B424-E9C136427650}" destId="{9E3472A9-6AFA-4390-8297-3AAB586637C1}" srcOrd="0" destOrd="0" presId="urn:microsoft.com/office/officeart/2005/8/layout/cycle3"/>
    <dgm:cxn modelId="{C563FAB0-F328-405C-A798-DD73B35327BE}" srcId="{B0FE0029-AEDA-4F8A-BD39-C1DDC920F5FA}" destId="{56AAD291-0EAA-4BB7-A1EF-69869A2A3D99}" srcOrd="2" destOrd="0" parTransId="{B7232506-2823-4142-B03F-D90E1E1106C4}" sibTransId="{807348AF-0659-4A46-BA3C-7CD8DA4D29B4}"/>
    <dgm:cxn modelId="{ACE3D792-15A3-422F-982D-434A412CC7F6}" srcId="{B0FE0029-AEDA-4F8A-BD39-C1DDC920F5FA}" destId="{D2875D10-ED30-4622-B3BF-B14C5C9E5909}" srcOrd="1" destOrd="0" parTransId="{4851880C-16E0-4810-AAAD-81C5632341A8}" sibTransId="{FC057AFD-080E-4FA5-955D-1BDBCD510226}"/>
    <dgm:cxn modelId="{072E7C99-FD37-4CA4-BD9B-B4400FD8A58D}" type="presOf" srcId="{B0FE0029-AEDA-4F8A-BD39-C1DDC920F5FA}" destId="{35C5A194-7087-47B6-9C19-056C965AC2D6}" srcOrd="0" destOrd="0" presId="urn:microsoft.com/office/officeart/2005/8/layout/cycle3"/>
    <dgm:cxn modelId="{9A0E8E30-2875-4C24-935B-84955030DC3A}" srcId="{B0FE0029-AEDA-4F8A-BD39-C1DDC920F5FA}" destId="{9C449E38-A312-4D4A-B2AB-3DBFF4E4780F}" srcOrd="0" destOrd="0" parTransId="{D0A2776D-C1CF-4A88-8815-C05F0275F9DD}" sibTransId="{E20D4A20-364E-48B0-B29D-A7BF9BCE45A4}"/>
    <dgm:cxn modelId="{9719D9D4-6805-4487-BE94-BE71808C488E}" type="presOf" srcId="{E20D4A20-364E-48B0-B29D-A7BF9BCE45A4}" destId="{145B84F1-34FF-43D9-8ACC-63B619AF708D}" srcOrd="0" destOrd="0" presId="urn:microsoft.com/office/officeart/2005/8/layout/cycle3"/>
    <dgm:cxn modelId="{82C2D756-03A2-4B9D-8EC3-D355C04948F8}" type="presOf" srcId="{9C449E38-A312-4D4A-B2AB-3DBFF4E4780F}" destId="{CE9468D4-3C2A-4277-ACE0-94DDAD09FA40}" srcOrd="0" destOrd="0" presId="urn:microsoft.com/office/officeart/2005/8/layout/cycle3"/>
    <dgm:cxn modelId="{99B10448-C46A-48B1-9F0C-5AE433ABC734}" srcId="{B0FE0029-AEDA-4F8A-BD39-C1DDC920F5FA}" destId="{071512B0-103E-45DF-B424-E9C136427650}" srcOrd="3" destOrd="0" parTransId="{0B843A36-848A-41AD-BE24-46D6876AC055}" sibTransId="{0A268011-FEB3-4FA5-8138-53655BB31036}"/>
    <dgm:cxn modelId="{99F3BEDF-A995-4439-BC42-8C6201879E3C}" type="presOf" srcId="{56AAD291-0EAA-4BB7-A1EF-69869A2A3D99}" destId="{50D02816-459B-4BFE-9BB1-A40E4C06473F}" srcOrd="0" destOrd="0" presId="urn:microsoft.com/office/officeart/2005/8/layout/cycle3"/>
    <dgm:cxn modelId="{46E89799-459B-4ECB-AC7C-8FDCC3B6DFF3}" type="presParOf" srcId="{35C5A194-7087-47B6-9C19-056C965AC2D6}" destId="{EB0A9A37-D605-49CA-AD91-3349C418B28E}" srcOrd="0" destOrd="0" presId="urn:microsoft.com/office/officeart/2005/8/layout/cycle3"/>
    <dgm:cxn modelId="{75828D3D-D86D-4B82-AFD0-0EC5D6D05078}" type="presParOf" srcId="{EB0A9A37-D605-49CA-AD91-3349C418B28E}" destId="{CE9468D4-3C2A-4277-ACE0-94DDAD09FA40}" srcOrd="0" destOrd="0" presId="urn:microsoft.com/office/officeart/2005/8/layout/cycle3"/>
    <dgm:cxn modelId="{503DEA19-8D21-4F36-A547-2D1C67907883}" type="presParOf" srcId="{EB0A9A37-D605-49CA-AD91-3349C418B28E}" destId="{145B84F1-34FF-43D9-8ACC-63B619AF708D}" srcOrd="1" destOrd="0" presId="urn:microsoft.com/office/officeart/2005/8/layout/cycle3"/>
    <dgm:cxn modelId="{B66E0B7B-01F4-46FA-AC86-1DE81846B9A6}" type="presParOf" srcId="{EB0A9A37-D605-49CA-AD91-3349C418B28E}" destId="{8337CFA6-32CA-4318-B148-9F07AC9A117F}" srcOrd="2" destOrd="0" presId="urn:microsoft.com/office/officeart/2005/8/layout/cycle3"/>
    <dgm:cxn modelId="{5AD9D02D-8F67-4A50-B399-5BB2AE246F57}" type="presParOf" srcId="{EB0A9A37-D605-49CA-AD91-3349C418B28E}" destId="{50D02816-459B-4BFE-9BB1-A40E4C06473F}" srcOrd="3" destOrd="0" presId="urn:microsoft.com/office/officeart/2005/8/layout/cycle3"/>
    <dgm:cxn modelId="{9847347D-1C9B-4F54-8CFB-91D1843B772F}" type="presParOf" srcId="{EB0A9A37-D605-49CA-AD91-3349C418B28E}" destId="{9E3472A9-6AFA-4390-8297-3AAB586637C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44AAD-B32D-456A-91EB-5BA68FE65619}">
      <dsp:nvSpPr>
        <dsp:cNvPr id="0" name=""/>
        <dsp:cNvSpPr/>
      </dsp:nvSpPr>
      <dsp:spPr>
        <a:xfrm>
          <a:off x="2531" y="576229"/>
          <a:ext cx="1787297" cy="446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/>
            <a:t>렙틴</a:t>
          </a:r>
          <a:endParaRPr lang="ko-KR" altLang="en-US" sz="1800" kern="1200" dirty="0"/>
        </a:p>
      </dsp:txBody>
      <dsp:txXfrm>
        <a:off x="15618" y="589316"/>
        <a:ext cx="1761123" cy="420650"/>
      </dsp:txXfrm>
    </dsp:sp>
    <dsp:sp modelId="{4317830A-5027-4074-B352-4059FD08C9A0}">
      <dsp:nvSpPr>
        <dsp:cNvPr id="0" name=""/>
        <dsp:cNvSpPr/>
      </dsp:nvSpPr>
      <dsp:spPr>
        <a:xfrm rot="5400000">
          <a:off x="857082" y="1062150"/>
          <a:ext cx="78194" cy="7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D2D00-BC9F-43D2-9D7B-5F4A21425B27}">
      <dsp:nvSpPr>
        <dsp:cNvPr id="0" name=""/>
        <dsp:cNvSpPr/>
      </dsp:nvSpPr>
      <dsp:spPr>
        <a:xfrm>
          <a:off x="2531" y="1179442"/>
          <a:ext cx="1787297" cy="7643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α-MSH</a:t>
          </a:r>
          <a:r>
            <a:rPr lang="ko-KR" altLang="en-US" sz="1600" kern="1200" dirty="0"/>
            <a:t>와 </a:t>
          </a:r>
          <a:r>
            <a:rPr lang="en-US" altLang="ko-KR" sz="1600" kern="1200" dirty="0"/>
            <a:t>CART</a:t>
          </a:r>
          <a:r>
            <a:rPr lang="ko-KR" altLang="en-US" sz="1600" kern="1200" dirty="0"/>
            <a:t>의 분비 촉진</a:t>
          </a:r>
        </a:p>
      </dsp:txBody>
      <dsp:txXfrm>
        <a:off x="24917" y="1201828"/>
        <a:ext cx="1742525" cy="719538"/>
      </dsp:txXfrm>
    </dsp:sp>
    <dsp:sp modelId="{70CD1B52-1D5B-4C39-8ECA-4CFF3AFAD213}">
      <dsp:nvSpPr>
        <dsp:cNvPr id="0" name=""/>
        <dsp:cNvSpPr/>
      </dsp:nvSpPr>
      <dsp:spPr>
        <a:xfrm rot="5400000">
          <a:off x="857082" y="1982850"/>
          <a:ext cx="78194" cy="7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EBEA2-8335-4E85-850A-01F5F152DEDC}">
      <dsp:nvSpPr>
        <dsp:cNvPr id="0" name=""/>
        <dsp:cNvSpPr/>
      </dsp:nvSpPr>
      <dsp:spPr>
        <a:xfrm>
          <a:off x="2531" y="2100141"/>
          <a:ext cx="1787297" cy="4468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섭식행동 억제</a:t>
          </a:r>
        </a:p>
      </dsp:txBody>
      <dsp:txXfrm>
        <a:off x="15618" y="2113228"/>
        <a:ext cx="1761123" cy="420650"/>
      </dsp:txXfrm>
    </dsp:sp>
    <dsp:sp modelId="{CD368660-B158-4223-80AE-C9D3DC615BAF}">
      <dsp:nvSpPr>
        <dsp:cNvPr id="0" name=""/>
        <dsp:cNvSpPr/>
      </dsp:nvSpPr>
      <dsp:spPr>
        <a:xfrm>
          <a:off x="2040049" y="576229"/>
          <a:ext cx="1787297" cy="446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/>
            <a:t>그렐린</a:t>
          </a:r>
          <a:endParaRPr lang="ko-KR" altLang="en-US" sz="1800" kern="1200" dirty="0"/>
        </a:p>
      </dsp:txBody>
      <dsp:txXfrm>
        <a:off x="2053136" y="589316"/>
        <a:ext cx="1761123" cy="420650"/>
      </dsp:txXfrm>
    </dsp:sp>
    <dsp:sp modelId="{79441EF2-B732-43A0-B781-8A800D11B2D5}">
      <dsp:nvSpPr>
        <dsp:cNvPr id="0" name=""/>
        <dsp:cNvSpPr/>
      </dsp:nvSpPr>
      <dsp:spPr>
        <a:xfrm rot="5400000">
          <a:off x="2894601" y="1062150"/>
          <a:ext cx="78194" cy="7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0B787-4089-4B56-B3FC-3D00ECB86E18}">
      <dsp:nvSpPr>
        <dsp:cNvPr id="0" name=""/>
        <dsp:cNvSpPr/>
      </dsp:nvSpPr>
      <dsp:spPr>
        <a:xfrm>
          <a:off x="2040049" y="1179442"/>
          <a:ext cx="1787297" cy="7372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/>
            <a:t>AGRP</a:t>
          </a:r>
          <a:r>
            <a:rPr lang="ko-KR" altLang="en-US" sz="1600" kern="1200" dirty="0"/>
            <a:t>와 </a:t>
          </a:r>
          <a:r>
            <a:rPr lang="en-US" altLang="ko-KR" sz="1600" kern="1200" dirty="0"/>
            <a:t>NPY </a:t>
          </a:r>
          <a:r>
            <a:rPr lang="ko-KR" altLang="en-US" sz="1600" kern="1200" dirty="0"/>
            <a:t>분비</a:t>
          </a:r>
          <a:r>
            <a:rPr lang="en-US" altLang="ko-KR" sz="1600" kern="1200" dirty="0"/>
            <a:t> </a:t>
          </a:r>
          <a:r>
            <a:rPr lang="ko-KR" altLang="en-US" sz="1600" kern="1200" dirty="0"/>
            <a:t>촉진</a:t>
          </a:r>
        </a:p>
      </dsp:txBody>
      <dsp:txXfrm>
        <a:off x="2061642" y="1201035"/>
        <a:ext cx="1744111" cy="694051"/>
      </dsp:txXfrm>
    </dsp:sp>
    <dsp:sp modelId="{7AA620A3-6964-482B-B6C7-49065BC6DE44}">
      <dsp:nvSpPr>
        <dsp:cNvPr id="0" name=""/>
        <dsp:cNvSpPr/>
      </dsp:nvSpPr>
      <dsp:spPr>
        <a:xfrm rot="5400000">
          <a:off x="2894601" y="1955776"/>
          <a:ext cx="78194" cy="7819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A640E-56F7-4D24-A577-72A3A97F3BEF}">
      <dsp:nvSpPr>
        <dsp:cNvPr id="0" name=""/>
        <dsp:cNvSpPr/>
      </dsp:nvSpPr>
      <dsp:spPr>
        <a:xfrm>
          <a:off x="2040049" y="2073068"/>
          <a:ext cx="1787297" cy="4468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/>
            <a:t>섭식행동 촉진</a:t>
          </a:r>
        </a:p>
      </dsp:txBody>
      <dsp:txXfrm>
        <a:off x="2053136" y="2086155"/>
        <a:ext cx="1761123" cy="420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B84F1-34FF-43D9-8ACC-63B619AF708D}">
      <dsp:nvSpPr>
        <dsp:cNvPr id="0" name=""/>
        <dsp:cNvSpPr/>
      </dsp:nvSpPr>
      <dsp:spPr>
        <a:xfrm>
          <a:off x="323578" y="274515"/>
          <a:ext cx="2337767" cy="2337767"/>
        </a:xfrm>
        <a:prstGeom prst="circularArrow">
          <a:avLst>
            <a:gd name="adj1" fmla="val 4668"/>
            <a:gd name="adj2" fmla="val 272909"/>
            <a:gd name="adj3" fmla="val 13354765"/>
            <a:gd name="adj4" fmla="val 17684851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468D4-3C2A-4277-ACE0-94DDAD09FA40}">
      <dsp:nvSpPr>
        <dsp:cNvPr id="0" name=""/>
        <dsp:cNvSpPr/>
      </dsp:nvSpPr>
      <dsp:spPr>
        <a:xfrm>
          <a:off x="823314" y="289747"/>
          <a:ext cx="1338295" cy="669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b="1" kern="1200" dirty="0"/>
            <a:t>먹기</a:t>
          </a:r>
        </a:p>
      </dsp:txBody>
      <dsp:txXfrm>
        <a:off x="855979" y="322412"/>
        <a:ext cx="1272965" cy="603817"/>
      </dsp:txXfrm>
    </dsp:sp>
    <dsp:sp modelId="{8337CFA6-32CA-4318-B148-9F07AC9A117F}">
      <dsp:nvSpPr>
        <dsp:cNvPr id="0" name=""/>
        <dsp:cNvSpPr/>
      </dsp:nvSpPr>
      <dsp:spPr>
        <a:xfrm>
          <a:off x="1679533" y="1120757"/>
          <a:ext cx="1338295" cy="669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b="1" kern="1200" dirty="0"/>
            <a:t>혈당증가</a:t>
          </a:r>
          <a:br>
            <a:rPr lang="en-US" altLang="ko-KR" sz="1200" b="1" kern="1200" dirty="0"/>
          </a:br>
          <a:r>
            <a:rPr lang="ko-KR" altLang="en-US" sz="1200" b="1" kern="1200" dirty="0"/>
            <a:t>인슐린 분비 증가</a:t>
          </a:r>
        </a:p>
      </dsp:txBody>
      <dsp:txXfrm>
        <a:off x="1712198" y="1153422"/>
        <a:ext cx="1272965" cy="603817"/>
      </dsp:txXfrm>
    </dsp:sp>
    <dsp:sp modelId="{50D02816-459B-4BFE-9BB1-A40E4C06473F}">
      <dsp:nvSpPr>
        <dsp:cNvPr id="0" name=""/>
        <dsp:cNvSpPr/>
      </dsp:nvSpPr>
      <dsp:spPr>
        <a:xfrm>
          <a:off x="840119" y="1960170"/>
          <a:ext cx="1338295" cy="669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b="1" kern="1200" dirty="0"/>
            <a:t>혈당 수준 저하</a:t>
          </a:r>
          <a:br>
            <a:rPr lang="en-US" altLang="ko-KR" sz="1200" b="1" kern="1200" dirty="0"/>
          </a:br>
          <a:r>
            <a:rPr lang="ko-KR" altLang="en-US" sz="1200" b="1" kern="1200" dirty="0"/>
            <a:t>인슐린 수준 감소</a:t>
          </a:r>
        </a:p>
      </dsp:txBody>
      <dsp:txXfrm>
        <a:off x="872784" y="1992835"/>
        <a:ext cx="1272965" cy="603817"/>
      </dsp:txXfrm>
    </dsp:sp>
    <dsp:sp modelId="{9E3472A9-6AFA-4390-8297-3AAB586637C1}">
      <dsp:nvSpPr>
        <dsp:cNvPr id="0" name=""/>
        <dsp:cNvSpPr/>
      </dsp:nvSpPr>
      <dsp:spPr>
        <a:xfrm>
          <a:off x="705" y="1120757"/>
          <a:ext cx="1338295" cy="6691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b="1" kern="1200" dirty="0"/>
            <a:t>배고픔</a:t>
          </a:r>
        </a:p>
      </dsp:txBody>
      <dsp:txXfrm>
        <a:off x="33370" y="1153422"/>
        <a:ext cx="1272965" cy="603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섭식행동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Feeding behavior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689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섭식행동의 장기적 조절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97280" y="1987826"/>
            <a:ext cx="5952877" cy="385638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ko-KR" dirty="0"/>
              <a:t>AGRP</a:t>
            </a:r>
            <a:r>
              <a:rPr lang="ko-KR" altLang="en-US" dirty="0"/>
              <a:t>와 </a:t>
            </a:r>
            <a:r>
              <a:rPr lang="en-US" altLang="ko-KR" dirty="0"/>
              <a:t>αMSH</a:t>
            </a:r>
            <a:r>
              <a:rPr lang="ko-KR" altLang="en-US" dirty="0"/>
              <a:t>는 서로 </a:t>
            </a:r>
            <a:r>
              <a:rPr lang="ko-KR" altLang="en-US" b="1" dirty="0"/>
              <a:t>길항작용</a:t>
            </a:r>
            <a:endParaRPr lang="en-US" altLang="ko-KR" b="1" dirty="0"/>
          </a:p>
          <a:p>
            <a:r>
              <a:rPr lang="en-US" altLang="ko-KR" sz="1800" dirty="0"/>
              <a:t>-</a:t>
            </a:r>
            <a:r>
              <a:rPr lang="ko-KR" altLang="en-US" sz="1800" dirty="0"/>
              <a:t>두 펩타이드 모두 외측시상하부 뉴런의</a:t>
            </a:r>
            <a:r>
              <a:rPr lang="en-US" altLang="ko-KR" sz="1800" dirty="0"/>
              <a:t> </a:t>
            </a:r>
            <a:r>
              <a:rPr lang="ko-KR" altLang="en-US" sz="1800" u="sng" dirty="0" err="1"/>
              <a:t>멜라노코틴</a:t>
            </a:r>
            <a:r>
              <a:rPr lang="ko-KR" altLang="en-US" sz="1800" u="sng" dirty="0"/>
              <a:t> 제 </a:t>
            </a:r>
            <a:r>
              <a:rPr lang="en-US" altLang="ko-KR" sz="1800" u="sng" dirty="0"/>
              <a:t>4</a:t>
            </a:r>
            <a:r>
              <a:rPr lang="ko-KR" altLang="en-US" sz="1800" u="sng" dirty="0"/>
              <a:t>형</a:t>
            </a:r>
            <a:r>
              <a:rPr lang="en-US" altLang="ko-KR" sz="1800" u="sng" dirty="0"/>
              <a:t>(MC4) </a:t>
            </a:r>
            <a:r>
              <a:rPr lang="ko-KR" altLang="en-US" sz="1800" u="sng" dirty="0"/>
              <a:t>수용체</a:t>
            </a:r>
            <a:r>
              <a:rPr lang="ko-KR" altLang="en-US" sz="1800" dirty="0"/>
              <a:t>에</a:t>
            </a:r>
            <a:r>
              <a:rPr lang="en-US" altLang="ko-KR" sz="1800" dirty="0"/>
              <a:t> </a:t>
            </a:r>
            <a:r>
              <a:rPr lang="ko-KR" altLang="en-US" sz="1800" dirty="0"/>
              <a:t>결합</a:t>
            </a:r>
            <a:endParaRPr lang="en-US" altLang="ko-KR" sz="1800" dirty="0"/>
          </a:p>
          <a:p>
            <a:r>
              <a:rPr lang="en-US" altLang="ko-KR" sz="1800" dirty="0"/>
              <a:t>-αMSH</a:t>
            </a:r>
            <a:r>
              <a:rPr lang="ko-KR" altLang="en-US" sz="1800" dirty="0"/>
              <a:t>는 이 수용체의 작용제로 작용</a:t>
            </a:r>
            <a:endParaRPr lang="en-US" altLang="ko-KR" sz="1800" dirty="0"/>
          </a:p>
          <a:p>
            <a:r>
              <a:rPr lang="en-US" altLang="ko-KR" sz="1800" dirty="0"/>
              <a:t>-AGRP</a:t>
            </a:r>
            <a:r>
              <a:rPr lang="ko-KR" altLang="en-US" sz="1800" dirty="0"/>
              <a:t>는 수용체의 억제제로 작용</a:t>
            </a:r>
            <a:endParaRPr lang="en-US" altLang="ko-KR" sz="1800" dirty="0"/>
          </a:p>
          <a:p>
            <a:r>
              <a:rPr lang="en-US" altLang="ko-KR" sz="1800" dirty="0"/>
              <a:t>-MC4</a:t>
            </a:r>
            <a:r>
              <a:rPr lang="ko-KR" altLang="en-US" sz="1800" dirty="0"/>
              <a:t>수용체가 활성화되면 섭식을 </a:t>
            </a:r>
            <a:r>
              <a:rPr lang="ko-KR" altLang="en-US" sz="1800" u="sng" dirty="0"/>
              <a:t>억제</a:t>
            </a:r>
            <a:endParaRPr lang="en-US" altLang="ko-KR" sz="1800" u="sng" dirty="0"/>
          </a:p>
          <a:p>
            <a:r>
              <a:rPr lang="en-US" altLang="ko-KR" sz="1800" dirty="0"/>
              <a:t>- </a:t>
            </a:r>
            <a:r>
              <a:rPr lang="ko-KR" altLang="en-US" sz="1800" dirty="0"/>
              <a:t>수용체를 억제하게 되면 섭식이 </a:t>
            </a:r>
            <a:r>
              <a:rPr lang="ko-KR" altLang="en-US" sz="1800" u="sng" dirty="0"/>
              <a:t>촉진</a:t>
            </a:r>
            <a:endParaRPr lang="en-US" altLang="ko-KR" sz="1800" dirty="0"/>
          </a:p>
        </p:txBody>
      </p:sp>
      <p:grpSp>
        <p:nvGrpSpPr>
          <p:cNvPr id="70" name="그룹 69"/>
          <p:cNvGrpSpPr/>
          <p:nvPr/>
        </p:nvGrpSpPr>
        <p:grpSpPr>
          <a:xfrm>
            <a:off x="7315076" y="2189232"/>
            <a:ext cx="4408952" cy="3082968"/>
            <a:chOff x="7646380" y="2547041"/>
            <a:chExt cx="4408952" cy="3082968"/>
          </a:xfrm>
        </p:grpSpPr>
        <p:sp>
          <p:nvSpPr>
            <p:cNvPr id="6" name="막힌 원호 5"/>
            <p:cNvSpPr/>
            <p:nvPr/>
          </p:nvSpPr>
          <p:spPr>
            <a:xfrm>
              <a:off x="7673008" y="4366593"/>
              <a:ext cx="2809461" cy="649357"/>
            </a:xfrm>
            <a:prstGeom prst="blockArc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부분 원형 6"/>
            <p:cNvSpPr/>
            <p:nvPr/>
          </p:nvSpPr>
          <p:spPr>
            <a:xfrm rot="18849838">
              <a:off x="8627165" y="3949149"/>
              <a:ext cx="901148" cy="834887"/>
            </a:xfrm>
            <a:prstGeom prst="pi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>
              <a:off x="8282611" y="3633702"/>
              <a:ext cx="424067" cy="38170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 flipV="1">
              <a:off x="8706677" y="2547041"/>
              <a:ext cx="1" cy="23296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 flipH="1">
              <a:off x="8282611" y="2942415"/>
              <a:ext cx="516832" cy="38032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706678" y="2591058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err="1"/>
                <a:t>렙틴</a:t>
              </a:r>
              <a:endParaRPr lang="ko-KR" altLang="en-US" sz="1400" b="1" dirty="0"/>
            </a:p>
          </p:txBody>
        </p:sp>
        <p:sp>
          <p:nvSpPr>
            <p:cNvPr id="29" name="순서도: 병합 28"/>
            <p:cNvSpPr/>
            <p:nvPr/>
          </p:nvSpPr>
          <p:spPr>
            <a:xfrm>
              <a:off x="7646380" y="3307018"/>
              <a:ext cx="556592" cy="326684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0334" y="3304222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αMSH</a:t>
              </a:r>
              <a:endParaRPr lang="ko-KR" altLang="en-US" sz="1400" b="1" dirty="0"/>
            </a:p>
          </p:txBody>
        </p:sp>
        <p:cxnSp>
          <p:nvCxnSpPr>
            <p:cNvPr id="33" name="직선 연결선 32"/>
            <p:cNvCxnSpPr/>
            <p:nvPr/>
          </p:nvCxnSpPr>
          <p:spPr>
            <a:xfrm flipH="1" flipV="1">
              <a:off x="9130625" y="2929559"/>
              <a:ext cx="483688" cy="3523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H="1">
              <a:off x="9423234" y="3614886"/>
              <a:ext cx="382158" cy="3291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flipH="1">
              <a:off x="9559502" y="3210807"/>
              <a:ext cx="131611" cy="15811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>
              <a:off x="9383211" y="3869412"/>
              <a:ext cx="106018" cy="14931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순서도: 병합 48"/>
            <p:cNvSpPr/>
            <p:nvPr/>
          </p:nvSpPr>
          <p:spPr>
            <a:xfrm>
              <a:off x="9764894" y="3285315"/>
              <a:ext cx="556592" cy="326684"/>
            </a:xfrm>
            <a:prstGeom prst="flowChartMerg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268755" y="3338018"/>
              <a:ext cx="602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AGRP</a:t>
              </a:r>
              <a:endParaRPr lang="ko-KR" altLang="en-US" sz="1400" b="1" dirty="0"/>
            </a:p>
          </p:txBody>
        </p:sp>
        <p:sp>
          <p:nvSpPr>
            <p:cNvPr id="52" name="순서도: 연결자 51"/>
            <p:cNvSpPr/>
            <p:nvPr/>
          </p:nvSpPr>
          <p:spPr>
            <a:xfrm>
              <a:off x="9914732" y="2922500"/>
              <a:ext cx="256915" cy="256915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순서도: 연결자 52"/>
            <p:cNvSpPr/>
            <p:nvPr/>
          </p:nvSpPr>
          <p:spPr>
            <a:xfrm>
              <a:off x="7796218" y="2917452"/>
              <a:ext cx="256915" cy="256915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더하기 기호 53"/>
            <p:cNvSpPr/>
            <p:nvPr/>
          </p:nvSpPr>
          <p:spPr>
            <a:xfrm>
              <a:off x="7800667" y="2943925"/>
              <a:ext cx="230442" cy="230442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순서도: 연결자 55"/>
            <p:cNvSpPr/>
            <p:nvPr/>
          </p:nvSpPr>
          <p:spPr>
            <a:xfrm>
              <a:off x="8271411" y="3927851"/>
              <a:ext cx="256915" cy="256915"/>
            </a:xfrm>
            <a:prstGeom prst="flowChart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더하기 기호 56"/>
            <p:cNvSpPr/>
            <p:nvPr/>
          </p:nvSpPr>
          <p:spPr>
            <a:xfrm>
              <a:off x="8297884" y="3944853"/>
              <a:ext cx="230442" cy="230442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빼기 기호 57"/>
            <p:cNvSpPr/>
            <p:nvPr/>
          </p:nvSpPr>
          <p:spPr>
            <a:xfrm>
              <a:off x="9939595" y="2943618"/>
              <a:ext cx="237797" cy="237797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순서도: 연결자 58"/>
            <p:cNvSpPr/>
            <p:nvPr/>
          </p:nvSpPr>
          <p:spPr>
            <a:xfrm>
              <a:off x="9548477" y="3935413"/>
              <a:ext cx="256915" cy="256915"/>
            </a:xfrm>
            <a:prstGeom prst="flowChartConnector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빼기 기호 59"/>
            <p:cNvSpPr/>
            <p:nvPr/>
          </p:nvSpPr>
          <p:spPr>
            <a:xfrm>
              <a:off x="9548477" y="3941175"/>
              <a:ext cx="237797" cy="237797"/>
            </a:xfrm>
            <a:prstGeom prst="mathMinu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1" name="직선 화살표 연결선 60"/>
            <p:cNvCxnSpPr/>
            <p:nvPr/>
          </p:nvCxnSpPr>
          <p:spPr>
            <a:xfrm>
              <a:off x="9077737" y="4816279"/>
              <a:ext cx="1" cy="27111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8510379" y="5106789"/>
              <a:ext cx="1122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dirty="0"/>
                <a:t>섭식 행동을</a:t>
              </a:r>
              <a:endParaRPr lang="en-US" altLang="ko-KR" sz="1400" b="1" dirty="0"/>
            </a:p>
            <a:p>
              <a:pPr algn="ctr"/>
              <a:r>
                <a:rPr lang="ko-KR" altLang="en-US" sz="1400" b="1" dirty="0"/>
                <a:t>억제한다</a:t>
              </a:r>
            </a:p>
          </p:txBody>
        </p:sp>
        <p:sp>
          <p:nvSpPr>
            <p:cNvPr id="69" name="설명선: 굽은 선 68"/>
            <p:cNvSpPr/>
            <p:nvPr/>
          </p:nvSpPr>
          <p:spPr>
            <a:xfrm>
              <a:off x="10482468" y="4874701"/>
              <a:ext cx="1572864" cy="665093"/>
            </a:xfrm>
            <a:prstGeom prst="borderCallout2">
              <a:avLst>
                <a:gd name="adj1" fmla="val 16758"/>
                <a:gd name="adj2" fmla="val -1678"/>
                <a:gd name="adj3" fmla="val 16758"/>
                <a:gd name="adj4" fmla="val -16795"/>
                <a:gd name="adj5" fmla="val -35512"/>
                <a:gd name="adj6" fmla="val -68291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</a:rPr>
                <a:t>외측 시상하부 영역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dirty="0">
                  <a:solidFill>
                    <a:schemeClr val="tx1"/>
                  </a:solidFill>
                </a:rPr>
                <a:t>뉴런의 </a:t>
              </a:r>
              <a:r>
                <a:rPr lang="en-US" altLang="ko-KR" sz="1200" dirty="0">
                  <a:solidFill>
                    <a:schemeClr val="tx1"/>
                  </a:solidFill>
                </a:rPr>
                <a:t>MC4</a:t>
              </a:r>
              <a:r>
                <a:rPr lang="ko-KR" altLang="en-US" sz="1200" dirty="0">
                  <a:solidFill>
                    <a:schemeClr val="tx1"/>
                  </a:solidFill>
                </a:rPr>
                <a:t>수용체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52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섭식행동의 장기적 조절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9289" y="1846370"/>
            <a:ext cx="5331873" cy="4445629"/>
          </a:xfrm>
        </p:spPr>
      </p:pic>
      <p:sp>
        <p:nvSpPr>
          <p:cNvPr id="10" name="TextBox 9"/>
          <p:cNvSpPr txBox="1"/>
          <p:nvPr/>
        </p:nvSpPr>
        <p:spPr>
          <a:xfrm>
            <a:off x="7129670" y="5446643"/>
            <a:ext cx="4187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ko-KR" dirty="0">
                <a:solidFill>
                  <a:schemeClr val="bg1">
                    <a:lumMod val="65000"/>
                  </a:schemeClr>
                </a:solidFill>
              </a:rPr>
              <a:t>공복상태시 </a:t>
            </a:r>
            <a:r>
              <a:rPr lang="ko-KR" altLang="ko-KR" dirty="0" err="1">
                <a:solidFill>
                  <a:schemeClr val="bg1">
                    <a:lumMod val="65000"/>
                  </a:schemeClr>
                </a:solidFill>
              </a:rPr>
              <a:t>그렐린이</a:t>
            </a:r>
            <a:r>
              <a:rPr lang="ko-KR" altLang="ko-KR" dirty="0">
                <a:solidFill>
                  <a:schemeClr val="bg1">
                    <a:lumMod val="65000"/>
                  </a:schemeClr>
                </a:solidFill>
              </a:rPr>
              <a:t> 분비</a:t>
            </a:r>
            <a:endParaRPr lang="en-US" altLang="ko-KR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ko-KR" altLang="en-US" dirty="0" err="1">
                <a:solidFill>
                  <a:schemeClr val="bg1">
                    <a:lumMod val="65000"/>
                  </a:schemeClr>
                </a:solidFill>
              </a:rPr>
              <a:t>그렐린에</a:t>
            </a:r>
            <a:r>
              <a:rPr lang="ko-KR" altLang="en-US" dirty="0">
                <a:solidFill>
                  <a:schemeClr val="bg1">
                    <a:lumMod val="65000"/>
                  </a:schemeClr>
                </a:solidFill>
              </a:rPr>
              <a:t> 의한 섭식신호는 약한 편</a:t>
            </a:r>
            <a:r>
              <a:rPr lang="ko-KR" altLang="ko-KR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altLang="ko-KR" dirty="0">
              <a:solidFill>
                <a:schemeClr val="bg1">
                  <a:lumMod val="65000"/>
                </a:schemeClr>
              </a:solidFill>
            </a:endParaRPr>
          </a:p>
          <a:p>
            <a:endParaRPr lang="ko-KR" altLang="ko-KR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4947801"/>
              </p:ext>
            </p:extLst>
          </p:nvPr>
        </p:nvGraphicFramePr>
        <p:xfrm>
          <a:off x="7129670" y="2204178"/>
          <a:ext cx="3829878" cy="3123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599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섭식행동의 단기적 조절</a:t>
            </a:r>
          </a:p>
        </p:txBody>
      </p:sp>
      <p:pic>
        <p:nvPicPr>
          <p:cNvPr id="5" name="Picture 13" descr="C:\DOCUME~1\KARTHI~1.KAL\LOCALS~1\Temp\npo00013e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58" y="2076467"/>
            <a:ext cx="8892275" cy="388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993419" y="4017763"/>
            <a:ext cx="6801015" cy="15593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ko-KR" altLang="en-US" b="1" dirty="0"/>
              <a:t>포만신호</a:t>
            </a:r>
            <a:r>
              <a:rPr lang="en-US" altLang="ko-KR" b="1" dirty="0"/>
              <a:t>(satiety signal)</a:t>
            </a:r>
            <a:r>
              <a:rPr lang="ko-KR" altLang="en-US" b="1" dirty="0"/>
              <a:t>에 의한 섭식의 조절</a:t>
            </a:r>
            <a:endParaRPr lang="en-US" altLang="ko-KR" b="1" dirty="0"/>
          </a:p>
          <a:p>
            <a:r>
              <a:rPr lang="en-US" altLang="ko-KR" sz="1700" dirty="0"/>
              <a:t>-</a:t>
            </a:r>
            <a:r>
              <a:rPr lang="ko-KR" altLang="en-US" sz="1700" dirty="0"/>
              <a:t>음식을 섭취하면 포만신호는 증가</a:t>
            </a:r>
            <a:endParaRPr lang="en-US" altLang="ko-KR" sz="1700" dirty="0"/>
          </a:p>
          <a:p>
            <a:r>
              <a:rPr lang="en-US" altLang="ko-KR" sz="1700" dirty="0"/>
              <a:t>-</a:t>
            </a:r>
            <a:r>
              <a:rPr lang="ko-KR" altLang="en-US" sz="1700" dirty="0"/>
              <a:t>포만신호가 증가하면 음식 섭취를 억제</a:t>
            </a:r>
            <a:endParaRPr lang="en-US" altLang="ko-KR" sz="1700" dirty="0"/>
          </a:p>
          <a:p>
            <a:r>
              <a:rPr lang="en-US" altLang="ko-KR" sz="1700" dirty="0"/>
              <a:t>-</a:t>
            </a:r>
            <a:r>
              <a:rPr lang="ko-KR" altLang="en-US" sz="1700" dirty="0"/>
              <a:t>포만신호가 사라지면 식욕 </a:t>
            </a:r>
            <a:r>
              <a:rPr lang="ko-KR" altLang="en-US" sz="1700" dirty="0" err="1"/>
              <a:t>촉진성</a:t>
            </a:r>
            <a:r>
              <a:rPr lang="ko-KR" altLang="en-US" sz="1700" dirty="0"/>
              <a:t> 신호가 일어나 식욕 유발</a:t>
            </a:r>
            <a:endParaRPr lang="en-US" altLang="ko-KR" sz="1700" dirty="0"/>
          </a:p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39409" y="1907190"/>
            <a:ext cx="3905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섭식행동의 단기적 조절을 위한 가설 모델</a:t>
            </a:r>
          </a:p>
        </p:txBody>
      </p:sp>
    </p:spTree>
    <p:extLst>
      <p:ext uri="{BB962C8B-B14F-4D97-AF65-F5344CB8AC3E}">
        <p14:creationId xmlns:p14="http://schemas.microsoft.com/office/powerpoint/2010/main" val="782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섭식행동의 단기적 조절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 err="1"/>
              <a:t>위팽만</a:t>
            </a:r>
            <a:endParaRPr lang="en-US" altLang="ko-KR" b="1" dirty="0"/>
          </a:p>
          <a:p>
            <a:r>
              <a:rPr lang="en-US" altLang="ko-KR" dirty="0"/>
              <a:t>-</a:t>
            </a:r>
            <a:r>
              <a:rPr lang="ko-KR" altLang="en-US" dirty="0"/>
              <a:t>위벽의 확장은 매우 강력한 포만신호로 미주신경을 통해 뇌로 전달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미주감각신경의 </a:t>
            </a:r>
            <a:r>
              <a:rPr lang="ko-KR" altLang="en-US" dirty="0" err="1"/>
              <a:t>축삭은</a:t>
            </a:r>
            <a:r>
              <a:rPr lang="ko-KR" altLang="en-US" dirty="0"/>
              <a:t> 연수의 </a:t>
            </a:r>
            <a:r>
              <a:rPr lang="ko-KR" altLang="en-US" dirty="0" err="1"/>
              <a:t>고립로핵을</a:t>
            </a:r>
            <a:r>
              <a:rPr lang="ko-KR" altLang="en-US" dirty="0"/>
              <a:t> 활성화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섭식행동을 억제</a:t>
            </a:r>
            <a:endParaRPr lang="en-US" altLang="ko-KR" dirty="0"/>
          </a:p>
          <a:p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 err="1"/>
              <a:t>콜레시스토키닌</a:t>
            </a:r>
            <a:r>
              <a:rPr lang="en-US" altLang="ko-KR" b="1" dirty="0"/>
              <a:t>(cholecystokinin, CCK)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십이지장에서 분비되는 호르몬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섭식행동을 억제</a:t>
            </a:r>
            <a:endParaRPr lang="en-US" altLang="ko-KR" dirty="0"/>
          </a:p>
          <a:p>
            <a:r>
              <a:rPr lang="en-US" altLang="ko-KR" dirty="0"/>
              <a:t>-CCK</a:t>
            </a:r>
            <a:r>
              <a:rPr lang="ko-KR" altLang="en-US" dirty="0"/>
              <a:t> 분자는 뇌에서 </a:t>
            </a:r>
            <a:r>
              <a:rPr lang="ko-KR" altLang="en-US" dirty="0" err="1"/>
              <a:t>신경조절물질로서의</a:t>
            </a:r>
            <a:r>
              <a:rPr lang="ko-KR" altLang="en-US" dirty="0"/>
              <a:t> 효과 유발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미주신경에 포만신호로 작용하여</a:t>
            </a:r>
            <a:r>
              <a:rPr lang="en-US" altLang="ko-KR" dirty="0"/>
              <a:t> </a:t>
            </a:r>
            <a:r>
              <a:rPr lang="ko-KR" altLang="en-US" dirty="0" err="1"/>
              <a:t>고립로핵을</a:t>
            </a:r>
            <a:r>
              <a:rPr lang="ko-KR" altLang="en-US" dirty="0"/>
              <a:t> 자극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위와 소장 사이의 근육을 차단해 위팽만을 증가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4" name="Picture 1036" descr="C:\DOCUME~1\KARTHI~1.KAL\LOCALS~1\Temp\npo000140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39" y="1845734"/>
            <a:ext cx="2428631" cy="437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583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섭식행동의 단기적 조절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97279" y="1845734"/>
            <a:ext cx="6827521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/>
              <a:t>인슐린과 </a:t>
            </a:r>
            <a:r>
              <a:rPr lang="ko-KR" altLang="en-US" b="1" dirty="0" err="1"/>
              <a:t>글루카곤</a:t>
            </a:r>
            <a:endParaRPr lang="en-US" altLang="ko-KR" b="1" dirty="0"/>
          </a:p>
          <a:p>
            <a:r>
              <a:rPr lang="en-US" altLang="ko-KR" sz="1600" dirty="0"/>
              <a:t>-</a:t>
            </a:r>
            <a:r>
              <a:rPr lang="ko-KR" altLang="en-US" sz="1600" dirty="0"/>
              <a:t>혈당 수준에 따라 췌장에서는 인슐린과 </a:t>
            </a:r>
            <a:r>
              <a:rPr lang="ko-KR" altLang="en-US" sz="1600" dirty="0" err="1"/>
              <a:t>글루카곤을</a:t>
            </a:r>
            <a:r>
              <a:rPr lang="ko-KR" altLang="en-US" sz="1600" dirty="0"/>
              <a:t> 분비</a:t>
            </a:r>
            <a:endParaRPr lang="en-US" altLang="ko-KR" sz="1600" dirty="0"/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/>
              <a:t>인슐린</a:t>
            </a:r>
            <a:r>
              <a:rPr lang="en-US" altLang="ko-KR" b="1" dirty="0"/>
              <a:t>(insulin)</a:t>
            </a:r>
          </a:p>
          <a:p>
            <a:r>
              <a:rPr lang="en-US" altLang="ko-KR" sz="1600" dirty="0"/>
              <a:t>-</a:t>
            </a:r>
            <a:r>
              <a:rPr lang="ko-KR" altLang="en-US" sz="1600" dirty="0"/>
              <a:t>췌장의 </a:t>
            </a:r>
            <a:r>
              <a:rPr lang="el-GR" altLang="ko-KR" sz="1600" dirty="0"/>
              <a:t>β</a:t>
            </a:r>
            <a:r>
              <a:rPr lang="ko-KR" altLang="en-US" sz="1600" dirty="0"/>
              <a:t>세포에서 분비</a:t>
            </a:r>
            <a:endParaRPr lang="en-US" altLang="ko-KR" sz="1600" dirty="0"/>
          </a:p>
          <a:p>
            <a:r>
              <a:rPr lang="en-US" altLang="ko-KR" sz="1600" dirty="0"/>
              <a:t>-</a:t>
            </a:r>
            <a:r>
              <a:rPr lang="ko-KR" altLang="en-US" sz="1600" dirty="0"/>
              <a:t>포도당이 세포 안으로 들어가게 하여 혈당수준을 낮춤</a:t>
            </a:r>
            <a:endParaRPr lang="en-US" altLang="ko-KR" sz="1600" dirty="0"/>
          </a:p>
          <a:p>
            <a:r>
              <a:rPr lang="en-US" altLang="ko-KR" sz="1600" dirty="0"/>
              <a:t>-</a:t>
            </a:r>
            <a:r>
              <a:rPr lang="ko-KR" altLang="en-US" sz="1600" dirty="0"/>
              <a:t>지방세포는 포도당을 지방으로 전환</a:t>
            </a:r>
            <a:r>
              <a:rPr lang="en-US" altLang="ko-KR" sz="1600" dirty="0"/>
              <a:t>, </a:t>
            </a:r>
            <a:r>
              <a:rPr lang="ko-KR" altLang="en-US" sz="1600" dirty="0"/>
              <a:t>간은 글리코겐</a:t>
            </a:r>
            <a:r>
              <a:rPr lang="en-US" altLang="ko-KR" sz="1600" dirty="0"/>
              <a:t>(glycogen)</a:t>
            </a:r>
            <a:r>
              <a:rPr lang="ko-KR" altLang="en-US" sz="1600" dirty="0"/>
              <a:t>으로</a:t>
            </a:r>
            <a:r>
              <a:rPr lang="en-US" altLang="ko-KR" sz="1600" dirty="0"/>
              <a:t> </a:t>
            </a:r>
            <a:r>
              <a:rPr lang="ko-KR" altLang="en-US" sz="1600" dirty="0"/>
              <a:t>전환</a:t>
            </a:r>
            <a:endParaRPr lang="en-US" altLang="ko-KR" sz="1600" dirty="0"/>
          </a:p>
          <a:p>
            <a:pPr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 err="1"/>
              <a:t>글루카곤</a:t>
            </a:r>
            <a:r>
              <a:rPr lang="en-US" altLang="ko-KR" b="1" dirty="0"/>
              <a:t>(glucagon)</a:t>
            </a:r>
          </a:p>
          <a:p>
            <a:r>
              <a:rPr lang="en-US" altLang="ko-KR" sz="1600" dirty="0"/>
              <a:t>-</a:t>
            </a:r>
            <a:r>
              <a:rPr lang="ko-KR" altLang="en-US" sz="1600" dirty="0"/>
              <a:t>췌장의 </a:t>
            </a:r>
            <a:r>
              <a:rPr lang="el-GR" altLang="ko-KR" sz="1600" dirty="0"/>
              <a:t>α</a:t>
            </a:r>
            <a:r>
              <a:rPr lang="ko-KR" altLang="en-US" sz="1600" dirty="0"/>
              <a:t>세포에서 분비</a:t>
            </a:r>
            <a:endParaRPr lang="en-US" altLang="ko-KR" sz="1600" dirty="0"/>
          </a:p>
          <a:p>
            <a:r>
              <a:rPr lang="en-US" altLang="ko-KR" sz="1600" dirty="0"/>
              <a:t>-</a:t>
            </a:r>
            <a:r>
              <a:rPr lang="ko-KR" altLang="en-US" sz="1600" dirty="0"/>
              <a:t>간을</a:t>
            </a:r>
            <a:r>
              <a:rPr lang="en-US" altLang="ko-KR" sz="1600" dirty="0"/>
              <a:t> </a:t>
            </a:r>
            <a:r>
              <a:rPr lang="ko-KR" altLang="en-US" sz="1600" dirty="0"/>
              <a:t>자극하여 저장된 글리코겐을 포도당으로 전환</a:t>
            </a:r>
            <a:r>
              <a:rPr lang="en-US" altLang="ko-KR" sz="1600" dirty="0"/>
              <a:t>,</a:t>
            </a:r>
            <a:r>
              <a:rPr lang="ko-KR" altLang="en-US" sz="1600" dirty="0"/>
              <a:t> 혈당수준을 </a:t>
            </a:r>
            <a:r>
              <a:rPr lang="ko-KR" altLang="en-US" sz="1600" dirty="0" err="1"/>
              <a:t>높여줌</a:t>
            </a:r>
            <a:endParaRPr lang="en-US" altLang="ko-KR" sz="1600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grpSp>
        <p:nvGrpSpPr>
          <p:cNvPr id="5" name="그룹 4"/>
          <p:cNvGrpSpPr/>
          <p:nvPr/>
        </p:nvGrpSpPr>
        <p:grpSpPr>
          <a:xfrm>
            <a:off x="7924800" y="1845734"/>
            <a:ext cx="3018535" cy="3847756"/>
            <a:chOff x="8746899" y="2038445"/>
            <a:chExt cx="3018535" cy="3847756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93745" y="5250193"/>
              <a:ext cx="2124844" cy="636008"/>
            </a:xfrm>
            <a:prstGeom prst="rect">
              <a:avLst/>
            </a:prstGeom>
          </p:spPr>
        </p:pic>
        <p:sp>
          <p:nvSpPr>
            <p:cNvPr id="11" name="화살표: 아래쪽 10"/>
            <p:cNvSpPr/>
            <p:nvPr/>
          </p:nvSpPr>
          <p:spPr>
            <a:xfrm>
              <a:off x="10083888" y="4731624"/>
              <a:ext cx="344556" cy="434965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12" name="내용 개체 틀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63484257"/>
                </p:ext>
              </p:extLst>
            </p:nvPr>
          </p:nvGraphicFramePr>
          <p:xfrm>
            <a:off x="8746899" y="2038445"/>
            <a:ext cx="3018535" cy="29106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6518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그 밖의 신경조절물질과 호르몬</a:t>
            </a: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522885"/>
              </p:ext>
            </p:extLst>
          </p:nvPr>
        </p:nvGraphicFramePr>
        <p:xfrm>
          <a:off x="1966540" y="1903111"/>
          <a:ext cx="8330398" cy="380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199">
                  <a:extLst>
                    <a:ext uri="{9D8B030D-6E8A-4147-A177-3AD203B41FA5}">
                      <a16:colId xmlns:a16="http://schemas.microsoft.com/office/drawing/2014/main" val="2441394772"/>
                    </a:ext>
                  </a:extLst>
                </a:gridCol>
                <a:gridCol w="4165199">
                  <a:extLst>
                    <a:ext uri="{9D8B030D-6E8A-4147-A177-3AD203B41FA5}">
                      <a16:colId xmlns:a16="http://schemas.microsoft.com/office/drawing/2014/main" val="65719285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섭식증가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섭식감소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510157"/>
                  </a:ext>
                </a:extLst>
              </a:tr>
              <a:tr h="343594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/>
                        <a:t>뉴로펩티드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Y (NPY)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펩티드 </a:t>
                      </a:r>
                      <a:r>
                        <a:rPr lang="en-US" altLang="ko-KR" sz="1200" dirty="0"/>
                        <a:t>YY (PYY)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/>
                        <a:t>멜라노코틴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(MCH)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u="sng" dirty="0" err="1"/>
                        <a:t>오렉신</a:t>
                      </a:r>
                      <a:r>
                        <a:rPr lang="en-US" altLang="ko-KR" sz="1200" u="sng" dirty="0"/>
                        <a:t>A</a:t>
                      </a:r>
                      <a:r>
                        <a:rPr lang="ko-KR" altLang="en-US" sz="1200" u="sng" dirty="0"/>
                        <a:t>와 </a:t>
                      </a:r>
                      <a:r>
                        <a:rPr lang="ko-KR" altLang="en-US" sz="1200" u="sng" dirty="0" err="1"/>
                        <a:t>오렉신</a:t>
                      </a:r>
                      <a:r>
                        <a:rPr lang="en-US" altLang="ko-KR" sz="1200" u="sng" dirty="0"/>
                        <a:t>B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/>
                        <a:t>노르에피네프린</a:t>
                      </a:r>
                      <a:r>
                        <a:rPr lang="en-US" altLang="ko-KR" sz="1200" baseline="0" dirty="0"/>
                        <a:t> </a:t>
                      </a:r>
                      <a:r>
                        <a:rPr lang="en-US" altLang="ko-KR" sz="1200" dirty="0"/>
                        <a:t>(</a:t>
                      </a:r>
                      <a:r>
                        <a:rPr lang="el-GR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ko-KR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dirty="0" err="1"/>
                        <a:t>수용기</a:t>
                      </a:r>
                      <a:r>
                        <a:rPr lang="en-US" altLang="ko-KR" sz="1200" dirty="0"/>
                        <a:t>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/>
                        <a:t>갈라닌</a:t>
                      </a:r>
                      <a:r>
                        <a:rPr lang="en-US" altLang="ko-KR" sz="1200" dirty="0"/>
                        <a:t>(galanin)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성장호르몬 방출 호르몬</a:t>
                      </a:r>
                      <a:endParaRPr lang="en-US" altLang="ko-KR" sz="12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/>
                        <a:t>아구티</a:t>
                      </a:r>
                      <a:r>
                        <a:rPr lang="en-US" altLang="ko-KR" sz="1200" dirty="0"/>
                        <a:t>(agouti)</a:t>
                      </a:r>
                      <a:r>
                        <a:rPr lang="en-US" altLang="ko-KR" sz="1200" baseline="0" dirty="0"/>
                        <a:t> </a:t>
                      </a:r>
                      <a:r>
                        <a:rPr lang="ko-KR" altLang="en-US" sz="1200" baseline="0" dirty="0"/>
                        <a:t>관련</a:t>
                      </a:r>
                      <a:r>
                        <a:rPr lang="en-US" altLang="ko-KR" sz="1200" baseline="0" dirty="0"/>
                        <a:t> </a:t>
                      </a:r>
                      <a:r>
                        <a:rPr lang="ko-KR" altLang="en-US" sz="1200" baseline="0" dirty="0"/>
                        <a:t>펩타이드</a:t>
                      </a:r>
                      <a:endParaRPr lang="en-US" altLang="ko-KR" sz="1200" baseline="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u="none" baseline="0" dirty="0" err="1"/>
                        <a:t>그렐린</a:t>
                      </a:r>
                      <a:r>
                        <a:rPr lang="en-US" altLang="ko-KR" sz="1200" u="none" baseline="0" dirty="0"/>
                        <a:t>(ghrelin)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aseline="0" dirty="0" err="1"/>
                        <a:t>다이노핀과</a:t>
                      </a:r>
                      <a:r>
                        <a:rPr lang="ko-KR" altLang="en-US" sz="1200" baseline="0" dirty="0"/>
                        <a:t> </a:t>
                      </a:r>
                      <a:r>
                        <a:rPr lang="el-GR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β-</a:t>
                      </a:r>
                      <a:r>
                        <a:rPr lang="ko-KR" alt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엔돌핀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/>
                        <a:t>카나비노이드</a:t>
                      </a:r>
                      <a:r>
                        <a:rPr lang="en-US" altLang="ko-KR" sz="1200" dirty="0"/>
                        <a:t>(cannabinoids)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err="1"/>
                        <a:t>렙틴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(leptin)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u="sng" dirty="0" err="1"/>
                        <a:t>콜레시스토키닌</a:t>
                      </a:r>
                      <a:r>
                        <a:rPr lang="en-US" altLang="ko-KR" sz="1200" u="sng" baseline="0" dirty="0"/>
                        <a:t> (CCK)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u="sng" baseline="0" dirty="0"/>
                        <a:t>인슐린</a:t>
                      </a:r>
                      <a:endParaRPr lang="en-US" altLang="ko-KR" sz="1200" u="sng" baseline="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l-GR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-MSH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노르에피네프린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ko-KR" alt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수용기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세로토닌</a:t>
                      </a:r>
                      <a:endParaRPr lang="en-US" altLang="ko-K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글루카곤형</a:t>
                      </a:r>
                      <a:r>
                        <a:rPr lang="ko-KR" altLang="en-US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펩티드</a:t>
                      </a:r>
                      <a:r>
                        <a:rPr lang="en-US" altLang="ko-KR" sz="12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(GLP-1)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봄베신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ko-KR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bombesin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관련 펩티드</a:t>
                      </a:r>
                      <a:endParaRPr lang="en-US" altLang="ko-K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에스트로겐</a:t>
                      </a:r>
                      <a:endParaRPr lang="en-US" altLang="ko-K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코티코트로핀</a:t>
                      </a: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방출호르몬</a:t>
                      </a:r>
                      <a:endParaRPr lang="en-US" altLang="ko-KR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사이토킨</a:t>
                      </a:r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(Cytokines)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코카인과</a:t>
                      </a:r>
                      <a:r>
                        <a:rPr lang="ko-KR" alt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암페타민</a:t>
                      </a:r>
                      <a:r>
                        <a:rPr lang="ko-KR" alt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관련 복제 물질</a:t>
                      </a:r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3843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86272" y="5870566"/>
            <a:ext cx="725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bg1">
                    <a:lumMod val="65000"/>
                  </a:schemeClr>
                </a:solidFill>
              </a:rPr>
              <a:t>시상하부에 작용하여 섭식에 영향을 미치는 신경조절물질과 호르몬</a:t>
            </a:r>
          </a:p>
        </p:txBody>
      </p:sp>
    </p:spTree>
    <p:extLst>
      <p:ext uri="{BB962C8B-B14F-4D97-AF65-F5344CB8AC3E}">
        <p14:creationId xmlns:p14="http://schemas.microsoft.com/office/powerpoint/2010/main" val="253955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섭식장애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621574" cy="40233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600" b="1" dirty="0"/>
              <a:t>정의</a:t>
            </a:r>
            <a:endParaRPr lang="en-US" altLang="ko-KR" sz="2600" b="1" dirty="0"/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/>
              <a:t>섭식행동과 관련된 이상 행동과 생각을 통틀어 일컫는 것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/>
              <a:t>신경성 식욕부진증</a:t>
            </a:r>
            <a:endParaRPr lang="en-US" altLang="ko-KR" b="1" dirty="0"/>
          </a:p>
          <a:p>
            <a:r>
              <a:rPr lang="en-US" altLang="ko-KR" dirty="0"/>
              <a:t>-</a:t>
            </a:r>
            <a:r>
              <a:rPr lang="ko-KR" altLang="en-US" dirty="0"/>
              <a:t>체중이 느는 것에 대한 공포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살을 빼려는 지속적인 행동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체중</a:t>
            </a:r>
            <a:r>
              <a:rPr lang="en-US" altLang="ko-KR" dirty="0"/>
              <a:t>,</a:t>
            </a:r>
            <a:r>
              <a:rPr lang="ko-KR" altLang="en-US" dirty="0"/>
              <a:t>체형에 대해 잘못 인지하는 상태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718852" y="1845735"/>
            <a:ext cx="4436828" cy="4023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altLang="ko-K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/>
              <a:t>신경성 </a:t>
            </a:r>
            <a:r>
              <a:rPr lang="ko-KR" altLang="en-US" b="1" dirty="0" err="1"/>
              <a:t>과식증</a:t>
            </a:r>
            <a:endParaRPr lang="en-US" altLang="ko-KR" b="1" dirty="0"/>
          </a:p>
          <a:p>
            <a:r>
              <a:rPr lang="en-US" altLang="ko-KR" dirty="0"/>
              <a:t>-</a:t>
            </a:r>
            <a:r>
              <a:rPr lang="ko-KR" altLang="en-US" dirty="0"/>
              <a:t>지속적이고 잦은 폭식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체중증가에 대한 공포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체중</a:t>
            </a:r>
            <a:r>
              <a:rPr lang="en-US" altLang="ko-KR" dirty="0"/>
              <a:t>, </a:t>
            </a:r>
            <a:r>
              <a:rPr lang="ko-KR" altLang="en-US" dirty="0"/>
              <a:t>체형에 대해 부적절하게 인지하는 상태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신경성 식욕부진증보다 흔하다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/>
              <a:t>비만</a:t>
            </a:r>
            <a:endParaRPr lang="en-US" altLang="ko-KR" b="1" dirty="0"/>
          </a:p>
          <a:p>
            <a:r>
              <a:rPr lang="en-US" altLang="ko-KR" dirty="0"/>
              <a:t>-</a:t>
            </a:r>
            <a:r>
              <a:rPr lang="ko-KR" altLang="en-US" dirty="0"/>
              <a:t>체내에 지방이 지나치게 축적되는 상태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비만은 </a:t>
            </a:r>
            <a:r>
              <a:rPr lang="ko-KR" altLang="en-US" dirty="0" err="1"/>
              <a:t>미국등의</a:t>
            </a:r>
            <a:r>
              <a:rPr lang="ko-KR" altLang="en-US" dirty="0"/>
              <a:t> 선진국에서 특히 많으며</a:t>
            </a:r>
            <a:r>
              <a:rPr lang="en-US" altLang="ko-KR" dirty="0"/>
              <a:t>, </a:t>
            </a:r>
            <a:r>
              <a:rPr lang="ko-KR" altLang="en-US" dirty="0"/>
              <a:t>점점 증가하는 추세</a:t>
            </a:r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89069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섭식장애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900" b="1" dirty="0"/>
              <a:t>원인</a:t>
            </a:r>
            <a:endParaRPr lang="en-US" altLang="ko-KR" sz="2900" b="1" dirty="0"/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/>
              <a:t>생물학적</a:t>
            </a:r>
            <a:r>
              <a:rPr lang="en-US" altLang="ko-KR" dirty="0"/>
              <a:t>, </a:t>
            </a:r>
            <a:r>
              <a:rPr lang="ko-KR" altLang="en-US" dirty="0"/>
              <a:t>사회적</a:t>
            </a:r>
            <a:r>
              <a:rPr lang="en-US" altLang="ko-KR" dirty="0"/>
              <a:t>, </a:t>
            </a:r>
            <a:r>
              <a:rPr lang="ko-KR" altLang="en-US" dirty="0"/>
              <a:t>심리학적 요인이 복합적으로 작용</a:t>
            </a:r>
            <a:endParaRPr lang="en-US" altLang="ko-KR" dirty="0"/>
          </a:p>
          <a:p>
            <a:endParaRPr lang="en-US" altLang="ko-KR" dirty="0"/>
          </a:p>
          <a:p>
            <a:pPr>
              <a:buFont typeface="Wingdings" panose="05000000000000000000" pitchFamily="2" charset="2"/>
              <a:buChar char="v"/>
            </a:pPr>
            <a:r>
              <a:rPr lang="ko-KR" altLang="en-US" b="1" dirty="0"/>
              <a:t>신경성 식욕부진증</a:t>
            </a:r>
            <a:endParaRPr lang="en-US" altLang="ko-KR" b="1" dirty="0"/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/>
              <a:t>생물학적 요인 </a:t>
            </a:r>
            <a:r>
              <a:rPr lang="en-US" altLang="ko-KR" dirty="0"/>
              <a:t>: </a:t>
            </a:r>
            <a:r>
              <a:rPr lang="ko-KR" altLang="en-US" dirty="0"/>
              <a:t>시상하부</a:t>
            </a:r>
            <a:r>
              <a:rPr lang="en-US" altLang="ko-KR" dirty="0"/>
              <a:t>-</a:t>
            </a:r>
            <a:r>
              <a:rPr lang="ko-KR" altLang="en-US" dirty="0"/>
              <a:t>뇌하수체 축의 이상</a:t>
            </a:r>
            <a:r>
              <a:rPr lang="en-US" altLang="ko-KR" dirty="0"/>
              <a:t>, </a:t>
            </a:r>
            <a:r>
              <a:rPr lang="ko-KR" altLang="en-US" dirty="0"/>
              <a:t>뇌의 기능적 구조적 이상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사회적 요인 </a:t>
            </a:r>
            <a:r>
              <a:rPr lang="en-US" altLang="ko-KR" dirty="0"/>
              <a:t>: </a:t>
            </a:r>
            <a:r>
              <a:rPr lang="ko-KR" altLang="en-US" dirty="0"/>
              <a:t>사회적 경향이나 환경 등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/>
              <a:t>심리학적 요인 </a:t>
            </a:r>
            <a:r>
              <a:rPr lang="en-US" altLang="ko-KR" dirty="0"/>
              <a:t>: </a:t>
            </a:r>
            <a:r>
              <a:rPr lang="ko-KR" altLang="en-US" dirty="0"/>
              <a:t>어머니로부터의 심리적 독립 등</a:t>
            </a:r>
            <a:endParaRPr lang="en-US" altLang="ko-KR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b="1" dirty="0"/>
              <a:t>신경성 </a:t>
            </a:r>
            <a:r>
              <a:rPr lang="ko-KR" altLang="en-US" b="1" dirty="0" err="1"/>
              <a:t>과식증</a:t>
            </a:r>
            <a:endParaRPr lang="en-US" altLang="ko-KR" b="1" dirty="0"/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/>
              <a:t>생물학적 요인 </a:t>
            </a:r>
            <a:r>
              <a:rPr lang="en-US" altLang="ko-KR" dirty="0"/>
              <a:t>: </a:t>
            </a:r>
            <a:r>
              <a:rPr lang="ko-KR" altLang="en-US" dirty="0"/>
              <a:t>신경전달물질의 이상 등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/>
              <a:t>심리적 요인 </a:t>
            </a:r>
            <a:r>
              <a:rPr lang="en-US" altLang="ko-KR" dirty="0"/>
              <a:t>: </a:t>
            </a:r>
            <a:r>
              <a:rPr lang="ko-KR" altLang="en-US" dirty="0"/>
              <a:t>충동조절의 어려움 등</a:t>
            </a:r>
            <a:endParaRPr lang="en-US" altLang="ko-KR" dirty="0"/>
          </a:p>
          <a:p>
            <a:pPr>
              <a:lnSpc>
                <a:spcPct val="120000"/>
              </a:lnSpc>
            </a:pPr>
            <a:endParaRPr lang="en-US" altLang="ko-KR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b="1" dirty="0"/>
              <a:t>비만</a:t>
            </a:r>
            <a:endParaRPr lang="en-US" altLang="ko-KR" b="1" dirty="0"/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/>
              <a:t>사용되는 에너지보다 섭취하는 에너지가 많을 경우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/>
              <a:t>생물학적 요인 </a:t>
            </a:r>
            <a:r>
              <a:rPr lang="en-US" altLang="ko-KR" dirty="0"/>
              <a:t>: </a:t>
            </a:r>
            <a:r>
              <a:rPr lang="ko-KR" altLang="en-US" dirty="0" err="1"/>
              <a:t>렙틴</a:t>
            </a:r>
            <a:r>
              <a:rPr lang="ko-KR" altLang="en-US" dirty="0"/>
              <a:t> 등의 호르몬이나 신경전달물질의 이상</a:t>
            </a:r>
            <a:r>
              <a:rPr lang="en-US" altLang="ko-KR" dirty="0"/>
              <a:t>, </a:t>
            </a:r>
            <a:r>
              <a:rPr lang="ko-KR" altLang="en-US" dirty="0"/>
              <a:t>시상하부의 이상</a:t>
            </a:r>
            <a:r>
              <a:rPr lang="en-US" altLang="ko-KR" dirty="0"/>
              <a:t>, </a:t>
            </a:r>
            <a:r>
              <a:rPr lang="ko-KR" altLang="en-US" dirty="0"/>
              <a:t>유전적 요인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/>
              <a:t>사회적 </a:t>
            </a:r>
            <a:r>
              <a:rPr lang="en-US" altLang="ko-KR" dirty="0"/>
              <a:t>, </a:t>
            </a:r>
            <a:r>
              <a:rPr lang="ko-KR" altLang="en-US" dirty="0"/>
              <a:t>환경적 요인 </a:t>
            </a:r>
            <a:r>
              <a:rPr lang="en-US" altLang="ko-KR" dirty="0"/>
              <a:t>: </a:t>
            </a:r>
            <a:r>
              <a:rPr lang="ko-KR" altLang="en-US" dirty="0"/>
              <a:t>고칼로리 음식</a:t>
            </a:r>
            <a:r>
              <a:rPr lang="en-US" altLang="ko-KR" dirty="0"/>
              <a:t>, </a:t>
            </a:r>
            <a:r>
              <a:rPr lang="ko-KR" altLang="en-US" dirty="0"/>
              <a:t>활동량 감소</a:t>
            </a:r>
            <a:r>
              <a:rPr lang="en-US" altLang="ko-KR" dirty="0"/>
              <a:t>, </a:t>
            </a:r>
            <a:r>
              <a:rPr lang="ko-KR" altLang="en-US" dirty="0"/>
              <a:t>식사패턴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/>
              <a:t>심리학적 요인 </a:t>
            </a:r>
            <a:r>
              <a:rPr lang="en-US" altLang="ko-KR" dirty="0"/>
              <a:t>: </a:t>
            </a:r>
            <a:r>
              <a:rPr lang="ko-KR" altLang="en-US" dirty="0" err="1"/>
              <a:t>우울감</a:t>
            </a:r>
            <a:r>
              <a:rPr lang="en-US" altLang="ko-KR" dirty="0"/>
              <a:t>, </a:t>
            </a:r>
            <a:r>
              <a:rPr lang="ko-KR" altLang="en-US" dirty="0"/>
              <a:t>스트레스 등</a:t>
            </a:r>
          </a:p>
        </p:txBody>
      </p:sp>
    </p:spTree>
    <p:extLst>
      <p:ext uri="{BB962C8B-B14F-4D97-AF65-F5344CB8AC3E}">
        <p14:creationId xmlns:p14="http://schemas.microsoft.com/office/powerpoint/2010/main" val="48430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비만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5184252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ko-KR" altLang="en-US" sz="2400" b="1" dirty="0"/>
              <a:t>유전적 요인</a:t>
            </a:r>
            <a:endParaRPr lang="en-US" altLang="ko-K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200" dirty="0"/>
              <a:t>단일유전자의 영향</a:t>
            </a:r>
            <a:endParaRPr lang="en-US" altLang="ko-KR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sz="1900" dirty="0" err="1"/>
              <a:t>멜라노코틴</a:t>
            </a:r>
            <a:r>
              <a:rPr lang="ko-KR" altLang="en-US" sz="1900" dirty="0"/>
              <a:t> </a:t>
            </a:r>
            <a:r>
              <a:rPr lang="ko-KR" altLang="en-US" sz="1900" dirty="0" err="1"/>
              <a:t>수용기</a:t>
            </a:r>
            <a:r>
              <a:rPr lang="ko-KR" altLang="en-US" sz="1900" dirty="0"/>
              <a:t> 유전자에서 일어나는 돌연변이</a:t>
            </a:r>
            <a:endParaRPr lang="en-US" altLang="ko-KR" sz="1900" dirty="0"/>
          </a:p>
          <a:p>
            <a:r>
              <a:rPr lang="en-US" altLang="ko-KR" sz="1700" dirty="0"/>
              <a:t>-</a:t>
            </a:r>
            <a:r>
              <a:rPr lang="ko-KR" altLang="en-US" sz="1700" dirty="0"/>
              <a:t>과식을 하게 되고 과체중을 유지</a:t>
            </a:r>
            <a:endParaRPr lang="en-US" altLang="ko-KR" sz="17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ko-KR" sz="1900" dirty="0"/>
              <a:t>4</a:t>
            </a:r>
            <a:r>
              <a:rPr lang="ko-KR" altLang="en-US" sz="1900" dirty="0"/>
              <a:t>번 염색체 상의 유전자</a:t>
            </a:r>
            <a:endParaRPr lang="en-US" altLang="ko-KR" sz="1900" dirty="0"/>
          </a:p>
          <a:p>
            <a:r>
              <a:rPr lang="en-US" altLang="ko-KR" sz="1700" dirty="0"/>
              <a:t>-</a:t>
            </a:r>
            <a:r>
              <a:rPr lang="ko-KR" altLang="en-US" sz="1700" dirty="0"/>
              <a:t>여성의 비만과 관련</a:t>
            </a:r>
            <a:endParaRPr lang="en-US" altLang="ko-KR" sz="1700" dirty="0"/>
          </a:p>
          <a:p>
            <a:r>
              <a:rPr lang="en-US" altLang="ko-KR" sz="1700" dirty="0"/>
              <a:t>-</a:t>
            </a:r>
            <a:r>
              <a:rPr lang="ko-KR" altLang="en-US" sz="1700" dirty="0"/>
              <a:t>정확한 위치와 특성은 아직 밝혀지지 않음</a:t>
            </a:r>
            <a:endParaRPr lang="en-US" altLang="ko-KR" sz="1700" dirty="0"/>
          </a:p>
          <a:p>
            <a:endParaRPr lang="en-US" altLang="ko-KR" sz="1900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1900" dirty="0"/>
              <a:t>단일 유전자의 영향은 예외적인 것</a:t>
            </a:r>
            <a:endParaRPr lang="en-US" altLang="ko-KR" sz="1900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sz="1900" dirty="0"/>
              <a:t>섭식에 영향을 미치는 유전자는 다양</a:t>
            </a:r>
            <a:endParaRPr lang="en-US" altLang="ko-KR" sz="1900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>
          <a:xfrm>
            <a:off x="6387548" y="1845735"/>
            <a:ext cx="4768132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ko-KR" altLang="en-US" sz="2400" b="1" dirty="0"/>
              <a:t>환경적인 영향</a:t>
            </a:r>
            <a:endParaRPr lang="en-US" altLang="ko-KR" sz="2400" b="1" dirty="0"/>
          </a:p>
          <a:p>
            <a:r>
              <a:rPr lang="en-US" altLang="ko-KR" sz="1900" dirty="0"/>
              <a:t>-</a:t>
            </a:r>
            <a:r>
              <a:rPr lang="ko-KR" altLang="en-US" sz="1900" dirty="0"/>
              <a:t>발달 초기의 과소 섭식이나 과다 섭식</a:t>
            </a:r>
            <a:endParaRPr lang="en-US" altLang="ko-KR" sz="1900" dirty="0"/>
          </a:p>
          <a:p>
            <a:pPr>
              <a:lnSpc>
                <a:spcPct val="120000"/>
              </a:lnSpc>
            </a:pPr>
            <a:r>
              <a:rPr lang="en-US" altLang="ko-KR" sz="1900" dirty="0"/>
              <a:t>-</a:t>
            </a:r>
            <a:r>
              <a:rPr lang="ko-KR" altLang="en-US" sz="1900" dirty="0"/>
              <a:t>유전적으로 취약한 사람의 유전자와 상호작용으로 뇌 또는 소화기관을 영구적으로 변화시킴</a:t>
            </a:r>
            <a:endParaRPr lang="en-US" altLang="ko-KR" sz="1900" dirty="0"/>
          </a:p>
          <a:p>
            <a:pPr>
              <a:lnSpc>
                <a:spcPct val="120000"/>
              </a:lnSpc>
            </a:pPr>
            <a:endParaRPr lang="en-US" altLang="ko-KR" sz="19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1900" dirty="0"/>
              <a:t>과체중은 유전요인과 환경 요인 둘 다에 의존</a:t>
            </a:r>
            <a:endParaRPr lang="en-US" altLang="ko-KR" sz="1900" dirty="0"/>
          </a:p>
          <a:p>
            <a:pPr marL="0" indent="0">
              <a:lnSpc>
                <a:spcPct val="120000"/>
              </a:lnSpc>
              <a:buNone/>
            </a:pPr>
            <a:endParaRPr lang="en-US" altLang="ko-KR" sz="1900" dirty="0"/>
          </a:p>
        </p:txBody>
      </p:sp>
    </p:spTree>
    <p:extLst>
      <p:ext uri="{BB962C8B-B14F-4D97-AF65-F5344CB8AC3E}">
        <p14:creationId xmlns:p14="http://schemas.microsoft.com/office/powerpoint/2010/main" val="1339807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비만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b="1" dirty="0"/>
              <a:t>식욕억제 약물 </a:t>
            </a:r>
            <a:endParaRPr lang="en-US" altLang="ko-KR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dirty="0" err="1"/>
              <a:t>펜플루라민</a:t>
            </a:r>
            <a:r>
              <a:rPr lang="en-US" altLang="ko-KR" dirty="0"/>
              <a:t>(fenfluramine) </a:t>
            </a:r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/>
              <a:t>세로토닌</a:t>
            </a:r>
            <a:r>
              <a:rPr lang="en-US" altLang="ko-KR" dirty="0"/>
              <a:t> </a:t>
            </a:r>
            <a:r>
              <a:rPr lang="ko-KR" altLang="en-US" dirty="0"/>
              <a:t>분비 증가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/>
              <a:t>재흡수 차단</a:t>
            </a:r>
            <a:endParaRPr lang="en-US" altLang="ko-KR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dirty="0" err="1"/>
              <a:t>펜터민</a:t>
            </a:r>
            <a:r>
              <a:rPr lang="en-US" altLang="ko-KR" dirty="0"/>
              <a:t>(phentermine)</a:t>
            </a:r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 err="1"/>
              <a:t>노르에피네프린과</a:t>
            </a:r>
            <a:r>
              <a:rPr lang="en-US" altLang="ko-KR" dirty="0"/>
              <a:t> </a:t>
            </a:r>
            <a:r>
              <a:rPr lang="ko-KR" altLang="en-US" dirty="0"/>
              <a:t>도파민 재흡수 차단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en-US" altLang="ko-KR" dirty="0"/>
              <a:t>-</a:t>
            </a:r>
            <a:r>
              <a:rPr lang="ko-KR" altLang="en-US" dirty="0"/>
              <a:t>이 두 약물을 </a:t>
            </a:r>
            <a:r>
              <a:rPr lang="ko-KR" altLang="en-US" dirty="0" err="1"/>
              <a:t>함꼐</a:t>
            </a:r>
            <a:r>
              <a:rPr lang="ko-KR" altLang="en-US" dirty="0"/>
              <a:t> 사용하면 식사를 한 효과와 유산 뇌 효과 유발</a:t>
            </a:r>
            <a:endParaRPr lang="en-US" altLang="ko-KR" dirty="0"/>
          </a:p>
          <a:p>
            <a:pPr marL="0" indent="0">
              <a:lnSpc>
                <a:spcPct val="120000"/>
              </a:lnSpc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ko-KR" dirty="0"/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dirty="0" err="1"/>
              <a:t>시부트라민</a:t>
            </a:r>
            <a:r>
              <a:rPr lang="en-US" altLang="ko-KR" dirty="0"/>
              <a:t>(</a:t>
            </a:r>
            <a:r>
              <a:rPr lang="en-US" altLang="ko-KR" dirty="0" err="1"/>
              <a:t>sibutramine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세로토닌과 </a:t>
            </a:r>
            <a:r>
              <a:rPr lang="ko-KR" altLang="en-US" dirty="0" err="1"/>
              <a:t>노르에피네프린의</a:t>
            </a:r>
            <a:r>
              <a:rPr lang="ko-KR" altLang="en-US" dirty="0"/>
              <a:t> 재흡수를 차단</a:t>
            </a:r>
            <a:endParaRPr lang="en-US" altLang="ko-KR" dirty="0"/>
          </a:p>
          <a:p>
            <a:endParaRPr lang="en-US" altLang="ko-KR" dirty="0"/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dirty="0" err="1"/>
              <a:t>올리스타트</a:t>
            </a:r>
            <a:r>
              <a:rPr lang="en-US" altLang="ko-KR" dirty="0"/>
              <a:t>(orlistat)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음식</a:t>
            </a:r>
            <a:r>
              <a:rPr lang="en-US" altLang="ko-KR" dirty="0"/>
              <a:t> </a:t>
            </a:r>
            <a:r>
              <a:rPr lang="ko-KR" altLang="en-US" dirty="0"/>
              <a:t>속에 함유된 지방이 장 흡수되는 것을 </a:t>
            </a:r>
            <a:r>
              <a:rPr lang="ko-KR" altLang="en-US" dirty="0" err="1"/>
              <a:t>막아줌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9955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10509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400" b="1" dirty="0"/>
              <a:t>1.</a:t>
            </a:r>
            <a:r>
              <a:rPr lang="ko-KR" altLang="en-US" sz="2400" b="1" dirty="0"/>
              <a:t>섭식행동 이란</a:t>
            </a:r>
            <a:endParaRPr lang="en-US" altLang="ko-KR" sz="2400" b="1" dirty="0"/>
          </a:p>
          <a:p>
            <a:endParaRPr lang="en-US" altLang="ko-KR" dirty="0"/>
          </a:p>
          <a:p>
            <a:r>
              <a:rPr lang="en-US" altLang="ko-KR" sz="2400" b="1" dirty="0"/>
              <a:t>2.</a:t>
            </a:r>
            <a:r>
              <a:rPr lang="ko-KR" altLang="en-US" sz="2400" b="1" dirty="0"/>
              <a:t>섭식행동의 조절</a:t>
            </a:r>
            <a:endParaRPr lang="en-US" altLang="ko-KR" sz="2400" b="1" dirty="0"/>
          </a:p>
          <a:p>
            <a:r>
              <a:rPr lang="en-US" altLang="ko-KR" dirty="0"/>
              <a:t>-</a:t>
            </a:r>
            <a:r>
              <a:rPr lang="ko-KR" altLang="en-US" dirty="0"/>
              <a:t>섭식행동의 장기적조절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섭식행동의 단기적조절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그 밖의 신경 조절물질과 호르몬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sz="2400" b="1" dirty="0"/>
              <a:t>3.</a:t>
            </a:r>
            <a:r>
              <a:rPr lang="ko-KR" altLang="en-US" sz="2400" b="1" dirty="0"/>
              <a:t>섭식장애</a:t>
            </a:r>
            <a:endParaRPr lang="en-US" altLang="ko-KR" sz="2400" b="1" dirty="0"/>
          </a:p>
          <a:p>
            <a:r>
              <a:rPr lang="en-US" altLang="ko-KR" dirty="0"/>
              <a:t>-</a:t>
            </a:r>
            <a:r>
              <a:rPr lang="ko-KR" altLang="en-US" dirty="0"/>
              <a:t>비만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시상하부의 손상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50143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시상하부의 손상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97280" y="1845734"/>
            <a:ext cx="4826442" cy="4006426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/>
              <a:t>외측 시상하부 증후군</a:t>
            </a:r>
            <a:endParaRPr lang="en-US" altLang="ko-KR" b="1" dirty="0"/>
          </a:p>
          <a:p>
            <a:r>
              <a:rPr lang="en-US" altLang="ko-KR" dirty="0"/>
              <a:t>-</a:t>
            </a:r>
            <a:r>
              <a:rPr lang="ko-KR" altLang="en-US" dirty="0"/>
              <a:t>외측 시상하부의 특정한 부위가 손상되면 식욕 저하로 인한 </a:t>
            </a:r>
            <a:r>
              <a:rPr lang="ko-KR" altLang="en-US" u="sng" dirty="0"/>
              <a:t>거식증</a:t>
            </a:r>
            <a:r>
              <a:rPr lang="ko-KR" altLang="en-US" dirty="0"/>
              <a:t> 유발</a:t>
            </a:r>
            <a:endParaRPr lang="en-US" altLang="ko-KR" dirty="0"/>
          </a:p>
          <a:p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 err="1"/>
              <a:t>복내측</a:t>
            </a:r>
            <a:r>
              <a:rPr lang="ko-KR" altLang="en-US" b="1" dirty="0"/>
              <a:t> 시상하부 증후군</a:t>
            </a:r>
            <a:endParaRPr lang="en-US" altLang="ko-KR" b="1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복내측</a:t>
            </a:r>
            <a:r>
              <a:rPr lang="ko-KR" altLang="en-US" dirty="0"/>
              <a:t> 시상하부에 손상 시 </a:t>
            </a:r>
            <a:r>
              <a:rPr lang="ko-KR" altLang="en-US" u="sng" dirty="0"/>
              <a:t>과식</a:t>
            </a:r>
            <a:r>
              <a:rPr lang="ko-KR" altLang="en-US" dirty="0"/>
              <a:t>으로 인한 체중 증가 유발</a:t>
            </a:r>
            <a:endParaRPr lang="en-US" altLang="ko-KR" dirty="0"/>
          </a:p>
        </p:txBody>
      </p:sp>
      <p:pic>
        <p:nvPicPr>
          <p:cNvPr id="4" name="Picture 1036" descr="C:\DOCUME~1\KARTHI~1.KAL\LOCALS~1\Temp\npo00013b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43" y="2199860"/>
            <a:ext cx="4675355" cy="31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440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시상하부의 손상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외측 시상하부</a:t>
            </a:r>
            <a:r>
              <a:rPr lang="en-US" altLang="ko-KR" sz="1600" b="1" dirty="0"/>
              <a:t>(lateral hypothalamus)</a:t>
            </a:r>
            <a:endParaRPr lang="ko-KR" altLang="en-US" sz="1600" b="1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700" b="1" dirty="0"/>
              <a:t>외측 시상하부의 도파민 경로가 손상된 경우</a:t>
            </a:r>
            <a:endParaRPr lang="en-US" altLang="ko-KR" sz="1700" b="1" dirty="0"/>
          </a:p>
          <a:p>
            <a:pPr>
              <a:lnSpc>
                <a:spcPct val="110000"/>
              </a:lnSpc>
            </a:pPr>
            <a:r>
              <a:rPr lang="en-US" altLang="ko-KR" sz="1600" dirty="0"/>
              <a:t>-</a:t>
            </a:r>
            <a:r>
              <a:rPr lang="ko-KR" altLang="en-US" sz="1600" dirty="0"/>
              <a:t>만성적으로 피동적이고 </a:t>
            </a:r>
            <a:r>
              <a:rPr lang="ko-KR" altLang="en-US" sz="1600" dirty="0" err="1"/>
              <a:t>무반응적인</a:t>
            </a:r>
            <a:r>
              <a:rPr lang="ko-KR" altLang="en-US" sz="1600" dirty="0"/>
              <a:t> 상태</a:t>
            </a:r>
            <a:endParaRPr lang="en-US" altLang="ko-KR" sz="1600" dirty="0"/>
          </a:p>
          <a:p>
            <a:pPr>
              <a:lnSpc>
                <a:spcPct val="110000"/>
              </a:lnSpc>
            </a:pPr>
            <a:r>
              <a:rPr lang="en-US" altLang="ko-KR" sz="1600" dirty="0"/>
              <a:t>-</a:t>
            </a:r>
            <a:r>
              <a:rPr lang="ko-KR" altLang="en-US" sz="1600" dirty="0"/>
              <a:t>모든 활동을 억제함으로써 결과적으로 먹지 않게 됨</a:t>
            </a:r>
            <a:r>
              <a:rPr lang="en-US" altLang="ko-KR" sz="1600" dirty="0"/>
              <a:t>.</a:t>
            </a:r>
          </a:p>
          <a:p>
            <a:pPr>
              <a:lnSpc>
                <a:spcPct val="110000"/>
              </a:lnSpc>
            </a:pPr>
            <a:endParaRPr lang="en-US" altLang="ko-KR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1700" b="1" dirty="0"/>
              <a:t>도파민 경로의 </a:t>
            </a:r>
            <a:r>
              <a:rPr lang="ko-KR" altLang="en-US" sz="1700" b="1" dirty="0" err="1"/>
              <a:t>세포체</a:t>
            </a:r>
            <a:r>
              <a:rPr lang="ko-KR" altLang="en-US" sz="1700" b="1" dirty="0"/>
              <a:t> 손상</a:t>
            </a:r>
            <a:endParaRPr lang="en-US" altLang="ko-KR" sz="1700" b="1" dirty="0"/>
          </a:p>
          <a:p>
            <a:pPr>
              <a:lnSpc>
                <a:spcPct val="110000"/>
              </a:lnSpc>
            </a:pPr>
            <a:r>
              <a:rPr lang="en-US" altLang="ko-KR" sz="1600" dirty="0"/>
              <a:t>-</a:t>
            </a:r>
            <a:r>
              <a:rPr lang="ko-KR" altLang="en-US" sz="1600" dirty="0"/>
              <a:t>각성과 활동성을 상실하지 않은 채 주로 섭식이 상실</a:t>
            </a:r>
            <a:endParaRPr lang="en-US" altLang="ko-KR" sz="160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ko-KR" altLang="en-US" b="1" dirty="0" err="1"/>
              <a:t>복내측</a:t>
            </a:r>
            <a:r>
              <a:rPr lang="ko-KR" altLang="en-US" b="1" dirty="0"/>
              <a:t> 시상하부</a:t>
            </a:r>
            <a:r>
              <a:rPr lang="en-US" altLang="ko-KR" sz="1500" b="1" dirty="0"/>
              <a:t>(ventromedial hypothalamus)</a:t>
            </a:r>
            <a:endParaRPr lang="ko-KR" altLang="en-US" sz="1500" b="1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o-KR" altLang="en-US" b="1" dirty="0" err="1"/>
              <a:t>복내측</a:t>
            </a:r>
            <a:r>
              <a:rPr lang="ko-KR" altLang="en-US" b="1" dirty="0"/>
              <a:t> 시상하부의 내부나 주변이 손상된 경우 </a:t>
            </a:r>
            <a:endParaRPr lang="en-US" altLang="ko-KR" b="1" dirty="0"/>
          </a:p>
          <a:p>
            <a:pPr>
              <a:lnSpc>
                <a:spcPct val="120000"/>
              </a:lnSpc>
            </a:pPr>
            <a:r>
              <a:rPr lang="en-US" altLang="ko-KR" sz="1900" dirty="0"/>
              <a:t>-</a:t>
            </a:r>
            <a:r>
              <a:rPr lang="ko-KR" altLang="en-US" sz="1900" dirty="0"/>
              <a:t>정상 쥐에 비해 식욕이 증가</a:t>
            </a:r>
            <a:endParaRPr lang="en-US" altLang="ko-KR" sz="1900" dirty="0"/>
          </a:p>
          <a:p>
            <a:pPr>
              <a:lnSpc>
                <a:spcPct val="120000"/>
              </a:lnSpc>
            </a:pPr>
            <a:r>
              <a:rPr lang="en-US" altLang="ko-KR" sz="1900" dirty="0"/>
              <a:t>-</a:t>
            </a:r>
            <a:r>
              <a:rPr lang="ko-KR" altLang="en-US" sz="1900" dirty="0"/>
              <a:t>위장의 운동과 위액의 분비가 증가하여 정상적인 양의 식사를 하지만 더 자주 섭취</a:t>
            </a:r>
            <a:endParaRPr lang="en-US" altLang="ko-KR" sz="1900" dirty="0"/>
          </a:p>
          <a:p>
            <a:pPr>
              <a:lnSpc>
                <a:spcPct val="120000"/>
              </a:lnSpc>
            </a:pPr>
            <a:r>
              <a:rPr lang="en-US" altLang="ko-KR" sz="1900" dirty="0"/>
              <a:t>-</a:t>
            </a:r>
            <a:r>
              <a:rPr lang="ko-KR" altLang="en-US" sz="1900" dirty="0" err="1"/>
              <a:t>복내측</a:t>
            </a:r>
            <a:r>
              <a:rPr lang="ko-KR" altLang="en-US" sz="1900" dirty="0"/>
              <a:t> 시상하부의 손상이 인슐린 생산을 증가시켜 정상보다 더 많은 지방이 저장되어 체중증가를 유발</a:t>
            </a:r>
            <a:endParaRPr lang="en-US" altLang="ko-KR" sz="19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o-KR" altLang="en-US" b="1" dirty="0"/>
              <a:t>시상하부의 </a:t>
            </a:r>
            <a:r>
              <a:rPr lang="ko-KR" altLang="en-US" b="1" dirty="0" err="1"/>
              <a:t>실방핵</a:t>
            </a:r>
            <a:r>
              <a:rPr lang="en-US" altLang="ko-KR" b="1" dirty="0"/>
              <a:t>(PVN)</a:t>
            </a:r>
            <a:r>
              <a:rPr lang="ko-KR" altLang="en-US" b="1" dirty="0"/>
              <a:t>의</a:t>
            </a:r>
            <a:r>
              <a:rPr lang="en-US" altLang="ko-KR" b="1" dirty="0"/>
              <a:t> </a:t>
            </a:r>
            <a:r>
              <a:rPr lang="ko-KR" altLang="en-US" b="1" dirty="0"/>
              <a:t>부근이 손상된 쥐</a:t>
            </a:r>
            <a:endParaRPr lang="en-US" altLang="ko-KR" b="1" dirty="0"/>
          </a:p>
          <a:p>
            <a:pPr>
              <a:lnSpc>
                <a:spcPct val="120000"/>
              </a:lnSpc>
            </a:pPr>
            <a:r>
              <a:rPr lang="en-US" altLang="ko-KR" sz="1900" dirty="0"/>
              <a:t>-</a:t>
            </a:r>
            <a:r>
              <a:rPr lang="ko-KR" altLang="en-US" sz="1900" dirty="0"/>
              <a:t>음식을 자주 먹는 대신 많은 양을 섭취</a:t>
            </a:r>
          </a:p>
        </p:txBody>
      </p:sp>
    </p:spTree>
    <p:extLst>
      <p:ext uri="{BB962C8B-B14F-4D97-AF65-F5344CB8AC3E}">
        <p14:creationId xmlns:p14="http://schemas.microsoft.com/office/powerpoint/2010/main" val="3894708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시상하부의 손상</a:t>
            </a: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969045"/>
              </p:ext>
            </p:extLst>
          </p:nvPr>
        </p:nvGraphicFramePr>
        <p:xfrm>
          <a:off x="1645761" y="1891202"/>
          <a:ext cx="8961437" cy="3361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721">
                  <a:extLst>
                    <a:ext uri="{9D8B030D-6E8A-4147-A177-3AD203B41FA5}">
                      <a16:colId xmlns:a16="http://schemas.microsoft.com/office/drawing/2014/main" val="396255243"/>
                    </a:ext>
                  </a:extLst>
                </a:gridCol>
                <a:gridCol w="6089716">
                  <a:extLst>
                    <a:ext uri="{9D8B030D-6E8A-4147-A177-3AD203B41FA5}">
                      <a16:colId xmlns:a16="http://schemas.microsoft.com/office/drawing/2014/main" val="1387033617"/>
                    </a:ext>
                  </a:extLst>
                </a:gridCol>
              </a:tblGrid>
              <a:tr h="37698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시상하부의 부위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손상 효과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190071"/>
                  </a:ext>
                </a:extLst>
              </a:tr>
              <a:tr h="37698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/>
                        <a:t>시삭전야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체온조절의 생리적 기제에 결함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641244"/>
                  </a:ext>
                </a:extLst>
              </a:tr>
              <a:tr h="92954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외측 </a:t>
                      </a:r>
                      <a:r>
                        <a:rPr lang="ko-KR" altLang="en-US" dirty="0" err="1"/>
                        <a:t>시삭전야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/>
                        <a:t>삼투성</a:t>
                      </a:r>
                      <a:r>
                        <a:rPr lang="ko-KR" altLang="en-US" dirty="0"/>
                        <a:t> 목마름의 결함</a:t>
                      </a:r>
                      <a:r>
                        <a:rPr lang="en-US" altLang="ko-KR" dirty="0"/>
                        <a:t>. </a:t>
                      </a:r>
                      <a:r>
                        <a:rPr lang="ko-KR" altLang="en-US" dirty="0"/>
                        <a:t>부분적으로는 세포의 손상에 기인하며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부분적으로는 지나가는 </a:t>
                      </a:r>
                      <a:r>
                        <a:rPr lang="ko-KR" altLang="en-US" dirty="0" err="1"/>
                        <a:t>축색의</a:t>
                      </a:r>
                      <a:r>
                        <a:rPr lang="ko-KR" altLang="en-US" dirty="0"/>
                        <a:t> 단절에 기인함</a:t>
                      </a:r>
                      <a:r>
                        <a:rPr lang="en-US" altLang="ko-KR" dirty="0"/>
                        <a:t>.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550250"/>
                  </a:ext>
                </a:extLst>
              </a:tr>
              <a:tr h="6506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외측 시상하부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소식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체중</a:t>
                      </a:r>
                      <a:r>
                        <a:rPr lang="ko-KR" altLang="en-US" baseline="0" dirty="0"/>
                        <a:t> 감소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ko-KR" altLang="en-US" baseline="0" dirty="0"/>
                        <a:t>낮은 인슐린 수준</a:t>
                      </a:r>
                      <a:r>
                        <a:rPr lang="en-US" altLang="ko-KR" baseline="0" dirty="0"/>
                        <a:t>(</a:t>
                      </a:r>
                      <a:r>
                        <a:rPr lang="ko-KR" altLang="en-US" baseline="0" dirty="0" err="1"/>
                        <a:t>세포체</a:t>
                      </a:r>
                      <a:r>
                        <a:rPr lang="ko-KR" altLang="en-US" baseline="0" dirty="0"/>
                        <a:t> 손상으로 인하여</a:t>
                      </a:r>
                      <a:r>
                        <a:rPr lang="en-US" altLang="ko-KR" baseline="0" dirty="0"/>
                        <a:t>); </a:t>
                      </a:r>
                      <a:r>
                        <a:rPr lang="ko-KR" altLang="en-US" baseline="0" dirty="0"/>
                        <a:t>각성 저하</a:t>
                      </a:r>
                      <a:r>
                        <a:rPr lang="en-US" altLang="ko-KR" baseline="0" dirty="0"/>
                        <a:t>, </a:t>
                      </a:r>
                      <a:r>
                        <a:rPr lang="ko-KR" altLang="en-US" baseline="0" dirty="0"/>
                        <a:t>반응성 저하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113158"/>
                  </a:ext>
                </a:extLst>
              </a:tr>
              <a:tr h="65067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/>
                        <a:t>복내측</a:t>
                      </a:r>
                      <a:r>
                        <a:rPr lang="ko-KR" altLang="en-US" dirty="0"/>
                        <a:t> 시상하부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먹는 빈도의 증가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체중증가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높은 인슐린 수준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467387"/>
                  </a:ext>
                </a:extLst>
              </a:tr>
              <a:tr h="37698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/>
                        <a:t>실방핵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식사량 증가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54029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39822" y="5433391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ko-KR" altLang="en-US" dirty="0">
                <a:solidFill>
                  <a:schemeClr val="bg1">
                    <a:lumMod val="50000"/>
                  </a:schemeClr>
                </a:solidFill>
              </a:rPr>
              <a:t>시상하부의 특정 부위에 대한 손상 효과</a:t>
            </a:r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82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1. James W. </a:t>
            </a:r>
            <a:r>
              <a:rPr lang="en-US" altLang="ko-KR" dirty="0" err="1"/>
              <a:t>Kalat</a:t>
            </a:r>
            <a:r>
              <a:rPr lang="en-US" altLang="ko-KR" dirty="0"/>
              <a:t>, 『</a:t>
            </a:r>
            <a:r>
              <a:rPr lang="ko-KR" altLang="en-US" dirty="0"/>
              <a:t>생물심리학</a:t>
            </a:r>
            <a:r>
              <a:rPr lang="en-US" altLang="ko-KR" dirty="0"/>
              <a:t>』, 2006, </a:t>
            </a:r>
            <a:r>
              <a:rPr lang="ko-KR" altLang="en-US" dirty="0"/>
              <a:t>㈜시그마프레스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마크 베어</a:t>
            </a:r>
            <a:r>
              <a:rPr lang="en-US" altLang="ko-KR" dirty="0"/>
              <a:t>, 『</a:t>
            </a:r>
            <a:r>
              <a:rPr lang="ko-KR" altLang="en-US" dirty="0"/>
              <a:t>신경과학 </a:t>
            </a:r>
            <a:r>
              <a:rPr lang="en-US" altLang="ko-KR" dirty="0"/>
              <a:t>: </a:t>
            </a:r>
            <a:r>
              <a:rPr lang="ko-KR" altLang="en-US" dirty="0"/>
              <a:t>뇌의 탐구</a:t>
            </a:r>
            <a:r>
              <a:rPr lang="en-US" altLang="ko-KR" dirty="0"/>
              <a:t>』, 2009, </a:t>
            </a:r>
            <a:r>
              <a:rPr lang="ko-KR" altLang="en-US" dirty="0" err="1"/>
              <a:t>바이오메디북</a:t>
            </a:r>
            <a:r>
              <a:rPr lang="en-US" altLang="ko-KR" dirty="0"/>
              <a:t> </a:t>
            </a:r>
          </a:p>
          <a:p>
            <a:pPr marL="0" indent="0">
              <a:buNone/>
            </a:pP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123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섭식행동 이란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97280" y="1845734"/>
            <a:ext cx="9796007" cy="402336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o-KR" altLang="en-US" sz="2800" dirty="0"/>
              <a:t>기초대사나 활동에 필요한 영양이나 에너지를 확보하기 위해 음식물을 섭취하는 것</a:t>
            </a:r>
            <a:r>
              <a:rPr lang="en-US" altLang="ko-KR" sz="2800" dirty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ko-KR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o-KR" altLang="en-US" sz="2800" dirty="0"/>
              <a:t>식욕을 느끼는 정신자극에 관여하는 부분과 실제의 식사동작에 관여하는 부분으로 구분</a:t>
            </a:r>
            <a:endParaRPr lang="en-US" altLang="ko-KR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ko-KR" sz="28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o-KR" altLang="en-US" sz="2800" dirty="0"/>
              <a:t>에너지를 보존하기 위한 기전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372682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섭식행동의 조절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97280" y="1802002"/>
            <a:ext cx="10058400" cy="402336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/>
              <a:t>에너지 균형</a:t>
            </a:r>
            <a:endParaRPr lang="en-US" altLang="ko-KR" b="1" dirty="0"/>
          </a:p>
          <a:p>
            <a:r>
              <a:rPr lang="en-US" altLang="ko-KR" dirty="0"/>
              <a:t>-</a:t>
            </a:r>
            <a:r>
              <a:rPr lang="ko-KR" altLang="en-US" dirty="0"/>
              <a:t>동화작용</a:t>
            </a:r>
            <a:r>
              <a:rPr lang="en-US" altLang="ko-KR" dirty="0"/>
              <a:t>(anabolism)</a:t>
            </a:r>
            <a:r>
              <a:rPr lang="ko-KR" altLang="en-US" dirty="0"/>
              <a:t>과 이화작용</a:t>
            </a:r>
            <a:r>
              <a:rPr lang="en-US" altLang="ko-KR" dirty="0"/>
              <a:t>(catabolism).</a:t>
            </a:r>
          </a:p>
          <a:p>
            <a:r>
              <a:rPr lang="en-US" altLang="ko-KR" dirty="0"/>
              <a:t>-</a:t>
            </a:r>
            <a:r>
              <a:rPr lang="ko-KR" altLang="en-US" dirty="0"/>
              <a:t>에너지 흡수가 소모되는 정도보다 많으면 신체의 지방성의 증가</a:t>
            </a:r>
            <a:r>
              <a:rPr lang="en-US" altLang="ko-KR" dirty="0"/>
              <a:t>, </a:t>
            </a:r>
            <a:r>
              <a:rPr lang="ko-KR" altLang="en-US" dirty="0"/>
              <a:t>비만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에너지 흡수가 필요한 만큼을 충족 시키지 못하면 조직의 지방손실</a:t>
            </a:r>
            <a:r>
              <a:rPr lang="en-US" altLang="ko-KR" dirty="0"/>
              <a:t>, </a:t>
            </a:r>
            <a:r>
              <a:rPr lang="ko-KR" altLang="en-US" dirty="0"/>
              <a:t>기아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dirty="0"/>
              <a:t>신체 시스템이 균형을 유지하려면 </a:t>
            </a:r>
            <a:r>
              <a:rPr lang="ko-KR" altLang="en-US" b="1" dirty="0"/>
              <a:t>섭식행동을 조절하는 기전</a:t>
            </a:r>
            <a:r>
              <a:rPr lang="ko-KR" altLang="en-US" dirty="0"/>
              <a:t>이 필요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신체의 지방저장을 유지하기위한 </a:t>
            </a:r>
            <a:r>
              <a:rPr lang="ko-KR" altLang="en-US" u="sng" dirty="0"/>
              <a:t>장기적 조절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/>
              <a:t>식사양과 주기를 조절하기 위한 </a:t>
            </a:r>
            <a:r>
              <a:rPr lang="ko-KR" altLang="en-US" u="sng" dirty="0"/>
              <a:t>단기적 조절</a:t>
            </a:r>
            <a:r>
              <a:rPr lang="ko-KR" altLang="en-US" dirty="0"/>
              <a:t> 등 여러 조절 경로가 존재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768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섭식행동의 조절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55025" y="1908313"/>
            <a:ext cx="5062331" cy="3922642"/>
          </a:xfrm>
        </p:spPr>
        <p:txBody>
          <a:bodyPr anchor="ctr"/>
          <a:lstStyle/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/>
              <a:t>외측시상하부</a:t>
            </a:r>
            <a:r>
              <a:rPr lang="en-US" altLang="ko-KR" sz="1600" dirty="0"/>
              <a:t>(lateral hypothalamus)</a:t>
            </a:r>
          </a:p>
          <a:p>
            <a:r>
              <a:rPr lang="en-US" altLang="ko-KR" sz="1800" dirty="0"/>
              <a:t>-</a:t>
            </a:r>
            <a:r>
              <a:rPr lang="ko-KR" altLang="en-US" sz="1800" dirty="0"/>
              <a:t>섭식중추</a:t>
            </a:r>
            <a:endParaRPr lang="en-US" altLang="ko-KR" sz="1800" dirty="0"/>
          </a:p>
          <a:p>
            <a:r>
              <a:rPr lang="en-US" altLang="ko-KR" sz="1800" dirty="0"/>
              <a:t>-</a:t>
            </a:r>
            <a:r>
              <a:rPr lang="ko-KR" altLang="en-US" sz="1800" dirty="0"/>
              <a:t>인슐린 분비 통제</a:t>
            </a:r>
            <a:endParaRPr lang="en-US" altLang="ko-KR" sz="1800" dirty="0"/>
          </a:p>
          <a:p>
            <a:r>
              <a:rPr lang="en-US" altLang="ko-KR" sz="1800" dirty="0"/>
              <a:t>-</a:t>
            </a:r>
            <a:r>
              <a:rPr lang="ko-KR" altLang="en-US" sz="1800" dirty="0"/>
              <a:t>맛에 대한 반응성 변화</a:t>
            </a:r>
            <a:r>
              <a:rPr lang="en-US" altLang="ko-KR" sz="1800" dirty="0"/>
              <a:t> </a:t>
            </a:r>
            <a:r>
              <a:rPr lang="ko-KR" altLang="en-US" sz="1800" dirty="0"/>
              <a:t>등</a:t>
            </a:r>
            <a:endParaRPr lang="en-US" altLang="ko-KR" sz="1800" dirty="0"/>
          </a:p>
          <a:p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b="1" dirty="0" err="1"/>
              <a:t>복내측</a:t>
            </a:r>
            <a:r>
              <a:rPr lang="ko-KR" altLang="en-US" b="1" dirty="0"/>
              <a:t> 시상하부</a:t>
            </a:r>
            <a:r>
              <a:rPr lang="en-US" altLang="ko-KR" sz="1600" dirty="0"/>
              <a:t>(ventromedial hypothalamus; VMH)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r>
              <a:rPr lang="en-US" altLang="ko-KR" sz="1800" dirty="0"/>
              <a:t>-</a:t>
            </a:r>
            <a:r>
              <a:rPr lang="ko-KR" altLang="en-US" sz="1800" dirty="0"/>
              <a:t>포만중추</a:t>
            </a:r>
            <a:endParaRPr lang="en-US" altLang="ko-KR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9" y="1774724"/>
            <a:ext cx="5586427" cy="418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1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섭식행동의 장기적 조절</a:t>
            </a:r>
            <a:endParaRPr lang="ko-KR" altLang="en-US" sz="32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2800" b="1" dirty="0" err="1"/>
              <a:t>렙틴</a:t>
            </a:r>
            <a:r>
              <a:rPr lang="en-US" altLang="ko-KR" sz="2800" b="1" dirty="0"/>
              <a:t>(Leptin)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/>
              <a:t>지방세포가 분비하는 펩티드 호르몬</a:t>
            </a:r>
            <a:endParaRPr lang="en-US" altLang="ko-K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/>
              <a:t>시상하부의 궁상핵에 작용하여</a:t>
            </a:r>
            <a:r>
              <a:rPr lang="en-US" altLang="ko-KR" dirty="0"/>
              <a:t> α-MSH</a:t>
            </a:r>
            <a:r>
              <a:rPr lang="ko-KR" altLang="en-US" dirty="0"/>
              <a:t>와 </a:t>
            </a:r>
            <a:r>
              <a:rPr lang="en-US" altLang="ko-KR" dirty="0"/>
              <a:t>CART</a:t>
            </a:r>
            <a:r>
              <a:rPr lang="ko-KR" altLang="en-US" dirty="0"/>
              <a:t>의 분비를 촉진</a:t>
            </a:r>
            <a:endParaRPr lang="en-US" altLang="ko-K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/>
              <a:t>식욕을 줄이는 역할을 함</a:t>
            </a:r>
            <a:endParaRPr lang="en-US" altLang="ko-K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2800" b="1" dirty="0" err="1"/>
              <a:t>그렐린</a:t>
            </a:r>
            <a:r>
              <a:rPr lang="en-US" altLang="ko-KR" sz="2800" b="1" dirty="0"/>
              <a:t>(ghrelin)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/>
              <a:t>공복 시 위에서 분비되는</a:t>
            </a:r>
            <a:r>
              <a:rPr lang="en-US" altLang="ko-KR" dirty="0"/>
              <a:t> </a:t>
            </a:r>
            <a:r>
              <a:rPr lang="ko-KR" altLang="en-US" dirty="0"/>
              <a:t>펩티드 호르몬</a:t>
            </a:r>
            <a:endParaRPr lang="en-US" altLang="ko-K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/>
              <a:t>시상하부의 궁상핵에 작용하여 </a:t>
            </a:r>
            <a:r>
              <a:rPr lang="en-US" altLang="ko-KR" dirty="0"/>
              <a:t>AGRP</a:t>
            </a:r>
            <a:r>
              <a:rPr lang="ko-KR" altLang="en-US" dirty="0"/>
              <a:t>와 </a:t>
            </a:r>
            <a:r>
              <a:rPr lang="en-US" altLang="ko-KR" dirty="0"/>
              <a:t>NPY</a:t>
            </a:r>
            <a:r>
              <a:rPr lang="ko-KR" altLang="en-US" dirty="0"/>
              <a:t>의 분비를 촉진</a:t>
            </a:r>
            <a:endParaRPr lang="en-US" altLang="ko-K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/>
              <a:t>식욕촉진</a:t>
            </a:r>
            <a:endParaRPr lang="en-US" altLang="ko-K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dirty="0" err="1"/>
              <a:t>렙틴</a:t>
            </a:r>
            <a:r>
              <a:rPr lang="ko-KR" altLang="en-US" dirty="0"/>
              <a:t> 보다 작용이 약하다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9071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섭식행동의 장기적 조절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97280" y="1855332"/>
            <a:ext cx="5328700" cy="4026641"/>
          </a:xfrm>
        </p:spPr>
        <p:txBody>
          <a:bodyPr anchor="ctr">
            <a:normAutofit fontScale="47500" lnSpcReduction="20000"/>
          </a:bodyPr>
          <a:lstStyle/>
          <a:p>
            <a:r>
              <a:rPr lang="ko-KR" altLang="en-US" sz="4200" b="1" dirty="0"/>
              <a:t>시상하부에서 </a:t>
            </a:r>
            <a:r>
              <a:rPr lang="ko-KR" altLang="en-US" sz="4200" b="1" u="sng" dirty="0"/>
              <a:t>증가된</a:t>
            </a:r>
            <a:r>
              <a:rPr lang="ko-KR" altLang="en-US" sz="4200" b="1" dirty="0"/>
              <a:t> </a:t>
            </a:r>
            <a:r>
              <a:rPr lang="ko-KR" altLang="en-US" sz="4200" b="1" dirty="0" err="1"/>
              <a:t>렙틴</a:t>
            </a:r>
            <a:r>
              <a:rPr lang="ko-KR" altLang="en-US" sz="4200" b="1" dirty="0"/>
              <a:t> 농도의 영향</a:t>
            </a:r>
            <a:endParaRPr lang="en-US" altLang="ko-KR" sz="4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3200" dirty="0"/>
              <a:t>궁상핵에 있는 </a:t>
            </a:r>
            <a:r>
              <a:rPr lang="ko-KR" altLang="en-US" sz="3200" dirty="0" err="1"/>
              <a:t>렙틴</a:t>
            </a:r>
            <a:r>
              <a:rPr lang="ko-KR" altLang="en-US" sz="3200" dirty="0"/>
              <a:t> 수용체를 활성화</a:t>
            </a:r>
            <a:endParaRPr lang="en-US" altLang="ko-KR" sz="3200" dirty="0"/>
          </a:p>
          <a:p>
            <a:r>
              <a:rPr lang="en-US" altLang="ko-KR" sz="3200" dirty="0"/>
              <a:t>-</a:t>
            </a:r>
            <a:r>
              <a:rPr lang="ko-KR" altLang="en-US" sz="3200" dirty="0"/>
              <a:t>궁상핵에서 </a:t>
            </a:r>
            <a:r>
              <a:rPr lang="en-US" altLang="ko-KR" sz="3200" dirty="0"/>
              <a:t>αMSH(</a:t>
            </a:r>
            <a:r>
              <a:rPr lang="ko-KR" altLang="en-US" sz="3200" dirty="0"/>
              <a:t>알파</a:t>
            </a:r>
            <a:r>
              <a:rPr lang="en-US" altLang="ko-KR" sz="3200" dirty="0"/>
              <a:t>-</a:t>
            </a:r>
            <a:r>
              <a:rPr lang="ko-KR" altLang="en-US" sz="3200" dirty="0"/>
              <a:t>멜라닌자극호르몬</a:t>
            </a:r>
            <a:r>
              <a:rPr lang="en-US" altLang="ko-KR" sz="3200" dirty="0"/>
              <a:t>)</a:t>
            </a:r>
            <a:r>
              <a:rPr lang="ko-KR" altLang="en-US" sz="3200" dirty="0"/>
              <a:t>와 </a:t>
            </a:r>
            <a:r>
              <a:rPr lang="en-US" altLang="ko-KR" sz="3200" dirty="0"/>
              <a:t>CART</a:t>
            </a:r>
            <a:r>
              <a:rPr lang="ko-KR" altLang="en-US" sz="3200" dirty="0"/>
              <a:t>들이 분비</a:t>
            </a:r>
            <a:endParaRPr lang="en-US" altLang="ko-KR" sz="3200" dirty="0"/>
          </a:p>
          <a:p>
            <a:r>
              <a:rPr lang="en-US" altLang="ko-KR" sz="3200" dirty="0"/>
              <a:t>-</a:t>
            </a:r>
            <a:r>
              <a:rPr lang="ko-KR" altLang="en-US" sz="3200" dirty="0"/>
              <a:t>뇌의 섭식행동 감소</a:t>
            </a:r>
            <a:endParaRPr lang="en-US" altLang="ko-KR" sz="3200" dirty="0"/>
          </a:p>
          <a:p>
            <a:endParaRPr lang="en-US" altLang="ko-K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3200" dirty="0"/>
              <a:t>뇌실 </a:t>
            </a:r>
            <a:r>
              <a:rPr lang="ko-KR" altLang="en-US" sz="3200" dirty="0" err="1"/>
              <a:t>곁핵</a:t>
            </a:r>
            <a:r>
              <a:rPr lang="en-US" altLang="ko-KR" sz="3200" dirty="0"/>
              <a:t>(paraventricular nucleus)</a:t>
            </a:r>
            <a:r>
              <a:rPr lang="ko-KR" altLang="en-US" sz="3200" dirty="0"/>
              <a:t>에</a:t>
            </a:r>
            <a:r>
              <a:rPr lang="en-US" altLang="ko-KR" sz="3200" dirty="0"/>
              <a:t> </a:t>
            </a:r>
            <a:r>
              <a:rPr lang="ko-KR" altLang="en-US" sz="3200" dirty="0"/>
              <a:t>위치하는 뉴런 활성화</a:t>
            </a:r>
            <a:endParaRPr lang="en-US" altLang="ko-KR" sz="3200" dirty="0"/>
          </a:p>
          <a:p>
            <a:r>
              <a:rPr lang="en-US" altLang="ko-KR" sz="3200" dirty="0"/>
              <a:t>-</a:t>
            </a:r>
            <a:r>
              <a:rPr lang="ko-KR" altLang="en-US" sz="3200" dirty="0"/>
              <a:t>뇌하수체 호르몬 분비를 증가</a:t>
            </a:r>
            <a:endParaRPr lang="en-US" altLang="ko-KR" sz="3200" dirty="0"/>
          </a:p>
          <a:p>
            <a:r>
              <a:rPr lang="en-US" altLang="ko-KR" sz="3200" dirty="0"/>
              <a:t>-TSH(</a:t>
            </a:r>
            <a:r>
              <a:rPr lang="ko-KR" altLang="en-US" sz="3200" dirty="0"/>
              <a:t>갑상선 자극호르몬</a:t>
            </a:r>
            <a:r>
              <a:rPr lang="en-US" altLang="ko-KR" sz="3200" dirty="0"/>
              <a:t>)</a:t>
            </a:r>
            <a:r>
              <a:rPr lang="ko-KR" altLang="en-US" sz="3200" dirty="0"/>
              <a:t>과 </a:t>
            </a:r>
            <a:r>
              <a:rPr lang="en-US" altLang="ko-KR" sz="3200" dirty="0"/>
              <a:t>ACTH(</a:t>
            </a:r>
            <a:r>
              <a:rPr lang="ko-KR" altLang="en-US" sz="3200" dirty="0"/>
              <a:t>부신피질자극호르몬</a:t>
            </a:r>
            <a:r>
              <a:rPr lang="en-US" altLang="ko-KR" sz="3200" dirty="0"/>
              <a:t>)</a:t>
            </a:r>
          </a:p>
          <a:p>
            <a:r>
              <a:rPr lang="en-US" altLang="ko-KR" sz="3200" dirty="0"/>
              <a:t>-</a:t>
            </a:r>
            <a:r>
              <a:rPr lang="ko-KR" altLang="en-US" sz="3200" dirty="0"/>
              <a:t>갑상선과 부신에 작용하여 세포 </a:t>
            </a:r>
            <a:r>
              <a:rPr lang="ko-KR" altLang="en-US" sz="3200" dirty="0" err="1"/>
              <a:t>대사율</a:t>
            </a:r>
            <a:r>
              <a:rPr lang="ko-KR" altLang="en-US" sz="3200" dirty="0"/>
              <a:t> 상승</a:t>
            </a:r>
            <a:endParaRPr lang="en-US" altLang="ko-KR" sz="3200" dirty="0"/>
          </a:p>
          <a:p>
            <a:endParaRPr lang="en-US" altLang="ko-KR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3200" dirty="0"/>
              <a:t>자율 신경계의 교감신경계를 </a:t>
            </a:r>
            <a:r>
              <a:rPr lang="ko-KR" altLang="en-US" sz="3200" dirty="0" err="1"/>
              <a:t>활성시켜</a:t>
            </a:r>
            <a:r>
              <a:rPr lang="ko-KR" altLang="en-US" sz="3200" dirty="0"/>
              <a:t> 신체대사율을 증가</a:t>
            </a:r>
            <a:endParaRPr lang="en-US" altLang="ko-KR" sz="32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396" y="1855332"/>
            <a:ext cx="4779446" cy="39086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88937" y="5881973"/>
            <a:ext cx="8749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αMSH</a:t>
            </a:r>
            <a:r>
              <a:rPr lang="ko-KR" altLang="en-US" sz="1600" dirty="0"/>
              <a:t>와 </a:t>
            </a:r>
            <a:r>
              <a:rPr lang="en-US" altLang="ko-KR" sz="1600" dirty="0"/>
              <a:t>CART : </a:t>
            </a:r>
            <a:r>
              <a:rPr lang="ko-KR" altLang="en-US" sz="1600" dirty="0"/>
              <a:t>식욕 </a:t>
            </a:r>
            <a:r>
              <a:rPr lang="ko-KR" altLang="en-US" sz="1600" dirty="0" err="1"/>
              <a:t>억제성</a:t>
            </a:r>
            <a:r>
              <a:rPr lang="ko-KR" altLang="en-US" sz="1600" dirty="0"/>
              <a:t> 펩타이드</a:t>
            </a:r>
          </a:p>
        </p:txBody>
      </p:sp>
    </p:spTree>
    <p:extLst>
      <p:ext uri="{BB962C8B-B14F-4D97-AF65-F5344CB8AC3E}">
        <p14:creationId xmlns:p14="http://schemas.microsoft.com/office/powerpoint/2010/main" val="239425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섭식행동의 장기적 조절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29802" y="1855332"/>
            <a:ext cx="4998719" cy="3935868"/>
          </a:xfrm>
        </p:spPr>
        <p:txBody>
          <a:bodyPr anchor="ctr">
            <a:normAutofit/>
          </a:bodyPr>
          <a:lstStyle/>
          <a:p>
            <a:r>
              <a:rPr lang="ko-KR" altLang="en-US" b="1" dirty="0"/>
              <a:t>시상하부에서 </a:t>
            </a:r>
            <a:r>
              <a:rPr lang="ko-KR" altLang="en-US" b="1" u="sng" dirty="0"/>
              <a:t>감소된</a:t>
            </a:r>
            <a:r>
              <a:rPr lang="ko-KR" altLang="en-US" b="1" dirty="0"/>
              <a:t> </a:t>
            </a:r>
            <a:r>
              <a:rPr lang="ko-KR" altLang="en-US" b="1" dirty="0" err="1"/>
              <a:t>렙틴</a:t>
            </a:r>
            <a:r>
              <a:rPr lang="ko-KR" altLang="en-US" b="1" dirty="0"/>
              <a:t> 농도의 영향</a:t>
            </a:r>
            <a:endParaRPr lang="en-US" altLang="ko-K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1600" dirty="0"/>
              <a:t>시상하부에서의 </a:t>
            </a:r>
            <a:r>
              <a:rPr lang="en-US" altLang="ko-KR" sz="1600" dirty="0"/>
              <a:t>αMSH</a:t>
            </a:r>
            <a:r>
              <a:rPr lang="ko-KR" altLang="en-US" sz="1600" dirty="0"/>
              <a:t>와 </a:t>
            </a:r>
            <a:r>
              <a:rPr lang="en-US" altLang="ko-KR" sz="1600" dirty="0"/>
              <a:t>CART </a:t>
            </a:r>
            <a:r>
              <a:rPr lang="ko-KR" altLang="en-US" sz="1600" dirty="0"/>
              <a:t>뉴런에 조절되는 반응을 차단</a:t>
            </a:r>
            <a:endParaRPr lang="en-US" altLang="ko-KR" sz="1600" dirty="0"/>
          </a:p>
          <a:p>
            <a:pPr>
              <a:buFont typeface="Wingdings" panose="05000000000000000000" pitchFamily="2" charset="2"/>
              <a:buChar char="Ø"/>
            </a:pPr>
            <a:endParaRPr lang="en-US" altLang="ko-K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1600" dirty="0"/>
              <a:t>궁상핵의 또다른 뉴런들을 자극시킴</a:t>
            </a:r>
            <a:endParaRPr lang="en-US" altLang="ko-KR" sz="1600" dirty="0"/>
          </a:p>
          <a:p>
            <a:r>
              <a:rPr lang="en-US" altLang="ko-KR" sz="1600" dirty="0"/>
              <a:t>- NPY (neuropeptide Y)</a:t>
            </a:r>
            <a:r>
              <a:rPr lang="ko-KR" altLang="en-US" sz="1600" dirty="0"/>
              <a:t>와 </a:t>
            </a:r>
            <a:r>
              <a:rPr lang="en-US" altLang="ko-KR" sz="1600" dirty="0"/>
              <a:t>AGRP(Agouti-related peptide)</a:t>
            </a:r>
          </a:p>
          <a:p>
            <a:r>
              <a:rPr lang="en-US" altLang="ko-KR" sz="1600" dirty="0"/>
              <a:t>-NPY</a:t>
            </a:r>
            <a:r>
              <a:rPr lang="ko-KR" altLang="en-US" sz="1600" dirty="0"/>
              <a:t>와 </a:t>
            </a:r>
            <a:r>
              <a:rPr lang="en-US" altLang="ko-KR" sz="1600" dirty="0"/>
              <a:t>AGRP</a:t>
            </a:r>
            <a:r>
              <a:rPr lang="ko-KR" altLang="en-US" sz="1600" dirty="0"/>
              <a:t>는 </a:t>
            </a:r>
            <a:r>
              <a:rPr lang="en-US" altLang="ko-KR" sz="1600" dirty="0"/>
              <a:t>TSH</a:t>
            </a:r>
            <a:r>
              <a:rPr lang="ko-KR" altLang="en-US" sz="1600" dirty="0"/>
              <a:t>와 </a:t>
            </a:r>
            <a:r>
              <a:rPr lang="en-US" altLang="ko-KR" sz="1600" dirty="0"/>
              <a:t>ACTH</a:t>
            </a:r>
            <a:r>
              <a:rPr lang="ko-KR" altLang="en-US" sz="1600" dirty="0"/>
              <a:t>분비를 억제</a:t>
            </a:r>
            <a:endParaRPr lang="en-US" altLang="ko-KR" sz="1600" dirty="0"/>
          </a:p>
          <a:p>
            <a:r>
              <a:rPr lang="en-US" altLang="ko-KR" sz="1600" dirty="0"/>
              <a:t>-</a:t>
            </a:r>
            <a:r>
              <a:rPr lang="ko-KR" altLang="en-US" sz="1600" dirty="0"/>
              <a:t>자율신경계의 부교감신경계를 활성화</a:t>
            </a:r>
            <a:endParaRPr lang="en-US" altLang="ko-KR" sz="1600" dirty="0"/>
          </a:p>
          <a:p>
            <a:r>
              <a:rPr lang="en-US" altLang="ko-KR" sz="1600" dirty="0"/>
              <a:t>-</a:t>
            </a:r>
            <a:r>
              <a:rPr lang="ko-KR" altLang="en-US" sz="1600" dirty="0"/>
              <a:t>섭식행동을 촉진</a:t>
            </a:r>
            <a:endParaRPr lang="en-US" altLang="ko-K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20741" y="5804452"/>
            <a:ext cx="366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altLang="ko-KR" sz="1600" dirty="0"/>
              <a:t>NPY</a:t>
            </a:r>
            <a:r>
              <a:rPr lang="ko-KR" altLang="en-US" sz="1600" dirty="0"/>
              <a:t>와 </a:t>
            </a:r>
            <a:r>
              <a:rPr lang="en-US" altLang="ko-KR" sz="1600" dirty="0"/>
              <a:t>AGRP : </a:t>
            </a:r>
            <a:r>
              <a:rPr lang="ko-KR" altLang="en-US" sz="1600" dirty="0"/>
              <a:t>식욕 </a:t>
            </a:r>
            <a:r>
              <a:rPr lang="ko-KR" altLang="en-US" sz="1600" dirty="0" err="1"/>
              <a:t>촉진성</a:t>
            </a:r>
            <a:r>
              <a:rPr lang="ko-KR" altLang="en-US" sz="1600" dirty="0"/>
              <a:t> 펩타이드</a:t>
            </a:r>
          </a:p>
        </p:txBody>
      </p:sp>
      <p:pic>
        <p:nvPicPr>
          <p:cNvPr id="6" name="Picture 13" descr="C:\DOCUME~1\KARTHI~1.KAL\LOCALS~1\Temp\npo00013d.t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06" y="1852245"/>
            <a:ext cx="4649474" cy="393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997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섭식행동의 장기적 조절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97279" y="1921564"/>
            <a:ext cx="6749759" cy="3947529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ko-KR" altLang="en-US" sz="2600" b="1" dirty="0" err="1"/>
              <a:t>뉴로펩타이드</a:t>
            </a:r>
            <a:r>
              <a:rPr lang="ko-KR" altLang="en-US" sz="2600" b="1" dirty="0"/>
              <a:t> </a:t>
            </a:r>
            <a:r>
              <a:rPr lang="en-US" altLang="ko-KR" sz="2600" b="1" dirty="0"/>
              <a:t>Y (neuropeptide Y; NPY)</a:t>
            </a:r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궁상핵의 뉴런들은 </a:t>
            </a:r>
            <a:r>
              <a:rPr lang="en-US" altLang="ko-KR" dirty="0"/>
              <a:t>NPY</a:t>
            </a:r>
            <a:r>
              <a:rPr lang="ko-KR" altLang="en-US" dirty="0"/>
              <a:t>를 분비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-NPY</a:t>
            </a:r>
            <a:r>
              <a:rPr lang="ko-KR" altLang="en-US" dirty="0"/>
              <a:t>는 시상하부의 </a:t>
            </a:r>
            <a:r>
              <a:rPr lang="ko-KR" altLang="en-US" dirty="0" err="1"/>
              <a:t>실방핵</a:t>
            </a:r>
            <a:r>
              <a:rPr lang="en-US" altLang="ko-KR" dirty="0"/>
              <a:t>(PVN)</a:t>
            </a:r>
            <a:r>
              <a:rPr lang="ko-KR" altLang="en-US" dirty="0"/>
              <a:t>을 억제하여 섭식행동 유발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 err="1"/>
              <a:t>실방핵에서의</a:t>
            </a:r>
            <a:r>
              <a:rPr lang="ko-KR" altLang="en-US" dirty="0"/>
              <a:t> 활동이 식사량을 제한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/>
              <a:t>궁상핵에서 분비되는 </a:t>
            </a:r>
            <a:r>
              <a:rPr lang="en-US" altLang="ko-KR" dirty="0"/>
              <a:t>NPY</a:t>
            </a:r>
            <a:r>
              <a:rPr lang="ko-KR" altLang="en-US" dirty="0"/>
              <a:t>는 </a:t>
            </a:r>
            <a:r>
              <a:rPr lang="en-US" altLang="ko-KR" dirty="0"/>
              <a:t>PVN</a:t>
            </a:r>
            <a:r>
              <a:rPr lang="ko-KR" altLang="en-US" dirty="0"/>
              <a:t>을 억제하고</a:t>
            </a:r>
            <a:r>
              <a:rPr lang="en-US" altLang="ko-KR" dirty="0"/>
              <a:t>, </a:t>
            </a:r>
            <a:r>
              <a:rPr lang="ko-KR" altLang="en-US" dirty="0"/>
              <a:t>그 결과 식사량이 증가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r>
              <a:rPr lang="ko-KR" altLang="en-US" dirty="0" err="1"/>
              <a:t>렙틴은</a:t>
            </a:r>
            <a:r>
              <a:rPr lang="ko-KR" altLang="en-US" dirty="0"/>
              <a:t> 궁상핵을 억제하여 </a:t>
            </a:r>
            <a:r>
              <a:rPr lang="en-US" altLang="ko-KR" dirty="0"/>
              <a:t>PVN</a:t>
            </a:r>
            <a:r>
              <a:rPr lang="ko-KR" altLang="en-US" dirty="0"/>
              <a:t>의 억제를 막아</a:t>
            </a:r>
            <a:r>
              <a:rPr lang="en-US" altLang="ko-KR" dirty="0"/>
              <a:t> </a:t>
            </a:r>
            <a:r>
              <a:rPr lang="ko-KR" altLang="en-US" dirty="0"/>
              <a:t>섭식 감소</a:t>
            </a:r>
            <a:endParaRPr lang="en-US" altLang="ko-KR" dirty="0"/>
          </a:p>
          <a:p>
            <a:pPr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2600" b="1" dirty="0"/>
              <a:t>외측시상하부에서 분비되는 또 다른 신경전달물질 </a:t>
            </a:r>
            <a:endParaRPr lang="en-US" altLang="ko-KR" sz="2600" b="1" dirty="0"/>
          </a:p>
          <a:p>
            <a:r>
              <a:rPr lang="en-US" altLang="ko-KR" dirty="0"/>
              <a:t>-MCH(melanin- concentrating hormone)</a:t>
            </a:r>
            <a:r>
              <a:rPr lang="ko-KR" altLang="en-US" dirty="0"/>
              <a:t>는</a:t>
            </a:r>
            <a:r>
              <a:rPr lang="en-US" altLang="ko-KR" dirty="0"/>
              <a:t> </a:t>
            </a:r>
            <a:r>
              <a:rPr lang="ko-KR" altLang="en-US" dirty="0"/>
              <a:t>식욕을 증가시키고 섭식행동을 유발</a:t>
            </a:r>
            <a:endParaRPr lang="en-US" altLang="ko-KR" dirty="0"/>
          </a:p>
          <a:p>
            <a:r>
              <a:rPr lang="en-US" altLang="ko-KR" dirty="0"/>
              <a:t>-AGRP/NPY, α-MSH/CART</a:t>
            </a:r>
            <a:r>
              <a:rPr lang="ko-KR" altLang="en-US" dirty="0"/>
              <a:t>의 작용에 의해 </a:t>
            </a:r>
            <a:r>
              <a:rPr lang="en-US" altLang="ko-KR" dirty="0"/>
              <a:t>MCH</a:t>
            </a:r>
            <a:r>
              <a:rPr lang="ko-KR" altLang="en-US" dirty="0"/>
              <a:t>의 분비가 조절</a:t>
            </a:r>
            <a:endParaRPr lang="en-US" altLang="ko-KR" dirty="0"/>
          </a:p>
          <a:p>
            <a:r>
              <a:rPr lang="en-US" altLang="ko-KR" dirty="0"/>
              <a:t>-</a:t>
            </a:r>
            <a:r>
              <a:rPr lang="ko-KR" altLang="en-US" dirty="0" err="1"/>
              <a:t>오렉신</a:t>
            </a:r>
            <a:r>
              <a:rPr lang="ko-KR" altLang="en-US" dirty="0"/>
              <a:t> </a:t>
            </a:r>
            <a:r>
              <a:rPr lang="en-US" altLang="ko-KR" dirty="0"/>
              <a:t>(orexin)</a:t>
            </a:r>
            <a:r>
              <a:rPr lang="ko-KR" altLang="en-US" dirty="0"/>
              <a:t>은</a:t>
            </a:r>
            <a:r>
              <a:rPr lang="en-US" altLang="ko-KR" dirty="0"/>
              <a:t> MCH</a:t>
            </a:r>
            <a:r>
              <a:rPr lang="ko-KR" altLang="en-US" dirty="0"/>
              <a:t>와 마찬가지로 식욕을 촉진하는 펩타이드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45830" y="2341699"/>
            <a:ext cx="2522495" cy="14982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052" y="1872317"/>
            <a:ext cx="1054053" cy="63304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830" y="3384155"/>
            <a:ext cx="2522495" cy="1498209"/>
          </a:xfrm>
          <a:prstGeom prst="rect">
            <a:avLst/>
          </a:prstGeom>
        </p:spPr>
      </p:pic>
      <p:cxnSp>
        <p:nvCxnSpPr>
          <p:cNvPr id="11" name="연결선: 구부러짐 10"/>
          <p:cNvCxnSpPr/>
          <p:nvPr/>
        </p:nvCxnSpPr>
        <p:spPr>
          <a:xfrm rot="16200000" flipH="1">
            <a:off x="8050910" y="3667630"/>
            <a:ext cx="357808" cy="344556"/>
          </a:xfrm>
          <a:prstGeom prst="curvedConnector3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72296" y="353210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/>
              <a:t>렙틴</a:t>
            </a:r>
            <a:endParaRPr lang="en-US" altLang="ko-KR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237272" y="36917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억제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28948" y="4472980"/>
            <a:ext cx="115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/>
              <a:t>축색이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억제성</a:t>
            </a:r>
            <a:r>
              <a:rPr lang="ko-KR" altLang="en-US" sz="1200" b="1" dirty="0"/>
              <a:t> 출력을 보내는 것을 중단함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8323" y="3839884"/>
            <a:ext cx="132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더 이상 억제되지 않아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식사량이 다시 제한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15875" y="2859970"/>
            <a:ext cx="1043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억제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식사량 제한 중단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34105" y="2019966"/>
            <a:ext cx="1415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/>
              <a:t>식사량을 제한</a:t>
            </a:r>
          </a:p>
        </p:txBody>
      </p:sp>
    </p:spTree>
    <p:extLst>
      <p:ext uri="{BB962C8B-B14F-4D97-AF65-F5344CB8AC3E}">
        <p14:creationId xmlns:p14="http://schemas.microsoft.com/office/powerpoint/2010/main" val="2014523161"/>
      </p:ext>
    </p:extLst>
  </p:cSld>
  <p:clrMapOvr>
    <a:masterClrMapping/>
  </p:clrMapOvr>
</p:sld>
</file>

<file path=ppt/theme/theme1.xml><?xml version="1.0" encoding="utf-8"?>
<a:theme xmlns:a="http://schemas.openxmlformats.org/drawingml/2006/main" name="추억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1043</TotalTime>
  <Words>1318</Words>
  <Application>Microsoft Office PowerPoint</Application>
  <PresentationFormat>와이드스크린</PresentationFormat>
  <Paragraphs>277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맑은 고딕</vt:lpstr>
      <vt:lpstr>Calibri</vt:lpstr>
      <vt:lpstr>Calibri Light</vt:lpstr>
      <vt:lpstr>Wingdings</vt:lpstr>
      <vt:lpstr>추억</vt:lpstr>
      <vt:lpstr>섭식행동</vt:lpstr>
      <vt:lpstr>목차</vt:lpstr>
      <vt:lpstr>섭식행동 이란</vt:lpstr>
      <vt:lpstr>섭식행동의 조절</vt:lpstr>
      <vt:lpstr>섭식행동의 조절</vt:lpstr>
      <vt:lpstr>섭식행동의 장기적 조절</vt:lpstr>
      <vt:lpstr>섭식행동의 장기적 조절</vt:lpstr>
      <vt:lpstr>섭식행동의 장기적 조절</vt:lpstr>
      <vt:lpstr>섭식행동의 장기적 조절</vt:lpstr>
      <vt:lpstr>섭식행동의 장기적 조절</vt:lpstr>
      <vt:lpstr>섭식행동의 장기적 조절</vt:lpstr>
      <vt:lpstr>섭식행동의 단기적 조절</vt:lpstr>
      <vt:lpstr>섭식행동의 단기적 조절</vt:lpstr>
      <vt:lpstr>섭식행동의 단기적 조절</vt:lpstr>
      <vt:lpstr>그 밖의 신경조절물질과 호르몬</vt:lpstr>
      <vt:lpstr>섭식장애</vt:lpstr>
      <vt:lpstr>섭식장애</vt:lpstr>
      <vt:lpstr>비만</vt:lpstr>
      <vt:lpstr>비만</vt:lpstr>
      <vt:lpstr>시상하부의 손상</vt:lpstr>
      <vt:lpstr>시상하부의 손상</vt:lpstr>
      <vt:lpstr>시상하부의 손상</vt:lpstr>
      <vt:lpstr>참고문헌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섭식행동</dc:title>
  <dc:creator>김민향</dc:creator>
  <cp:lastModifiedBy>김민향</cp:lastModifiedBy>
  <cp:revision>101</cp:revision>
  <dcterms:created xsi:type="dcterms:W3CDTF">2016-11-27T13:45:26Z</dcterms:created>
  <dcterms:modified xsi:type="dcterms:W3CDTF">2016-11-29T14:46:14Z</dcterms:modified>
  <cp:contentStatus>최종본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