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74" r:id="rId3"/>
    <p:sldId id="263" r:id="rId4"/>
    <p:sldId id="264" r:id="rId5"/>
    <p:sldId id="265" r:id="rId6"/>
    <p:sldId id="260" r:id="rId7"/>
    <p:sldId id="261" r:id="rId8"/>
    <p:sldId id="262" r:id="rId9"/>
    <p:sldId id="270" r:id="rId10"/>
    <p:sldId id="269" r:id="rId11"/>
    <p:sldId id="276" r:id="rId12"/>
    <p:sldId id="277" r:id="rId13"/>
    <p:sldId id="278" r:id="rId14"/>
    <p:sldId id="279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14" autoAdjust="0"/>
  </p:normalViewPr>
  <p:slideViewPr>
    <p:cSldViewPr>
      <p:cViewPr varScale="1">
        <p:scale>
          <a:sx n="104" d="100"/>
          <a:sy n="104" d="100"/>
        </p:scale>
        <p:origin x="-1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B6705-2545-4A98-97E5-A99A0025B6F2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315ED-A563-415F-A990-E805B6780A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D8E8-98D8-4B41-A7E3-9F7805CB4602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4CDB-17A1-4C08-82BA-134A76FD2F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D8E8-98D8-4B41-A7E3-9F7805CB4602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4CDB-17A1-4C08-82BA-134A76FD2F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D8E8-98D8-4B41-A7E3-9F7805CB4602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4CDB-17A1-4C08-82BA-134A76FD2F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D8E8-98D8-4B41-A7E3-9F7805CB4602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4CDB-17A1-4C08-82BA-134A76FD2F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D8E8-98D8-4B41-A7E3-9F7805CB4602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4CDB-17A1-4C08-82BA-134A76FD2F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D8E8-98D8-4B41-A7E3-9F7805CB4602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4CDB-17A1-4C08-82BA-134A76FD2F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D8E8-98D8-4B41-A7E3-9F7805CB4602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4CDB-17A1-4C08-82BA-134A76FD2F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D8E8-98D8-4B41-A7E3-9F7805CB4602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4CDB-17A1-4C08-82BA-134A76FD2F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D8E8-98D8-4B41-A7E3-9F7805CB4602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4CDB-17A1-4C08-82BA-134A76FD2F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D8E8-98D8-4B41-A7E3-9F7805CB4602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4CDB-17A1-4C08-82BA-134A76FD2F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D8E8-98D8-4B41-A7E3-9F7805CB4602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4CDB-17A1-4C08-82BA-134A76FD2F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5D8E8-98D8-4B41-A7E3-9F7805CB4602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D4CDB-17A1-4C08-82BA-134A76FD2FF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85786" y="1357298"/>
            <a:ext cx="7772400" cy="1785950"/>
          </a:xfrm>
        </p:spPr>
        <p:txBody>
          <a:bodyPr>
            <a:normAutofit/>
          </a:bodyPr>
          <a:lstStyle/>
          <a:p>
            <a:r>
              <a:rPr lang="en-US" u="sng" dirty="0" smtClean="0"/>
              <a:t>Phenylalanine hydroxylase</a:t>
            </a:r>
            <a:r>
              <a:rPr lang="en-US" dirty="0"/>
              <a:t/>
            </a:r>
            <a:br>
              <a:rPr lang="en-US" dirty="0"/>
            </a:br>
            <a:endParaRPr lang="ko-KR" altLang="en-US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357686" y="4000504"/>
            <a:ext cx="4486284" cy="2138362"/>
          </a:xfrm>
        </p:spPr>
        <p:txBody>
          <a:bodyPr/>
          <a:lstStyle/>
          <a:p>
            <a:r>
              <a:rPr lang="ko-KR" altLang="en-US" dirty="0" smtClean="0"/>
              <a:t>생물 정보학 </a:t>
            </a:r>
            <a:endParaRPr lang="en-US" altLang="ko-KR" dirty="0" smtClean="0"/>
          </a:p>
          <a:p>
            <a:r>
              <a:rPr lang="en-US" altLang="ko-KR" dirty="0" smtClean="0"/>
              <a:t>20051316</a:t>
            </a:r>
          </a:p>
          <a:p>
            <a:r>
              <a:rPr lang="ko-KR" altLang="en-US" dirty="0" smtClean="0"/>
              <a:t>김수</a:t>
            </a:r>
            <a:r>
              <a:rPr lang="ko-KR" altLang="en-US" dirty="0"/>
              <a:t>정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29322" y="500042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800" b="1" dirty="0" smtClean="0"/>
              <a:t>3</a:t>
            </a:r>
            <a:r>
              <a:rPr lang="ko-KR" altLang="en-US" sz="2800" b="1" dirty="0" smtClean="0"/>
              <a:t>주차 과제 </a:t>
            </a:r>
            <a:endParaRPr lang="ko-KR" altLang="en-US" sz="2800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643182"/>
            <a:ext cx="364333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2.</a:t>
            </a:r>
            <a:r>
              <a:rPr lang="ko-KR" altLang="en-US" sz="3200" b="1" dirty="0" smtClean="0"/>
              <a:t> </a:t>
            </a:r>
            <a:r>
              <a:rPr lang="en-US" altLang="ko-KR" sz="3200" b="1" dirty="0" smtClean="0"/>
              <a:t>Human sequence</a:t>
            </a:r>
            <a:endParaRPr lang="ko-KR" altLang="en-US" sz="32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8596" y="857232"/>
            <a:ext cx="4040188" cy="639762"/>
          </a:xfrm>
        </p:spPr>
        <p:txBody>
          <a:bodyPr>
            <a:normAutofit/>
          </a:bodyPr>
          <a:lstStyle/>
          <a:p>
            <a:r>
              <a:rPr lang="en-US" altLang="ko-KR" b="0" dirty="0" smtClean="0"/>
              <a:t>(1)chromosome</a:t>
            </a:r>
            <a:endParaRPr lang="ko-KR" altLang="en-US" b="0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786446" y="1285860"/>
            <a:ext cx="2900354" cy="639762"/>
          </a:xfrm>
        </p:spPr>
        <p:txBody>
          <a:bodyPr>
            <a:normAutofit/>
          </a:bodyPr>
          <a:lstStyle/>
          <a:p>
            <a:r>
              <a:rPr lang="en-US" altLang="ko-KR" b="0" dirty="0" smtClean="0"/>
              <a:t>&lt;</a:t>
            </a:r>
            <a:r>
              <a:rPr lang="ko-KR" altLang="en-US" b="0" dirty="0" smtClean="0"/>
              <a:t>염색체상의 위치</a:t>
            </a:r>
            <a:r>
              <a:rPr lang="en-US" altLang="ko-KR" b="0" dirty="0" smtClean="0"/>
              <a:t>&gt;</a:t>
            </a:r>
            <a:endParaRPr lang="ko-KR" altLang="en-US" b="0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786446" y="2143116"/>
            <a:ext cx="2900354" cy="3951288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-Total base</a:t>
            </a:r>
          </a:p>
          <a:p>
            <a:pPr>
              <a:buNone/>
            </a:pPr>
            <a:r>
              <a:rPr lang="en-US" altLang="ko-KR" dirty="0" smtClean="0"/>
              <a:t>         86277bp</a:t>
            </a:r>
          </a:p>
          <a:p>
            <a:pPr>
              <a:buNone/>
            </a:pPr>
            <a:r>
              <a:rPr lang="en-US" altLang="ko-KR" dirty="0" smtClean="0"/>
              <a:t>-Aligned base</a:t>
            </a:r>
          </a:p>
          <a:p>
            <a:pPr>
              <a:buNone/>
            </a:pPr>
            <a:r>
              <a:rPr lang="en-US" altLang="ko-KR" dirty="0" smtClean="0"/>
              <a:t>          86278bp</a:t>
            </a:r>
            <a:endParaRPr lang="ko-KR" altLang="en-US" dirty="0"/>
          </a:p>
        </p:txBody>
      </p:sp>
      <p:pic>
        <p:nvPicPr>
          <p:cNvPr id="9221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736"/>
            <a:ext cx="5143536" cy="4929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3857628"/>
            <a:ext cx="85725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2.</a:t>
            </a:r>
            <a:r>
              <a:rPr lang="ko-KR" altLang="en-US" sz="3200" b="1" dirty="0" smtClean="0"/>
              <a:t> </a:t>
            </a:r>
            <a:r>
              <a:rPr lang="en-US" altLang="ko-KR" sz="3200" b="1" dirty="0" smtClean="0"/>
              <a:t>Human sequence</a:t>
            </a:r>
            <a:endParaRPr lang="ko-KR" altLang="en-US" sz="32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8596" y="1000108"/>
            <a:ext cx="4040188" cy="639762"/>
          </a:xfrm>
        </p:spPr>
        <p:txBody>
          <a:bodyPr>
            <a:normAutofit/>
          </a:bodyPr>
          <a:lstStyle/>
          <a:p>
            <a:endParaRPr lang="ko-KR" altLang="en-US" b="0" dirty="0" smtClean="0"/>
          </a:p>
          <a:p>
            <a:endParaRPr lang="ko-KR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643050"/>
            <a:ext cx="821537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500306"/>
            <a:ext cx="821537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직사각형 8"/>
          <p:cNvSpPr/>
          <p:nvPr/>
        </p:nvSpPr>
        <p:spPr>
          <a:xfrm>
            <a:off x="571472" y="1071546"/>
            <a:ext cx="36433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 smtClean="0"/>
              <a:t>(2)Gene structure</a:t>
            </a:r>
            <a:endParaRPr lang="ko-KR" alt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2.</a:t>
            </a:r>
            <a:r>
              <a:rPr lang="ko-KR" altLang="en-US" sz="3200" b="1" dirty="0" smtClean="0"/>
              <a:t> </a:t>
            </a:r>
            <a:r>
              <a:rPr lang="en-US" altLang="ko-KR" sz="3200" b="1" dirty="0" smtClean="0"/>
              <a:t>Human sequence</a:t>
            </a:r>
            <a:endParaRPr lang="ko-KR" altLang="en-US" sz="32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928670"/>
            <a:ext cx="4040188" cy="639762"/>
          </a:xfrm>
        </p:spPr>
        <p:txBody>
          <a:bodyPr/>
          <a:lstStyle/>
          <a:p>
            <a:r>
              <a:rPr lang="en-US" altLang="ko-KR" b="0" dirty="0" smtClean="0"/>
              <a:t>(2)Gene structure</a:t>
            </a:r>
            <a:endParaRPr lang="ko-KR" altLang="en-US" b="0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285720" y="5429263"/>
            <a:ext cx="8401081" cy="928695"/>
          </a:xfrm>
        </p:spPr>
        <p:txBody>
          <a:bodyPr>
            <a:normAutofit/>
          </a:bodyPr>
          <a:lstStyle/>
          <a:p>
            <a:r>
              <a:rPr lang="en-US" dirty="0" smtClean="0"/>
              <a:t>Location : C</a:t>
            </a:r>
            <a:r>
              <a:rPr lang="en-US" altLang="ko-KR" dirty="0" smtClean="0"/>
              <a:t>hromosome12</a:t>
            </a:r>
            <a:r>
              <a:rPr lang="en-US" dirty="0" smtClean="0"/>
              <a:t> reverse strand. </a:t>
            </a:r>
          </a:p>
          <a:p>
            <a:r>
              <a:rPr lang="en-US" dirty="0" smtClean="0"/>
              <a:t>Transcripts : There are 2 transcripts in this gene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71612"/>
            <a:ext cx="850112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2.</a:t>
            </a:r>
            <a:r>
              <a:rPr lang="ko-KR" altLang="en-US" sz="3200" b="1" dirty="0" smtClean="0"/>
              <a:t> </a:t>
            </a:r>
            <a:r>
              <a:rPr lang="en-US" altLang="ko-KR" sz="3200" b="1" dirty="0" smtClean="0"/>
              <a:t>Human sequence</a:t>
            </a:r>
            <a:endParaRPr lang="ko-KR" altLang="en-US" sz="32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785794"/>
            <a:ext cx="4040188" cy="639762"/>
          </a:xfrm>
        </p:spPr>
        <p:txBody>
          <a:bodyPr/>
          <a:lstStyle/>
          <a:p>
            <a:r>
              <a:rPr lang="en-US" altLang="ko-KR" b="0" dirty="0" smtClean="0"/>
              <a:t>(2)Gene structure</a:t>
            </a:r>
            <a:endParaRPr lang="ko-KR" altLang="en-US" b="0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4714883"/>
            <a:ext cx="7901014" cy="1411279"/>
          </a:xfrm>
        </p:spPr>
        <p:txBody>
          <a:bodyPr/>
          <a:lstStyle/>
          <a:p>
            <a:r>
              <a:rPr lang="en-US" altLang="ko-KR" dirty="0" smtClean="0"/>
              <a:t>Gene</a:t>
            </a:r>
            <a:r>
              <a:rPr lang="ko-KR" altLang="en-US" dirty="0" smtClean="0"/>
              <a:t>에 </a:t>
            </a:r>
            <a:r>
              <a:rPr lang="en-US" altLang="ko-KR" dirty="0" smtClean="0"/>
              <a:t>exon</a:t>
            </a:r>
            <a:r>
              <a:rPr lang="ko-KR" altLang="en-US" dirty="0" smtClean="0"/>
              <a:t>지역은 </a:t>
            </a:r>
            <a:r>
              <a:rPr lang="en-US" altLang="ko-KR" dirty="0" smtClean="0"/>
              <a:t>13</a:t>
            </a:r>
            <a:r>
              <a:rPr lang="ko-KR" altLang="en-US" dirty="0" smtClean="0"/>
              <a:t>군데 존재 </a:t>
            </a:r>
            <a:endParaRPr lang="en-US" altLang="ko-KR" dirty="0" smtClean="0"/>
          </a:p>
          <a:p>
            <a:r>
              <a:rPr lang="ko-KR" altLang="en-US" dirty="0" smtClean="0"/>
              <a:t>앞 뒤로 번역되지 않는 지역 존재</a:t>
            </a:r>
            <a:endParaRPr lang="en-US" altLang="ko-KR" dirty="0" smtClean="0"/>
          </a:p>
          <a:p>
            <a:r>
              <a:rPr lang="en-US" altLang="ko-KR" dirty="0" smtClean="0"/>
              <a:t>PAH</a:t>
            </a:r>
            <a:r>
              <a:rPr lang="ko-KR" altLang="en-US" dirty="0" smtClean="0"/>
              <a:t>의 효소는 역방향으로 위치되어 있음</a:t>
            </a:r>
            <a:endParaRPr lang="ko-KR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736"/>
            <a:ext cx="835824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143248"/>
            <a:ext cx="8286808" cy="132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3.Microbial sequence</a:t>
            </a:r>
            <a:endParaRPr lang="ko-KR" altLang="en-US" sz="32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0034" y="857232"/>
            <a:ext cx="5000660" cy="639762"/>
          </a:xfrm>
        </p:spPr>
        <p:txBody>
          <a:bodyPr>
            <a:normAutofit/>
          </a:bodyPr>
          <a:lstStyle/>
          <a:p>
            <a:r>
              <a:rPr lang="en-US" altLang="ko-KR" b="0" dirty="0" smtClean="0"/>
              <a:t>-</a:t>
            </a:r>
            <a:r>
              <a:rPr lang="en-US" dirty="0" smtClean="0"/>
              <a:t>Nocardia farcinica IFM 10152</a:t>
            </a:r>
            <a:endParaRPr lang="ko-KR" altLang="en-US" b="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00174"/>
            <a:ext cx="404018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5025" y="2500306"/>
            <a:ext cx="4041775" cy="257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14282" y="2143116"/>
            <a:ext cx="8786874" cy="1470025"/>
          </a:xfrm>
        </p:spPr>
        <p:txBody>
          <a:bodyPr>
            <a:noAutofit/>
          </a:bodyPr>
          <a:lstStyle/>
          <a:p>
            <a:r>
              <a:rPr lang="en-US" sz="4800" b="1" u="sng" dirty="0" smtClean="0"/>
              <a:t>Phenylalanine </a:t>
            </a:r>
            <a:r>
              <a:rPr lang="en-US" sz="4800" b="1" u="sng" dirty="0"/>
              <a:t>hydroxylase</a:t>
            </a:r>
            <a:r>
              <a:rPr lang="en-US" sz="4800" b="1" dirty="0"/>
              <a:t/>
            </a:r>
            <a:br>
              <a:rPr lang="en-US" sz="4800" b="1" dirty="0"/>
            </a:br>
            <a:endParaRPr lang="ko-KR" altLang="en-US" sz="4800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생물정보학</a:t>
            </a:r>
            <a:endParaRPr lang="en-US" altLang="ko-KR" dirty="0" smtClean="0"/>
          </a:p>
          <a:p>
            <a:r>
              <a:rPr lang="en-US" altLang="ko-KR" dirty="0" smtClean="0"/>
              <a:t>20051316</a:t>
            </a:r>
          </a:p>
          <a:p>
            <a:r>
              <a:rPr lang="ko-KR" altLang="en-US" dirty="0" smtClean="0"/>
              <a:t>김수</a:t>
            </a:r>
            <a:r>
              <a:rPr lang="ko-KR" altLang="en-US" dirty="0"/>
              <a:t>정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72264" y="642918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/>
              <a:t>4</a:t>
            </a:r>
            <a:r>
              <a:rPr lang="ko-KR" altLang="en-US" sz="2800" b="1" dirty="0" smtClean="0"/>
              <a:t>주차 과제</a:t>
            </a:r>
            <a:endParaRPr lang="ko-KR" altLang="en-US" sz="28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472518" cy="584182"/>
          </a:xfrm>
        </p:spPr>
        <p:txBody>
          <a:bodyPr>
            <a:normAutofit/>
          </a:bodyPr>
          <a:lstStyle/>
          <a:p>
            <a:pPr algn="ctr"/>
            <a:r>
              <a:rPr lang="en-US" altLang="ko-KR" sz="3200" b="1" dirty="0" smtClean="0"/>
              <a:t>1.  Analyze your DNA sequence </a:t>
            </a:r>
            <a:endParaRPr lang="ko-KR" alt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28596" y="1285860"/>
            <a:ext cx="61436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(1)DNA composition (G+C content )</a:t>
            </a:r>
            <a:endParaRPr lang="ko-KR" altLang="en-US" sz="2400" b="1" dirty="0" smtClean="0"/>
          </a:p>
          <a:p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14942" y="2285992"/>
            <a:ext cx="37862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dirty="0" smtClean="0"/>
              <a:t>A. Length : 2429bp</a:t>
            </a:r>
          </a:p>
          <a:p>
            <a:pPr marL="342900" indent="-342900"/>
            <a:endParaRPr lang="en-US" altLang="ko-KR" b="0" dirty="0" smtClean="0"/>
          </a:p>
          <a:p>
            <a:pPr marL="457200" indent="-457200"/>
            <a:r>
              <a:rPr lang="en-US" altLang="ko-KR" b="0" dirty="0" smtClean="0"/>
              <a:t>B. G+C content : 42%</a:t>
            </a:r>
          </a:p>
          <a:p>
            <a:pPr marL="457200" indent="-457200"/>
            <a:endParaRPr lang="en-US" dirty="0" smtClean="0"/>
          </a:p>
          <a:p>
            <a:pPr marL="457200" indent="-457200"/>
            <a:r>
              <a:rPr lang="en-US" dirty="0" smtClean="0"/>
              <a:t>C. Melting Temperature (Tm) 82°C</a:t>
            </a:r>
          </a:p>
          <a:p>
            <a:pPr marL="457200" indent="-457200"/>
            <a:endParaRPr lang="en-US" altLang="ko-KR" dirty="0" smtClean="0"/>
          </a:p>
          <a:p>
            <a:pPr marL="457200" indent="-457200"/>
            <a:r>
              <a:rPr lang="en-US" altLang="ko-KR" dirty="0" smtClean="0"/>
              <a:t>D.</a:t>
            </a:r>
            <a:r>
              <a:rPr lang="en-US" dirty="0" smtClean="0"/>
              <a:t> Molecular Weight</a:t>
            </a:r>
          </a:p>
          <a:p>
            <a:pPr marL="457200" indent="-457200"/>
            <a:r>
              <a:rPr lang="en-US" dirty="0" smtClean="0"/>
              <a:t>              749635daltons (g/M)</a:t>
            </a:r>
            <a:endParaRPr lang="ko-KR" alt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785926"/>
            <a:ext cx="5183188" cy="478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1.  Analyze your DNA sequence </a:t>
            </a:r>
            <a:endParaRPr lang="ko-KR" altLang="en-US" sz="32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857232"/>
            <a:ext cx="6115064" cy="63976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(2)Internal repeats</a:t>
            </a:r>
            <a:endParaRPr lang="ko-KR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00174"/>
            <a:ext cx="5929322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929322" y="2214554"/>
            <a:ext cx="307183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(2-1) dot plot approach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-phenylalanine hydroxylase  ORF</a:t>
            </a:r>
            <a:r>
              <a:rPr lang="ko-KR" altLang="en-US" dirty="0" smtClean="0"/>
              <a:t>부위에서 </a:t>
            </a:r>
            <a:r>
              <a:rPr lang="en-US" altLang="ko-KR" dirty="0" smtClean="0"/>
              <a:t>339~1019bp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dot plot</a:t>
            </a:r>
            <a:r>
              <a:rPr lang="ko-KR" altLang="en-US" dirty="0" smtClean="0"/>
              <a:t>이다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이 부위의</a:t>
            </a:r>
            <a:endParaRPr lang="en-US" altLang="ko-KR" dirty="0" smtClean="0"/>
          </a:p>
          <a:p>
            <a:r>
              <a:rPr lang="en-US" altLang="ko-KR" dirty="0" smtClean="0"/>
              <a:t>G C ratio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49%</a:t>
            </a:r>
            <a:r>
              <a:rPr lang="ko-KR" altLang="en-US" dirty="0" smtClean="0"/>
              <a:t>로 </a:t>
            </a:r>
            <a:endParaRPr lang="en-US" altLang="ko-KR" dirty="0" smtClean="0"/>
          </a:p>
          <a:p>
            <a:r>
              <a:rPr lang="ko-KR" altLang="en-US" dirty="0" smtClean="0"/>
              <a:t>전체 </a:t>
            </a:r>
            <a:r>
              <a:rPr lang="en-US" altLang="ko-KR" dirty="0" smtClean="0"/>
              <a:t>G C ratio(42%) </a:t>
            </a:r>
            <a:r>
              <a:rPr lang="ko-KR" altLang="en-US" dirty="0" smtClean="0"/>
              <a:t>보다 더 높게 나타나고 있다</a:t>
            </a: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r>
              <a:rPr lang="en-US" altLang="ko-KR" sz="3200" b="1" dirty="0" smtClean="0"/>
              <a:t>1.  Analyze your DNA sequence </a:t>
            </a:r>
            <a:endParaRPr lang="ko-KR" altLang="en-US" sz="32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8596" y="857232"/>
            <a:ext cx="4040188" cy="639762"/>
          </a:xfrm>
        </p:spPr>
        <p:txBody>
          <a:bodyPr/>
          <a:lstStyle/>
          <a:p>
            <a:r>
              <a:rPr lang="en-US" altLang="ko-KR" dirty="0" smtClean="0"/>
              <a:t>(3)Codon usage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2071670" y="1428736"/>
            <a:ext cx="4857784" cy="639762"/>
          </a:xfrm>
        </p:spPr>
        <p:txBody>
          <a:bodyPr>
            <a:normAutofit/>
          </a:bodyPr>
          <a:lstStyle/>
          <a:p>
            <a:r>
              <a:rPr lang="en-US" altLang="ko-KR" sz="2000" b="0" dirty="0" smtClean="0"/>
              <a:t>-codon usage table with amino acid</a:t>
            </a:r>
            <a:endParaRPr lang="ko-KR" altLang="en-US" sz="2000" b="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214554"/>
            <a:ext cx="585791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0034" y="1428736"/>
            <a:ext cx="5143536" cy="63976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-Finding </a:t>
            </a:r>
            <a:r>
              <a:rPr lang="en-US" altLang="ko-KR" dirty="0"/>
              <a:t>protein coding regions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786446" y="2174875"/>
            <a:ext cx="3143272" cy="3951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dirty="0" smtClean="0"/>
              <a:t>- ORF(open </a:t>
            </a:r>
            <a:r>
              <a:rPr lang="en-US" altLang="ko-KR" dirty="0"/>
              <a:t>reading </a:t>
            </a:r>
            <a:r>
              <a:rPr lang="en-US" altLang="ko-KR" dirty="0" smtClean="0"/>
              <a:t>frame)eukaryotic </a:t>
            </a:r>
            <a:r>
              <a:rPr lang="en-US" altLang="ko-KR" dirty="0"/>
              <a:t>mRNA sequences</a:t>
            </a:r>
          </a:p>
          <a:p>
            <a:pPr>
              <a:buNone/>
            </a:pPr>
            <a:r>
              <a:rPr lang="en-US" altLang="ko-KR" dirty="0" smtClean="0"/>
              <a:t>- Start </a:t>
            </a:r>
            <a:r>
              <a:rPr lang="en-US" altLang="ko-KR" dirty="0"/>
              <a:t>codon (ATG)</a:t>
            </a:r>
          </a:p>
          <a:p>
            <a:pPr>
              <a:buFontTx/>
              <a:buChar char="-"/>
            </a:pPr>
            <a:r>
              <a:rPr lang="en-US" altLang="ko-KR" dirty="0" smtClean="0"/>
              <a:t>Stop </a:t>
            </a:r>
            <a:r>
              <a:rPr lang="en-US" altLang="ko-KR" dirty="0"/>
              <a:t>codon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(</a:t>
            </a:r>
            <a:r>
              <a:rPr lang="en-US" altLang="ko-KR" dirty="0"/>
              <a:t>TAA, TAG, TGA)</a:t>
            </a:r>
            <a:endParaRPr lang="ko-KR" altLang="en-US" dirty="0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altLang="ko-KR" sz="4000" b="1" dirty="0" smtClean="0"/>
              <a:t>2. ORF find using cDNA</a:t>
            </a:r>
            <a:r>
              <a:rPr lang="ko-KR" altLang="en-US" b="0" dirty="0" smtClean="0"/>
              <a:t/>
            </a:r>
            <a:br>
              <a:rPr lang="ko-KR" altLang="en-US" b="0" dirty="0" smtClean="0"/>
            </a:br>
            <a:endParaRPr lang="ko-KR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3116"/>
            <a:ext cx="5329246" cy="4357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Phenylalanine hydroxylase metabolism</a:t>
            </a:r>
            <a:endParaRPr lang="ko-KR" altLang="en-US" sz="3600" dirty="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214422"/>
            <a:ext cx="8501122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r>
              <a:rPr lang="en-US" altLang="ko-KR" sz="3600" b="1" dirty="0" smtClean="0"/>
              <a:t>3.Expression profile</a:t>
            </a:r>
            <a:endParaRPr lang="ko-KR" altLang="en-US" sz="36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8596" y="1357298"/>
            <a:ext cx="4040188" cy="639762"/>
          </a:xfrm>
        </p:spPr>
        <p:txBody>
          <a:bodyPr/>
          <a:lstStyle/>
          <a:p>
            <a:r>
              <a:rPr lang="en-US" dirty="0" smtClean="0"/>
              <a:t>(1) GEO Profiles</a:t>
            </a:r>
            <a:endParaRPr lang="ko-KR" altLang="en-US" b="0" dirty="0" smtClean="0"/>
          </a:p>
          <a:p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57159" y="5429264"/>
            <a:ext cx="8329642" cy="114300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-Summary: </a:t>
            </a:r>
            <a:r>
              <a:rPr lang="en-US" dirty="0" smtClean="0"/>
              <a:t>Analysis of gene expression in a variety of normal tissues. Samples typically composed of a pool of 10-25 individuals. Included as part of the GeneNote project.</a:t>
            </a:r>
            <a:br>
              <a:rPr lang="en-US" dirty="0" smtClean="0"/>
            </a:br>
            <a:endParaRPr lang="ko-KR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71612"/>
            <a:ext cx="914400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n-US" altLang="ko-KR" sz="3600" b="1" dirty="0" smtClean="0"/>
              <a:t>3.Expression profile</a:t>
            </a:r>
            <a:endParaRPr lang="ko-KR" altLang="en-US" sz="36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8596" y="928670"/>
            <a:ext cx="5329246" cy="639762"/>
          </a:xfrm>
        </p:spPr>
        <p:txBody>
          <a:bodyPr>
            <a:noAutofit/>
          </a:bodyPr>
          <a:lstStyle/>
          <a:p>
            <a:endParaRPr lang="ko-KR" altLang="en-US" dirty="0" smtClean="0"/>
          </a:p>
          <a:p>
            <a:r>
              <a:rPr lang="en-US" altLang="ko-KR" dirty="0" smtClean="0"/>
              <a:t>(2)Search for promoter sequence 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643050"/>
            <a:ext cx="4041775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/>
              <a:t>-</a:t>
            </a:r>
            <a:r>
              <a:rPr lang="en-US" sz="2000" b="1" dirty="0" smtClean="0">
                <a:solidFill>
                  <a:srgbClr val="FF0000"/>
                </a:solidFill>
              </a:rPr>
              <a:t>Motif USF </a:t>
            </a:r>
            <a:r>
              <a:rPr lang="en-US" sz="2000" b="1" dirty="0" smtClean="0"/>
              <a:t>in your sequence</a:t>
            </a:r>
          </a:p>
          <a:p>
            <a:pPr>
              <a:buNone/>
            </a:pPr>
            <a:r>
              <a:rPr lang="en-US" altLang="ko-KR" sz="2000" b="1" dirty="0" smtClean="0"/>
              <a:t>(</a:t>
            </a:r>
            <a:r>
              <a:rPr lang="en-US" altLang="ko-KR" sz="2000" dirty="0" smtClean="0"/>
              <a:t>USF:</a:t>
            </a:r>
            <a:r>
              <a:rPr lang="en-US" sz="2000" dirty="0" smtClean="0"/>
              <a:t>upstream stimulating factor</a:t>
            </a:r>
            <a:r>
              <a:rPr lang="en-US" altLang="ko-KR" sz="2000" b="1" dirty="0" smtClean="0"/>
              <a:t>)</a:t>
            </a:r>
          </a:p>
          <a:p>
            <a:pPr>
              <a:buNone/>
            </a:pPr>
            <a:endParaRPr lang="en-US" altLang="ko-KR" sz="2000" b="1" dirty="0" smtClean="0"/>
          </a:p>
          <a:p>
            <a:pPr>
              <a:buNone/>
            </a:pPr>
            <a:r>
              <a:rPr lang="en-US" sz="2000" dirty="0" smtClean="0"/>
              <a:t>Description: USF binding site </a:t>
            </a:r>
          </a:p>
          <a:p>
            <a:pPr>
              <a:buNone/>
            </a:pPr>
            <a:r>
              <a:rPr lang="en-US" sz="2000" dirty="0" smtClean="0"/>
              <a:t>Consensus: NCACGTGN </a:t>
            </a:r>
          </a:p>
          <a:p>
            <a:pPr>
              <a:buNone/>
            </a:pPr>
            <a:endParaRPr lang="en-US" altLang="ko-KR" sz="2000" b="1" dirty="0" smtClean="0"/>
          </a:p>
          <a:p>
            <a:pPr>
              <a:buNone/>
            </a:pPr>
            <a:r>
              <a:rPr lang="en-US" altLang="ko-KR" sz="2000" b="1" dirty="0" smtClean="0"/>
              <a:t>-</a:t>
            </a:r>
            <a:r>
              <a:rPr lang="en-US" altLang="ko-KR" sz="2000" dirty="0" smtClean="0"/>
              <a:t>ORF </a:t>
            </a:r>
            <a:r>
              <a:rPr lang="ko-KR" altLang="en-US" sz="2000" dirty="0" smtClean="0"/>
              <a:t>앞 약 </a:t>
            </a:r>
            <a:r>
              <a:rPr lang="en-US" altLang="ko-KR" sz="2000" dirty="0" smtClean="0"/>
              <a:t>500bp</a:t>
            </a:r>
            <a:r>
              <a:rPr lang="ko-KR" altLang="en-US" sz="2000" dirty="0" smtClean="0"/>
              <a:t>안에서 찾은 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Binding sequence</a:t>
            </a:r>
            <a:r>
              <a:rPr lang="ko-KR" altLang="en-US" sz="2000" dirty="0" smtClean="0"/>
              <a:t>이다</a:t>
            </a:r>
            <a:endParaRPr lang="en-US" altLang="ko-KR" sz="2000" dirty="0" smtClean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714488"/>
            <a:ext cx="4357718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b="1" dirty="0" smtClean="0"/>
              <a:t>3.Expression profile</a:t>
            </a:r>
            <a:endParaRPr lang="ko-KR" altLang="en-US" sz="36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14282" y="1643050"/>
            <a:ext cx="5786478" cy="63976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(2)Search for promoter sequence 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143504" y="1857364"/>
            <a:ext cx="3714776" cy="423704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000" dirty="0" smtClean="0"/>
              <a:t>Motif CdxA </a:t>
            </a:r>
          </a:p>
          <a:p>
            <a:pPr>
              <a:buNone/>
            </a:pPr>
            <a:r>
              <a:rPr lang="en-US" sz="2000" dirty="0" smtClean="0"/>
              <a:t>             in your sequence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- Description: CdxA </a:t>
            </a:r>
          </a:p>
          <a:p>
            <a:pPr>
              <a:buNone/>
            </a:pPr>
            <a:r>
              <a:rPr lang="en-US" sz="2000" dirty="0" smtClean="0"/>
              <a:t>- Consensus: WWTWMTR </a:t>
            </a:r>
          </a:p>
          <a:p>
            <a:pPr>
              <a:buNone/>
            </a:pPr>
            <a:endParaRPr lang="en-US" altLang="ko-KR" sz="2000" b="1" dirty="0" smtClean="0"/>
          </a:p>
          <a:p>
            <a:pPr>
              <a:buNone/>
            </a:pPr>
            <a:endParaRPr lang="ko-KR" altLang="en-US" sz="2000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000240"/>
            <a:ext cx="492922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1. multiple alignment</a:t>
            </a:r>
            <a:endParaRPr lang="ko-KR" altLang="en-US" sz="32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8596" y="928671"/>
            <a:ext cx="4357718" cy="571504"/>
          </a:xfrm>
        </p:spPr>
        <p:txBody>
          <a:bodyPr>
            <a:normAutofit fontScale="25000" lnSpcReduction="20000"/>
          </a:bodyPr>
          <a:lstStyle/>
          <a:p>
            <a:endParaRPr lang="en-US" altLang="ko-KR" b="0" dirty="0" smtClean="0"/>
          </a:p>
          <a:p>
            <a:endParaRPr lang="en-US" altLang="ko-KR" sz="9600" b="0" dirty="0"/>
          </a:p>
          <a:p>
            <a:endParaRPr lang="ko-KR" altLang="en-US" sz="9600" b="0" dirty="0" smtClean="0"/>
          </a:p>
          <a:p>
            <a:r>
              <a:rPr lang="en-US" altLang="ko-KR" sz="9600" b="0" dirty="0" smtClean="0"/>
              <a:t>(1) 1</a:t>
            </a:r>
            <a:r>
              <a:rPr lang="ko-KR" altLang="en-US" sz="9600" b="0" dirty="0" smtClean="0"/>
              <a:t>주차 </a:t>
            </a:r>
            <a:r>
              <a:rPr lang="en-US" altLang="ko-KR" sz="9600" b="0" dirty="0" smtClean="0"/>
              <a:t>protein </a:t>
            </a:r>
            <a:r>
              <a:rPr lang="ko-KR" altLang="en-US" sz="9600" b="0" dirty="0" smtClean="0"/>
              <a:t>다중배</a:t>
            </a:r>
            <a:r>
              <a:rPr lang="ko-KR" altLang="en-US" sz="9600" b="0" dirty="0"/>
              <a:t>열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929190" y="1857364"/>
            <a:ext cx="4071966" cy="47149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sz="2200" dirty="0" smtClean="0"/>
              <a:t>- 10</a:t>
            </a:r>
            <a:r>
              <a:rPr lang="ko-KR" altLang="en-US" sz="2200" dirty="0" smtClean="0"/>
              <a:t>가지 다중배열</a:t>
            </a:r>
            <a:endParaRPr lang="en-US" altLang="ko-KR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Homo sapiens(</a:t>
            </a:r>
            <a:r>
              <a:rPr lang="ko-KR" altLang="en-US" sz="2200" dirty="0" smtClean="0"/>
              <a:t>인간</a:t>
            </a:r>
            <a:r>
              <a:rPr lang="en-US" sz="2200" dirty="0" smtClean="0"/>
              <a:t>)</a:t>
            </a:r>
          </a:p>
          <a:p>
            <a:pPr>
              <a:buNone/>
            </a:pPr>
            <a:r>
              <a:rPr lang="en-US" sz="2200" dirty="0" smtClean="0"/>
              <a:t>Bos taurus(</a:t>
            </a:r>
            <a:r>
              <a:rPr lang="ko-KR" altLang="en-US" sz="2200" dirty="0" smtClean="0"/>
              <a:t>유럽 가축우</a:t>
            </a:r>
            <a:r>
              <a:rPr lang="en-US" sz="2200" dirty="0" smtClean="0"/>
              <a:t>)</a:t>
            </a:r>
          </a:p>
          <a:p>
            <a:pPr>
              <a:buNone/>
            </a:pPr>
            <a:r>
              <a:rPr lang="en-US" sz="2200" dirty="0" smtClean="0"/>
              <a:t>Rattus norvegicus(</a:t>
            </a:r>
            <a:r>
              <a:rPr lang="ko-KR" altLang="en-US" sz="2200" dirty="0" smtClean="0"/>
              <a:t>시궁쥐</a:t>
            </a:r>
            <a:r>
              <a:rPr lang="en-US" sz="2200" dirty="0" smtClean="0"/>
              <a:t>)</a:t>
            </a:r>
          </a:p>
          <a:p>
            <a:pPr>
              <a:buNone/>
            </a:pPr>
            <a:r>
              <a:rPr lang="en-US" sz="2200" dirty="0" smtClean="0"/>
              <a:t>Gallus gallus(</a:t>
            </a:r>
            <a:r>
              <a:rPr lang="ko-KR" altLang="en-US" sz="2200" dirty="0" smtClean="0"/>
              <a:t>오골계</a:t>
            </a:r>
            <a:r>
              <a:rPr lang="en-US" sz="2200" dirty="0" smtClean="0"/>
              <a:t>)</a:t>
            </a:r>
          </a:p>
          <a:p>
            <a:pPr>
              <a:buNone/>
            </a:pPr>
            <a:r>
              <a:rPr lang="en-US" sz="2200" dirty="0" smtClean="0"/>
              <a:t>Xenopus tropicalis(</a:t>
            </a:r>
            <a:r>
              <a:rPr lang="ko-KR" altLang="en-US" sz="2200" dirty="0" smtClean="0"/>
              <a:t>개구리</a:t>
            </a:r>
            <a:r>
              <a:rPr lang="en-US" sz="2200" dirty="0" smtClean="0"/>
              <a:t>)</a:t>
            </a:r>
          </a:p>
          <a:p>
            <a:pPr>
              <a:buNone/>
            </a:pPr>
            <a:r>
              <a:rPr lang="en-US" sz="2200" dirty="0" smtClean="0"/>
              <a:t>Danio rerio(</a:t>
            </a:r>
            <a:r>
              <a:rPr lang="ko-KR" altLang="en-US" sz="2200" dirty="0" smtClean="0"/>
              <a:t>열대어</a:t>
            </a:r>
            <a:r>
              <a:rPr lang="en-US" sz="2200" dirty="0" smtClean="0"/>
              <a:t>)</a:t>
            </a:r>
          </a:p>
          <a:p>
            <a:pPr>
              <a:buNone/>
            </a:pPr>
            <a:r>
              <a:rPr lang="en-US" sz="2200" dirty="0" smtClean="0"/>
              <a:t>Takifugu rubripes(</a:t>
            </a:r>
            <a:r>
              <a:rPr lang="ko-KR" altLang="en-US" sz="2200" dirty="0" smtClean="0"/>
              <a:t>자주복</a:t>
            </a:r>
            <a:r>
              <a:rPr lang="en-US" sz="2200" dirty="0" smtClean="0"/>
              <a:t>)</a:t>
            </a:r>
          </a:p>
          <a:p>
            <a:pPr>
              <a:buNone/>
            </a:pPr>
            <a:r>
              <a:rPr lang="en-US" sz="2200" dirty="0" smtClean="0"/>
              <a:t>Armigeres subalbatus(</a:t>
            </a:r>
            <a:r>
              <a:rPr lang="ko-KR" altLang="en-US" sz="2200" dirty="0" smtClean="0"/>
              <a:t>모기</a:t>
            </a:r>
            <a:r>
              <a:rPr lang="en-US" sz="2200" dirty="0" smtClean="0"/>
              <a:t>)</a:t>
            </a:r>
          </a:p>
          <a:p>
            <a:pPr>
              <a:buNone/>
            </a:pPr>
            <a:r>
              <a:rPr lang="en-US" sz="2200" dirty="0" smtClean="0"/>
              <a:t>Aedes aegypti(</a:t>
            </a:r>
            <a:r>
              <a:rPr lang="ko-KR" altLang="en-US" sz="2200" dirty="0" smtClean="0"/>
              <a:t>모기</a:t>
            </a:r>
            <a:r>
              <a:rPr lang="en-US" sz="2200" dirty="0" smtClean="0"/>
              <a:t>)</a:t>
            </a:r>
            <a:endParaRPr lang="en-US" sz="2200" dirty="0"/>
          </a:p>
          <a:p>
            <a:pPr>
              <a:buNone/>
            </a:pPr>
            <a:r>
              <a:rPr lang="en-US" sz="2200" dirty="0" smtClean="0"/>
              <a:t>Caenorhabditis elegans</a:t>
            </a:r>
          </a:p>
          <a:p>
            <a:pPr>
              <a:buNone/>
            </a:pPr>
            <a:r>
              <a:rPr lang="en-US" sz="2200" dirty="0" smtClean="0"/>
              <a:t>(</a:t>
            </a:r>
            <a:r>
              <a:rPr lang="ko-KR" altLang="en-US" sz="2200" dirty="0" smtClean="0"/>
              <a:t>예쁜꼬마 선충</a:t>
            </a:r>
            <a:r>
              <a:rPr lang="en-US" sz="2200" dirty="0" smtClean="0"/>
              <a:t>)</a:t>
            </a:r>
            <a:endParaRPr lang="en-US" sz="2200" dirty="0"/>
          </a:p>
          <a:p>
            <a:pPr>
              <a:buNone/>
            </a:pPr>
            <a:r>
              <a:rPr lang="ko-KR" altLang="en-US" sz="2200" dirty="0" smtClean="0"/>
              <a:t> </a:t>
            </a:r>
            <a:endParaRPr lang="en-US" altLang="ko-KR" sz="2200" dirty="0" smtClean="0"/>
          </a:p>
          <a:p>
            <a:pPr>
              <a:buFontTx/>
              <a:buChar char="-"/>
            </a:pPr>
            <a:endParaRPr lang="ko-KR" altLang="en-US" sz="2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71612"/>
            <a:ext cx="4071966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1. multiple alignment</a:t>
            </a:r>
            <a:endParaRPr lang="ko-KR" altLang="en-US" sz="32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142984"/>
            <a:ext cx="4000528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1142984"/>
            <a:ext cx="421484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1. multiple alignment</a:t>
            </a:r>
            <a:endParaRPr lang="ko-KR" altLang="en-US" sz="32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928670"/>
            <a:ext cx="4040188" cy="571503"/>
          </a:xfrm>
        </p:spPr>
        <p:txBody>
          <a:bodyPr/>
          <a:lstStyle/>
          <a:p>
            <a:r>
              <a:rPr lang="en-US" altLang="ko-KR" b="0" dirty="0" smtClean="0"/>
              <a:t>(2) 1</a:t>
            </a:r>
            <a:r>
              <a:rPr lang="ko-KR" altLang="en-US" b="0" dirty="0" smtClean="0"/>
              <a:t>주차 다중배열 결과</a:t>
            </a:r>
            <a:endParaRPr lang="ko-KR" altLang="en-US" b="0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429124" y="1214422"/>
            <a:ext cx="4500594" cy="5500726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altLang="ko-KR" sz="1800" dirty="0" smtClean="0"/>
              <a:t>a.a </a:t>
            </a:r>
            <a:r>
              <a:rPr lang="ko-KR" altLang="en-US" sz="1800" dirty="0" smtClean="0"/>
              <a:t>의 길이는 </a:t>
            </a:r>
            <a:r>
              <a:rPr lang="en-US" altLang="ko-KR" sz="1800" dirty="0" smtClean="0"/>
              <a:t>445~ 457a.a</a:t>
            </a:r>
            <a:r>
              <a:rPr lang="ko-KR" altLang="en-US" sz="1800" dirty="0" smtClean="0"/>
              <a:t>로 대부분 비슷한 길이를 가지고 있다</a:t>
            </a:r>
            <a:r>
              <a:rPr lang="en-US" altLang="ko-KR" sz="1800" dirty="0" smtClean="0"/>
              <a:t>.</a:t>
            </a:r>
          </a:p>
          <a:p>
            <a:pPr>
              <a:buFontTx/>
              <a:buChar char="-"/>
            </a:pPr>
            <a:endParaRPr lang="en-US" altLang="ko-KR" sz="1800" dirty="0" smtClean="0"/>
          </a:p>
          <a:p>
            <a:pPr>
              <a:buFontTx/>
              <a:buChar char="-"/>
            </a:pPr>
            <a:r>
              <a:rPr lang="en-US" altLang="ko-KR" sz="1800" dirty="0" smtClean="0"/>
              <a:t>s.q(sequence) 1</a:t>
            </a:r>
            <a:r>
              <a:rPr lang="ko-KR" altLang="en-US" sz="1800" dirty="0" smtClean="0"/>
              <a:t>인  </a:t>
            </a:r>
            <a:r>
              <a:rPr lang="en-US" altLang="ko-KR" sz="1800" dirty="0" smtClean="0"/>
              <a:t>Homo sapiences</a:t>
            </a:r>
            <a:r>
              <a:rPr lang="ko-KR" altLang="en-US" sz="1800" dirty="0" smtClean="0"/>
              <a:t>와 나머지 서열을 비교시에 </a:t>
            </a:r>
            <a:r>
              <a:rPr lang="en-US" altLang="ko-KR" sz="1800" dirty="0" smtClean="0"/>
              <a:t>s.q 2</a:t>
            </a:r>
            <a:r>
              <a:rPr lang="ko-KR" altLang="en-US" sz="1800" dirty="0" smtClean="0"/>
              <a:t>인</a:t>
            </a:r>
            <a:r>
              <a:rPr lang="en-US" altLang="ko-KR" sz="1800" dirty="0" smtClean="0"/>
              <a:t> </a:t>
            </a:r>
            <a:r>
              <a:rPr lang="en-US" sz="1800" dirty="0"/>
              <a:t>Rattus </a:t>
            </a:r>
            <a:r>
              <a:rPr lang="en-US" sz="1800" dirty="0" smtClean="0"/>
              <a:t>norvegicus(</a:t>
            </a:r>
            <a:r>
              <a:rPr lang="ko-KR" altLang="en-US" sz="1800" dirty="0" smtClean="0"/>
              <a:t>시궁쥐</a:t>
            </a:r>
            <a:r>
              <a:rPr lang="en-US" sz="1800" dirty="0" smtClean="0"/>
              <a:t>)</a:t>
            </a:r>
            <a:r>
              <a:rPr lang="ko-KR" altLang="en-US" sz="1800" dirty="0" smtClean="0"/>
              <a:t>와 </a:t>
            </a:r>
            <a:r>
              <a:rPr lang="en-US" altLang="ko-KR" sz="1800" dirty="0" smtClean="0"/>
              <a:t>92.25%</a:t>
            </a:r>
            <a:r>
              <a:rPr lang="ko-KR" altLang="en-US" sz="1800" dirty="0" smtClean="0"/>
              <a:t>로 가장 높은 유사성을 보였으며 </a:t>
            </a:r>
            <a:r>
              <a:rPr lang="en-US" altLang="ko-KR" sz="1800" dirty="0" smtClean="0"/>
              <a:t>s.q 8</a:t>
            </a:r>
            <a:r>
              <a:rPr lang="ko-KR" altLang="en-US" sz="1800" dirty="0" smtClean="0"/>
              <a:t>인 </a:t>
            </a:r>
            <a:r>
              <a:rPr lang="en-US" sz="1800" dirty="0"/>
              <a:t>Caenorhabditis </a:t>
            </a:r>
            <a:r>
              <a:rPr lang="en-US" sz="1800" dirty="0" smtClean="0"/>
              <a:t>elegans(</a:t>
            </a:r>
            <a:r>
              <a:rPr lang="ko-KR" altLang="en-US" sz="1800" dirty="0" smtClean="0"/>
              <a:t>예쁜 꼬마 선충</a:t>
            </a:r>
            <a:r>
              <a:rPr lang="en-US" sz="1800" dirty="0" smtClean="0"/>
              <a:t>)</a:t>
            </a:r>
            <a:r>
              <a:rPr lang="ko-KR" altLang="en-US" sz="1800" dirty="0" smtClean="0"/>
              <a:t>가 </a:t>
            </a:r>
            <a:r>
              <a:rPr lang="en-US" altLang="ko-KR" sz="1800" dirty="0" smtClean="0"/>
              <a:t>54.86%</a:t>
            </a:r>
            <a:r>
              <a:rPr lang="ko-KR" altLang="en-US" sz="1800" dirty="0" smtClean="0"/>
              <a:t>로 </a:t>
            </a:r>
            <a:r>
              <a:rPr lang="en-US" altLang="ko-KR" sz="1800" dirty="0" smtClean="0"/>
              <a:t>9</a:t>
            </a:r>
            <a:r>
              <a:rPr lang="ko-KR" altLang="en-US" sz="1800" dirty="0" smtClean="0"/>
              <a:t>개 중 가장 낮은 상동성을 보여 주었다</a:t>
            </a:r>
            <a:r>
              <a:rPr lang="en-US" altLang="ko-KR" sz="1800" dirty="0" smtClean="0"/>
              <a:t>.</a:t>
            </a:r>
          </a:p>
          <a:p>
            <a:pPr>
              <a:buFontTx/>
              <a:buChar char="-"/>
            </a:pPr>
            <a:endParaRPr lang="en-US" altLang="ko-KR" sz="1800" dirty="0" smtClean="0"/>
          </a:p>
          <a:p>
            <a:pPr>
              <a:buFontTx/>
              <a:buChar char="-"/>
            </a:pPr>
            <a:r>
              <a:rPr lang="ko-KR" altLang="en-US" sz="1800" dirty="0" smtClean="0"/>
              <a:t>서열의 앞에서 </a:t>
            </a:r>
            <a:r>
              <a:rPr lang="en-US" altLang="ko-KR" sz="1800" dirty="0" smtClean="0"/>
              <a:t>40a.a, </a:t>
            </a:r>
            <a:r>
              <a:rPr lang="ko-KR" altLang="en-US" sz="1800" dirty="0" smtClean="0"/>
              <a:t> 중간</a:t>
            </a:r>
            <a:r>
              <a:rPr lang="en-US" altLang="ko-KR" sz="1800" dirty="0" smtClean="0"/>
              <a:t>77~122a.a, </a:t>
            </a:r>
            <a:r>
              <a:rPr lang="ko-KR" altLang="en-US" sz="1800" dirty="0" smtClean="0"/>
              <a:t>뒤에서 </a:t>
            </a:r>
            <a:r>
              <a:rPr lang="en-US" altLang="ko-KR" sz="1800" dirty="0" smtClean="0"/>
              <a:t>15a.a</a:t>
            </a:r>
            <a:r>
              <a:rPr lang="ko-KR" altLang="en-US" sz="1800" dirty="0" smtClean="0"/>
              <a:t>은 상동성이 거의 없는 것으로 보아 이 단백질의 기능과 구조 형성에 크게 관여함이 없는 서열임을 유추해 볼 수 있다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 또한 상동성이 </a:t>
            </a:r>
            <a:r>
              <a:rPr lang="en-US" altLang="ko-KR" sz="1800" dirty="0" smtClean="0"/>
              <a:t>50%</a:t>
            </a:r>
            <a:r>
              <a:rPr lang="ko-KR" altLang="en-US" sz="1800" dirty="0" smtClean="0"/>
              <a:t>정도로 떨어져도 </a:t>
            </a:r>
            <a:r>
              <a:rPr lang="en-US" altLang="ko-KR" sz="1800" dirty="0" smtClean="0"/>
              <a:t>a.a</a:t>
            </a:r>
            <a:r>
              <a:rPr lang="ko-KR" altLang="en-US" sz="1800" dirty="0" smtClean="0"/>
              <a:t>서열이 변하지 않는 부위는 단백질의 기능에 중요부위임을 유추해 볼수 있다</a:t>
            </a:r>
            <a:endParaRPr lang="en-US" altLang="ko-KR" sz="1800" dirty="0"/>
          </a:p>
          <a:p>
            <a:pPr>
              <a:buFontTx/>
              <a:buChar char="-"/>
            </a:pPr>
            <a:endParaRPr lang="ko-KR" altLang="en-US" sz="1800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643050"/>
            <a:ext cx="3786214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1. multiple </a:t>
            </a:r>
            <a:r>
              <a:rPr lang="en-US" altLang="ko-KR" sz="3200" b="1" dirty="0"/>
              <a:t>alignment</a:t>
            </a:r>
            <a:endParaRPr lang="ko-KR" altLang="en-US" sz="3200" b="1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00109"/>
            <a:ext cx="4040188" cy="500065"/>
          </a:xfrm>
        </p:spPr>
        <p:txBody>
          <a:bodyPr/>
          <a:lstStyle/>
          <a:p>
            <a:r>
              <a:rPr lang="en-US" altLang="ko-KR" b="0" dirty="0" smtClean="0"/>
              <a:t>(3) 2</a:t>
            </a:r>
            <a:r>
              <a:rPr lang="ko-KR" altLang="en-US" b="0" dirty="0" smtClean="0"/>
              <a:t>주차</a:t>
            </a:r>
            <a:r>
              <a:rPr lang="en-US" altLang="ko-KR" b="0" dirty="0" smtClean="0"/>
              <a:t> protein </a:t>
            </a:r>
            <a:r>
              <a:rPr lang="ko-KR" altLang="en-US" b="0" dirty="0" smtClean="0"/>
              <a:t>다중배열</a:t>
            </a:r>
            <a:endParaRPr lang="ko-KR" altLang="en-US" b="0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857752" y="1785927"/>
            <a:ext cx="4000528" cy="4857784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en-US" altLang="ko-KR" dirty="0" smtClean="0"/>
              <a:t>11</a:t>
            </a:r>
            <a:r>
              <a:rPr lang="ko-KR" altLang="en-US" dirty="0" smtClean="0"/>
              <a:t>가지 다중 배열</a:t>
            </a:r>
            <a:endParaRPr lang="en-US" altLang="ko-KR" dirty="0" smtClean="0"/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Homo sapiens(</a:t>
            </a:r>
            <a:r>
              <a:rPr lang="ko-KR" altLang="en-US" dirty="0" smtClean="0"/>
              <a:t>인간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Pan troglodytes(</a:t>
            </a:r>
            <a:r>
              <a:rPr lang="ko-KR" altLang="en-US" dirty="0" smtClean="0"/>
              <a:t>침팬지</a:t>
            </a:r>
            <a:r>
              <a:rPr lang="en-US" dirty="0" smtClean="0"/>
              <a:t>)</a:t>
            </a:r>
            <a:endParaRPr lang="en-US" dirty="0"/>
          </a:p>
          <a:p>
            <a:pPr>
              <a:buNone/>
            </a:pPr>
            <a:r>
              <a:rPr lang="en-US" dirty="0"/>
              <a:t>Macaca </a:t>
            </a:r>
            <a:r>
              <a:rPr lang="en-US" dirty="0" smtClean="0"/>
              <a:t>mulatta(</a:t>
            </a:r>
            <a:r>
              <a:rPr lang="ko-KR" altLang="en-US" dirty="0" smtClean="0"/>
              <a:t>원숭이</a:t>
            </a:r>
            <a:r>
              <a:rPr lang="en-US" dirty="0" smtClean="0"/>
              <a:t>)</a:t>
            </a:r>
            <a:endParaRPr lang="en-US" dirty="0"/>
          </a:p>
          <a:p>
            <a:pPr>
              <a:buNone/>
            </a:pPr>
            <a:r>
              <a:rPr lang="en-US" dirty="0"/>
              <a:t>Equus </a:t>
            </a:r>
            <a:r>
              <a:rPr lang="en-US" dirty="0" smtClean="0"/>
              <a:t>caballus(</a:t>
            </a:r>
            <a:r>
              <a:rPr lang="ko-KR" altLang="en-US" dirty="0" smtClean="0"/>
              <a:t>말</a:t>
            </a:r>
            <a:r>
              <a:rPr lang="en-US" dirty="0" smtClean="0"/>
              <a:t>)</a:t>
            </a:r>
            <a:endParaRPr lang="en-US" dirty="0"/>
          </a:p>
          <a:p>
            <a:pPr>
              <a:buNone/>
            </a:pPr>
            <a:r>
              <a:rPr lang="en-US" dirty="0"/>
              <a:t>Bos </a:t>
            </a:r>
            <a:r>
              <a:rPr lang="en-US" dirty="0" smtClean="0"/>
              <a:t>taurus(</a:t>
            </a:r>
            <a:r>
              <a:rPr lang="ko-KR" altLang="en-US" dirty="0" smtClean="0"/>
              <a:t>유럽 가축우</a:t>
            </a:r>
            <a:r>
              <a:rPr lang="en-US" dirty="0" smtClean="0"/>
              <a:t>)</a:t>
            </a:r>
            <a:endParaRPr lang="en-US" dirty="0"/>
          </a:p>
          <a:p>
            <a:pPr>
              <a:buNone/>
            </a:pPr>
            <a:r>
              <a:rPr lang="en-US" dirty="0"/>
              <a:t>Mus </a:t>
            </a:r>
            <a:r>
              <a:rPr lang="en-US" dirty="0" smtClean="0"/>
              <a:t>musculus(</a:t>
            </a:r>
            <a:r>
              <a:rPr lang="ko-KR" altLang="en-US" dirty="0" smtClean="0"/>
              <a:t>집쥐</a:t>
            </a:r>
            <a:r>
              <a:rPr lang="en-US" dirty="0" smtClean="0"/>
              <a:t>)</a:t>
            </a:r>
            <a:endParaRPr lang="en-US" dirty="0"/>
          </a:p>
          <a:p>
            <a:pPr>
              <a:buNone/>
            </a:pPr>
            <a:r>
              <a:rPr lang="en-US" dirty="0"/>
              <a:t>Rattus </a:t>
            </a:r>
            <a:r>
              <a:rPr lang="en-US" dirty="0" smtClean="0"/>
              <a:t>norvegicus(</a:t>
            </a:r>
            <a:r>
              <a:rPr lang="ko-KR" altLang="en-US" dirty="0" smtClean="0"/>
              <a:t>시궁쥐</a:t>
            </a:r>
            <a:r>
              <a:rPr lang="en-US" dirty="0" smtClean="0"/>
              <a:t>)</a:t>
            </a:r>
            <a:endParaRPr lang="en-US" dirty="0"/>
          </a:p>
          <a:p>
            <a:pPr>
              <a:buNone/>
            </a:pPr>
            <a:r>
              <a:rPr lang="en-US" dirty="0"/>
              <a:t>Ailuropoda </a:t>
            </a:r>
            <a:r>
              <a:rPr lang="en-US" dirty="0" smtClean="0"/>
              <a:t>melanoleuca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ko-KR" altLang="en-US" dirty="0" smtClean="0"/>
              <a:t>자이언트 팬더</a:t>
            </a:r>
            <a:r>
              <a:rPr lang="en-US" dirty="0" smtClean="0"/>
              <a:t>)</a:t>
            </a:r>
            <a:endParaRPr lang="en-US" dirty="0"/>
          </a:p>
          <a:p>
            <a:pPr>
              <a:buNone/>
            </a:pPr>
            <a:r>
              <a:rPr lang="en-US" dirty="0"/>
              <a:t>Gallus </a:t>
            </a:r>
            <a:r>
              <a:rPr lang="en-US" dirty="0" smtClean="0"/>
              <a:t>gallus(</a:t>
            </a:r>
            <a:r>
              <a:rPr lang="ko-KR" altLang="en-US" dirty="0" smtClean="0"/>
              <a:t>오골계</a:t>
            </a:r>
            <a:r>
              <a:rPr lang="en-US" dirty="0" smtClean="0"/>
              <a:t>)</a:t>
            </a:r>
            <a:endParaRPr lang="en-US" dirty="0"/>
          </a:p>
          <a:p>
            <a:pPr>
              <a:buNone/>
            </a:pPr>
            <a:r>
              <a:rPr lang="en-US" dirty="0"/>
              <a:t>Xenopus </a:t>
            </a:r>
            <a:r>
              <a:rPr lang="en-US" dirty="0" smtClean="0"/>
              <a:t>tropicalis(</a:t>
            </a:r>
            <a:r>
              <a:rPr lang="ko-KR" altLang="en-US" dirty="0" smtClean="0"/>
              <a:t>개구리</a:t>
            </a:r>
            <a:r>
              <a:rPr lang="en-US" dirty="0" smtClean="0"/>
              <a:t>)</a:t>
            </a:r>
            <a:endParaRPr lang="en-US" dirty="0"/>
          </a:p>
          <a:p>
            <a:pPr>
              <a:buNone/>
            </a:pPr>
            <a:r>
              <a:rPr lang="en-US" dirty="0"/>
              <a:t>Danio </a:t>
            </a:r>
            <a:r>
              <a:rPr lang="en-US" dirty="0" smtClean="0"/>
              <a:t>rerio(</a:t>
            </a:r>
            <a:r>
              <a:rPr lang="ko-KR" altLang="en-US" dirty="0" smtClean="0"/>
              <a:t>열대어</a:t>
            </a:r>
            <a:r>
              <a:rPr lang="en-US" dirty="0" smtClean="0"/>
              <a:t>)</a:t>
            </a:r>
            <a:endParaRPr lang="en-US" dirty="0"/>
          </a:p>
          <a:p>
            <a:pPr>
              <a:buNone/>
            </a:pPr>
            <a:r>
              <a:rPr lang="ko-KR" altLang="en-US" sz="1600" dirty="0" smtClean="0"/>
              <a:t> </a:t>
            </a:r>
            <a:endParaRPr lang="en-US" altLang="ko-KR" sz="1600" dirty="0" smtClean="0"/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endParaRPr lang="ko-KR" altLang="en-US" sz="16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00174"/>
            <a:ext cx="4000528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1. multiple alignment</a:t>
            </a:r>
            <a:endParaRPr lang="ko-KR" altLang="en-US" sz="32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214422"/>
            <a:ext cx="4071966" cy="491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1214422"/>
            <a:ext cx="4038600" cy="2442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1. multiple alignment</a:t>
            </a:r>
            <a:endParaRPr lang="ko-KR" altLang="en-US" sz="32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857233"/>
            <a:ext cx="4040188" cy="642941"/>
          </a:xfrm>
        </p:spPr>
        <p:txBody>
          <a:bodyPr>
            <a:noAutofit/>
          </a:bodyPr>
          <a:lstStyle/>
          <a:p>
            <a:r>
              <a:rPr lang="en-US" altLang="ko-KR" b="0" dirty="0" smtClean="0"/>
              <a:t>(4) 2</a:t>
            </a:r>
            <a:r>
              <a:rPr lang="ko-KR" altLang="en-US" b="0" dirty="0" smtClean="0"/>
              <a:t>주차 다중배열 결과</a:t>
            </a:r>
            <a:endParaRPr lang="ko-KR" altLang="en-US" b="0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429124" y="1571612"/>
            <a:ext cx="4286281" cy="478634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altLang="ko-KR" sz="1800" dirty="0" smtClean="0"/>
              <a:t>a.a </a:t>
            </a:r>
            <a:r>
              <a:rPr lang="ko-KR" altLang="en-US" sz="1800" dirty="0" smtClean="0"/>
              <a:t>길이는 </a:t>
            </a:r>
            <a:r>
              <a:rPr lang="en-US" altLang="ko-KR" sz="1800" dirty="0" smtClean="0"/>
              <a:t>445~453 a.a</a:t>
            </a:r>
            <a:r>
              <a:rPr lang="ko-KR" altLang="en-US" sz="1800" dirty="0" smtClean="0"/>
              <a:t>로 대부분 비슷한 길이를 가지고 있다</a:t>
            </a:r>
            <a:r>
              <a:rPr lang="en-US" altLang="ko-KR" sz="1800" dirty="0" smtClean="0"/>
              <a:t>.</a:t>
            </a:r>
          </a:p>
          <a:p>
            <a:pPr>
              <a:buFontTx/>
              <a:buChar char="-"/>
            </a:pPr>
            <a:endParaRPr lang="en-US" altLang="ko-KR" sz="1800" dirty="0" smtClean="0"/>
          </a:p>
          <a:p>
            <a:pPr>
              <a:buFontTx/>
              <a:buChar char="-"/>
            </a:pPr>
            <a:r>
              <a:rPr lang="en-US" altLang="ko-KR" sz="1800" dirty="0" smtClean="0"/>
              <a:t> s.q(sequence) 1</a:t>
            </a:r>
            <a:r>
              <a:rPr lang="ko-KR" altLang="en-US" sz="1800" dirty="0" smtClean="0"/>
              <a:t>인  </a:t>
            </a:r>
            <a:r>
              <a:rPr lang="en-US" altLang="ko-KR" sz="1800" dirty="0" smtClean="0"/>
              <a:t>Homo sapiences</a:t>
            </a:r>
            <a:r>
              <a:rPr lang="ko-KR" altLang="en-US" sz="1800" dirty="0" smtClean="0"/>
              <a:t>와 나머지 서열을 비교시에 </a:t>
            </a:r>
            <a:r>
              <a:rPr lang="en-US" altLang="ko-KR" sz="1800" dirty="0" smtClean="0"/>
              <a:t>s.q 2</a:t>
            </a:r>
            <a:r>
              <a:rPr lang="ko-KR" altLang="en-US" sz="1800" dirty="0" smtClean="0"/>
              <a:t>인</a:t>
            </a:r>
            <a:r>
              <a:rPr lang="en-US" altLang="ko-KR" sz="1800" dirty="0" smtClean="0"/>
              <a:t> Pan troglodytes(</a:t>
            </a:r>
            <a:r>
              <a:rPr lang="ko-KR" altLang="en-US" sz="1800" dirty="0" smtClean="0"/>
              <a:t>침팬지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와 </a:t>
            </a:r>
            <a:r>
              <a:rPr lang="en-US" altLang="ko-KR" sz="1800" dirty="0" smtClean="0"/>
              <a:t>99.78%</a:t>
            </a:r>
            <a:r>
              <a:rPr lang="ko-KR" altLang="en-US" sz="1800" dirty="0" smtClean="0"/>
              <a:t>로 가장 높은 유사성을 보였으며 </a:t>
            </a:r>
            <a:r>
              <a:rPr lang="en-US" altLang="ko-KR" sz="1800" dirty="0" smtClean="0"/>
              <a:t>s.q 3</a:t>
            </a:r>
            <a:r>
              <a:rPr lang="ko-KR" altLang="en-US" sz="1800" dirty="0" smtClean="0"/>
              <a:t>인 </a:t>
            </a:r>
            <a:r>
              <a:rPr lang="en-US" altLang="ko-KR" sz="1800" dirty="0"/>
              <a:t>D</a:t>
            </a:r>
            <a:r>
              <a:rPr lang="en-US" altLang="ko-KR" sz="1800" dirty="0" smtClean="0"/>
              <a:t>anio rerio(</a:t>
            </a:r>
            <a:r>
              <a:rPr lang="ko-KR" altLang="en-US" sz="1800" dirty="0" smtClean="0"/>
              <a:t>열대어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가 </a:t>
            </a:r>
            <a:r>
              <a:rPr lang="en-US" altLang="ko-KR" sz="1800" dirty="0" smtClean="0"/>
              <a:t>73.94%</a:t>
            </a:r>
            <a:r>
              <a:rPr lang="ko-KR" altLang="en-US" sz="1800" dirty="0" smtClean="0"/>
              <a:t>로 </a:t>
            </a:r>
            <a:r>
              <a:rPr lang="en-US" altLang="ko-KR" sz="1800" dirty="0" smtClean="0"/>
              <a:t>10</a:t>
            </a:r>
            <a:r>
              <a:rPr lang="ko-KR" altLang="en-US" sz="1800" dirty="0" smtClean="0"/>
              <a:t>개 중 가장 낮은 상동성을 보여 주었다</a:t>
            </a:r>
            <a:r>
              <a:rPr lang="en-US" altLang="ko-KR" sz="1800" dirty="0" smtClean="0"/>
              <a:t>.</a:t>
            </a:r>
          </a:p>
          <a:p>
            <a:pPr>
              <a:buFontTx/>
              <a:buChar char="-"/>
            </a:pPr>
            <a:endParaRPr lang="en-US" altLang="ko-KR" sz="1800" dirty="0" smtClean="0"/>
          </a:p>
          <a:p>
            <a:pPr>
              <a:buFontTx/>
              <a:buChar char="-"/>
            </a:pPr>
            <a:r>
              <a:rPr lang="ko-KR" altLang="en-US" sz="1800" dirty="0" smtClean="0"/>
              <a:t>서열의 앞에서 약 </a:t>
            </a:r>
            <a:r>
              <a:rPr lang="en-US" altLang="ko-KR" sz="1800" dirty="0" smtClean="0"/>
              <a:t>30</a:t>
            </a:r>
            <a:r>
              <a:rPr lang="ko-KR" altLang="en-US" sz="1800" dirty="0" smtClean="0"/>
              <a:t>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 뒤에서 약 </a:t>
            </a:r>
            <a:r>
              <a:rPr lang="en-US" altLang="ko-KR" sz="1800" dirty="0" smtClean="0"/>
              <a:t>15</a:t>
            </a:r>
            <a:r>
              <a:rPr lang="ko-KR" altLang="en-US" sz="1800" dirty="0" smtClean="0"/>
              <a:t>개의 </a:t>
            </a:r>
            <a:r>
              <a:rPr lang="en-US" altLang="ko-KR" sz="1800" dirty="0" smtClean="0"/>
              <a:t>a.a</a:t>
            </a:r>
            <a:r>
              <a:rPr lang="ko-KR" altLang="en-US" sz="1800" dirty="0" smtClean="0"/>
              <a:t>은 상동성이 거의 없는 것으로 보아 이 단백질의 기능과 구조 형성에 크게 관여함이 없는 단백질의 서열임을 유추해 볼 수 있다</a:t>
            </a:r>
            <a:r>
              <a:rPr lang="en-US" altLang="ko-KR" sz="1800" dirty="0" smtClean="0"/>
              <a:t>.</a:t>
            </a:r>
            <a:r>
              <a:rPr lang="ko-KR" altLang="en-US" sz="1800" dirty="0" smtClean="0"/>
              <a:t> </a:t>
            </a:r>
            <a:endParaRPr lang="en-US" altLang="ko-KR" sz="1800" dirty="0" smtClean="0"/>
          </a:p>
          <a:p>
            <a:pPr>
              <a:buFontTx/>
              <a:buChar char="-"/>
            </a:pPr>
            <a:endParaRPr lang="en-US" altLang="ko-KR" sz="1600" dirty="0" smtClean="0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643050"/>
            <a:ext cx="3786214" cy="4457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r>
              <a:rPr lang="en-US" altLang="ko-KR" sz="3600" b="1" dirty="0" smtClean="0"/>
              <a:t>2.</a:t>
            </a:r>
            <a:r>
              <a:rPr lang="ko-KR" altLang="en-US" sz="3600" b="1" dirty="0" smtClean="0"/>
              <a:t> </a:t>
            </a:r>
            <a:r>
              <a:rPr lang="en-US" altLang="ko-KR" sz="3600" b="1" dirty="0" smtClean="0"/>
              <a:t>Human sequence</a:t>
            </a:r>
            <a:endParaRPr lang="ko-KR" altLang="en-US" sz="3600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8596" y="4643446"/>
            <a:ext cx="4214842" cy="1143008"/>
          </a:xfrm>
        </p:spPr>
        <p:txBody>
          <a:bodyPr>
            <a:normAutofit/>
          </a:bodyPr>
          <a:lstStyle/>
          <a:p>
            <a:r>
              <a:rPr lang="en-US" sz="2200" dirty="0" smtClean="0"/>
              <a:t>- Phenylalanine hydroxylase</a:t>
            </a:r>
            <a:r>
              <a:rPr lang="ko-KR" altLang="en-US" sz="2200" dirty="0" smtClean="0"/>
              <a:t>는</a:t>
            </a:r>
            <a:endParaRPr lang="en-US" altLang="ko-KR" sz="2200" dirty="0" smtClean="0"/>
          </a:p>
          <a:p>
            <a:r>
              <a:rPr lang="ko-KR" altLang="en-US" sz="2200" dirty="0" smtClean="0"/>
              <a:t>염색체 </a:t>
            </a:r>
            <a:r>
              <a:rPr lang="en-US" altLang="ko-KR" sz="2200" dirty="0" smtClean="0"/>
              <a:t>12</a:t>
            </a:r>
            <a:r>
              <a:rPr lang="ko-KR" altLang="en-US" sz="2200" dirty="0" smtClean="0"/>
              <a:t>번에위치하고 있다</a:t>
            </a:r>
            <a:endParaRPr lang="en-US" altLang="ko-KR" sz="2200" dirty="0" smtClean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85926"/>
            <a:ext cx="404018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1285860"/>
            <a:ext cx="207170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직선 연결선 9"/>
          <p:cNvCxnSpPr/>
          <p:nvPr/>
        </p:nvCxnSpPr>
        <p:spPr>
          <a:xfrm rot="5400000" flipH="1" flipV="1">
            <a:off x="3714744" y="1428736"/>
            <a:ext cx="1785950" cy="1500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 rot="16200000" flipH="1">
            <a:off x="3036083" y="3821909"/>
            <a:ext cx="3143272" cy="1500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7158" y="1142984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0" dirty="0" smtClean="0"/>
              <a:t>(1)chromosome</a:t>
            </a:r>
            <a:endParaRPr lang="ko-KR" altLang="en-US" sz="24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718</Words>
  <Application>Microsoft Office PowerPoint</Application>
  <PresentationFormat>화면 슬라이드 쇼(4:3)</PresentationFormat>
  <Paragraphs>137</Paragraphs>
  <Slides>22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3" baseType="lpstr">
      <vt:lpstr>Office 테마</vt:lpstr>
      <vt:lpstr>Phenylalanine hydroxylase </vt:lpstr>
      <vt:lpstr>Phenylalanine hydroxylase metabolism</vt:lpstr>
      <vt:lpstr>1. multiple alignment</vt:lpstr>
      <vt:lpstr>1. multiple alignment</vt:lpstr>
      <vt:lpstr>1. multiple alignment</vt:lpstr>
      <vt:lpstr>1. multiple alignment</vt:lpstr>
      <vt:lpstr>1. multiple alignment</vt:lpstr>
      <vt:lpstr>1. multiple alignment</vt:lpstr>
      <vt:lpstr>2. Human sequence</vt:lpstr>
      <vt:lpstr>2. Human sequence</vt:lpstr>
      <vt:lpstr>2. Human sequence</vt:lpstr>
      <vt:lpstr>2. Human sequence</vt:lpstr>
      <vt:lpstr>2. Human sequence</vt:lpstr>
      <vt:lpstr>3.Microbial sequence</vt:lpstr>
      <vt:lpstr>Phenylalanine hydroxylase </vt:lpstr>
      <vt:lpstr>1.  Analyze your DNA sequence </vt:lpstr>
      <vt:lpstr>1.  Analyze your DNA sequence </vt:lpstr>
      <vt:lpstr>1.  Analyze your DNA sequence </vt:lpstr>
      <vt:lpstr>2. ORF find using cDNA </vt:lpstr>
      <vt:lpstr>3.Expression profile</vt:lpstr>
      <vt:lpstr>3.Expression profile</vt:lpstr>
      <vt:lpstr>3.Expression profile</vt:lpstr>
    </vt:vector>
  </TitlesOfParts>
  <Company>WinXP Pro K SP3 Vol＋AHCI＋ITE8211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UserXP</dc:creator>
  <cp:lastModifiedBy>admin</cp:lastModifiedBy>
  <cp:revision>43</cp:revision>
  <dcterms:created xsi:type="dcterms:W3CDTF">2010-03-29T10:01:27Z</dcterms:created>
  <dcterms:modified xsi:type="dcterms:W3CDTF">2010-04-12T05:22:45Z</dcterms:modified>
</cp:coreProperties>
</file>