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91" d="100"/>
          <a:sy n="91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cat>
            <c:numRef>
              <c:f>'[통합 문서1]Sheet1'!$A$2:$A$26</c:f>
              <c:numCache>
                <c:formatCode>General</c:formatCode>
                <c:ptCount val="25"/>
                <c:pt idx="0">
                  <c:v>2015</c:v>
                </c:pt>
                <c:pt idx="1">
                  <c:v>2014</c:v>
                </c:pt>
                <c:pt idx="2">
                  <c:v>2013</c:v>
                </c:pt>
                <c:pt idx="3">
                  <c:v>2012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  <c:pt idx="7">
                  <c:v>2008</c:v>
                </c:pt>
                <c:pt idx="8">
                  <c:v>2007</c:v>
                </c:pt>
                <c:pt idx="9">
                  <c:v>2006</c:v>
                </c:pt>
                <c:pt idx="10">
                  <c:v>2005</c:v>
                </c:pt>
                <c:pt idx="11">
                  <c:v>2004</c:v>
                </c:pt>
                <c:pt idx="12">
                  <c:v>2003</c:v>
                </c:pt>
                <c:pt idx="13">
                  <c:v>2002</c:v>
                </c:pt>
                <c:pt idx="14">
                  <c:v>2001</c:v>
                </c:pt>
                <c:pt idx="15">
                  <c:v>2000</c:v>
                </c:pt>
                <c:pt idx="16">
                  <c:v>1999</c:v>
                </c:pt>
                <c:pt idx="17">
                  <c:v>1998</c:v>
                </c:pt>
                <c:pt idx="18">
                  <c:v>1997</c:v>
                </c:pt>
                <c:pt idx="19">
                  <c:v>1996</c:v>
                </c:pt>
                <c:pt idx="20">
                  <c:v>1995</c:v>
                </c:pt>
                <c:pt idx="21">
                  <c:v>1994</c:v>
                </c:pt>
                <c:pt idx="22">
                  <c:v>1993</c:v>
                </c:pt>
                <c:pt idx="23">
                  <c:v>1992</c:v>
                </c:pt>
                <c:pt idx="24">
                  <c:v>1991</c:v>
                </c:pt>
              </c:numCache>
            </c:numRef>
          </c:cat>
          <c:val>
            <c:numRef>
              <c:f>'[통합 문서1]Sheet1'!$B$2:$B$26</c:f>
              <c:numCache>
                <c:formatCode>General</c:formatCode>
                <c:ptCount val="25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6</c:v>
                </c:pt>
                <c:pt idx="10">
                  <c:v>1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6</c:v>
                </c:pt>
                <c:pt idx="16">
                  <c:v>6</c:v>
                </c:pt>
                <c:pt idx="17">
                  <c:v>11</c:v>
                </c:pt>
                <c:pt idx="18">
                  <c:v>6</c:v>
                </c:pt>
                <c:pt idx="19">
                  <c:v>7</c:v>
                </c:pt>
                <c:pt idx="20">
                  <c:v>11</c:v>
                </c:pt>
                <c:pt idx="21">
                  <c:v>4</c:v>
                </c:pt>
                <c:pt idx="22">
                  <c:v>9</c:v>
                </c:pt>
                <c:pt idx="23">
                  <c:v>5</c:v>
                </c:pt>
                <c:pt idx="24">
                  <c:v>1</c:v>
                </c:pt>
              </c:numCache>
            </c:numRef>
          </c:val>
        </c:ser>
        <c:dLbls/>
        <c:gapWidth val="50"/>
        <c:axId val="51848320"/>
        <c:axId val="51850624"/>
      </c:barChart>
      <c:catAx>
        <c:axId val="51848320"/>
        <c:scaling>
          <c:orientation val="maxMin"/>
        </c:scaling>
        <c:axPos val="b"/>
        <c:numFmt formatCode="General" sourceLinked="1"/>
        <c:tickLblPos val="nextTo"/>
        <c:spPr>
          <a:ln w="12700" cmpd="sng">
            <a:solidFill>
              <a:schemeClr val="tx1"/>
            </a:solidFill>
          </a:ln>
        </c:spPr>
        <c:crossAx val="51850624"/>
        <c:crosses val="autoZero"/>
        <c:auto val="1"/>
        <c:lblAlgn val="ctr"/>
        <c:lblOffset val="100"/>
      </c:catAx>
      <c:valAx>
        <c:axId val="51850624"/>
        <c:scaling>
          <c:orientation val="minMax"/>
        </c:scaling>
        <c:axPos val="r"/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51848320"/>
        <c:crosses val="autoZero"/>
        <c:crossBetween val="between"/>
      </c:valAx>
    </c:plotArea>
    <c:plotVisOnly val="1"/>
    <c:dispBlanksAs val="gap"/>
  </c:chart>
  <c:txPr>
    <a:bodyPr/>
    <a:lstStyle/>
    <a:p>
      <a:pPr algn="dist">
        <a:defRPr sz="1200" b="1">
          <a:latin typeface="Arial Unicode MS" pitchFamily="50" charset="-127"/>
          <a:ea typeface="Arial Unicode MS" pitchFamily="50" charset="-127"/>
          <a:cs typeface="Arial Unicode MS" pitchFamily="50" charset="-127"/>
        </a:defRPr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>
        <c:manualLayout>
          <c:layoutTarget val="inner"/>
          <c:xMode val="edge"/>
          <c:yMode val="edge"/>
          <c:x val="5.2761085570519124E-2"/>
          <c:y val="7.4548702245552642E-2"/>
          <c:w val="0.94108785245995985"/>
          <c:h val="0.8326195683872849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cat>
            <c:numRef>
              <c:f>'[통합 문서1]Sheet1'!$E$2:$E$25</c:f>
              <c:numCache>
                <c:formatCode>General</c:formatCode>
                <c:ptCount val="24"/>
                <c:pt idx="0">
                  <c:v>2015</c:v>
                </c:pt>
                <c:pt idx="1">
                  <c:v>2014</c:v>
                </c:pt>
                <c:pt idx="2">
                  <c:v>2013</c:v>
                </c:pt>
                <c:pt idx="3">
                  <c:v>2012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  <c:pt idx="7">
                  <c:v>2008</c:v>
                </c:pt>
                <c:pt idx="8">
                  <c:v>2007</c:v>
                </c:pt>
                <c:pt idx="9">
                  <c:v>2006</c:v>
                </c:pt>
                <c:pt idx="10">
                  <c:v>2005</c:v>
                </c:pt>
                <c:pt idx="11">
                  <c:v>2004</c:v>
                </c:pt>
                <c:pt idx="12">
                  <c:v>2003</c:v>
                </c:pt>
                <c:pt idx="13">
                  <c:v>2002</c:v>
                </c:pt>
                <c:pt idx="14">
                  <c:v>2001</c:v>
                </c:pt>
                <c:pt idx="15">
                  <c:v>2000</c:v>
                </c:pt>
                <c:pt idx="16">
                  <c:v>1999</c:v>
                </c:pt>
                <c:pt idx="17">
                  <c:v>1998</c:v>
                </c:pt>
                <c:pt idx="18">
                  <c:v>1997</c:v>
                </c:pt>
                <c:pt idx="19">
                  <c:v>1996</c:v>
                </c:pt>
                <c:pt idx="20">
                  <c:v>1995</c:v>
                </c:pt>
                <c:pt idx="21">
                  <c:v>1994</c:v>
                </c:pt>
                <c:pt idx="22">
                  <c:v>1993</c:v>
                </c:pt>
                <c:pt idx="23">
                  <c:v>1992</c:v>
                </c:pt>
              </c:numCache>
            </c:numRef>
          </c:cat>
          <c:val>
            <c:numRef>
              <c:f>'[통합 문서1]Sheet1'!$F$2:$F$25</c:f>
              <c:numCache>
                <c:formatCode>General</c:formatCode>
                <c:ptCount val="24"/>
                <c:pt idx="0">
                  <c:v>7</c:v>
                </c:pt>
                <c:pt idx="1">
                  <c:v>10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5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0</c:v>
                </c:pt>
                <c:pt idx="14">
                  <c:v>3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3</c:v>
                </c:pt>
                <c:pt idx="20">
                  <c:v>3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dLbls/>
        <c:gapWidth val="50"/>
        <c:axId val="116567040"/>
        <c:axId val="116581120"/>
      </c:barChart>
      <c:catAx>
        <c:axId val="116567040"/>
        <c:scaling>
          <c:orientation val="maxMin"/>
        </c:scaling>
        <c:axPos val="b"/>
        <c:numFmt formatCode="General" sourceLinked="1"/>
        <c:tickLblPos val="nextTo"/>
        <c:spPr>
          <a:ln w="12700" cmpd="sng">
            <a:solidFill>
              <a:prstClr val="black"/>
            </a:solidFill>
          </a:ln>
        </c:spPr>
        <c:crossAx val="116581120"/>
        <c:crosses val="autoZero"/>
        <c:auto val="1"/>
        <c:lblAlgn val="ctr"/>
        <c:lblOffset val="100"/>
      </c:catAx>
      <c:valAx>
        <c:axId val="116581120"/>
        <c:scaling>
          <c:orientation val="minMax"/>
        </c:scaling>
        <c:axPos val="r"/>
        <c:numFmt formatCode="General" sourceLinked="1"/>
        <c:tickLblPos val="nextTo"/>
        <c:spPr>
          <a:ln w="12700">
            <a:solidFill>
              <a:prstClr val="black"/>
            </a:solidFill>
          </a:ln>
        </c:spPr>
        <c:crossAx val="116567040"/>
        <c:crosses val="autoZero"/>
        <c:crossBetween val="between"/>
      </c:valAx>
    </c:plotArea>
    <c:plotVisOnly val="1"/>
    <c:dispBlanksAs val="gap"/>
  </c:chart>
  <c:txPr>
    <a:bodyPr/>
    <a:lstStyle/>
    <a:p>
      <a:pPr algn="dist">
        <a:defRPr sz="1200" b="1">
          <a:latin typeface="Arial Unicode MS" pitchFamily="50" charset="-127"/>
          <a:ea typeface="Arial Unicode MS" pitchFamily="50" charset="-127"/>
          <a:cs typeface="Arial Unicode MS" pitchFamily="50" charset="-127"/>
        </a:defRPr>
      </a:pPr>
      <a:endParaRPr lang="ko-K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D9FAB-CB25-43CC-A220-29098A97C63B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788E6-EEE0-45C8-A01E-ED6C223CB3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788E6-EEE0-45C8-A01E-ED6C223CB3C6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788E6-EEE0-45C8-A01E-ED6C223CB3C6}" type="slidenum">
              <a:rPr lang="ko-KR" altLang="en-US" smtClean="0"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773FE-4959-4E52-B7D6-CCB1D7D7F807}" type="datetimeFigureOut">
              <a:rPr lang="ko-KR" altLang="en-US" smtClean="0"/>
              <a:t>2016-03-20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62459-22FD-4B7B-8272-EF22EBF09A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Bioinformatics assignment</a:t>
            </a:r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1. How many search results in NCBI databases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?</a:t>
            </a: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2. How many publications on </a:t>
            </a:r>
            <a:r>
              <a:rPr lang="en-US" altLang="ko-KR" sz="18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PubMed</a:t>
            </a:r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or PMC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?</a:t>
            </a: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3. Search 50 most recent publications &amp; analyze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the </a:t>
            </a:r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titles</a:t>
            </a: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Find </a:t>
            </a:r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five words appearing most frequently &amp;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their relationship</a:t>
            </a:r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Find </a:t>
            </a:r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 laboratory contributed most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frequently</a:t>
            </a: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4. Download a review paper written by the laboratory &amp;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submit</a:t>
            </a: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5. Translate the abstract &amp;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submit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1. How many search results in NCBI databases?</a:t>
            </a:r>
            <a:endParaRPr lang="en-US" altLang="ko-KR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198120" y="1600200"/>
          <a:ext cx="8770520" cy="462596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584236"/>
                <a:gridCol w="2736304"/>
                <a:gridCol w="4449980"/>
              </a:tblGrid>
              <a:tr h="3166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>
                          <a:solidFill>
                            <a:sysClr val="windowText" lastClr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Classification</a:t>
                      </a:r>
                      <a:endParaRPr lang="ko-KR" altLang="en-US" b="1" dirty="0">
                        <a:solidFill>
                          <a:sysClr val="windowText" lastClr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</a:t>
                      </a:r>
                      <a:r>
                        <a:rPr lang="en-US" altLang="ko-KR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t</a:t>
                      </a:r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otal</a:t>
                      </a:r>
                      <a:r>
                        <a:rPr lang="en-US" altLang="ko-KR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number of data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Note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9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Literature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186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MeSH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(1), </a:t>
                      </a:r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PubMed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(110), PMC(75)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9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Health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9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ClinVar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(1), </a:t>
                      </a:r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dbGaP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(2),</a:t>
                      </a:r>
                      <a:r>
                        <a:rPr lang="en-US" altLang="ko-KR" sz="1800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GTR(4), OMIM(2)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Genomes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28,811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Assembly(4), </a:t>
                      </a:r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dbVar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(46), Genomes(21), Nucleotide(28,182),</a:t>
                      </a:r>
                      <a:r>
                        <a:rPr lang="en-US" altLang="ko-KR" sz="1800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Probe(6), SRA(552)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Genes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613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EST(1), Gene(595), Gene Profiles(10), </a:t>
                      </a:r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Homologene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(1), </a:t>
                      </a:r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UniGene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(6)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Proteins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2,594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Conserved Domains(3), Protein(2,545), Protein</a:t>
                      </a:r>
                      <a:r>
                        <a:rPr lang="en-US" altLang="ko-KR" sz="1800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Clusters(33), Structure(13)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9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Chemicals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275</a:t>
                      </a:r>
                      <a:endParaRPr lang="ko-KR" altLang="en-US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Biosystems</a:t>
                      </a:r>
                      <a:r>
                        <a:rPr lang="en-US" altLang="ko-KR" sz="1800" b="1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(274),</a:t>
                      </a:r>
                      <a:r>
                        <a:rPr lang="en-US" altLang="ko-KR" sz="1800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</a:t>
                      </a:r>
                      <a:r>
                        <a:rPr lang="en-US" altLang="ko-KR" sz="1800" b="1" baseline="0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PubChem</a:t>
                      </a:r>
                      <a:r>
                        <a:rPr lang="en-US" altLang="ko-KR" sz="1800" b="1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Compound(1)</a:t>
                      </a:r>
                      <a:endParaRPr lang="ko-KR" altLang="en-US" sz="1800" b="1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How many publications on </a:t>
            </a:r>
            <a:r>
              <a:rPr lang="en-US" altLang="ko-KR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PubMed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or PMC?</a:t>
            </a:r>
            <a:endParaRPr lang="en-US" altLang="ko-KR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PubMed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= 110</a:t>
            </a:r>
          </a:p>
          <a:p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PMC(</a:t>
            </a:r>
            <a:r>
              <a:rPr lang="en-US" altLang="ko-KR" sz="1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PubMed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Central) = 75</a:t>
            </a:r>
          </a:p>
          <a:p>
            <a:endParaRPr lang="ko-KR" altLang="en-US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6" name="차트 5"/>
          <p:cNvGraphicFramePr>
            <a:graphicFrameLocks/>
          </p:cNvGraphicFramePr>
          <p:nvPr/>
        </p:nvGraphicFramePr>
        <p:xfrm>
          <a:off x="899592" y="2060848"/>
          <a:ext cx="720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차트 6"/>
          <p:cNvGraphicFramePr>
            <a:graphicFrameLocks/>
          </p:cNvGraphicFramePr>
          <p:nvPr/>
        </p:nvGraphicFramePr>
        <p:xfrm>
          <a:off x="827584" y="4365104"/>
          <a:ext cx="720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/>
              <a:t>3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Search 50 most recent publications </a:t>
            </a:r>
            <a:b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&amp; analyze the titles</a:t>
            </a:r>
            <a:endParaRPr lang="en-US" altLang="ko-KR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Frequently appearing words &amp; their relationship</a:t>
            </a:r>
          </a:p>
          <a:p>
            <a:pPr>
              <a:buNone/>
            </a:pPr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-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DcoH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=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dimerization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cofactor of HNF1</a:t>
            </a:r>
            <a:r>
              <a:rPr lang="el-GR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α</a:t>
            </a: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- HNF1</a:t>
            </a:r>
            <a:r>
              <a:rPr lang="el-GR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α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=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hepatocyte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nuclear factor </a:t>
            </a:r>
          </a:p>
          <a:p>
            <a:pPr>
              <a:buNone/>
            </a:pP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- PAH(Phenylalanine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hydroxylase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= it convert phenylalanine to another </a:t>
            </a: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                                                              amino acid and it works with BH4</a:t>
            </a:r>
          </a:p>
          <a:p>
            <a:pPr>
              <a:buNone/>
            </a:pP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- PCBD gene = encoding the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bifunctional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protein PCD and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DcoH</a:t>
            </a: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-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Hyperphenylalaninemia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= PAH or BH4 deficiency</a:t>
            </a:r>
          </a:p>
          <a:p>
            <a:pPr>
              <a:buNone/>
            </a:pP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- BH4(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Tetrahydrobiopterin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= essential cofactor for PAH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/>
              <a:t>3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Search 50 most recent publications </a:t>
            </a:r>
            <a:b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&amp; analyze the titles</a:t>
            </a:r>
            <a:endParaRPr lang="en-US" altLang="ko-KR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Most  frequently contributing laboratory (last author)</a:t>
            </a: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	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- Name :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Nenad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Blau</a:t>
            </a:r>
            <a:endParaRPr lang="en-US" altLang="ko-KR" sz="16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	-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Infromation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: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Dietmar-Hopp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Metabolic Center, University </a:t>
            </a:r>
          </a:p>
          <a:p>
            <a:pPr>
              <a:buNone/>
            </a:pP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	        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Children's Hospital, Heidelberg, Germany.</a:t>
            </a:r>
          </a:p>
          <a:p>
            <a:pPr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			         Nenad.Blau@med.uni-heidelberg.de.</a:t>
            </a:r>
          </a:p>
          <a:p>
            <a:pPr>
              <a:buNone/>
            </a:pPr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</a:p>
          <a:p>
            <a:pPr>
              <a:buNone/>
            </a:pP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1224136" cy="182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4. Download a review paper written by </a:t>
            </a:r>
            <a:b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the laboratory &amp; submit</a:t>
            </a:r>
            <a:endParaRPr lang="en-US" altLang="ko-KR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Genetics </a:t>
            </a:r>
            <a:r>
              <a:rPr lang="en-US" altLang="ko-KR" sz="1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Phenylketonuria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: Then  and Now</a:t>
            </a:r>
          </a:p>
          <a:p>
            <a:r>
              <a:rPr lang="en-US" altLang="ko-KR" sz="1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Nenad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Blau</a:t>
            </a:r>
            <a:endParaRPr lang="en-US" altLang="ko-KR" sz="1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Hum </a:t>
            </a:r>
            <a:r>
              <a:rPr lang="en-US" altLang="ko-KR" sz="18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Mutat</a:t>
            </a:r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2016 Feb 26. </a:t>
            </a:r>
          </a:p>
          <a:p>
            <a:pPr>
              <a:buNone/>
            </a:pPr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  <a:r>
              <a:rPr lang="en-US" altLang="ko-KR" sz="18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doi</a:t>
            </a:r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: 10.1002/humu.22980.</a:t>
            </a:r>
          </a:p>
          <a:p>
            <a:pPr>
              <a:buNone/>
            </a:pPr>
            <a:r>
              <a:rPr lang="en-US" altLang="ko-KR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[</a:t>
            </a:r>
            <a:r>
              <a:rPr lang="en-US" altLang="ko-KR" sz="18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Epub</a:t>
            </a:r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ahead of print] </a:t>
            </a:r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Review</a:t>
            </a:r>
            <a:r>
              <a:rPr lang="en-US" altLang="ko-KR" sz="2400" dirty="0" smtClean="0"/>
              <a:t>.</a:t>
            </a:r>
            <a:endParaRPr lang="ko-KR" altLang="en-US" sz="22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508104" y="2060848"/>
          <a:ext cx="3312368" cy="4421096"/>
        </p:xfrm>
        <a:graphic>
          <a:graphicData uri="http://schemas.openxmlformats.org/presentationml/2006/ole">
            <p:oleObj spid="_x0000_s2051" name="Acrobat Document" r:id="rId3" imgW="5668166" imgH="7561905" progId="AcroExch.Document.11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5. Translate the abstract &amp; submit</a:t>
            </a:r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Abstract</a:t>
            </a:r>
          </a:p>
          <a:p>
            <a:pPr marL="342000" indent="342000"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More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than 950 phenylalanine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hydroxylase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(PAH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gene variants have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been identified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people with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phenylketonuria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(PKU). These vary in their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consequences for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the residual level of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PAHactivity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from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having little or no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effect to abolishing PAH activity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completely. Advances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 genotyping technology and the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availability of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locus-specific and genotype databases have greatly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expanded our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understanding of the correlations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between individual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gene variant, residual PAH activity,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tetrahydrobiopterin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(BH4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responsiveness, and the clinical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 phenotype. Most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patients (76%) have compound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heterozygous </a:t>
            </a:r>
            <a:r>
              <a:rPr lang="en-US" altLang="ko-KR" sz="1600" b="1" i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 </a:t>
            </a:r>
            <a:r>
              <a:rPr lang="en-US" altLang="ko-KR" sz="1600" b="1" i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gene variants and one mutated allele </a:t>
            </a:r>
            <a:r>
              <a:rPr lang="en-US" altLang="ko-KR" sz="1600" b="1" i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may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markedly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influence the activity of the second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mutated allele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which in turn may influence either positively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or negatively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the activity of the biologically active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heterotetrameric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form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of the PAH. While it is possible to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predict the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level of BH4 responsiveness (71%) and PKU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severity (78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%) from the nature of the underlying gene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variants, these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relationships remain complex and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incompletely understood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A greater understanding of these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relationships may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increase the potential for individualized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management of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 in future. Inherited deficiencies in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BH4 metabolism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account for about 1%–2% of all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hyperphenylalaninemias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and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are clinically more severe than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PKU. Almost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90% of all patients are deficient in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6-pyruvoyltetrahydropterin </a:t>
            </a:r>
            <a:r>
              <a:rPr lang="en-US" altLang="ko-KR" sz="16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synthase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and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dihydropteridine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reductase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endParaRPr lang="ko-KR" altLang="en-US" sz="16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5. Translate the abstract &amp; submit</a:t>
            </a:r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Abstract</a:t>
            </a:r>
          </a:p>
          <a:p>
            <a:pPr marL="342000" indent="342000">
              <a:buNone/>
            </a:pP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를 갖는 사람에게서는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950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가지 이상의 변종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유전자가 확인되었다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이들은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활성의 잔여 수준에 대한 그들의 결과가 여러 가지다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조금 갖거나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효과가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없는 것에서부터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활성이 완전히 폐지된 것 까지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유전형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분석 </a:t>
            </a:r>
            <a:r>
              <a:rPr lang="ko-KR" altLang="en-US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기숭의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진보와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locus-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특이적의 가능성과 유전형 데이터베이스는 각각의 유전자 변종과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잔여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활성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BH4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민감성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그리고 임상의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표현형 사이의 연관성에 대해 크게 확장된 우리의 이해를 갖는다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대부분의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환자들은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(76%)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이형접합복합체의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유전자 변종을 갖는다 그리고 하나의 변이된 대립형질은 아마 뚜렷하게 영향을 줄 것이다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두 번째 변이된 대립형질의 활성에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이는 차례차례 영향을 준다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긍적적이며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또한 부정적으로 생물학적 </a:t>
            </a:r>
            <a:r>
              <a:rPr lang="ko-KR" altLang="en-US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활성형인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PAH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heterotetramer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활성에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반면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이는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BH4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민감성과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(71%) PKU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심각성을 예측하는 것이 가능하다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근본적인 유전자 변종들의 본질로부터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이들의 관계는 복잡하고 불완전한 이해를 남긴다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이러한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관계들의 더 큰 이해는 미래에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개별화된 관리의 잠재성을 증가시킬 것이다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BH4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대사의 유전된 결핍들은 모든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hyperphenylalaninemias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약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1-2%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를 설명하고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임상적으로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PKU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보다 더 심각하다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거의 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모든 환자의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90%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는 </a:t>
            </a:r>
            <a:r>
              <a:rPr lang="en-US" altLang="ko-KR" sz="16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6-pyruvoyltetrahydropterin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synthase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와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dihydropteridine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1600" b="1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reductase</a:t>
            </a:r>
            <a:r>
              <a:rPr lang="ko-KR" altLang="en-US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가 결핍되어 있다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endParaRPr lang="ko-KR" altLang="en-US" sz="16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608</Words>
  <Application>Microsoft Office PowerPoint</Application>
  <PresentationFormat>화면 슬라이드 쇼(4:3)</PresentationFormat>
  <Paragraphs>84</Paragraphs>
  <Slides>8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Adobe Acrobat Document</vt:lpstr>
      <vt:lpstr>Bioinformatics assignment</vt:lpstr>
      <vt:lpstr>1. How many search results in NCBI databases?</vt:lpstr>
      <vt:lpstr>2. How many publications on PubMed or PMC?</vt:lpstr>
      <vt:lpstr>3. Search 50 most recent publications  &amp; analyze the titles</vt:lpstr>
      <vt:lpstr>3. Search 50 most recent publications  &amp; analyze the titles</vt:lpstr>
      <vt:lpstr>4. Download a review paper written by  the laboratory &amp; submit</vt:lpstr>
      <vt:lpstr>5. Translate the abstract &amp; submit</vt:lpstr>
      <vt:lpstr>5. Translate the abstract &amp; submit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 assignment</dc:title>
  <dc:creator>류현철</dc:creator>
  <cp:lastModifiedBy>류현철</cp:lastModifiedBy>
  <cp:revision>28</cp:revision>
  <dcterms:created xsi:type="dcterms:W3CDTF">2016-03-20T08:48:05Z</dcterms:created>
  <dcterms:modified xsi:type="dcterms:W3CDTF">2016-03-20T13:25:26Z</dcterms:modified>
</cp:coreProperties>
</file>