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5" r:id="rId2"/>
    <p:sldId id="269" r:id="rId3"/>
    <p:sldId id="267" r:id="rId4"/>
    <p:sldId id="310" r:id="rId5"/>
    <p:sldId id="274" r:id="rId6"/>
    <p:sldId id="314" r:id="rId7"/>
    <p:sldId id="276" r:id="rId8"/>
    <p:sldId id="302" r:id="rId9"/>
    <p:sldId id="304" r:id="rId10"/>
    <p:sldId id="280" r:id="rId11"/>
    <p:sldId id="311" r:id="rId12"/>
    <p:sldId id="313" r:id="rId13"/>
    <p:sldId id="315" r:id="rId14"/>
    <p:sldId id="312" r:id="rId15"/>
    <p:sldId id="279" r:id="rId16"/>
    <p:sldId id="278" r:id="rId17"/>
    <p:sldId id="305" r:id="rId18"/>
    <p:sldId id="297" r:id="rId19"/>
    <p:sldId id="287" r:id="rId20"/>
    <p:sldId id="294" r:id="rId21"/>
    <p:sldId id="300" r:id="rId22"/>
    <p:sldId id="292" r:id="rId23"/>
    <p:sldId id="293" r:id="rId24"/>
    <p:sldId id="298" r:id="rId25"/>
    <p:sldId id="299" r:id="rId26"/>
    <p:sldId id="288" r:id="rId27"/>
    <p:sldId id="289" r:id="rId28"/>
    <p:sldId id="290" r:id="rId29"/>
    <p:sldId id="291" r:id="rId30"/>
    <p:sldId id="284" r:id="rId3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60"/>
  </p:normalViewPr>
  <p:slideViewPr>
    <p:cSldViewPr>
      <p:cViewPr varScale="1">
        <p:scale>
          <a:sx n="99" d="100"/>
          <a:sy n="99" d="100"/>
        </p:scale>
        <p:origin x="36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61111111111125"/>
          <c:y val="0.22453703703703762"/>
          <c:w val="0.81388888888888999"/>
          <c:h val="0.77314814814814825"/>
        </c:manualLayout>
      </c:layout>
      <c:pie3DChart>
        <c:varyColors val="1"/>
        <c:ser>
          <c:idx val="0"/>
          <c:order val="0"/>
          <c:explosion val="28"/>
          <c:dLbls>
            <c:dLbl>
              <c:idx val="0"/>
              <c:layout>
                <c:manualLayout>
                  <c:x val="-0.20859164479440104"/>
                  <c:y val="-0.11025809273840768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ysClr val="windowText" lastClr="000000"/>
                      </a:solidFill>
                    </a:defRPr>
                  </a:pPr>
                  <a:endParaRPr lang="ko-KR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Sheet1!$B$2:$B$9</c:f>
              <c:strCache>
                <c:ptCount val="6"/>
                <c:pt idx="0">
                  <c:v>Missense (60.1%)</c:v>
                </c:pt>
                <c:pt idx="1">
                  <c:v>Deletion</c:v>
                </c:pt>
                <c:pt idx="2">
                  <c:v>Splice</c:v>
                </c:pt>
                <c:pt idx="3">
                  <c:v>Silent</c:v>
                </c:pt>
                <c:pt idx="4">
                  <c:v>Nonsense</c:v>
                </c:pt>
                <c:pt idx="5">
                  <c:v>Insertion 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60.1</c:v>
                </c:pt>
                <c:pt idx="1">
                  <c:v>13.4</c:v>
                </c:pt>
                <c:pt idx="2">
                  <c:v>11</c:v>
                </c:pt>
                <c:pt idx="3">
                  <c:v>5.6</c:v>
                </c:pt>
                <c:pt idx="4">
                  <c:v>4.9000000000000004</c:v>
                </c:pt>
                <c:pt idx="5">
                  <c:v>1.8</c:v>
                </c:pt>
                <c:pt idx="6">
                  <c:v>0.70000000000000062</c:v>
                </c:pt>
                <c:pt idx="7">
                  <c:v>0.5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70E49-FD57-4788-9F8E-7DA9519E63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1DDDD-0546-4808-8270-BA2B3CBFCF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162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0CAB-1843-4ED0-A921-A9E9174DD015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8874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7EE02-184C-4AEA-A825-0C40BDEF5ABF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D0CAB-1843-4ED0-A921-A9E9174DD015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54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70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229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023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68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55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068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254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494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26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2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645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4BE6-9552-4C68-8483-C92D4A709DFA}" type="datetimeFigureOut">
              <a:rPr lang="ko-KR" altLang="en-US" smtClean="0"/>
              <a:t>2016-08-30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B50B-BD5E-439D-B6BB-0CE3A83A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38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csb.org/pdb/education_discussion/molecule_of_the_month/images/2pah-1phz.gif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1457931200715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jpeg"/><Relationship Id="rId5" Type="http://schemas.openxmlformats.org/officeDocument/2006/relationships/image" Target="../media/image41.tiff"/><Relationship Id="rId4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3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irp.nih.gov/catalyst/v21i6/the-sig-bea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/journal/v475/n7356/full/nature10317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836712"/>
            <a:ext cx="4352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Aging and </a:t>
            </a:r>
            <a:r>
              <a:rPr lang="en-US" altLang="ko-K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proteostasis</a:t>
            </a:r>
            <a:endParaRPr lang="ko-KR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2885" y="5623514"/>
            <a:ext cx="462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latin typeface="Castellar" panose="020A0402060406010301" pitchFamily="18" charset="0"/>
              </a:rPr>
              <a:t>Young </a:t>
            </a:r>
            <a:r>
              <a:rPr lang="en-US" altLang="ko-KR" sz="1200" dirty="0" err="1" smtClean="0">
                <a:latin typeface="Castellar" panose="020A0402060406010301" pitchFamily="18" charset="0"/>
              </a:rPr>
              <a:t>Shik</a:t>
            </a:r>
            <a:r>
              <a:rPr lang="en-US" altLang="ko-KR" sz="1200" dirty="0" smtClean="0">
                <a:latin typeface="Castellar" panose="020A0402060406010301" pitchFamily="18" charset="0"/>
              </a:rPr>
              <a:t> Park</a:t>
            </a:r>
          </a:p>
          <a:p>
            <a:pPr algn="ctr"/>
            <a:r>
              <a:rPr lang="en-US" altLang="ko-KR" sz="1200" dirty="0" smtClean="0">
                <a:latin typeface="Castellar" panose="020A0402060406010301" pitchFamily="18" charset="0"/>
              </a:rPr>
              <a:t>School</a:t>
            </a:r>
            <a:r>
              <a:rPr lang="ko-KR" altLang="en-US" sz="1200" dirty="0" smtClean="0">
                <a:latin typeface="Castellar" panose="020A0402060406010301" pitchFamily="18" charset="0"/>
              </a:rPr>
              <a:t> </a:t>
            </a:r>
            <a:r>
              <a:rPr lang="en-US" altLang="ko-KR" sz="1200" dirty="0" smtClean="0">
                <a:latin typeface="Castellar" panose="020A0402060406010301" pitchFamily="18" charset="0"/>
              </a:rPr>
              <a:t>of Biological Sciences, </a:t>
            </a:r>
            <a:r>
              <a:rPr lang="en-US" altLang="ko-KR" sz="1200" dirty="0" err="1" smtClean="0">
                <a:latin typeface="Castellar" panose="020A0402060406010301" pitchFamily="18" charset="0"/>
              </a:rPr>
              <a:t>Inje</a:t>
            </a:r>
            <a:r>
              <a:rPr lang="en-US" altLang="ko-KR" sz="1200" dirty="0" smtClean="0">
                <a:latin typeface="Castellar" panose="020A0402060406010301" pitchFamily="18" charset="0"/>
              </a:rPr>
              <a:t> University</a:t>
            </a:r>
            <a:endParaRPr lang="ko-KR" altLang="en-US" sz="1200" dirty="0">
              <a:latin typeface="Castellar" panose="020A0402060406010301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235" y="1916832"/>
            <a:ext cx="4411238" cy="30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6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3953540" cy="420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35292" y="554196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the different levels of integration of the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49692" y="587727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Gerontol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2014 June;69(S1):S33–S38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0821" y="2204864"/>
            <a:ext cx="176426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Intracellular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cytosolic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organelle</a:t>
            </a: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Intercellular</a:t>
            </a:r>
          </a:p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organ &amp; tissue</a:t>
            </a: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Organism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33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80" y="3573016"/>
            <a:ext cx="762437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849060" y="443567"/>
            <a:ext cx="734481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Organismal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role of cell-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nonautonomous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regulation and transcellular chaperone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signaling</a:t>
            </a:r>
          </a:p>
          <a:p>
            <a:endParaRPr lang="en-US" altLang="ko-K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HSR and other cell stress responses such as the unfolded protein response (UPR) can function autonomously in single-cell eukaryotes and tissue culture cells; </a:t>
            </a:r>
            <a:r>
              <a:rPr lang="en-US" altLang="ko-K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within the context of a multicellular animal, the PN is regulated by cell-</a:t>
            </a:r>
            <a:r>
              <a:rPr lang="en-US" altLang="ko-KR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nonautonomous</a:t>
            </a:r>
            <a:r>
              <a:rPr lang="en-US" altLang="ko-K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signaling through specific sensory neurons and by the process of transcellular chaperone signaling.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newly identified forms of stress signaling control the PN between neurons and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nonneuronal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somatic tissues to achieve balanced tissue expression of chaperones in response to environmental stress and to ensure that metastable aggregation-prone proteins expressed within any single tissue do not generate local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proteotoxic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risk. Transcellular chaperone signaling leads to the compensatory expression of chaperones in other somatic tissues of the animal, perhaps preventing the spread of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proteotoxic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damage. Genes Dev. 2014 Jul 15; 28(14): 1533–1543. 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36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8" y="2924944"/>
            <a:ext cx="4023681" cy="28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73106" y="11247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non-autonomous control of the heat shock response (HSR) by neurons.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Organismal control of heat shock transcription factor 1 (HSF-1) transcriptional activity in peripheral tissues by the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thermosensory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AFD neuron via a guanylyl cyclase GCY-8-dependent signaling cascade. A steroid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signalling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-dependent feedback loop from peripheral cells reports HSR activity back to the AFD neurons.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808472"/>
            <a:ext cx="2942761" cy="296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323300" y="3941997"/>
            <a:ext cx="36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Transcellular chaperone signaling regulates the organismal HSR via tissue-to-tissue crosstalk. 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imbalance of </a:t>
            </a:r>
            <a:r>
              <a:rPr lang="en-US" altLang="ko-K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single tissue, through reduced (orange) or elevated (blue) expression of Hsp90, is detected and responded to in a different tissue via transcellular chaperone signaling. Because of the key role of Hsp90 as a negative regulator of the HSF-1-dependent HSR, the HSR is either induced (orange) or repressed (blue) at a cell non-autonomous level, leading to different outcomes for organismal survival during stress conditions.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67544" y="632035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Experimental Biology 2014 217: 129-136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99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59" y="1339027"/>
            <a:ext cx="3840714" cy="359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043608" y="54868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non-autonomous control of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 the nervous system and transcellular chaperone signaling. 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87624" y="5085184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Sensory neurons perceive environmental stimuli and integrate the environmental challenge to fine-tune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peripheral tissues. Non-neuronal tissues report altered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conditions back to the nervous system. At the same time, tissue-to-tissue signals via transcellular chaperone signaling can override the neuronal component to control cell-specific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This allows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crosstalk between somatic cells independent of neural control.</a:t>
            </a:r>
          </a:p>
        </p:txBody>
      </p:sp>
    </p:spTree>
    <p:extLst>
      <p:ext uri="{BB962C8B-B14F-4D97-AF65-F5344CB8AC3E}">
        <p14:creationId xmlns:p14="http://schemas.microsoft.com/office/powerpoint/2010/main" val="316210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4528916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45231" y="548808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non-autonomous regulation of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insulin-like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signalling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gonadal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signalling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1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408712" cy="38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436096" y="5108487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F1000Prime Reports 2014, 6:7 (doi:10.12703/P6-7)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331640" y="7647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relationship between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Caenorhabditis </a:t>
            </a:r>
            <a:r>
              <a:rPr lang="en-US" altLang="ko-K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elegans</a:t>
            </a:r>
            <a:endParaRPr lang="en-US" altLang="ko-K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reproduction, aging, and changes in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569562" y="285293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shock </a:t>
            </a:r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</a:p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unfolded protein </a:t>
            </a:r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</a:p>
          <a:p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ubiquitin-proteasome system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835696" y="5517232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molecular mechanism(s) responsible for PN remodeling and the upstream signals that promote these changes?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843808" y="1411035"/>
            <a:ext cx="648072" cy="3835951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35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4862359" cy="60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467544" y="620688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 in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components</a:t>
            </a: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Shown is the evolution of heat shock proteins (HSPs) among the extant three domains of life — Bacteria, Archaea and Eukarya. Vertical arrows correspond to increasing genome size and number of expressed genes. The numbers of HSP70, HSP40 and HSP90 chaperones, of HSP60 chaperonin family subunits, small HSPs (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sHSPs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of HSP100 proteins found in each species are indicated. LUCA, last universal common ancestor.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chaperones: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class of molecules that bind and inhibit the unstable or misfolded proteins.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400600" cy="405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8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722919"/>
            <a:ext cx="793713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ko-K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Phenylketonuria (PKU):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classified as protein-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misfolding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disease (PMD)</a:t>
            </a:r>
          </a:p>
          <a:p>
            <a:pPr>
              <a:lnSpc>
                <a:spcPts val="1500"/>
              </a:lnSpc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autosomal recessive disorder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mutations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PAH gene</a:t>
            </a:r>
          </a:p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ko-K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&gt;850 genotypes (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BioPKU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http://www.biopku.org)</a:t>
            </a: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</a:pPr>
            <a:endParaRPr lang="en-US" altLang="ko-K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&gt;2/3 of PAH mutations: missense mutations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Mainly causing folding defects leading to accelerated proteolytic degradation</a:t>
            </a:r>
            <a:endParaRPr lang="en-US" altLang="ko-KR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차트 4"/>
          <p:cNvGraphicFramePr/>
          <p:nvPr>
            <p:extLst>
              <p:ext uri="{D42A27DB-BD31-4B8C-83A1-F6EECF244321}">
                <p14:modId xmlns:p14="http://schemas.microsoft.com/office/powerpoint/2010/main" val="2240214226"/>
              </p:ext>
            </p:extLst>
          </p:nvPr>
        </p:nvGraphicFramePr>
        <p:xfrm>
          <a:off x="2195736" y="2852936"/>
          <a:ext cx="4427984" cy="320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99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86" y="3333921"/>
            <a:ext cx="3749994" cy="281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PKU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phenotype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4676775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5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302445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Jeanne Calment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0210"/>
            <a:ext cx="20955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48" y="2294460"/>
            <a:ext cx="1907282" cy="212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510730" y="508518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https://en.wikipedia.org/wiki/Jeanne_Calment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8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2172" y="476672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 smtClean="0">
                <a:ln>
                  <a:solidFill>
                    <a:srgbClr val="1C2A3E">
                      <a:alpha val="16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-윤고딕350" charset="-127"/>
                <a:cs typeface="Times New Roman" panose="02020603050405020304" pitchFamily="18" charset="0"/>
              </a:rPr>
              <a:t>PKU treatment</a:t>
            </a:r>
            <a:endParaRPr lang="en-US" altLang="ko-KR" sz="2400" dirty="0" smtClean="0">
              <a:ln>
                <a:solidFill>
                  <a:srgbClr val="1C2A3E">
                    <a:alpha val="16000"/>
                  </a:srgb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-윤고딕340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69" name="그룹 68"/>
          <p:cNvGrpSpPr/>
          <p:nvPr/>
        </p:nvGrpSpPr>
        <p:grpSpPr>
          <a:xfrm>
            <a:off x="1363163" y="3285954"/>
            <a:ext cx="6161165" cy="2436368"/>
            <a:chOff x="2803323" y="987574"/>
            <a:chExt cx="6161165" cy="2355447"/>
          </a:xfrm>
        </p:grpSpPr>
        <p:grpSp>
          <p:nvGrpSpPr>
            <p:cNvPr id="67" name="그룹 66"/>
            <p:cNvGrpSpPr/>
            <p:nvPr/>
          </p:nvGrpSpPr>
          <p:grpSpPr>
            <a:xfrm>
              <a:off x="2803323" y="987574"/>
              <a:ext cx="4408134" cy="2355447"/>
              <a:chOff x="82644" y="721028"/>
              <a:chExt cx="7475694" cy="3542504"/>
            </a:xfrm>
          </p:grpSpPr>
          <p:grpSp>
            <p:nvGrpSpPr>
              <p:cNvPr id="53" name="그룹 52"/>
              <p:cNvGrpSpPr/>
              <p:nvPr/>
            </p:nvGrpSpPr>
            <p:grpSpPr>
              <a:xfrm>
                <a:off x="2837883" y="1791856"/>
                <a:ext cx="2568209" cy="260372"/>
                <a:chOff x="2837883" y="1410330"/>
                <a:chExt cx="2568209" cy="260372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2837883" y="1410330"/>
                  <a:ext cx="576064" cy="2603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O</a:t>
                  </a:r>
                  <a:r>
                    <a:rPr lang="en-US" altLang="ko-KR" sz="900" baseline="-25000" dirty="0" smtClean="0"/>
                    <a:t>2</a:t>
                  </a:r>
                  <a:endParaRPr lang="ko-KR" altLang="en-US" sz="900" baseline="-25000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730705" y="1410330"/>
                  <a:ext cx="675387" cy="2603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dirty="0" smtClean="0"/>
                    <a:t>H</a:t>
                  </a:r>
                  <a:r>
                    <a:rPr lang="en-US" altLang="ko-KR" sz="900" baseline="-25000" dirty="0" smtClean="0"/>
                    <a:t>2</a:t>
                  </a:r>
                  <a:r>
                    <a:rPr lang="en-US" altLang="ko-KR" sz="900" dirty="0" smtClean="0"/>
                    <a:t>O</a:t>
                  </a:r>
                  <a:endParaRPr lang="ko-KR" altLang="en-US" sz="900" baseline="-25000" dirty="0"/>
                </a:p>
              </p:txBody>
            </p:sp>
          </p:grpSp>
          <p:grpSp>
            <p:nvGrpSpPr>
              <p:cNvPr id="54" name="그룹 53"/>
              <p:cNvGrpSpPr/>
              <p:nvPr/>
            </p:nvGrpSpPr>
            <p:grpSpPr>
              <a:xfrm>
                <a:off x="1907704" y="2142138"/>
                <a:ext cx="4392488" cy="864096"/>
                <a:chOff x="1907704" y="1760612"/>
                <a:chExt cx="4392488" cy="864096"/>
              </a:xfrm>
            </p:grpSpPr>
            <p:cxnSp>
              <p:nvCxnSpPr>
                <p:cNvPr id="24" name="직선 화살표 연결선 23"/>
                <p:cNvCxnSpPr/>
                <p:nvPr/>
              </p:nvCxnSpPr>
              <p:spPr>
                <a:xfrm>
                  <a:off x="1907704" y="2190224"/>
                  <a:ext cx="4392488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위로 구부러진 화살표 38"/>
                <p:cNvSpPr/>
                <p:nvPr/>
              </p:nvSpPr>
              <p:spPr>
                <a:xfrm>
                  <a:off x="3131840" y="1760612"/>
                  <a:ext cx="1944216" cy="432048"/>
                </a:xfrm>
                <a:prstGeom prst="curvedUpArrow">
                  <a:avLst>
                    <a:gd name="adj1" fmla="val 0"/>
                    <a:gd name="adj2" fmla="val 20036"/>
                    <a:gd name="adj3" fmla="val 13242"/>
                  </a:avLst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위로 구부러진 화살표 41"/>
                <p:cNvSpPr/>
                <p:nvPr/>
              </p:nvSpPr>
              <p:spPr>
                <a:xfrm flipV="1">
                  <a:off x="3112790" y="2192660"/>
                  <a:ext cx="1944000" cy="432048"/>
                </a:xfrm>
                <a:prstGeom prst="curvedUpArrow">
                  <a:avLst>
                    <a:gd name="adj1" fmla="val 0"/>
                    <a:gd name="adj2" fmla="val 20036"/>
                    <a:gd name="adj3" fmla="val 13242"/>
                  </a:avLst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1" name="그룹 50"/>
              <p:cNvGrpSpPr/>
              <p:nvPr/>
            </p:nvGrpSpPr>
            <p:grpSpPr>
              <a:xfrm>
                <a:off x="2044121" y="3088542"/>
                <a:ext cx="2016224" cy="1174990"/>
                <a:chOff x="2044121" y="2707016"/>
                <a:chExt cx="2016224" cy="1174990"/>
              </a:xfrm>
            </p:grpSpPr>
            <p:pic>
              <p:nvPicPr>
                <p:cNvPr id="32790" name="Picture 22" descr="https://www.caymanchem.com/images/catalog/81880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r="16292"/>
                <a:stretch>
                  <a:fillRect/>
                </a:stretch>
              </p:blipFill>
              <p:spPr bwMode="auto">
                <a:xfrm>
                  <a:off x="2195735" y="2707016"/>
                  <a:ext cx="1620001" cy="863852"/>
                </a:xfrm>
                <a:prstGeom prst="rect">
                  <a:avLst/>
                </a:prstGeom>
                <a:noFill/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2044121" y="3621634"/>
                  <a:ext cx="2016224" cy="2603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b="1" dirty="0" smtClean="0"/>
                    <a:t>H</a:t>
                  </a:r>
                  <a:r>
                    <a:rPr lang="en-US" altLang="ko-KR" sz="900" b="1" baseline="-25000" dirty="0" smtClean="0"/>
                    <a:t>4</a:t>
                  </a:r>
                  <a:r>
                    <a:rPr lang="en-US" altLang="ko-KR" sz="900" b="1" dirty="0" smtClean="0"/>
                    <a:t>-biopterin (BH</a:t>
                  </a:r>
                  <a:r>
                    <a:rPr lang="en-US" altLang="ko-KR" sz="900" b="1" baseline="-25000" dirty="0" smtClean="0"/>
                    <a:t>4</a:t>
                  </a:r>
                  <a:r>
                    <a:rPr lang="en-US" altLang="ko-KR" sz="900" b="1" dirty="0" smtClean="0"/>
                    <a:t>)</a:t>
                  </a:r>
                  <a:endParaRPr lang="ko-KR" altLang="en-US" sz="900" b="1" baseline="-25000" dirty="0"/>
                </a:p>
              </p:txBody>
            </p:sp>
          </p:grpSp>
          <p:grpSp>
            <p:nvGrpSpPr>
              <p:cNvPr id="52" name="그룹 51"/>
              <p:cNvGrpSpPr/>
              <p:nvPr/>
            </p:nvGrpSpPr>
            <p:grpSpPr>
              <a:xfrm>
                <a:off x="4355976" y="3088542"/>
                <a:ext cx="2160240" cy="1174990"/>
                <a:chOff x="4355976" y="2707016"/>
                <a:chExt cx="2160240" cy="1174990"/>
              </a:xfrm>
            </p:grpSpPr>
            <p:pic>
              <p:nvPicPr>
                <p:cNvPr id="32780" name="Picture 12" descr="https://www.caymanchem.com/images/catalog/81882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355976" y="2707016"/>
                  <a:ext cx="1620000" cy="852632"/>
                </a:xfrm>
                <a:prstGeom prst="rect">
                  <a:avLst/>
                </a:prstGeom>
                <a:noFill/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4427983" y="3621634"/>
                  <a:ext cx="2088233" cy="2603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900" b="1" dirty="0" smtClean="0"/>
                    <a:t>H</a:t>
                  </a:r>
                  <a:r>
                    <a:rPr lang="en-US" altLang="ko-KR" sz="900" b="1" baseline="-25000" dirty="0" smtClean="0"/>
                    <a:t>2</a:t>
                  </a:r>
                  <a:r>
                    <a:rPr lang="en-US" altLang="ko-KR" sz="900" b="1" dirty="0" smtClean="0"/>
                    <a:t>-biopterin (BH</a:t>
                  </a:r>
                  <a:r>
                    <a:rPr lang="en-US" altLang="ko-KR" sz="900" b="1" baseline="-25000" dirty="0" smtClean="0"/>
                    <a:t>2</a:t>
                  </a:r>
                  <a:r>
                    <a:rPr lang="en-US" altLang="ko-KR" sz="900" b="1" dirty="0" smtClean="0"/>
                    <a:t>)</a:t>
                  </a:r>
                  <a:endParaRPr lang="ko-KR" altLang="en-US" sz="900" b="1" baseline="-25000" dirty="0"/>
                </a:p>
              </p:txBody>
            </p:sp>
          </p:grpSp>
          <p:grpSp>
            <p:nvGrpSpPr>
              <p:cNvPr id="49" name="그룹 48"/>
              <p:cNvGrpSpPr/>
              <p:nvPr/>
            </p:nvGrpSpPr>
            <p:grpSpPr>
              <a:xfrm>
                <a:off x="82644" y="1583980"/>
                <a:ext cx="1961477" cy="2239188"/>
                <a:chOff x="82644" y="1202454"/>
                <a:chExt cx="1961477" cy="2239188"/>
              </a:xfrm>
            </p:grpSpPr>
            <p:pic>
              <p:nvPicPr>
                <p:cNvPr id="32776" name="Picture 8" descr="http://o.quizlet.com/IVE8R3dTNcx2eWIEJakbZg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608" t="9584" r="72657" b="18983"/>
                <a:stretch>
                  <a:fillRect/>
                </a:stretch>
              </p:blipFill>
              <p:spPr bwMode="auto">
                <a:xfrm>
                  <a:off x="633459" y="1202454"/>
                  <a:ext cx="1080000" cy="2023508"/>
                </a:xfrm>
                <a:prstGeom prst="rect">
                  <a:avLst/>
                </a:prstGeom>
                <a:noFill/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82644" y="3155232"/>
                  <a:ext cx="1961477" cy="286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050" b="1" dirty="0" smtClean="0"/>
                    <a:t>Phenylalanine</a:t>
                  </a:r>
                  <a:endParaRPr lang="ko-KR" altLang="en-US" sz="1050" b="1" baseline="-25000" dirty="0"/>
                </a:p>
              </p:txBody>
            </p:sp>
          </p:grpSp>
          <p:grpSp>
            <p:nvGrpSpPr>
              <p:cNvPr id="50" name="그룹 49"/>
              <p:cNvGrpSpPr/>
              <p:nvPr/>
            </p:nvGrpSpPr>
            <p:grpSpPr>
              <a:xfrm>
                <a:off x="6283899" y="1369100"/>
                <a:ext cx="1274439" cy="2454067"/>
                <a:chOff x="6283899" y="987574"/>
                <a:chExt cx="1274439" cy="2454067"/>
              </a:xfrm>
            </p:grpSpPr>
            <p:pic>
              <p:nvPicPr>
                <p:cNvPr id="32791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411481" y="987574"/>
                  <a:ext cx="1080000" cy="2238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8" name="TextBox 47"/>
                <p:cNvSpPr txBox="1"/>
                <p:nvPr/>
              </p:nvSpPr>
              <p:spPr>
                <a:xfrm>
                  <a:off x="6283899" y="3155231"/>
                  <a:ext cx="1274439" cy="286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050" b="1" dirty="0" smtClean="0"/>
                    <a:t>Tyrosine</a:t>
                  </a:r>
                  <a:endParaRPr lang="ko-KR" altLang="en-US" sz="900" b="1" baseline="-25000" dirty="0"/>
                </a:p>
              </p:txBody>
            </p:sp>
          </p:grpSp>
          <p:grpSp>
            <p:nvGrpSpPr>
              <p:cNvPr id="66" name="그룹 65"/>
              <p:cNvGrpSpPr/>
              <p:nvPr/>
            </p:nvGrpSpPr>
            <p:grpSpPr>
              <a:xfrm>
                <a:off x="2998987" y="721028"/>
                <a:ext cx="2198114" cy="1511600"/>
                <a:chOff x="2998987" y="721028"/>
                <a:chExt cx="2198114" cy="1511600"/>
              </a:xfrm>
            </p:grpSpPr>
            <p:pic>
              <p:nvPicPr>
                <p:cNvPr id="63" name="Picture 2" descr="http://www.rcsb.org/pdb/education_discussion/molecule_of_the_month/images/2pah-1phz.gif">
                  <a:hlinkClick r:id="rId6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DFDFD"/>
                    </a:clrFrom>
                    <a:clrTo>
                      <a:srgbClr val="FDFDFD">
                        <a:alpha val="0"/>
                      </a:srgbClr>
                    </a:clrTo>
                  </a:clrChange>
                  <a:lum bright="30000"/>
                </a:blip>
                <a:srcRect l="913" r="1729" b="1905"/>
                <a:stretch>
                  <a:fillRect/>
                </a:stretch>
              </p:blipFill>
              <p:spPr bwMode="auto">
                <a:xfrm>
                  <a:off x="3419872" y="721028"/>
                  <a:ext cx="1221549" cy="1511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2998987" y="918868"/>
                  <a:ext cx="2198114" cy="8679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solidFill>
                        <a:srgbClr val="002060"/>
                      </a:solidFill>
                    </a:rPr>
                    <a:t>Phenylalanine</a:t>
                  </a:r>
                </a:p>
                <a:p>
                  <a:pPr algn="ctr"/>
                  <a:r>
                    <a:rPr lang="en-US" altLang="ko-KR" sz="1200" b="1" dirty="0" err="1" smtClean="0">
                      <a:solidFill>
                        <a:srgbClr val="002060"/>
                      </a:solidFill>
                    </a:rPr>
                    <a:t>hydroxylase</a:t>
                  </a:r>
                  <a:r>
                    <a:rPr lang="en-US" altLang="ko-KR" sz="1200" b="1" dirty="0" smtClean="0">
                      <a:solidFill>
                        <a:srgbClr val="002060"/>
                      </a:solidFill>
                    </a:rPr>
                    <a:t> (PAH)</a:t>
                  </a:r>
                </a:p>
                <a:p>
                  <a:pPr algn="ctr"/>
                  <a:endParaRPr lang="ko-KR" altLang="en-US" sz="1200" b="1" baseline="-25000" dirty="0">
                    <a:solidFill>
                      <a:srgbClr val="002060"/>
                    </a:solidFill>
                  </a:endParaRPr>
                </a:p>
              </p:txBody>
            </p:sp>
          </p:grpSp>
          <p:cxnSp>
            <p:nvCxnSpPr>
              <p:cNvPr id="62" name="직선 화살표 연결선 61"/>
              <p:cNvCxnSpPr/>
              <p:nvPr/>
            </p:nvCxnSpPr>
            <p:spPr>
              <a:xfrm>
                <a:off x="4067944" y="1873156"/>
                <a:ext cx="0" cy="648072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그룹 2"/>
            <p:cNvGrpSpPr/>
            <p:nvPr/>
          </p:nvGrpSpPr>
          <p:grpSpPr>
            <a:xfrm>
              <a:off x="7092280" y="2047337"/>
              <a:ext cx="1872208" cy="826530"/>
              <a:chOff x="5906244" y="3155327"/>
              <a:chExt cx="1872208" cy="826530"/>
            </a:xfrm>
          </p:grpSpPr>
          <p:cxnSp>
            <p:nvCxnSpPr>
              <p:cNvPr id="80" name="직선 화살표 연결선 79"/>
              <p:cNvCxnSpPr/>
              <p:nvPr/>
            </p:nvCxnSpPr>
            <p:spPr>
              <a:xfrm>
                <a:off x="5906244" y="3339559"/>
                <a:ext cx="432048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6338292" y="3155327"/>
                <a:ext cx="1440160" cy="207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baseline="-25000" dirty="0" err="1" smtClean="0"/>
                  <a:t>Catecholamines</a:t>
                </a:r>
                <a:endParaRPr lang="ko-KR" altLang="en-US" b="1" baseline="-25000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338292" y="3358609"/>
                <a:ext cx="1368152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1600" b="1" baseline="-25000" dirty="0" smtClean="0">
                    <a:solidFill>
                      <a:srgbClr val="002060"/>
                    </a:solidFill>
                  </a:rPr>
                  <a:t>Dopamine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600" b="1" baseline="-25000" dirty="0" err="1" smtClean="0">
                    <a:solidFill>
                      <a:srgbClr val="002060"/>
                    </a:solidFill>
                  </a:rPr>
                  <a:t>Norepinephrine</a:t>
                </a:r>
                <a:endParaRPr lang="en-US" altLang="ko-KR" sz="1600" b="1" baseline="-25000" dirty="0" smtClean="0">
                  <a:solidFill>
                    <a:srgbClr val="00206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ko-KR" sz="1600" b="1" baseline="-25000" dirty="0" smtClean="0">
                    <a:solidFill>
                      <a:srgbClr val="002060"/>
                    </a:solidFill>
                  </a:rPr>
                  <a:t>Epinephrine</a:t>
                </a:r>
                <a:endParaRPr lang="ko-KR" altLang="en-US" sz="1600" b="1" baseline="-2500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234589" y="1439727"/>
            <a:ext cx="59223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 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Phenylalanine ammonia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lyase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Neutral amino acid supplement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Tetrahydrobiopterin (BH4): pharmacological chaperone effect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1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836712"/>
            <a:ext cx="36685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PAH mutation study</a:t>
            </a: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Genotype-phenotype correlation</a:t>
            </a:r>
          </a:p>
          <a:p>
            <a:pPr lvl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vitro expression and analysis</a:t>
            </a:r>
          </a:p>
          <a:p>
            <a:pPr lvl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analysis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32048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10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18656" y="318405"/>
            <a:ext cx="3803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2400" i="1" dirty="0" err="1" smtClean="0">
                <a:ln>
                  <a:solidFill>
                    <a:srgbClr val="1C2A3E">
                      <a:alpha val="16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-윤고딕340" pitchFamily="18" charset="-127"/>
                <a:cs typeface="Times New Roman" panose="02020603050405020304" pitchFamily="18" charset="0"/>
              </a:rPr>
              <a:t>Dictyostelium</a:t>
            </a:r>
            <a:r>
              <a:rPr lang="en-US" altLang="ko-KR" sz="2400" dirty="0" smtClean="0">
                <a:ln>
                  <a:solidFill>
                    <a:srgbClr val="1C2A3E">
                      <a:alpha val="16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-윤고딕340" pitchFamily="18" charset="-127"/>
                <a:cs typeface="Times New Roman" panose="02020603050405020304" pitchFamily="18" charset="0"/>
              </a:rPr>
              <a:t> PAH (</a:t>
            </a:r>
            <a:r>
              <a:rPr lang="en-US" altLang="ko-KR" sz="2400" dirty="0" err="1" smtClean="0">
                <a:ln>
                  <a:solidFill>
                    <a:srgbClr val="1C2A3E">
                      <a:alpha val="16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-윤고딕340" pitchFamily="18" charset="-127"/>
                <a:cs typeface="Times New Roman" panose="02020603050405020304" pitchFamily="18" charset="0"/>
              </a:rPr>
              <a:t>dicPAH</a:t>
            </a:r>
            <a:r>
              <a:rPr lang="en-US" altLang="ko-KR" sz="2400" dirty="0" smtClean="0">
                <a:ln>
                  <a:solidFill>
                    <a:srgbClr val="1C2A3E">
                      <a:alpha val="16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-윤고딕340" pitchFamily="18" charset="-127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20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968263"/>
              </p:ext>
            </p:extLst>
          </p:nvPr>
        </p:nvGraphicFramePr>
        <p:xfrm>
          <a:off x="1835696" y="5085184"/>
          <a:ext cx="5544616" cy="884733"/>
        </p:xfrm>
        <a:graphic>
          <a:graphicData uri="http://schemas.openxmlformats.org/drawingml/2006/table">
            <a:tbl>
              <a:tblPr/>
              <a:tblGrid>
                <a:gridCol w="1498545"/>
                <a:gridCol w="1040042"/>
                <a:gridCol w="842596"/>
                <a:gridCol w="1414160"/>
                <a:gridCol w="749273"/>
              </a:tblGrid>
              <a:tr h="5596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vs. </a:t>
                      </a:r>
                      <a:r>
                        <a:rPr lang="en-US" sz="1200" b="1" i="1" dirty="0" err="1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Dictyostelium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Regulatory domain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Catalytic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domain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Tetramerization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domain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Total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identity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Human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+mn-lt"/>
                        <a:ea typeface="+mj-ea"/>
                      </a:endParaRP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38%</a:t>
                      </a: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71%</a:t>
                      </a: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46%</a:t>
                      </a: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62.6%</a:t>
                      </a:r>
                    </a:p>
                  </a:txBody>
                  <a:tcPr marT="60960" marB="6096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201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252960" y="1022855"/>
            <a:ext cx="8640000" cy="3826249"/>
            <a:chOff x="251520" y="278127"/>
            <a:chExt cx="8640000" cy="2869687"/>
          </a:xfrm>
        </p:grpSpPr>
        <p:cxnSp>
          <p:nvCxnSpPr>
            <p:cNvPr id="11" name="직선 연결선 10"/>
            <p:cNvCxnSpPr/>
            <p:nvPr/>
          </p:nvCxnSpPr>
          <p:spPr>
            <a:xfrm>
              <a:off x="3265223" y="2643758"/>
              <a:ext cx="156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006" b="2389"/>
            <a:stretch>
              <a:fillRect/>
            </a:stretch>
          </p:blipFill>
          <p:spPr bwMode="auto">
            <a:xfrm>
              <a:off x="251520" y="483518"/>
              <a:ext cx="8640000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직선 연결선 13"/>
            <p:cNvCxnSpPr/>
            <p:nvPr/>
          </p:nvCxnSpPr>
          <p:spPr>
            <a:xfrm>
              <a:off x="7329570" y="392667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816951" y="392667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816951" y="472885"/>
              <a:ext cx="651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11513" y="278127"/>
              <a:ext cx="1643128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Regulatory domain</a:t>
              </a:r>
              <a:endParaRPr lang="ko-KR" altLang="en-US" sz="1200" b="1" dirty="0"/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7359046" y="392667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7359046" y="472885"/>
              <a:ext cx="151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3225114" y="2563540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806582" y="2643758"/>
              <a:ext cx="2412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795685" y="1192965"/>
              <a:ext cx="80861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798108" y="1902412"/>
              <a:ext cx="80861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851920" y="987574"/>
              <a:ext cx="1440160" cy="2077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 smtClean="0"/>
                <a:t>Catalytic domain</a:t>
              </a:r>
              <a:endParaRPr lang="ko-KR" alt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20268" y="2376992"/>
              <a:ext cx="16561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000" b="1" dirty="0" err="1" smtClean="0"/>
                <a:t>Tetramerization</a:t>
              </a:r>
              <a:r>
                <a:rPr lang="en-US" altLang="ko-KR" sz="1000" b="1" dirty="0" smtClean="0"/>
                <a:t> domain</a:t>
              </a:r>
              <a:endParaRPr lang="ko-KR" altLang="en-US" sz="1000" b="1" dirty="0"/>
            </a:p>
          </p:txBody>
        </p:sp>
        <p:cxnSp>
          <p:nvCxnSpPr>
            <p:cNvPr id="26" name="직선 연결선 25"/>
            <p:cNvCxnSpPr/>
            <p:nvPr/>
          </p:nvCxnSpPr>
          <p:spPr>
            <a:xfrm>
              <a:off x="3254590" y="2563540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4841189" y="2561117"/>
              <a:ext cx="0" cy="1440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71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Dictyostelium discoideum, social cells, amoeba, slug, D. discoide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37116"/>
            <a:ext cx="3024336" cy="29274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88302"/>
            <a:ext cx="3030105" cy="3025056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2234116" y="4601926"/>
            <a:ext cx="4356992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generation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Easy genetic manipulation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PAH homologous to human protein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Analogy to human BH4 synthesis</a:t>
            </a: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764704"/>
            <a:ext cx="397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Dictyostelium</a:t>
            </a:r>
            <a:r>
              <a:rPr lang="en-US" altLang="ko-K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discoideum</a:t>
            </a:r>
            <a:r>
              <a:rPr lang="en-US" altLang="ko-K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Ax2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4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2041" y="530074"/>
            <a:ext cx="720080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PAH study in </a:t>
            </a:r>
            <a:r>
              <a:rPr lang="en-US" altLang="ko-K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Dictyostelium</a:t>
            </a:r>
            <a:endParaRPr lang="en-US" altLang="ko-KR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Creation of PAH knockout mutant</a:t>
            </a:r>
          </a:p>
          <a:p>
            <a:pPr lvl="1">
              <a:lnSpc>
                <a:spcPts val="1500"/>
              </a:lnSpc>
            </a:pP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ko-K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pah</a:t>
            </a:r>
            <a:r>
              <a:rPr lang="en-US" altLang="ko-KR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strain does not proliferate in FM medium</a:t>
            </a:r>
          </a:p>
          <a:p>
            <a:pPr lvl="1">
              <a:buFont typeface="Arial" pitchFamily="34" charset="0"/>
              <a:buChar char="•"/>
            </a:pPr>
            <a:endParaRPr lang="en-US" altLang="ko-K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Rescued by overexpression of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dicPAH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741093" y="2676385"/>
            <a:ext cx="7992888" cy="3118939"/>
            <a:chOff x="395536" y="1844824"/>
            <a:chExt cx="8352928" cy="3528392"/>
          </a:xfrm>
        </p:grpSpPr>
        <p:grpSp>
          <p:nvGrpSpPr>
            <p:cNvPr id="8" name="그룹 18"/>
            <p:cNvGrpSpPr/>
            <p:nvPr/>
          </p:nvGrpSpPr>
          <p:grpSpPr>
            <a:xfrm>
              <a:off x="395536" y="2132856"/>
              <a:ext cx="3960440" cy="2880320"/>
              <a:chOff x="3275856" y="4005064"/>
              <a:chExt cx="3620294" cy="2562225"/>
            </a:xfrm>
          </p:grpSpPr>
          <p:pic>
            <p:nvPicPr>
              <p:cNvPr id="9" name="Picture 13" descr="Full-size image (32 K)">
                <a:hlinkClick r:id="rId3" tooltip="Full-size image (32 K)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8893"/>
              <a:stretch>
                <a:fillRect/>
              </a:stretch>
            </p:blipFill>
            <p:spPr bwMode="auto">
              <a:xfrm>
                <a:off x="3275856" y="4005064"/>
                <a:ext cx="3620294" cy="2562225"/>
              </a:xfrm>
              <a:prstGeom prst="rect">
                <a:avLst/>
              </a:prstGeom>
              <a:noFill/>
            </p:spPr>
          </p:pic>
          <p:sp>
            <p:nvSpPr>
              <p:cNvPr id="10" name="직사각형 9"/>
              <p:cNvSpPr/>
              <p:nvPr/>
            </p:nvSpPr>
            <p:spPr>
              <a:xfrm>
                <a:off x="3275856" y="4005064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" name="그룹 21"/>
            <p:cNvGrpSpPr/>
            <p:nvPr/>
          </p:nvGrpSpPr>
          <p:grpSpPr>
            <a:xfrm>
              <a:off x="4788024" y="1844824"/>
              <a:ext cx="3960440" cy="3528392"/>
              <a:chOff x="5004048" y="3861048"/>
              <a:chExt cx="3312368" cy="2913422"/>
            </a:xfrm>
          </p:grpSpPr>
          <p:pic>
            <p:nvPicPr>
              <p:cNvPr id="12" name="Picture 15" descr="Full-size image (31 K)">
                <a:hlinkClick r:id="rId3" tooltip="Full-size image (31 K)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52751"/>
              <a:stretch>
                <a:fillRect/>
              </a:stretch>
            </p:blipFill>
            <p:spPr bwMode="auto">
              <a:xfrm>
                <a:off x="5004048" y="3887174"/>
                <a:ext cx="3312368" cy="2887296"/>
              </a:xfrm>
              <a:prstGeom prst="rect">
                <a:avLst/>
              </a:prstGeom>
              <a:noFill/>
            </p:spPr>
          </p:pic>
          <p:sp>
            <p:nvSpPr>
              <p:cNvPr id="13" name="직사각형 12"/>
              <p:cNvSpPr/>
              <p:nvPr/>
            </p:nvSpPr>
            <p:spPr>
              <a:xfrm>
                <a:off x="5076056" y="3861048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06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6990" y="836712"/>
            <a:ext cx="72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PAH study in </a:t>
            </a:r>
            <a:r>
              <a:rPr lang="en-US" altLang="ko-K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Dictyostelium</a:t>
            </a:r>
            <a:endParaRPr lang="en-US" altLang="ko-KR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en-US" altLang="ko-K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expression of human PAH in </a:t>
            </a:r>
            <a:r>
              <a:rPr lang="en-US" altLang="ko-K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pah</a:t>
            </a:r>
            <a:r>
              <a:rPr lang="en-US" altLang="ko-KR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strain</a:t>
            </a:r>
          </a:p>
          <a:p>
            <a:pPr marL="971550" lvl="1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PKU mutations: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F39L, K42I, L48S, I65T, R252Q, L255V, S349L, and R408W</a:t>
            </a:r>
            <a:endParaRPr lang="ko-KR" altLang="ko-K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endParaRPr lang="en-US" altLang="ko-K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Qualitative analysis (PAH activity)</a:t>
            </a:r>
          </a:p>
          <a:p>
            <a:pPr marL="514350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analysis (PAH protein using Ab)</a:t>
            </a:r>
          </a:p>
          <a:p>
            <a:pPr marL="514350" indent="-514350"/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hPAH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activity-dependent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in FM medium</a:t>
            </a:r>
          </a:p>
          <a:p>
            <a:pPr marL="514350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quantitative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hPAH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mutations</a:t>
            </a:r>
          </a:p>
          <a:p>
            <a:pPr marL="514350" indent="-514350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Cell-based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assay system for pharmacological chaperone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</a:t>
            </a:r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57120"/>
              </p:ext>
            </p:extLst>
          </p:nvPr>
        </p:nvGraphicFramePr>
        <p:xfrm>
          <a:off x="376238" y="2271181"/>
          <a:ext cx="417830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1" name="SPW 8.0 Graph" r:id="rId3" imgW="5885640" imgH="4100040" progId="SigmaPlotGraphicObject.7">
                  <p:embed/>
                </p:oleObj>
              </mc:Choice>
              <mc:Fallback>
                <p:oleObj name="SPW 8.0 Graph" r:id="rId3" imgW="5885640" imgH="410004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2271181"/>
                        <a:ext cx="4178300" cy="2914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999019"/>
              </p:ext>
            </p:extLst>
          </p:nvPr>
        </p:nvGraphicFramePr>
        <p:xfrm>
          <a:off x="4788024" y="2216462"/>
          <a:ext cx="3970337" cy="309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" r:id="rId5" imgW="5475427" imgH="4267505" progId="SigmaPlotGraphicObject.7">
                  <p:embed/>
                </p:oleObj>
              </mc:Choice>
              <mc:Fallback>
                <p:oleObj r:id="rId5" imgW="5475427" imgH="4267505" progId="SigmaPlotGraphicObject.7">
                  <p:embed/>
                  <p:pic>
                    <p:nvPicPr>
                      <p:cNvPr id="0" name="개체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216462"/>
                        <a:ext cx="3970337" cy="309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직사각형 3"/>
          <p:cNvSpPr/>
          <p:nvPr/>
        </p:nvSpPr>
        <p:spPr>
          <a:xfrm>
            <a:off x="1008922" y="814353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Comparative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growth rate and PAH activity of </a:t>
            </a:r>
            <a:r>
              <a:rPr lang="en-US" altLang="ko-K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pah</a:t>
            </a:r>
            <a:r>
              <a:rPr lang="en-US" altLang="ko-KR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strains transformed with wild type and mutant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hPAH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cDNAs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3967" y="2204864"/>
            <a:ext cx="472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                                                    B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528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673527"/>
              </p:ext>
            </p:extLst>
          </p:nvPr>
        </p:nvGraphicFramePr>
        <p:xfrm>
          <a:off x="611560" y="2963507"/>
          <a:ext cx="3960440" cy="2828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4" name="SPW 8.0 Graph" r:id="rId3" imgW="5798880" imgH="4142160" progId="SigmaPlotGraphicObject.7">
                  <p:embed/>
                </p:oleObj>
              </mc:Choice>
              <mc:Fallback>
                <p:oleObj name="SPW 8.0 Graph" r:id="rId3" imgW="5798880" imgH="4142160" progId="SigmaPlotGraphicObjec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2963507"/>
                        <a:ext cx="3960440" cy="2828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그룹 2"/>
          <p:cNvGrpSpPr/>
          <p:nvPr/>
        </p:nvGrpSpPr>
        <p:grpSpPr>
          <a:xfrm>
            <a:off x="2179147" y="1741597"/>
            <a:ext cx="4763457" cy="1190980"/>
            <a:chOff x="2179147" y="1126970"/>
            <a:chExt cx="4763457" cy="1190980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3" t="30698" r="19874" b="62325"/>
            <a:stretch/>
          </p:blipFill>
          <p:spPr>
            <a:xfrm>
              <a:off x="2179147" y="1847050"/>
              <a:ext cx="3621553" cy="4709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796136" y="1540434"/>
              <a:ext cx="114646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FM medium</a:t>
              </a:r>
            </a:p>
            <a:p>
              <a:endPara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ko-K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HL5 medium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7" t="38300" r="19049" b="51061"/>
            <a:stretch/>
          </p:blipFill>
          <p:spPr>
            <a:xfrm>
              <a:off x="2195736" y="1434747"/>
              <a:ext cx="3621553" cy="46005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08680" y="1126970"/>
              <a:ext cx="38246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b="1" dirty="0" smtClean="0"/>
                <a:t>WT   F39L   K42I   L48S  I65T  R252Q L255V S349L R408W</a:t>
              </a:r>
              <a:endParaRPr lang="ko-KR" altLang="en-US" sz="1000" b="1" dirty="0"/>
            </a:p>
          </p:txBody>
        </p:sp>
      </p:grpSp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743803"/>
              </p:ext>
            </p:extLst>
          </p:nvPr>
        </p:nvGraphicFramePr>
        <p:xfrm>
          <a:off x="4631037" y="2963507"/>
          <a:ext cx="3978895" cy="284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5" r:id="rId7" imgW="5798880" imgH="4142160" progId="SigmaPlotGraphicObject.7">
                  <p:embed/>
                </p:oleObj>
              </mc:Choice>
              <mc:Fallback>
                <p:oleObj r:id="rId7" imgW="5798880" imgH="414216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037" y="2963507"/>
                        <a:ext cx="3978895" cy="28417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27304" y="217248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180528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80662" y="317953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08828" y="726860"/>
            <a:ext cx="7535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levels of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hPAHs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expressed in </a:t>
            </a:r>
            <a:r>
              <a:rPr lang="en-US" altLang="ko-K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pah</a:t>
            </a:r>
            <a:r>
              <a:rPr lang="en-US" altLang="ko-K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0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개체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91753"/>
              </p:ext>
            </p:extLst>
          </p:nvPr>
        </p:nvGraphicFramePr>
        <p:xfrm>
          <a:off x="1690688" y="1508472"/>
          <a:ext cx="576262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1" name="SPW 8.0 Graph" r:id="rId3" imgW="5762520" imgH="4368960" progId="SigmaPlotGraphicObject.7">
                  <p:embed/>
                </p:oleObj>
              </mc:Choice>
              <mc:Fallback>
                <p:oleObj name="SPW 8.0 Graph" r:id="rId3" imgW="5762520" imgH="436896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1508472"/>
                        <a:ext cx="5762625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직사각형 4"/>
          <p:cNvSpPr/>
          <p:nvPr/>
        </p:nvSpPr>
        <p:spPr>
          <a:xfrm>
            <a:off x="1547664" y="764704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PAH activity and protein level of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hPAHs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expressed in </a:t>
            </a:r>
            <a:r>
              <a:rPr lang="en-US" altLang="ko-K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pah</a:t>
            </a:r>
            <a:r>
              <a:rPr lang="en-US" altLang="ko-KR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strain. 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72454"/>
              </p:ext>
            </p:extLst>
          </p:nvPr>
        </p:nvGraphicFramePr>
        <p:xfrm>
          <a:off x="1331640" y="1844824"/>
          <a:ext cx="5688631" cy="2952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3953"/>
                <a:gridCol w="1360740"/>
                <a:gridCol w="1441120"/>
                <a:gridCol w="1592818"/>
              </a:tblGrid>
              <a:tr h="55552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Baskerville Old Face" panose="02020602080505020303" pitchFamily="18" charset="0"/>
                        </a:rPr>
                        <a:t>Protein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Baskerville Old Face" panose="02020602080505020303" pitchFamily="18" charset="0"/>
                        </a:rPr>
                        <a:t>PAH activity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Baskerville Old Face" panose="02020602080505020303" pitchFamily="18" charset="0"/>
                        </a:rPr>
                        <a:t>Protein amount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Baskerville Old Face" panose="02020602080505020303" pitchFamily="18" charset="0"/>
                        </a:rPr>
                        <a:t>Specific activity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F39L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0.615±0.100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0.579±0.044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1.062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K42I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0.153±0.108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0.095±0.019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1.611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L48S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0.165±0.065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0.073±0.012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2.260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I65T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0.821±0.191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0.546±0.043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1.504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R252Q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0.143±0.046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0.933±0.033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0.153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L255V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1.187±0.090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0.984±0.080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1.206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S349L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0.023±0.007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0.038±0.010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0.605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960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R408W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0.073±0.029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  <a:latin typeface="Baskerville Old Face" panose="02020602080505020303" pitchFamily="18" charset="0"/>
                        </a:rPr>
                        <a:t>0.139±0.026</a:t>
                      </a:r>
                      <a:endParaRPr lang="ko-KR" sz="1400" kern="10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Baskerville Old Face" panose="02020602080505020303" pitchFamily="18" charset="0"/>
                        </a:rPr>
                        <a:t>0.525 </a:t>
                      </a:r>
                      <a:endParaRPr lang="ko-KR" sz="1400" kern="100" dirty="0">
                        <a:effectLst/>
                        <a:latin typeface="Baskerville Old Face" panose="02020602080505020303" pitchFamily="18" charset="0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2051720" y="1052736"/>
            <a:ext cx="413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specific activity of mutant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hPAHs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372045" cy="35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31072"/>
            <a:ext cx="3674484" cy="23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83753" y="548680"/>
            <a:ext cx="3140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ging population</a:t>
            </a:r>
          </a:p>
        </p:txBody>
      </p:sp>
    </p:spTree>
    <p:extLst>
      <p:ext uri="{BB962C8B-B14F-4D97-AF65-F5344CB8AC3E}">
        <p14:creationId xmlns:p14="http://schemas.microsoft.com/office/powerpoint/2010/main" val="34281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2411760" y="1773426"/>
            <a:ext cx="3889425" cy="3311758"/>
            <a:chOff x="2494088" y="1193711"/>
            <a:chExt cx="3889425" cy="3311758"/>
          </a:xfrm>
        </p:grpSpPr>
        <p:graphicFrame>
          <p:nvGraphicFramePr>
            <p:cNvPr id="2" name="개체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5831150"/>
                </p:ext>
              </p:extLst>
            </p:nvPr>
          </p:nvGraphicFramePr>
          <p:xfrm>
            <a:off x="2494088" y="1556792"/>
            <a:ext cx="3889425" cy="29486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0" name="SPW 7.0 Graph" r:id="rId3" imgW="5762520" imgH="4368960" progId="SigmaPlotGraphicObject.5">
                    <p:embed/>
                  </p:oleObj>
                </mc:Choice>
                <mc:Fallback>
                  <p:oleObj name="SPW 7.0 Graph" r:id="rId3" imgW="5762520" imgH="4368960" progId="SigmaPlotGraphicObject.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494088" y="1556792"/>
                          <a:ext cx="3889425" cy="294867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40806" r="42397" b="55248"/>
            <a:stretch/>
          </p:blipFill>
          <p:spPr bwMode="auto">
            <a:xfrm>
              <a:off x="3214665" y="1193711"/>
              <a:ext cx="2736304" cy="291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846942" y="1052736"/>
            <a:ext cx="5307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Chaperone effect of yeast extract on S349L 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hPAH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239" y="5137447"/>
            <a:ext cx="1545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(1X = 5 g per liter)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2120" y="1033222"/>
            <a:ext cx="31323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aging?</a:t>
            </a:r>
          </a:p>
          <a:p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Aging is characterized by a progressive loss of physiological integrity, leading to impaired function and increased vulnerability to death.</a:t>
            </a: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ko-K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Aging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complex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that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prompted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new theories in regard to its process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origin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(programmed</a:t>
            </a:r>
            <a:r>
              <a:rPr lang="ko-KR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non-programmed)</a:t>
            </a:r>
          </a:p>
          <a:p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of aging have focused on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molecular changes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 the lifetime of an organism with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reasonable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 that a series of progressive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events collectively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contribute to the aging process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35049"/>
            <a:ext cx="4779963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2085189" y="5838636"/>
            <a:ext cx="1898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153, 1194-1217 (2013)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855875" y="665717"/>
            <a:ext cx="2435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Hallmarks of Aging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3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27584" y="620688"/>
            <a:ext cx="75502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protein homeostasis (through recycling)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term coined in a landmark Science paper in 2008, is a broad concept that is relevant to all fields of study that involve protein synthesis, folding, processing, and turnover (Science 319:916–919, 2008). </a:t>
            </a:r>
          </a:p>
          <a:p>
            <a:endParaRPr lang="en-US" altLang="ko-K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decline of </a:t>
            </a:r>
            <a:r>
              <a:rPr lang="en-US" altLang="ko-K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aging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protein homeostasis degenerates and collapses, cells get old . . . and sick. 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Hallmark features of cellular aging include a buildup of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proteotoxic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stress, mistranslation of nascent polypeptides, and concentration of damaged, misfolded proteins and protein aggregates. </a:t>
            </a:r>
          </a:p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accumulation of cellular waste is toxic to cells. That’s when things start to fall apart. </a:t>
            </a:r>
            <a:r>
              <a:rPr lang="en-US" altLang="ko-KR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http://irp.nih.gov/catalyst/v21i6/the-sig-beat</a:t>
            </a:r>
            <a:endParaRPr lang="ko-KR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83" y="3789040"/>
            <a:ext cx="3940387" cy="234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06361"/>
            <a:ext cx="3537891" cy="233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1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415780" cy="34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115616" y="5157192"/>
            <a:ext cx="72008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Chronic 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expression of aberrantly folded protein species caused by disease, aging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stress reduces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capacity by sequestering or 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otherwise inhibiting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(PN) components. This results in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misfolding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aggregation 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endogenous proteins. These additional misfolded species in 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 engage 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PN (PN titration model), thereby further reducing the 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</a:t>
            </a:r>
            <a:r>
              <a:rPr lang="en-US" altLang="ko-KR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and driving </a:t>
            </a:r>
            <a:r>
              <a:rPr lang="en-US" altLang="ko-KR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positive feedback loop that eventually leads </a:t>
            </a:r>
            <a:r>
              <a:rPr lang="en-US" altLang="ko-KR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ko-KR" sz="1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collapse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Trends 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Cell Biology September 2014, Vol. 24, No. 9 </a:t>
            </a:r>
            <a:endParaRPr lang="ko-KR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924100" y="6558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Self-propagating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cycle of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decline in disease and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aging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12776"/>
            <a:ext cx="4176463" cy="428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1475656" y="805354"/>
            <a:ext cx="5472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Competing reactions of protein folding and aggregation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088232" y="588540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http://www.nature.com/nature/journal/v475/n7356/full/nature10317.html</a:t>
            </a:r>
            <a:endParaRPr lang="ko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2942243" cy="29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424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2249"/>
            <a:ext cx="6408756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523962" y="431559"/>
            <a:ext cx="1345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4149080"/>
            <a:ext cx="10343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Chaperones</a:t>
            </a:r>
          </a:p>
          <a:p>
            <a:pPr algn="r"/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UPS</a:t>
            </a:r>
          </a:p>
          <a:p>
            <a:pPr algn="r"/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Autophagy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71600" y="908720"/>
            <a:ext cx="70567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impaired </a:t>
            </a:r>
            <a:r>
              <a:rPr lang="en-US" altLang="ko-K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one cell or tissue affect the organism?</a:t>
            </a:r>
            <a:endParaRPr lang="en-US" altLang="ko-K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Recent studies show that unlike thought before, stress responses and 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proteostasis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are controlled at the organismal level by inter-tissue communication.</a:t>
            </a:r>
          </a:p>
          <a:p>
            <a:endParaRPr lang="en-US" altLang="ko-K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Can impaired </a:t>
            </a:r>
            <a:r>
              <a:rPr lang="en-US" altLang="ko-K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proteostasis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be a therapeutic target</a:t>
            </a:r>
            <a:r>
              <a:rPr lang="en-US" altLang="ko-K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780928"/>
            <a:ext cx="2618467" cy="392443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971600" y="486916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Pathways and modifiers influencing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Genetic, epigenetic, physiological and environmental stressors affect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cause the accumulation of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misfunctional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proteins. Small molecule modulators of the activities of the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 pathways (small molecule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regulators) facilitate chaperone-mediate refolding and/or induce the degradation of misfolded and damaged proteins therefore rebalancing cellular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In parenthesis are indicated some of the genes responsible for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proteostasis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maintenance</a:t>
            </a:r>
            <a:r>
              <a:rPr lang="en-US" altLang="ko-K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Curr</a:t>
            </a:r>
            <a:r>
              <a:rPr lang="en-US" altLang="ko-K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Top Med Chem. 2012; 12(22): 2623–2640. </a:t>
            </a:r>
          </a:p>
        </p:txBody>
      </p:sp>
    </p:spTree>
    <p:extLst>
      <p:ext uri="{BB962C8B-B14F-4D97-AF65-F5344CB8AC3E}">
        <p14:creationId xmlns:p14="http://schemas.microsoft.com/office/powerpoint/2010/main" val="25781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1397</Words>
  <Application>Microsoft Office PowerPoint</Application>
  <PresentationFormat>화면 슬라이드 쇼(4:3)</PresentationFormat>
  <Paragraphs>199</Paragraphs>
  <Slides>30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30</vt:i4>
      </vt:variant>
    </vt:vector>
  </HeadingPairs>
  <TitlesOfParts>
    <vt:vector size="41" baseType="lpstr">
      <vt:lpstr>맑은 고딕</vt:lpstr>
      <vt:lpstr>-윤고딕340</vt:lpstr>
      <vt:lpstr>-윤고딕350</vt:lpstr>
      <vt:lpstr>Arial</vt:lpstr>
      <vt:lpstr>Baskerville Old Face</vt:lpstr>
      <vt:lpstr>Castellar</vt:lpstr>
      <vt:lpstr>Times New Roman</vt:lpstr>
      <vt:lpstr>Office 테마</vt:lpstr>
      <vt:lpstr>SPW 8.0 Graph</vt:lpstr>
      <vt:lpstr>SigmaPlot 8.0 Graph</vt:lpstr>
      <vt:lpstr>SPW 7.0 Graph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</dc:creator>
  <cp:lastModifiedBy>admin</cp:lastModifiedBy>
  <cp:revision>123</cp:revision>
  <dcterms:created xsi:type="dcterms:W3CDTF">2016-04-23T09:42:33Z</dcterms:created>
  <dcterms:modified xsi:type="dcterms:W3CDTF">2016-08-30T05:20:15Z</dcterms:modified>
</cp:coreProperties>
</file>