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44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07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90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27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9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56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63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4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04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1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43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D40-3D3B-44B6-B1EA-52E206240C83}" type="datetimeFigureOut">
              <a:rPr lang="ko-KR" altLang="en-US" smtClean="0"/>
              <a:t>2017-06-06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F69A-4079-4D03-B884-D63AF5FAE3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30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Autofit/>
          </a:bodyPr>
          <a:lstStyle/>
          <a:p>
            <a:r>
              <a:rPr lang="en-US" altLang="ko-KR" sz="9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TCA cycle</a:t>
            </a:r>
            <a:endParaRPr lang="ko-KR" altLang="en-US" sz="9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012160" y="5877272"/>
            <a:ext cx="3024336" cy="864096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20132719 </a:t>
            </a:r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황제현</a:t>
            </a:r>
            <a:endParaRPr lang="ko-KR" altLang="en-US" sz="28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암세포 대사 및 미토콘드리아</a:t>
            </a:r>
            <a:endParaRPr lang="en-US" altLang="ko-KR" sz="3200" dirty="0" smtClean="0"/>
          </a:p>
          <a:p>
            <a:pPr algn="ctr"/>
            <a:r>
              <a:rPr lang="en-US" altLang="ko-KR" sz="3200" dirty="0" smtClean="0"/>
              <a:t>TCA </a:t>
            </a:r>
            <a:r>
              <a:rPr lang="ko-KR" altLang="en-US" sz="3200" dirty="0" smtClean="0"/>
              <a:t>회로의 연료 공급을 위한 영양소 가소성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876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지방산의 </a:t>
            </a:r>
            <a:r>
              <a:rPr lang="ko-KR" altLang="en-US" dirty="0" smtClean="0"/>
              <a:t>대사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373821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844824"/>
            <a:ext cx="47410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CD36/FAT </a:t>
            </a:r>
            <a:r>
              <a:rPr lang="ko-KR" altLang="en-US" dirty="0" err="1" smtClean="0"/>
              <a:t>수송체를</a:t>
            </a:r>
            <a:r>
              <a:rPr lang="ko-KR" altLang="en-US" dirty="0" smtClean="0"/>
              <a:t> 통한 세포 내 이동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ACSL1</a:t>
            </a:r>
            <a:r>
              <a:rPr lang="ko-KR" altLang="en-US" dirty="0" smtClean="0"/>
              <a:t>의 활성으로 </a:t>
            </a:r>
            <a:r>
              <a:rPr lang="en-US" altLang="ko-KR" dirty="0" err="1" smtClean="0"/>
              <a:t>acly</a:t>
            </a:r>
            <a:r>
              <a:rPr lang="en-US" altLang="ko-KR" dirty="0" smtClean="0"/>
              <a:t>-CoA</a:t>
            </a:r>
            <a:r>
              <a:rPr lang="ko-KR" altLang="en-US" dirty="0" smtClean="0"/>
              <a:t>가 됨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CPT1</a:t>
            </a:r>
            <a:r>
              <a:rPr lang="ko-KR" altLang="en-US" dirty="0" smtClean="0"/>
              <a:t>에 의한 </a:t>
            </a:r>
            <a:r>
              <a:rPr lang="en-US" altLang="ko-KR" dirty="0" smtClean="0"/>
              <a:t>mitochondria</a:t>
            </a:r>
            <a:r>
              <a:rPr lang="ko-KR" altLang="en-US" dirty="0" smtClean="0"/>
              <a:t>로의 이동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B-oxidation</a:t>
            </a:r>
            <a:r>
              <a:rPr lang="ko-KR" altLang="en-US" dirty="0" smtClean="0"/>
              <a:t>으로 </a:t>
            </a:r>
            <a:r>
              <a:rPr lang="en-US" altLang="ko-KR" dirty="0" smtClean="0"/>
              <a:t>acetyl-CoA TCA cycle</a:t>
            </a:r>
            <a:r>
              <a:rPr lang="ko-KR" altLang="en-US" dirty="0" smtClean="0"/>
              <a:t>에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공급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유방암에서 지방산 산화 증가가 나타남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CPT1</a:t>
            </a:r>
            <a:r>
              <a:rPr lang="ko-KR" altLang="en-US" dirty="0" smtClean="0"/>
              <a:t>을 억제하는 </a:t>
            </a:r>
            <a:r>
              <a:rPr lang="en-US" altLang="ko-KR" dirty="0" err="1" smtClean="0"/>
              <a:t>etomoxir</a:t>
            </a:r>
            <a:r>
              <a:rPr lang="ko-KR" altLang="en-US" dirty="0" smtClean="0"/>
              <a:t>을 사용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4644008" cy="14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7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지방산의 대사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162880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000" dirty="0" smtClean="0"/>
              <a:t>Randle cycle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ko-KR" sz="4000" dirty="0"/>
              <a:t>lipogenesis</a:t>
            </a:r>
          </a:p>
          <a:p>
            <a:endParaRPr lang="ko-KR" altLang="en-US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888432" cy="501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9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Glutamine</a:t>
            </a:r>
            <a:r>
              <a:rPr lang="ko-KR" altLang="en-US" dirty="0"/>
              <a:t>과 다른 아미노산의 </a:t>
            </a:r>
            <a:r>
              <a:rPr lang="en-US" altLang="ko-KR" dirty="0"/>
              <a:t>mitochondria </a:t>
            </a:r>
            <a:r>
              <a:rPr lang="en-US" altLang="ko-KR" dirty="0" smtClean="0"/>
              <a:t>metabolism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1893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Glutamine</a:t>
            </a:r>
            <a:r>
              <a:rPr lang="ko-KR" altLang="en-US" dirty="0"/>
              <a:t>과 다른 아미노산의 </a:t>
            </a:r>
            <a:r>
              <a:rPr lang="en-US" altLang="ko-KR" dirty="0"/>
              <a:t>mitochondria metabolism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600" dirty="0"/>
              <a:t>암세포는 대개 </a:t>
            </a:r>
            <a:r>
              <a:rPr lang="en-US" altLang="ko-KR" sz="2600" dirty="0"/>
              <a:t>TCA </a:t>
            </a:r>
            <a:r>
              <a:rPr lang="ko-KR" altLang="en-US" sz="2600" dirty="0"/>
              <a:t>사이클을 보충하기 위해 </a:t>
            </a:r>
            <a:r>
              <a:rPr lang="ko-KR" altLang="en-US" sz="2600" dirty="0" err="1" smtClean="0"/>
              <a:t>글루타민에</a:t>
            </a:r>
            <a:r>
              <a:rPr lang="ko-KR" altLang="en-US" sz="2600" dirty="0" smtClean="0"/>
              <a:t> 의존</a:t>
            </a:r>
            <a:endParaRPr lang="en-US" altLang="ko-KR" sz="2600" dirty="0" smtClean="0"/>
          </a:p>
          <a:p>
            <a:r>
              <a:rPr lang="ko-KR" altLang="en-US" sz="2600" dirty="0"/>
              <a:t>포도당 결핍 또는 </a:t>
            </a:r>
            <a:r>
              <a:rPr lang="en-US" altLang="ko-KR" sz="2600" dirty="0"/>
              <a:t>MPC</a:t>
            </a:r>
            <a:r>
              <a:rPr lang="ko-KR" altLang="en-US" sz="2600" dirty="0"/>
              <a:t>의 억제가 </a:t>
            </a:r>
            <a:r>
              <a:rPr lang="ko-KR" altLang="en-US" sz="2600" dirty="0" err="1"/>
              <a:t>글루타민으로</a:t>
            </a:r>
            <a:r>
              <a:rPr lang="ko-KR" altLang="en-US" sz="2600" dirty="0"/>
              <a:t> </a:t>
            </a:r>
            <a:r>
              <a:rPr lang="ko-KR" altLang="en-US" sz="2600" dirty="0" err="1"/>
              <a:t>아세틸</a:t>
            </a:r>
            <a:r>
              <a:rPr lang="ko-KR" altLang="en-US" sz="2600" dirty="0"/>
              <a:t> </a:t>
            </a:r>
            <a:r>
              <a:rPr lang="en-US" altLang="ko-KR" sz="2600" dirty="0"/>
              <a:t>-CoA</a:t>
            </a:r>
            <a:r>
              <a:rPr lang="ko-KR" altLang="en-US" sz="2600" dirty="0"/>
              <a:t>와 </a:t>
            </a:r>
            <a:r>
              <a:rPr lang="en-US" altLang="ko-KR" sz="2600" dirty="0"/>
              <a:t>OAA</a:t>
            </a:r>
            <a:r>
              <a:rPr lang="ko-KR" altLang="en-US" sz="2600" dirty="0"/>
              <a:t>가 형성 될 </a:t>
            </a:r>
            <a:r>
              <a:rPr lang="ko-KR" altLang="en-US" sz="2600" dirty="0" err="1"/>
              <a:t>수있는</a:t>
            </a:r>
            <a:r>
              <a:rPr lang="ko-KR" altLang="en-US" sz="2600" dirty="0"/>
              <a:t> 경로를 자극하고 </a:t>
            </a:r>
            <a:r>
              <a:rPr lang="en-US" altLang="ko-KR" sz="2600" dirty="0"/>
              <a:t>(</a:t>
            </a:r>
            <a:r>
              <a:rPr lang="ko-KR" altLang="en-US" sz="2600" dirty="0"/>
              <a:t>그림 </a:t>
            </a:r>
            <a:r>
              <a:rPr lang="en-US" altLang="ko-KR" sz="2600" dirty="0"/>
              <a:t>6) </a:t>
            </a:r>
            <a:r>
              <a:rPr lang="ko-KR" altLang="en-US" sz="2600" dirty="0"/>
              <a:t>반대로 미토콘드리아로의 </a:t>
            </a:r>
            <a:r>
              <a:rPr lang="ko-KR" altLang="en-US" sz="2600" dirty="0" err="1"/>
              <a:t>피루브산의</a:t>
            </a:r>
            <a:r>
              <a:rPr lang="ko-KR" altLang="en-US" sz="2600" dirty="0"/>
              <a:t> 유입은 </a:t>
            </a:r>
            <a:r>
              <a:rPr lang="en-US" altLang="ko-KR" sz="2600" dirty="0"/>
              <a:t>GDH</a:t>
            </a:r>
            <a:r>
              <a:rPr lang="ko-KR" altLang="en-US" sz="2600" dirty="0"/>
              <a:t>와 </a:t>
            </a:r>
            <a:r>
              <a:rPr lang="ko-KR" altLang="en-US" sz="2600" dirty="0" err="1"/>
              <a:t>글루타민</a:t>
            </a:r>
            <a:r>
              <a:rPr lang="ko-KR" altLang="en-US" sz="2600" dirty="0"/>
              <a:t> 의존성 </a:t>
            </a:r>
            <a:r>
              <a:rPr lang="ko-KR" altLang="en-US" sz="2600" dirty="0" err="1"/>
              <a:t>아세틸을</a:t>
            </a:r>
            <a:r>
              <a:rPr lang="ko-KR" altLang="en-US" sz="2600" dirty="0"/>
              <a:t> 억제</a:t>
            </a:r>
          </a:p>
          <a:p>
            <a:r>
              <a:rPr lang="ko-KR" altLang="en-US" sz="2600" dirty="0"/>
              <a:t>말 </a:t>
            </a:r>
            <a:r>
              <a:rPr lang="ko-KR" altLang="en-US" sz="2600" dirty="0" err="1"/>
              <a:t>산염을</a:t>
            </a:r>
            <a:r>
              <a:rPr lang="ko-KR" altLang="en-US" sz="2600" dirty="0"/>
              <a:t> </a:t>
            </a:r>
            <a:r>
              <a:rPr lang="ko-KR" altLang="en-US" sz="2600" dirty="0" err="1"/>
              <a:t>피루</a:t>
            </a:r>
            <a:r>
              <a:rPr lang="ko-KR" altLang="en-US" sz="2600" dirty="0"/>
              <a:t> </a:t>
            </a:r>
            <a:r>
              <a:rPr lang="ko-KR" altLang="en-US" sz="2600" dirty="0" err="1"/>
              <a:t>베이트로</a:t>
            </a:r>
            <a:r>
              <a:rPr lang="ko-KR" altLang="en-US" sz="2600" dirty="0"/>
              <a:t> 탈 </a:t>
            </a:r>
            <a:r>
              <a:rPr lang="ko-KR" altLang="en-US" sz="2600" dirty="0" err="1"/>
              <a:t>카복실</a:t>
            </a:r>
            <a:r>
              <a:rPr lang="ko-KR" altLang="en-US" sz="2600" dirty="0"/>
              <a:t> 화시키는 </a:t>
            </a:r>
            <a:r>
              <a:rPr lang="ko-KR" altLang="en-US" sz="2600" dirty="0" err="1"/>
              <a:t>말산</a:t>
            </a:r>
            <a:r>
              <a:rPr lang="ko-KR" altLang="en-US" sz="2600" dirty="0"/>
              <a:t> 효소 인 </a:t>
            </a:r>
            <a:r>
              <a:rPr lang="en-US" altLang="ko-KR" sz="2600" dirty="0"/>
              <a:t>ME2</a:t>
            </a:r>
            <a:r>
              <a:rPr lang="ko-KR" altLang="en-US" sz="2600" dirty="0"/>
              <a:t>는 유일한 </a:t>
            </a:r>
            <a:r>
              <a:rPr lang="ko-KR" altLang="en-US" sz="2600" dirty="0" err="1"/>
              <a:t>탄소원으로서</a:t>
            </a:r>
            <a:r>
              <a:rPr lang="ko-KR" altLang="en-US" sz="2600" dirty="0"/>
              <a:t> </a:t>
            </a:r>
            <a:r>
              <a:rPr lang="en-US" altLang="ko-KR" sz="2600" dirty="0"/>
              <a:t>TCA </a:t>
            </a:r>
            <a:r>
              <a:rPr lang="ko-KR" altLang="en-US" sz="2600" dirty="0"/>
              <a:t>사이클 활성을지지하는 </a:t>
            </a:r>
            <a:r>
              <a:rPr lang="ko-KR" altLang="en-US" sz="2600" dirty="0" err="1"/>
              <a:t>글루타민의</a:t>
            </a:r>
            <a:r>
              <a:rPr lang="ko-KR" altLang="en-US" sz="2600" dirty="0"/>
              <a:t> </a:t>
            </a:r>
            <a:r>
              <a:rPr lang="ko-KR" altLang="en-US" sz="2600" dirty="0" smtClean="0"/>
              <a:t>능력을 나타냄</a:t>
            </a:r>
            <a:r>
              <a:rPr lang="en-US" altLang="ko-KR" sz="2600" dirty="0" smtClean="0"/>
              <a:t>.</a:t>
            </a:r>
            <a:endParaRPr lang="ko-KR" altLang="en-US" sz="2600" dirty="0"/>
          </a:p>
          <a:p>
            <a:endParaRPr lang="en-US" altLang="ko-KR" sz="2600" dirty="0" smtClean="0"/>
          </a:p>
          <a:p>
            <a:endParaRPr lang="ko-KR" altLang="en-US" sz="26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27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Glutamine</a:t>
            </a:r>
            <a:r>
              <a:rPr lang="ko-KR" altLang="en-US" dirty="0"/>
              <a:t>과 다른 아미노산의 </a:t>
            </a:r>
            <a:r>
              <a:rPr lang="en-US" altLang="ko-KR" dirty="0"/>
              <a:t>mitochondria </a:t>
            </a:r>
            <a:r>
              <a:rPr lang="en-US" altLang="ko-KR" dirty="0" smtClean="0"/>
              <a:t>metabolism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44816" cy="38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3628" y="5661248"/>
            <a:ext cx="6552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글루타민에서</a:t>
            </a:r>
            <a:r>
              <a:rPr lang="ko-KR" altLang="en-US" sz="2400" dirty="0"/>
              <a:t> </a:t>
            </a:r>
            <a:r>
              <a:rPr lang="en-US" altLang="ko-KR" sz="2400" dirty="0"/>
              <a:t>αKG</a:t>
            </a:r>
            <a:r>
              <a:rPr lang="ko-KR" altLang="en-US" sz="2400" dirty="0"/>
              <a:t>를 생성하는 여러 가지 경로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1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Glutamine</a:t>
            </a:r>
            <a:r>
              <a:rPr lang="ko-KR" altLang="en-US" dirty="0"/>
              <a:t>과 다른 아미노산의 </a:t>
            </a:r>
            <a:r>
              <a:rPr lang="en-US" altLang="ko-KR" dirty="0"/>
              <a:t>mitochondria metabolism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5661248"/>
            <a:ext cx="8229600" cy="892696"/>
          </a:xfrm>
        </p:spPr>
        <p:txBody>
          <a:bodyPr/>
          <a:lstStyle/>
          <a:p>
            <a:r>
              <a:rPr lang="ko-KR" altLang="en-US" sz="2000" dirty="0"/>
              <a:t>세포 내 </a:t>
            </a:r>
            <a:r>
              <a:rPr lang="ko-KR" altLang="en-US" sz="2000" dirty="0" err="1"/>
              <a:t>글루타민</a:t>
            </a:r>
            <a:r>
              <a:rPr lang="ko-KR" altLang="en-US" sz="2000" dirty="0"/>
              <a:t> 공급이 수요를 초과 할 때 </a:t>
            </a:r>
            <a:r>
              <a:rPr lang="ko-KR" altLang="en-US" sz="2000" dirty="0" err="1"/>
              <a:t>글루타민은</a:t>
            </a:r>
            <a:r>
              <a:rPr lang="ko-KR" altLang="en-US" sz="2000" dirty="0"/>
              <a:t> 필수 아미노산으로 교체되어 </a:t>
            </a:r>
            <a:r>
              <a:rPr lang="en-US" altLang="ko-KR" sz="2000" dirty="0"/>
              <a:t>mTORC1</a:t>
            </a:r>
            <a:r>
              <a:rPr lang="ko-KR" altLang="en-US" sz="2000" dirty="0"/>
              <a:t>과 단백질 합성을 자극</a:t>
            </a:r>
          </a:p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44816" cy="383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mitochondria metabolism </a:t>
            </a:r>
            <a:r>
              <a:rPr lang="ko-KR" altLang="en-US" sz="3600" dirty="0"/>
              <a:t>및 </a:t>
            </a:r>
            <a:r>
              <a:rPr lang="en-US" altLang="ko-KR" sz="3600" dirty="0"/>
              <a:t>ROS </a:t>
            </a:r>
            <a:r>
              <a:rPr lang="ko-KR" altLang="en-US" sz="3600" dirty="0" smtClean="0"/>
              <a:t>생산</a:t>
            </a:r>
            <a:endParaRPr lang="ko-KR" alt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00642" cy="28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7544" y="4653135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/>
              <a:t>UCP2</a:t>
            </a:r>
            <a:r>
              <a:rPr lang="ko-KR" altLang="en-US" dirty="0"/>
              <a:t>는 실제로 </a:t>
            </a:r>
            <a:r>
              <a:rPr lang="ko-KR" altLang="en-US" dirty="0" err="1"/>
              <a:t>글루코오스</a:t>
            </a:r>
            <a:r>
              <a:rPr lang="ko-KR" altLang="en-US" dirty="0"/>
              <a:t> 산화를 제한하고 미토콘드리아 </a:t>
            </a:r>
            <a:r>
              <a:rPr lang="en-US" altLang="ko-KR" dirty="0"/>
              <a:t>ETC</a:t>
            </a:r>
            <a:r>
              <a:rPr lang="ko-KR" altLang="en-US" dirty="0"/>
              <a:t>의 산화 환원 압력을 낮춤으로써 </a:t>
            </a:r>
            <a:r>
              <a:rPr lang="en-US" altLang="ko-KR" dirty="0"/>
              <a:t>ROS </a:t>
            </a:r>
            <a:r>
              <a:rPr lang="ko-KR" altLang="en-US" dirty="0"/>
              <a:t>생산을 연속적으로 </a:t>
            </a:r>
            <a:r>
              <a:rPr lang="ko-KR" altLang="en-US" dirty="0" smtClean="0"/>
              <a:t>감소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altLang="ko-KR" dirty="0" smtClean="0"/>
              <a:t>ROS </a:t>
            </a:r>
            <a:r>
              <a:rPr lang="ko-KR" altLang="en-US" dirty="0"/>
              <a:t>생산이 종양 세포 성장과 </a:t>
            </a:r>
            <a:r>
              <a:rPr lang="ko-KR" altLang="en-US" dirty="0" err="1"/>
              <a:t>전이성</a:t>
            </a:r>
            <a:r>
              <a:rPr lang="ko-KR" altLang="en-US" dirty="0"/>
              <a:t> 확산을 뒷받침한다는 증거를 제시했지만</a:t>
            </a:r>
            <a:r>
              <a:rPr lang="en-US" altLang="ko-KR" dirty="0"/>
              <a:t>, </a:t>
            </a:r>
            <a:r>
              <a:rPr lang="ko-KR" altLang="en-US" dirty="0"/>
              <a:t>최근 </a:t>
            </a:r>
            <a:r>
              <a:rPr lang="en-US" altLang="ko-KR" dirty="0"/>
              <a:t>ROS</a:t>
            </a:r>
            <a:r>
              <a:rPr lang="ko-KR" altLang="en-US" dirty="0"/>
              <a:t>와 암 진행 사이의 역설적인 관계를 보고하는 연구에 </a:t>
            </a:r>
            <a:r>
              <a:rPr lang="ko-KR" altLang="en-US" dirty="0" err="1"/>
              <a:t>의해이</a:t>
            </a:r>
            <a:r>
              <a:rPr lang="ko-KR" altLang="en-US" dirty="0"/>
              <a:t> 분야가 </a:t>
            </a:r>
            <a:r>
              <a:rPr lang="ko-KR" altLang="en-US" dirty="0" smtClean="0"/>
              <a:t>흔들림</a:t>
            </a:r>
            <a:endParaRPr lang="ko-KR" altLang="en-US" dirty="0"/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76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739333" cy="571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392" y="6333572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끝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45" y="4757646"/>
            <a:ext cx="1264543" cy="14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4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 </a:t>
            </a:r>
            <a:r>
              <a:rPr lang="en-US" altLang="ko-KR" dirty="0" smtClean="0"/>
              <a:t>: Warburg</a:t>
            </a:r>
            <a:r>
              <a:rPr lang="ko-KR" altLang="en-US" dirty="0" smtClean="0"/>
              <a:t>의 가설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486" y="1484783"/>
            <a:ext cx="869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암세포가 주변 산소의 존재 하에서 </a:t>
            </a:r>
            <a:r>
              <a:rPr lang="en-US" altLang="ko-KR" dirty="0" smtClean="0"/>
              <a:t>glucose</a:t>
            </a:r>
            <a:r>
              <a:rPr lang="ko-KR" altLang="en-US" dirty="0" smtClean="0"/>
              <a:t>을 많이 차지하지만 </a:t>
            </a:r>
            <a:r>
              <a:rPr lang="en-US" altLang="ko-KR" dirty="0" smtClean="0"/>
              <a:t>mitochondria   </a:t>
            </a:r>
          </a:p>
          <a:p>
            <a:r>
              <a:rPr lang="ko-KR" altLang="en-US" dirty="0" smtClean="0"/>
              <a:t>    기능의 손상으로 인해 </a:t>
            </a:r>
            <a:r>
              <a:rPr lang="en-US" altLang="ko-KR" dirty="0" smtClean="0"/>
              <a:t>pyruvate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lactate</a:t>
            </a:r>
            <a:r>
              <a:rPr lang="ko-KR" altLang="en-US" dirty="0" smtClean="0"/>
              <a:t>으로 전환 시킨다는 가설</a:t>
            </a:r>
            <a:endParaRPr lang="en-US" altLang="ko-KR" dirty="0"/>
          </a:p>
          <a:p>
            <a:r>
              <a:rPr lang="en-US" altLang="ko-KR" dirty="0" smtClean="0"/>
              <a:t>2.  </a:t>
            </a:r>
            <a:r>
              <a:rPr lang="ko-KR" altLang="en-US" dirty="0" smtClean="0"/>
              <a:t>독일의 </a:t>
            </a:r>
            <a:r>
              <a:rPr lang="ko-KR" altLang="en-US" dirty="0"/>
              <a:t>생화학자인 </a:t>
            </a:r>
            <a:r>
              <a:rPr lang="ko-KR" altLang="en-US" dirty="0" err="1"/>
              <a:t>바르부르크</a:t>
            </a:r>
            <a:r>
              <a:rPr lang="ko-KR" altLang="en-US" dirty="0"/>
              <a:t> 박사는</a:t>
            </a:r>
            <a:r>
              <a:rPr lang="en-US" altLang="ko-KR" dirty="0"/>
              <a:t>(</a:t>
            </a:r>
            <a:r>
              <a:rPr lang="en-US" altLang="ko-KR" dirty="0" err="1"/>
              <a:t>O.Warburg</a:t>
            </a:r>
            <a:r>
              <a:rPr lang="en-US" altLang="ko-KR" dirty="0"/>
              <a:t>)</a:t>
            </a:r>
            <a:r>
              <a:rPr lang="ko-KR" altLang="en-US" dirty="0"/>
              <a:t>는 </a:t>
            </a:r>
            <a:r>
              <a:rPr lang="en-US" altLang="ko-KR" dirty="0"/>
              <a:t>"</a:t>
            </a:r>
            <a:r>
              <a:rPr lang="ko-KR" altLang="en-US" dirty="0"/>
              <a:t>암세포의 발생은 산소 </a:t>
            </a:r>
            <a:endParaRPr lang="en-US" altLang="ko-KR" dirty="0" smtClean="0"/>
          </a:p>
          <a:p>
            <a:r>
              <a:rPr lang="ko-KR" altLang="en-US" dirty="0" smtClean="0"/>
              <a:t>    부족에 있다</a:t>
            </a:r>
            <a:r>
              <a:rPr lang="en-US" altLang="ko-KR" dirty="0"/>
              <a:t>" </a:t>
            </a:r>
            <a:r>
              <a:rPr lang="ko-KR" altLang="en-US" dirty="0"/>
              <a:t>라는 가설을 제시하며 </a:t>
            </a:r>
            <a:r>
              <a:rPr lang="ko-KR" altLang="en-US" dirty="0" err="1"/>
              <a:t>노벨의학상을</a:t>
            </a:r>
            <a:r>
              <a:rPr lang="ko-KR" altLang="en-US" dirty="0"/>
              <a:t> 수상하였다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21" y="2852936"/>
            <a:ext cx="3222097" cy="25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18" y="2883830"/>
            <a:ext cx="5451326" cy="345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23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개요 </a:t>
            </a:r>
            <a:r>
              <a:rPr lang="en-US" altLang="ko-KR" dirty="0" smtClean="0"/>
              <a:t>: Warburg</a:t>
            </a:r>
            <a:r>
              <a:rPr lang="ko-KR" altLang="en-US" dirty="0" smtClean="0"/>
              <a:t>의 가설</a:t>
            </a:r>
            <a:endParaRPr lang="en-US" altLang="ko-KR" dirty="0" smtClean="0"/>
          </a:p>
          <a:p>
            <a:r>
              <a:rPr lang="en-US" altLang="ko-KR" dirty="0" smtClean="0"/>
              <a:t>Mitochondria</a:t>
            </a:r>
          </a:p>
          <a:p>
            <a:r>
              <a:rPr lang="en-US" altLang="ko-KR" dirty="0" smtClean="0"/>
              <a:t>Pyruvate</a:t>
            </a:r>
            <a:r>
              <a:rPr lang="ko-KR" altLang="en-US" dirty="0"/>
              <a:t>의</a:t>
            </a:r>
            <a:r>
              <a:rPr lang="ko-KR" altLang="en-US" dirty="0" smtClean="0"/>
              <a:t> 환원 및 산화 대사</a:t>
            </a:r>
            <a:endParaRPr lang="en-US" altLang="ko-KR" dirty="0" smtClean="0"/>
          </a:p>
          <a:p>
            <a:r>
              <a:rPr lang="en-US" altLang="ko-KR" dirty="0" smtClean="0"/>
              <a:t>Lactate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pyruvate</a:t>
            </a:r>
            <a:r>
              <a:rPr lang="ko-KR" altLang="en-US" dirty="0" smtClean="0"/>
              <a:t>의 대체 공급원이다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지방산의 대사</a:t>
            </a:r>
            <a:endParaRPr lang="en-US" altLang="ko-KR" dirty="0" smtClean="0"/>
          </a:p>
          <a:p>
            <a:r>
              <a:rPr lang="en-US" altLang="ko-KR" dirty="0" smtClean="0"/>
              <a:t>Glutamine</a:t>
            </a:r>
            <a:r>
              <a:rPr lang="ko-KR" altLang="en-US" dirty="0" smtClean="0"/>
              <a:t>과 다른 아미노산의 </a:t>
            </a:r>
            <a:r>
              <a:rPr lang="en-US" altLang="ko-KR" dirty="0" smtClean="0"/>
              <a:t>mitochondria metabolism</a:t>
            </a:r>
          </a:p>
          <a:p>
            <a:r>
              <a:rPr lang="en-US" altLang="ko-KR" dirty="0"/>
              <a:t>mitochondria </a:t>
            </a:r>
            <a:r>
              <a:rPr lang="en-US" altLang="ko-KR" dirty="0" smtClean="0"/>
              <a:t>metabolism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ROS </a:t>
            </a:r>
            <a:r>
              <a:rPr lang="ko-KR" altLang="en-US" dirty="0" smtClean="0"/>
              <a:t>생산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28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/>
              <a:t>Mitochondria</a:t>
            </a:r>
            <a:endParaRPr lang="ko-KR" alt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456384" cy="20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7" y="3933056"/>
            <a:ext cx="3372661" cy="269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2778" y="1628800"/>
            <a:ext cx="555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Mitochondria</a:t>
            </a:r>
            <a:r>
              <a:rPr lang="ko-KR" altLang="en-US" sz="2400" dirty="0" smtClean="0"/>
              <a:t>는 </a:t>
            </a:r>
            <a:r>
              <a:rPr lang="ko-KR" altLang="en-US" sz="2400" dirty="0"/>
              <a:t>세포 </a:t>
            </a:r>
            <a:r>
              <a:rPr lang="ko-KR" altLang="en-US" sz="2400" dirty="0" smtClean="0"/>
              <a:t>내에 존재하는 발전소이다</a:t>
            </a:r>
            <a:endParaRPr lang="en-US" altLang="ko-K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 smtClean="0"/>
              <a:t>Mitochondria</a:t>
            </a:r>
            <a:r>
              <a:rPr lang="ko-KR" altLang="en-US" sz="2400" dirty="0" smtClean="0"/>
              <a:t> 내 효소의 돌연변이로 인해 암이 발생한다</a:t>
            </a:r>
            <a:r>
              <a:rPr lang="en-US" altLang="ko-KR" sz="2400" dirty="0" smtClean="0"/>
              <a:t>.</a:t>
            </a:r>
            <a:endParaRPr lang="en-US" altLang="ko-KR" sz="2400" dirty="0"/>
          </a:p>
          <a:p>
            <a:endParaRPr lang="ko-KR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0483"/>
            <a:ext cx="4300364" cy="298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50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Mitochondria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0218"/>
            <a:ext cx="6768752" cy="446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93296"/>
            <a:ext cx="8501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pyruvate, lactate, </a:t>
            </a:r>
            <a:r>
              <a:rPr lang="en-US" altLang="ko-KR" sz="2000" dirty="0" smtClean="0"/>
              <a:t>glutamine </a:t>
            </a:r>
            <a:r>
              <a:rPr lang="ko-KR" altLang="en-US" sz="2000" dirty="0"/>
              <a:t>및 </a:t>
            </a:r>
            <a:r>
              <a:rPr lang="en-US" altLang="ko-KR" sz="2000" dirty="0"/>
              <a:t>fatty acid</a:t>
            </a:r>
            <a:r>
              <a:rPr lang="ko-KR" altLang="en-US" sz="2000" dirty="0"/>
              <a:t>에 의해 대사가 되는 </a:t>
            </a:r>
            <a:r>
              <a:rPr lang="en-US" altLang="ko-KR" sz="2000" dirty="0"/>
              <a:t>TCA </a:t>
            </a:r>
            <a:r>
              <a:rPr lang="ko-KR" altLang="en-US" sz="2000" dirty="0" smtClean="0"/>
              <a:t>주기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3128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Pyruvate</a:t>
            </a:r>
            <a:r>
              <a:rPr lang="ko-KR" altLang="en-US" dirty="0" smtClean="0"/>
              <a:t>의 </a:t>
            </a:r>
            <a:r>
              <a:rPr lang="ko-KR" altLang="en-US" dirty="0"/>
              <a:t>환원 및 산화 </a:t>
            </a:r>
            <a:r>
              <a:rPr lang="ko-KR" altLang="en-US" dirty="0" smtClean="0"/>
              <a:t>대사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5462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0953" y="1820669"/>
            <a:ext cx="50430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LDHA</a:t>
            </a:r>
            <a:r>
              <a:rPr lang="ko-KR" altLang="en-US" dirty="0" smtClean="0"/>
              <a:t>를 통한 </a:t>
            </a:r>
            <a:r>
              <a:rPr lang="en-US" altLang="ko-KR" dirty="0" smtClean="0"/>
              <a:t>Lactate</a:t>
            </a:r>
            <a:r>
              <a:rPr lang="ko-KR" altLang="en-US" dirty="0" smtClean="0"/>
              <a:t>로의 </a:t>
            </a:r>
            <a:r>
              <a:rPr lang="en-US" altLang="ko-KR" dirty="0" smtClean="0"/>
              <a:t>pyruvate</a:t>
            </a:r>
            <a:r>
              <a:rPr lang="ko-KR" altLang="en-US" dirty="0" smtClean="0"/>
              <a:t>의   환원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저 산소 상태 또는 암유전자에 대한 반응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high glycolytic </a:t>
            </a:r>
            <a:r>
              <a:rPr lang="en-US" altLang="ko-KR" dirty="0" smtClean="0"/>
              <a:t>rate</a:t>
            </a:r>
            <a:r>
              <a:rPr lang="ko-KR" altLang="en-US" dirty="0" smtClean="0"/>
              <a:t>을 위한 </a:t>
            </a:r>
            <a:r>
              <a:rPr lang="en-US" altLang="ko-KR" dirty="0" err="1" smtClean="0"/>
              <a:t>NAD+pool</a:t>
            </a:r>
            <a:r>
              <a:rPr lang="en-US" altLang="ko-KR" dirty="0" smtClean="0"/>
              <a:t> </a:t>
            </a:r>
            <a:r>
              <a:rPr lang="ko-KR" altLang="en-US" dirty="0" smtClean="0"/>
              <a:t>회복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LDH </a:t>
            </a:r>
            <a:r>
              <a:rPr lang="ko-KR" altLang="en-US" dirty="0" smtClean="0"/>
              <a:t>효소는 </a:t>
            </a:r>
            <a:r>
              <a:rPr lang="en-US" altLang="ko-KR" dirty="0" smtClean="0"/>
              <a:t>hetero-tetramers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PHGDH</a:t>
            </a:r>
            <a:r>
              <a:rPr lang="ko-KR" altLang="en-US" dirty="0" smtClean="0"/>
              <a:t>에 의한 </a:t>
            </a:r>
            <a:r>
              <a:rPr lang="en-US" altLang="ko-KR" dirty="0"/>
              <a:t>serine synthesis </a:t>
            </a:r>
            <a:r>
              <a:rPr lang="en-US" altLang="ko-KR" dirty="0" smtClean="0"/>
              <a:t>pathway</a:t>
            </a:r>
            <a:r>
              <a:rPr lang="ko-KR" altLang="en-US" dirty="0" smtClean="0"/>
              <a:t>는 </a:t>
            </a:r>
            <a:endParaRPr lang="en-US" altLang="ko-KR" dirty="0" smtClean="0"/>
          </a:p>
          <a:p>
            <a:r>
              <a:rPr lang="ko-KR" altLang="en-US" dirty="0" smtClean="0"/>
              <a:t>   유방암 </a:t>
            </a:r>
            <a:r>
              <a:rPr lang="ko-KR" altLang="en-US" dirty="0"/>
              <a:t>아형에서 특히 </a:t>
            </a:r>
            <a:r>
              <a:rPr lang="ko-KR" altLang="en-US" dirty="0" smtClean="0"/>
              <a:t>활성화 된다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618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Pyruvate</a:t>
            </a:r>
            <a:r>
              <a:rPr lang="ko-KR" altLang="en-US" dirty="0"/>
              <a:t>의 환원 및 산화 대사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3" y="1412776"/>
            <a:ext cx="3891467" cy="524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844824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MPC</a:t>
            </a:r>
            <a:r>
              <a:rPr lang="ko-KR" altLang="en-US" dirty="0" smtClean="0"/>
              <a:t>를 이용해 </a:t>
            </a:r>
            <a:r>
              <a:rPr lang="en-US" altLang="ko-KR" dirty="0" smtClean="0"/>
              <a:t>mitochondria</a:t>
            </a:r>
            <a:r>
              <a:rPr lang="ko-KR" altLang="en-US" dirty="0" smtClean="0"/>
              <a:t>로 수송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ALT 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ME cycle</a:t>
            </a:r>
            <a:r>
              <a:rPr lang="ko-KR" altLang="en-US" dirty="0" smtClean="0"/>
              <a:t>을 통해 우회 가능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PDH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acetyl-CoA</a:t>
            </a:r>
            <a:r>
              <a:rPr lang="ko-KR" altLang="en-US" dirty="0" smtClean="0"/>
              <a:t>로 산화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UK-5099</a:t>
            </a:r>
            <a:r>
              <a:rPr lang="ko-KR" altLang="en-US" dirty="0"/>
              <a:t>와 같은 </a:t>
            </a:r>
            <a:r>
              <a:rPr lang="en-US" altLang="ko-KR" dirty="0"/>
              <a:t>MPC </a:t>
            </a:r>
            <a:r>
              <a:rPr lang="ko-KR" altLang="en-US" dirty="0"/>
              <a:t>억제제가 </a:t>
            </a:r>
            <a:r>
              <a:rPr lang="ko-KR" altLang="en-US" dirty="0" err="1"/>
              <a:t>글루타민</a:t>
            </a:r>
            <a:r>
              <a:rPr lang="ko-KR" altLang="en-US" dirty="0"/>
              <a:t> 및 지방산 대사 </a:t>
            </a:r>
            <a:r>
              <a:rPr lang="ko-KR" altLang="en-US" dirty="0" err="1"/>
              <a:t>억제제와</a:t>
            </a:r>
            <a:r>
              <a:rPr lang="ko-KR" altLang="en-US" dirty="0"/>
              <a:t> 함께 사용되어 종양 세포의 산화 대사뿐만 아니라 증식을 크게 저해한다는 것을 보여 주었다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PDH</a:t>
            </a:r>
            <a:r>
              <a:rPr lang="ko-KR" altLang="en-US" dirty="0"/>
              <a:t>와 </a:t>
            </a:r>
            <a:r>
              <a:rPr lang="en-US" altLang="ko-KR" dirty="0"/>
              <a:t>PC</a:t>
            </a:r>
            <a:r>
              <a:rPr lang="ko-KR" altLang="en-US" dirty="0"/>
              <a:t>를 통한 </a:t>
            </a:r>
            <a:r>
              <a:rPr lang="ko-KR" altLang="en-US" dirty="0" err="1"/>
              <a:t>피루브산의</a:t>
            </a:r>
            <a:r>
              <a:rPr lang="ko-KR" altLang="en-US" dirty="0"/>
              <a:t> 미토콘드리아 대사는 마우스에서 </a:t>
            </a:r>
            <a:r>
              <a:rPr lang="en-US" altLang="ko-KR" dirty="0"/>
              <a:t>KRAS </a:t>
            </a:r>
            <a:r>
              <a:rPr lang="ko-KR" altLang="en-US" dirty="0"/>
              <a:t>유도 성 폐 종양의 형성에 필수적인 것으로 나타났다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49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ko-KR" sz="4000" dirty="0"/>
              <a:t>Lactate</a:t>
            </a:r>
            <a:r>
              <a:rPr lang="ko-KR" altLang="en-US" sz="4000" dirty="0"/>
              <a:t>는 </a:t>
            </a:r>
            <a:r>
              <a:rPr lang="en-US" altLang="ko-KR" sz="4000" dirty="0"/>
              <a:t>pyruvate</a:t>
            </a:r>
            <a:r>
              <a:rPr lang="ko-KR" altLang="en-US" sz="4000" dirty="0"/>
              <a:t>의 대체 공급원이다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1"/>
            <a:ext cx="3168352" cy="541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412776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Glucose </a:t>
            </a:r>
            <a:r>
              <a:rPr lang="ko-KR" altLang="en-US" dirty="0" smtClean="0"/>
              <a:t>대신 </a:t>
            </a:r>
            <a:r>
              <a:rPr lang="en-US" altLang="ko-KR" dirty="0" smtClean="0"/>
              <a:t>lactate</a:t>
            </a:r>
            <a:r>
              <a:rPr lang="ko-KR" altLang="en-US" dirty="0" smtClean="0"/>
              <a:t>를 에너지원으로 사용 가능 하다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MCTs</a:t>
            </a:r>
            <a:r>
              <a:rPr lang="ko-KR" altLang="en-US" dirty="0" smtClean="0"/>
              <a:t>를 통한 </a:t>
            </a:r>
            <a:r>
              <a:rPr lang="en-US" altLang="ko-KR" dirty="0" smtClean="0"/>
              <a:t>lactate</a:t>
            </a:r>
            <a:r>
              <a:rPr lang="ko-KR" altLang="en-US" dirty="0" smtClean="0"/>
              <a:t>의 세포 내 흡수 및 </a:t>
            </a:r>
            <a:r>
              <a:rPr lang="en-US" altLang="ko-KR" dirty="0" smtClean="0"/>
              <a:t>LDHB</a:t>
            </a:r>
            <a:r>
              <a:rPr lang="ko-KR" altLang="en-US" dirty="0" smtClean="0"/>
              <a:t>에 의한 </a:t>
            </a:r>
            <a:r>
              <a:rPr lang="en-US" altLang="ko-KR" dirty="0" smtClean="0"/>
              <a:t>pyruvate</a:t>
            </a:r>
            <a:r>
              <a:rPr lang="ko-KR" altLang="en-US" dirty="0" smtClean="0"/>
              <a:t>의 전환이 필요하다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4900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Lactate</a:t>
            </a:r>
            <a:r>
              <a:rPr lang="ko-KR" altLang="en-US" dirty="0"/>
              <a:t>는 </a:t>
            </a:r>
            <a:r>
              <a:rPr lang="en-US" altLang="ko-KR" dirty="0"/>
              <a:t>pyruvate</a:t>
            </a:r>
            <a:r>
              <a:rPr lang="ko-KR" altLang="en-US" dirty="0"/>
              <a:t>의 대체 공급원이다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76052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56065" y="1772816"/>
            <a:ext cx="4096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hypoxic </a:t>
            </a:r>
            <a:r>
              <a:rPr lang="ko-KR" altLang="en-US" dirty="0" smtClean="0"/>
              <a:t>종양은 </a:t>
            </a:r>
            <a:r>
              <a:rPr lang="en-US" altLang="ko-KR" dirty="0" smtClean="0"/>
              <a:t>MCT4</a:t>
            </a:r>
            <a:r>
              <a:rPr lang="ko-KR" altLang="en-US" dirty="0" smtClean="0"/>
              <a:t>를 통해 젖산을 방출한다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MCT1</a:t>
            </a:r>
            <a:r>
              <a:rPr lang="ko-KR" altLang="en-US" dirty="0" smtClean="0"/>
              <a:t>을 통해 젖산이 종양 관련 세포에 흡수됨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산소가 풍부한 환경에서 </a:t>
            </a:r>
            <a:r>
              <a:rPr lang="en-US" altLang="ko-KR" dirty="0" err="1" smtClean="0"/>
              <a:t>pyuvate</a:t>
            </a:r>
            <a:r>
              <a:rPr lang="ko-KR" altLang="en-US" dirty="0" smtClean="0"/>
              <a:t>로 산화되어 호기성으로 대사 가능해짐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392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515</Words>
  <Application>Microsoft Office PowerPoint</Application>
  <PresentationFormat>화면 슬라이드 쇼(4:3)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TCA cycle</vt:lpstr>
      <vt:lpstr>개요 : Warburg의 가설</vt:lpstr>
      <vt:lpstr>목차</vt:lpstr>
      <vt:lpstr>Mitochondria</vt:lpstr>
      <vt:lpstr>Mitochondria</vt:lpstr>
      <vt:lpstr>Pyruvate의 환원 및 산화 대사</vt:lpstr>
      <vt:lpstr>Pyruvate의 환원 및 산화 대사</vt:lpstr>
      <vt:lpstr>Lactate는 pyruvate의 대체 공급원이다.</vt:lpstr>
      <vt:lpstr>Lactate는 pyruvate의 대체 공급원이다.</vt:lpstr>
      <vt:lpstr>지방산의 대사</vt:lpstr>
      <vt:lpstr>지방산의 대사</vt:lpstr>
      <vt:lpstr>Glutamine과 다른 아미노산의 mitochondria metabolism</vt:lpstr>
      <vt:lpstr>Glutamine과 다른 아미노산의 mitochondria metabolism</vt:lpstr>
      <vt:lpstr>Glutamine과 다른 아미노산의 mitochondria metabolism</vt:lpstr>
      <vt:lpstr>Glutamine과 다른 아미노산의 mitochondria metabolism</vt:lpstr>
      <vt:lpstr>mitochondria metabolism 및 ROS 생산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TCA cycle</dc:title>
  <dc:creator>user</dc:creator>
  <cp:lastModifiedBy>user</cp:lastModifiedBy>
  <cp:revision>43</cp:revision>
  <dcterms:created xsi:type="dcterms:W3CDTF">2017-05-28T00:17:44Z</dcterms:created>
  <dcterms:modified xsi:type="dcterms:W3CDTF">2017-06-05T23:04:38Z</dcterms:modified>
</cp:coreProperties>
</file>