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276" r:id="rId3"/>
    <p:sldId id="260" r:id="rId4"/>
    <p:sldId id="262" r:id="rId5"/>
    <p:sldId id="266" r:id="rId6"/>
    <p:sldId id="265" r:id="rId7"/>
    <p:sldId id="267" r:id="rId8"/>
    <p:sldId id="263" r:id="rId9"/>
    <p:sldId id="274" r:id="rId10"/>
    <p:sldId id="272" r:id="rId11"/>
    <p:sldId id="270" r:id="rId12"/>
    <p:sldId id="273" r:id="rId13"/>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B5F6"/>
    <a:srgbClr val="33C4F7"/>
    <a:srgbClr val="2D90FD"/>
    <a:srgbClr val="3F8D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53" d="100"/>
          <a:sy n="53" d="100"/>
        </p:scale>
        <p:origin x="-3282" y="-13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B3E85A6B-4987-4238-9D91-28AF2DCE314B}" type="datetimeFigureOut">
              <a:rPr lang="ko-KR" altLang="en-US" smtClean="0"/>
              <a:t>2017-05-28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7018801-CE9B-4AB7-B12C-2FD3499B32A1}" type="slidenum">
              <a:rPr lang="ko-KR" altLang="en-US" smtClean="0"/>
              <a:t>‹#›</a:t>
            </a:fld>
            <a:endParaRPr lang="ko-KR" altLang="en-US"/>
          </a:p>
        </p:txBody>
      </p:sp>
    </p:spTree>
    <p:extLst>
      <p:ext uri="{BB962C8B-B14F-4D97-AF65-F5344CB8AC3E}">
        <p14:creationId xmlns:p14="http://schemas.microsoft.com/office/powerpoint/2010/main" val="3180866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3E85A6B-4987-4238-9D91-28AF2DCE314B}" type="datetimeFigureOut">
              <a:rPr lang="ko-KR" altLang="en-US" smtClean="0"/>
              <a:t>2017-05-28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7018801-CE9B-4AB7-B12C-2FD3499B32A1}" type="slidenum">
              <a:rPr lang="ko-KR" altLang="en-US" smtClean="0"/>
              <a:t>‹#›</a:t>
            </a:fld>
            <a:endParaRPr lang="ko-KR" altLang="en-US"/>
          </a:p>
        </p:txBody>
      </p:sp>
    </p:spTree>
    <p:extLst>
      <p:ext uri="{BB962C8B-B14F-4D97-AF65-F5344CB8AC3E}">
        <p14:creationId xmlns:p14="http://schemas.microsoft.com/office/powerpoint/2010/main" val="1259192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3E85A6B-4987-4238-9D91-28AF2DCE314B}" type="datetimeFigureOut">
              <a:rPr lang="ko-KR" altLang="en-US" smtClean="0"/>
              <a:t>2017-05-28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7018801-CE9B-4AB7-B12C-2FD3499B32A1}" type="slidenum">
              <a:rPr lang="ko-KR" altLang="en-US" smtClean="0"/>
              <a:t>‹#›</a:t>
            </a:fld>
            <a:endParaRPr lang="ko-KR" altLang="en-US"/>
          </a:p>
        </p:txBody>
      </p:sp>
    </p:spTree>
    <p:extLst>
      <p:ext uri="{BB962C8B-B14F-4D97-AF65-F5344CB8AC3E}">
        <p14:creationId xmlns:p14="http://schemas.microsoft.com/office/powerpoint/2010/main" val="1128596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3E85A6B-4987-4238-9D91-28AF2DCE314B}" type="datetimeFigureOut">
              <a:rPr lang="ko-KR" altLang="en-US" smtClean="0"/>
              <a:t>2017-05-28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7018801-CE9B-4AB7-B12C-2FD3499B32A1}" type="slidenum">
              <a:rPr lang="ko-KR" altLang="en-US" smtClean="0"/>
              <a:t>‹#›</a:t>
            </a:fld>
            <a:endParaRPr lang="ko-KR" altLang="en-US"/>
          </a:p>
        </p:txBody>
      </p:sp>
    </p:spTree>
    <p:extLst>
      <p:ext uri="{BB962C8B-B14F-4D97-AF65-F5344CB8AC3E}">
        <p14:creationId xmlns:p14="http://schemas.microsoft.com/office/powerpoint/2010/main" val="2768687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B3E85A6B-4987-4238-9D91-28AF2DCE314B}" type="datetimeFigureOut">
              <a:rPr lang="ko-KR" altLang="en-US" smtClean="0"/>
              <a:t>2017-05-28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7018801-CE9B-4AB7-B12C-2FD3499B32A1}" type="slidenum">
              <a:rPr lang="ko-KR" altLang="en-US" smtClean="0"/>
              <a:t>‹#›</a:t>
            </a:fld>
            <a:endParaRPr lang="ko-KR" altLang="en-US"/>
          </a:p>
        </p:txBody>
      </p:sp>
    </p:spTree>
    <p:extLst>
      <p:ext uri="{BB962C8B-B14F-4D97-AF65-F5344CB8AC3E}">
        <p14:creationId xmlns:p14="http://schemas.microsoft.com/office/powerpoint/2010/main" val="2489771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B3E85A6B-4987-4238-9D91-28AF2DCE314B}" type="datetimeFigureOut">
              <a:rPr lang="ko-KR" altLang="en-US" smtClean="0"/>
              <a:t>2017-05-28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7018801-CE9B-4AB7-B12C-2FD3499B32A1}" type="slidenum">
              <a:rPr lang="ko-KR" altLang="en-US" smtClean="0"/>
              <a:t>‹#›</a:t>
            </a:fld>
            <a:endParaRPr lang="ko-KR" altLang="en-US"/>
          </a:p>
        </p:txBody>
      </p:sp>
    </p:spTree>
    <p:extLst>
      <p:ext uri="{BB962C8B-B14F-4D97-AF65-F5344CB8AC3E}">
        <p14:creationId xmlns:p14="http://schemas.microsoft.com/office/powerpoint/2010/main" val="657091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B3E85A6B-4987-4238-9D91-28AF2DCE314B}" type="datetimeFigureOut">
              <a:rPr lang="ko-KR" altLang="en-US" smtClean="0"/>
              <a:t>2017-05-28</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B7018801-CE9B-4AB7-B12C-2FD3499B32A1}" type="slidenum">
              <a:rPr lang="ko-KR" altLang="en-US" smtClean="0"/>
              <a:t>‹#›</a:t>
            </a:fld>
            <a:endParaRPr lang="ko-KR" altLang="en-US"/>
          </a:p>
        </p:txBody>
      </p:sp>
    </p:spTree>
    <p:extLst>
      <p:ext uri="{BB962C8B-B14F-4D97-AF65-F5344CB8AC3E}">
        <p14:creationId xmlns:p14="http://schemas.microsoft.com/office/powerpoint/2010/main" val="3063590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B3E85A6B-4987-4238-9D91-28AF2DCE314B}" type="datetimeFigureOut">
              <a:rPr lang="ko-KR" altLang="en-US" smtClean="0"/>
              <a:t>2017-05-28</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B7018801-CE9B-4AB7-B12C-2FD3499B32A1}" type="slidenum">
              <a:rPr lang="ko-KR" altLang="en-US" smtClean="0"/>
              <a:t>‹#›</a:t>
            </a:fld>
            <a:endParaRPr lang="ko-KR" altLang="en-US"/>
          </a:p>
        </p:txBody>
      </p:sp>
    </p:spTree>
    <p:extLst>
      <p:ext uri="{BB962C8B-B14F-4D97-AF65-F5344CB8AC3E}">
        <p14:creationId xmlns:p14="http://schemas.microsoft.com/office/powerpoint/2010/main" val="456135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B3E85A6B-4987-4238-9D91-28AF2DCE314B}" type="datetimeFigureOut">
              <a:rPr lang="ko-KR" altLang="en-US" smtClean="0"/>
              <a:t>2017-05-28</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B7018801-CE9B-4AB7-B12C-2FD3499B32A1}" type="slidenum">
              <a:rPr lang="ko-KR" altLang="en-US" smtClean="0"/>
              <a:t>‹#›</a:t>
            </a:fld>
            <a:endParaRPr lang="ko-KR" altLang="en-US"/>
          </a:p>
        </p:txBody>
      </p:sp>
    </p:spTree>
    <p:extLst>
      <p:ext uri="{BB962C8B-B14F-4D97-AF65-F5344CB8AC3E}">
        <p14:creationId xmlns:p14="http://schemas.microsoft.com/office/powerpoint/2010/main" val="265072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B3E85A6B-4987-4238-9D91-28AF2DCE314B}" type="datetimeFigureOut">
              <a:rPr lang="ko-KR" altLang="en-US" smtClean="0"/>
              <a:t>2017-05-28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7018801-CE9B-4AB7-B12C-2FD3499B32A1}" type="slidenum">
              <a:rPr lang="ko-KR" altLang="en-US" smtClean="0"/>
              <a:t>‹#›</a:t>
            </a:fld>
            <a:endParaRPr lang="ko-KR" altLang="en-US"/>
          </a:p>
        </p:txBody>
      </p:sp>
    </p:spTree>
    <p:extLst>
      <p:ext uri="{BB962C8B-B14F-4D97-AF65-F5344CB8AC3E}">
        <p14:creationId xmlns:p14="http://schemas.microsoft.com/office/powerpoint/2010/main" val="46315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B3E85A6B-4987-4238-9D91-28AF2DCE314B}" type="datetimeFigureOut">
              <a:rPr lang="ko-KR" altLang="en-US" smtClean="0"/>
              <a:t>2017-05-28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7018801-CE9B-4AB7-B12C-2FD3499B32A1}" type="slidenum">
              <a:rPr lang="ko-KR" altLang="en-US" smtClean="0"/>
              <a:t>‹#›</a:t>
            </a:fld>
            <a:endParaRPr lang="ko-KR" altLang="en-US"/>
          </a:p>
        </p:txBody>
      </p:sp>
    </p:spTree>
    <p:extLst>
      <p:ext uri="{BB962C8B-B14F-4D97-AF65-F5344CB8AC3E}">
        <p14:creationId xmlns:p14="http://schemas.microsoft.com/office/powerpoint/2010/main" val="992631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85A6B-4987-4238-9D91-28AF2DCE314B}" type="datetimeFigureOut">
              <a:rPr lang="ko-KR" altLang="en-US" smtClean="0"/>
              <a:t>2017-05-28</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018801-CE9B-4AB7-B12C-2FD3499B32A1}" type="slidenum">
              <a:rPr lang="ko-KR" altLang="en-US" smtClean="0"/>
              <a:t>‹#›</a:t>
            </a:fld>
            <a:endParaRPr lang="ko-KR" altLang="en-US"/>
          </a:p>
        </p:txBody>
      </p:sp>
    </p:spTree>
    <p:extLst>
      <p:ext uri="{BB962C8B-B14F-4D97-AF65-F5344CB8AC3E}">
        <p14:creationId xmlns:p14="http://schemas.microsoft.com/office/powerpoint/2010/main" val="3377267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ranslate.googleusercontent.com/translate_c?depth=1&amp;amp;hl=ko&amp;amp;rurl=translate.google.co.kr&amp;amp;sl=en&amp;amp;sp=nmt4&amp;amp;tl=ko&amp;amp;u=https://link.springer.com/article/10.1007/s13238-014-0082-8&amp;amp;usg=ALkJrhilrP22sjl4eLoRyKavAjaZZ_kP9g#CR75"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translate.googleusercontent.com/translate_c?depth=1&amp;amp;hl=ko&amp;amp;rurl=translate.google.co.kr&amp;amp;sl=en&amp;amp;sp=nmt4&amp;amp;tl=ko&amp;amp;u=https://link.springer.com/article/10.1007/s13238-014-0082-8&amp;amp;usg=ALkJrhilrP22sjl4eLoRyKavAjaZZ_kP9g#CR76"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오각형 3"/>
          <p:cNvSpPr/>
          <p:nvPr/>
        </p:nvSpPr>
        <p:spPr>
          <a:xfrm rot="5400000">
            <a:off x="2749488" y="-2749491"/>
            <a:ext cx="3645025" cy="9144005"/>
          </a:xfrm>
          <a:prstGeom prst="homePlate">
            <a:avLst>
              <a:gd name="adj" fmla="val 42469"/>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 name="그림 4"/>
          <p:cNvPicPr>
            <a:picLocks noChangeAspect="1"/>
          </p:cNvPicPr>
          <p:nvPr/>
        </p:nvPicPr>
        <p:blipFill rotWithShape="1">
          <a:blip r:embed="rId2">
            <a:extLst>
              <a:ext uri="{28A0092B-C50C-407E-A947-70E740481C1C}">
                <a14:useLocalDpi xmlns:a14="http://schemas.microsoft.com/office/drawing/2010/main" val="0"/>
              </a:ext>
            </a:extLst>
          </a:blip>
          <a:srcRect l="25371" r="24932" b="43454"/>
          <a:stretch/>
        </p:blipFill>
        <p:spPr>
          <a:xfrm>
            <a:off x="3789638" y="2636912"/>
            <a:ext cx="1795555" cy="1750203"/>
          </a:xfrm>
          <a:prstGeom prst="ellipse">
            <a:avLst/>
          </a:prstGeom>
        </p:spPr>
      </p:pic>
      <p:sp>
        <p:nvSpPr>
          <p:cNvPr id="3" name="TextBox 2"/>
          <p:cNvSpPr txBox="1"/>
          <p:nvPr/>
        </p:nvSpPr>
        <p:spPr>
          <a:xfrm>
            <a:off x="2992905" y="5349385"/>
            <a:ext cx="5184576" cy="369332"/>
          </a:xfrm>
          <a:prstGeom prst="rect">
            <a:avLst/>
          </a:prstGeom>
          <a:noFill/>
        </p:spPr>
        <p:txBody>
          <a:bodyPr wrap="square" rtlCol="0">
            <a:spAutoFit/>
          </a:bodyPr>
          <a:lstStyle/>
          <a:p>
            <a:r>
              <a:rPr lang="ko-KR" altLang="en-US" dirty="0" err="1" smtClean="0"/>
              <a:t>생명과학부</a:t>
            </a:r>
            <a:r>
              <a:rPr lang="ko-KR" altLang="en-US" dirty="0" smtClean="0"/>
              <a:t>  </a:t>
            </a:r>
            <a:r>
              <a:rPr lang="en-US" altLang="ko-KR" dirty="0" smtClean="0"/>
              <a:t>20122763 </a:t>
            </a:r>
            <a:r>
              <a:rPr lang="ko-KR" altLang="en-US" dirty="0" smtClean="0"/>
              <a:t>조경원</a:t>
            </a:r>
            <a:endParaRPr lang="ko-KR" altLang="en-US" dirty="0"/>
          </a:p>
        </p:txBody>
      </p:sp>
      <p:sp>
        <p:nvSpPr>
          <p:cNvPr id="8" name="TextBox 7"/>
          <p:cNvSpPr txBox="1"/>
          <p:nvPr/>
        </p:nvSpPr>
        <p:spPr>
          <a:xfrm>
            <a:off x="1763688" y="4686399"/>
            <a:ext cx="6444716" cy="461665"/>
          </a:xfrm>
          <a:prstGeom prst="rect">
            <a:avLst/>
          </a:prstGeom>
          <a:noFill/>
        </p:spPr>
        <p:txBody>
          <a:bodyPr wrap="square" rtlCol="0">
            <a:spAutoFit/>
          </a:bodyPr>
          <a:lstStyle/>
          <a:p>
            <a:r>
              <a:rPr lang="en-US" altLang="ko-KR" sz="2400" b="1" dirty="0" smtClean="0"/>
              <a:t>Pentose Phosphate Pathway in Cancer</a:t>
            </a:r>
            <a:endParaRPr lang="ko-KR" altLang="en-US" sz="2400" b="1" dirty="0"/>
          </a:p>
        </p:txBody>
      </p:sp>
    </p:spTree>
    <p:extLst>
      <p:ext uri="{BB962C8B-B14F-4D97-AF65-F5344CB8AC3E}">
        <p14:creationId xmlns:p14="http://schemas.microsoft.com/office/powerpoint/2010/main" val="749592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직사각형 4"/>
          <p:cNvSpPr>
            <a:spLocks/>
          </p:cNvSpPr>
          <p:nvPr/>
        </p:nvSpPr>
        <p:spPr>
          <a:xfrm>
            <a:off x="323528" y="188640"/>
            <a:ext cx="8459157" cy="6085795"/>
          </a:xfrm>
          <a:prstGeom prst="rect">
            <a:avLst/>
          </a:prstGeom>
          <a:solidFill>
            <a:schemeClr val="bg1"/>
          </a:solidFill>
          <a:ln w="25400" cap="flat" cmpd="sng">
            <a:solidFill>
              <a:schemeClr val="bg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914400" eaLnBrk="0" fontAlgn="auto">
              <a:lnSpc>
                <a:spcPct val="100000"/>
              </a:lnSpc>
              <a:spcBef>
                <a:spcPts val="0"/>
              </a:spcBef>
              <a:spcAft>
                <a:spcPts val="0"/>
              </a:spcAft>
              <a:buFontTx/>
              <a:buNone/>
            </a:pPr>
            <a:endParaRPr lang="ko-KR" altLang="en-US" sz="1800" b="0" cap="none" dirty="0" smtClean="0">
              <a:latin typeface="맑은 고딕" charset="0"/>
              <a:ea typeface="맑은 고딕" charset="0"/>
            </a:endParaRPr>
          </a:p>
        </p:txBody>
      </p:sp>
      <p:pic>
        <p:nvPicPr>
          <p:cNvPr id="6" name="그림 5" descr="C:/Documents and Settings/user/Application Data/PolarisOffice/ETemp/3632_1672096/fImage3805442476962.png"/>
          <p:cNvPicPr>
            <a:picLocks noChangeAspect="1"/>
          </p:cNvPicPr>
          <p:nvPr/>
        </p:nvPicPr>
        <p:blipFill rotWithShape="1">
          <a:blip r:embed="rId2">
            <a:extLst>
              <a:ext uri="{28A0092B-C50C-407E-A947-70E740481C1C}">
                <a14:useLocalDpi xmlns:a14="http://schemas.microsoft.com/office/drawing/2010/main" val="0"/>
              </a:ext>
            </a:extLst>
          </a:blip>
          <a:srcRect l="40381" t="29250" r="19875" b="31953"/>
          <a:stretch>
            <a:fillRect/>
          </a:stretch>
        </p:blipFill>
        <p:spPr>
          <a:xfrm>
            <a:off x="974090" y="1017270"/>
            <a:ext cx="7196455" cy="3954780"/>
          </a:xfrm>
          <a:prstGeom prst="rect">
            <a:avLst/>
          </a:prstGeom>
          <a:noFill/>
        </p:spPr>
      </p:pic>
      <p:grpSp>
        <p:nvGrpSpPr>
          <p:cNvPr id="11" name="그룹 10"/>
          <p:cNvGrpSpPr/>
          <p:nvPr/>
        </p:nvGrpSpPr>
        <p:grpSpPr>
          <a:xfrm>
            <a:off x="697230" y="421640"/>
            <a:ext cx="7691120" cy="335280"/>
            <a:chOff x="697230" y="421640"/>
            <a:chExt cx="7691120" cy="335280"/>
          </a:xfrm>
        </p:grpSpPr>
        <p:cxnSp>
          <p:nvCxnSpPr>
            <p:cNvPr id="12" name="도형 11"/>
            <p:cNvCxnSpPr/>
            <p:nvPr/>
          </p:nvCxnSpPr>
          <p:spPr>
            <a:xfrm>
              <a:off x="697230" y="741680"/>
              <a:ext cx="7691120" cy="15240"/>
            </a:xfrm>
            <a:prstGeom prst="line">
              <a:avLst/>
            </a:prstGeom>
            <a:ln w="31750" cap="flat" cmpd="sng">
              <a:solidFill>
                <a:schemeClr val="accent2">
                  <a:lumMod val="75000"/>
                  <a:lumOff val="0"/>
                  <a:alpha val="10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텍스트 상자 12"/>
            <p:cNvSpPr txBox="1">
              <a:spLocks/>
            </p:cNvSpPr>
            <p:nvPr/>
          </p:nvSpPr>
          <p:spPr>
            <a:xfrm>
              <a:off x="756285" y="421640"/>
              <a:ext cx="3780155" cy="278130"/>
            </a:xfrm>
            <a:prstGeom prst="rect">
              <a:avLst/>
            </a:prstGeom>
            <a:noFill/>
            <a:ln w="0">
              <a:noFill/>
              <a:prstDash/>
            </a:ln>
          </p:spPr>
          <p:txBody>
            <a:bodyPr vert="horz" wrap="square" lIns="89535" tIns="46355" rIns="89535" bIns="46355" anchor="t">
              <a:spAutoFit/>
            </a:bodyPr>
            <a:lstStyle/>
            <a:p>
              <a:pPr marL="0" indent="0" algn="l" defTabSz="508000" fontAlgn="auto">
                <a:lnSpc>
                  <a:spcPct val="100000"/>
                </a:lnSpc>
                <a:spcBef>
                  <a:spcPts val="0"/>
                </a:spcBef>
                <a:spcAft>
                  <a:spcPts val="0"/>
                </a:spcAft>
                <a:buFontTx/>
                <a:buNone/>
              </a:pPr>
              <a:r>
                <a:rPr lang="en-US" altLang="ko-KR" sz="1200" b="1" cap="none" dirty="0" smtClean="0">
                  <a:solidFill>
                    <a:schemeClr val="tx1"/>
                  </a:solidFill>
                  <a:latin typeface="굴림" charset="0"/>
                  <a:ea typeface="굴림" charset="0"/>
                </a:rPr>
                <a:t>Regulation of PPP in cancer</a:t>
              </a:r>
              <a:endParaRPr lang="ko-KR" altLang="en-US" sz="1200" b="1" cap="none" dirty="0" smtClean="0">
                <a:solidFill>
                  <a:schemeClr val="tx1"/>
                </a:solidFill>
                <a:latin typeface="굴림" charset="0"/>
                <a:ea typeface="굴림" charset="0"/>
              </a:endParaRPr>
            </a:p>
          </p:txBody>
        </p:sp>
      </p:grpSp>
      <p:sp>
        <p:nvSpPr>
          <p:cNvPr id="14" name="텍스트 상자 13"/>
          <p:cNvSpPr txBox="1">
            <a:spLocks/>
          </p:cNvSpPr>
          <p:nvPr/>
        </p:nvSpPr>
        <p:spPr>
          <a:xfrm>
            <a:off x="1788160" y="5626100"/>
            <a:ext cx="4972050" cy="247014"/>
          </a:xfrm>
          <a:prstGeom prst="rect">
            <a:avLst/>
          </a:prstGeom>
          <a:noFill/>
          <a:ln w="0">
            <a:noFill/>
            <a:prstDash/>
          </a:ln>
        </p:spPr>
        <p:txBody>
          <a:bodyPr vert="horz" wrap="square" lIns="89535" tIns="46355" rIns="89535" bIns="46355" anchor="t">
            <a:spAutoFit/>
          </a:bodyPr>
          <a:lstStyle/>
          <a:p>
            <a:pPr marL="0" indent="0" algn="l" defTabSz="508000" fontAlgn="auto">
              <a:lnSpc>
                <a:spcPct val="100000"/>
              </a:lnSpc>
              <a:spcBef>
                <a:spcPts val="0"/>
              </a:spcBef>
              <a:spcAft>
                <a:spcPts val="0"/>
              </a:spcAft>
              <a:buFontTx/>
              <a:buNone/>
            </a:pPr>
            <a:r>
              <a:rPr lang="en-US" altLang="ko-KR" sz="1000" b="1" cap="none" dirty="0" smtClean="0">
                <a:solidFill>
                  <a:srgbClr val="000000"/>
                </a:solidFill>
                <a:latin typeface="굴림" charset="0"/>
                <a:ea typeface="굴림" charset="0"/>
              </a:rPr>
              <a:t>Structure in which glucose is metabolized by pentose-phosphate cycle by CO</a:t>
            </a:r>
            <a:endParaRPr lang="ko-KR" altLang="en-US" sz="1000" b="1" cap="none" dirty="0" smtClean="0">
              <a:solidFill>
                <a:srgbClr val="000000"/>
              </a:solidFill>
              <a:latin typeface="굴림" charset="0"/>
              <a:ea typeface="굴림"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직사각형 4"/>
          <p:cNvSpPr>
            <a:spLocks/>
          </p:cNvSpPr>
          <p:nvPr/>
        </p:nvSpPr>
        <p:spPr>
          <a:xfrm>
            <a:off x="349250" y="260648"/>
            <a:ext cx="8433435" cy="6057602"/>
          </a:xfrm>
          <a:prstGeom prst="rect">
            <a:avLst/>
          </a:prstGeom>
          <a:solidFill>
            <a:schemeClr val="bg1"/>
          </a:solidFill>
          <a:ln w="25400" cap="flat" cmpd="sng">
            <a:solidFill>
              <a:schemeClr val="bg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914400" eaLnBrk="0" fontAlgn="auto">
              <a:lnSpc>
                <a:spcPct val="100000"/>
              </a:lnSpc>
              <a:spcBef>
                <a:spcPts val="0"/>
              </a:spcBef>
              <a:spcAft>
                <a:spcPts val="0"/>
              </a:spcAft>
              <a:buFontTx/>
              <a:buNone/>
            </a:pPr>
            <a:endParaRPr lang="ko-KR" altLang="en-US" sz="1800" b="0" cap="none" dirty="0" smtClean="0">
              <a:latin typeface="맑은 고딕" charset="0"/>
              <a:ea typeface="맑은 고딕" charset="0"/>
            </a:endParaRPr>
          </a:p>
        </p:txBody>
      </p:sp>
      <p:pic>
        <p:nvPicPr>
          <p:cNvPr id="6" name="그림 5" descr="C:/Documents and Settings/user/Application Data/PolarisOffice/ETemp/3632_1672096/fImage2030752404464.png"/>
          <p:cNvPicPr>
            <a:picLocks noChangeAspect="1"/>
          </p:cNvPicPr>
          <p:nvPr/>
        </p:nvPicPr>
        <p:blipFill rotWithShape="1">
          <a:blip r:embed="rId2">
            <a:extLst>
              <a:ext uri="{28A0092B-C50C-407E-A947-70E740481C1C}">
                <a14:useLocalDpi xmlns:a14="http://schemas.microsoft.com/office/drawing/2010/main" val="0"/>
              </a:ext>
            </a:extLst>
          </a:blip>
          <a:srcRect l="44673" t="38157" r="23208" b="16694"/>
          <a:stretch>
            <a:fillRect/>
          </a:stretch>
        </p:blipFill>
        <p:spPr>
          <a:xfrm>
            <a:off x="1817370" y="1336675"/>
            <a:ext cx="5669915" cy="3751580"/>
          </a:xfrm>
          <a:prstGeom prst="rect">
            <a:avLst/>
          </a:prstGeom>
          <a:noFill/>
        </p:spPr>
      </p:pic>
      <p:grpSp>
        <p:nvGrpSpPr>
          <p:cNvPr id="11" name="그룹 10"/>
          <p:cNvGrpSpPr/>
          <p:nvPr/>
        </p:nvGrpSpPr>
        <p:grpSpPr>
          <a:xfrm>
            <a:off x="697230" y="421640"/>
            <a:ext cx="7691120" cy="335280"/>
            <a:chOff x="697230" y="421640"/>
            <a:chExt cx="7691120" cy="335280"/>
          </a:xfrm>
        </p:grpSpPr>
        <p:cxnSp>
          <p:nvCxnSpPr>
            <p:cNvPr id="12" name="도형 11"/>
            <p:cNvCxnSpPr/>
            <p:nvPr/>
          </p:nvCxnSpPr>
          <p:spPr>
            <a:xfrm>
              <a:off x="697230" y="741680"/>
              <a:ext cx="7691120" cy="15240"/>
            </a:xfrm>
            <a:prstGeom prst="line">
              <a:avLst/>
            </a:prstGeom>
            <a:ln w="31750" cap="flat" cmpd="sng">
              <a:solidFill>
                <a:schemeClr val="accent2">
                  <a:lumMod val="75000"/>
                  <a:lumOff val="0"/>
                  <a:alpha val="10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텍스트 상자 12"/>
            <p:cNvSpPr txBox="1">
              <a:spLocks/>
            </p:cNvSpPr>
            <p:nvPr/>
          </p:nvSpPr>
          <p:spPr>
            <a:xfrm>
              <a:off x="756285" y="421640"/>
              <a:ext cx="3780155" cy="278130"/>
            </a:xfrm>
            <a:prstGeom prst="rect">
              <a:avLst/>
            </a:prstGeom>
            <a:noFill/>
            <a:ln w="0">
              <a:noFill/>
              <a:prstDash/>
            </a:ln>
          </p:spPr>
          <p:txBody>
            <a:bodyPr vert="horz" wrap="square" lIns="89535" tIns="46355" rIns="89535" bIns="46355" anchor="t">
              <a:spAutoFit/>
            </a:bodyPr>
            <a:lstStyle/>
            <a:p>
              <a:pPr marL="0" indent="0" algn="l" defTabSz="508000" fontAlgn="auto">
                <a:lnSpc>
                  <a:spcPct val="100000"/>
                </a:lnSpc>
                <a:spcBef>
                  <a:spcPts val="0"/>
                </a:spcBef>
                <a:spcAft>
                  <a:spcPts val="0"/>
                </a:spcAft>
                <a:buFontTx/>
                <a:buNone/>
              </a:pPr>
              <a:r>
                <a:rPr lang="en-US" altLang="ko-KR" sz="1200" b="1" cap="none" dirty="0" smtClean="0">
                  <a:solidFill>
                    <a:schemeClr val="tx1"/>
                  </a:solidFill>
                  <a:latin typeface="굴림" charset="0"/>
                  <a:ea typeface="굴림" charset="0"/>
                </a:rPr>
                <a:t>Regulation of PPP in cancer</a:t>
              </a:r>
              <a:endParaRPr lang="ko-KR" altLang="en-US" sz="1200" b="1" cap="none" dirty="0" smtClean="0">
                <a:solidFill>
                  <a:schemeClr val="tx1"/>
                </a:solidFill>
                <a:latin typeface="굴림" charset="0"/>
                <a:ea typeface="굴림" charset="0"/>
              </a:endParaRPr>
            </a:p>
          </p:txBody>
        </p:sp>
      </p:grpSp>
      <p:sp>
        <p:nvSpPr>
          <p:cNvPr id="14" name="텍스트 상자 13"/>
          <p:cNvSpPr txBox="1">
            <a:spLocks/>
          </p:cNvSpPr>
          <p:nvPr/>
        </p:nvSpPr>
        <p:spPr>
          <a:xfrm>
            <a:off x="2573020" y="5494655"/>
            <a:ext cx="4158615" cy="558165"/>
          </a:xfrm>
          <a:prstGeom prst="rect">
            <a:avLst/>
          </a:prstGeom>
          <a:noFill/>
          <a:ln w="0">
            <a:noFill/>
            <a:prstDash/>
          </a:ln>
        </p:spPr>
        <p:txBody>
          <a:bodyPr vert="horz" wrap="square" lIns="89535" tIns="46355" rIns="89535" bIns="46355" anchor="t">
            <a:spAutoFit/>
          </a:bodyPr>
          <a:lstStyle/>
          <a:p>
            <a:pPr marL="0" indent="0" algn="just" defTabSz="508000" fontAlgn="auto">
              <a:lnSpc>
                <a:spcPct val="108000"/>
              </a:lnSpc>
              <a:spcBef>
                <a:spcPts val="0"/>
              </a:spcBef>
              <a:spcAft>
                <a:spcPts val="0"/>
              </a:spcAft>
              <a:buFontTx/>
              <a:buNone/>
            </a:pPr>
            <a:r>
              <a:rPr lang="en-US" altLang="ko-KR" sz="900" b="1" cap="none" dirty="0" smtClean="0">
                <a:solidFill>
                  <a:srgbClr val="000000"/>
                </a:solidFill>
                <a:latin typeface="굴림" charset="0"/>
                <a:ea typeface="굴림" charset="0"/>
              </a:rPr>
              <a:t>METABOLIC ALTERATIONS IN THE OXIDATIVE STRESS-MEDIATED PPP</a:t>
            </a:r>
            <a:endParaRPr lang="ko-KR" altLang="en-US" sz="900" b="1" cap="none" dirty="0" smtClean="0">
              <a:solidFill>
                <a:srgbClr val="000000"/>
              </a:solidFill>
              <a:latin typeface="굴림" charset="0"/>
              <a:ea typeface="굴림" charset="0"/>
            </a:endParaRPr>
          </a:p>
          <a:p>
            <a:pPr marL="0" indent="0" algn="just" defTabSz="508000" fontAlgn="auto">
              <a:lnSpc>
                <a:spcPct val="108000"/>
              </a:lnSpc>
              <a:spcBef>
                <a:spcPts val="0"/>
              </a:spcBef>
              <a:spcAft>
                <a:spcPts val="0"/>
              </a:spcAft>
              <a:buFontTx/>
              <a:buNone/>
            </a:pPr>
            <a:endParaRPr lang="ko-KR" altLang="en-US" sz="1000" b="1" cap="none" dirty="0" smtClean="0">
              <a:solidFill>
                <a:srgbClr val="000000"/>
              </a:solidFill>
              <a:latin typeface="굴림" charset="0"/>
              <a:ea typeface="굴림" charset="0"/>
            </a:endParaRPr>
          </a:p>
          <a:p>
            <a:pPr marL="0" indent="0" algn="just" defTabSz="508000" fontAlgn="auto">
              <a:lnSpc>
                <a:spcPct val="108000"/>
              </a:lnSpc>
              <a:spcBef>
                <a:spcPts val="0"/>
              </a:spcBef>
              <a:spcAft>
                <a:spcPts val="0"/>
              </a:spcAft>
              <a:buFontTx/>
              <a:buNone/>
            </a:pPr>
            <a:endParaRPr lang="ko-KR" altLang="en-US" sz="900" b="0" cap="none" dirty="0" smtClean="0">
              <a:solidFill>
                <a:schemeClr val="tx1"/>
              </a:solidFill>
              <a:latin typeface="굴림" charset="0"/>
              <a:ea typeface="굴림"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직사각형 4"/>
          <p:cNvSpPr>
            <a:spLocks/>
          </p:cNvSpPr>
          <p:nvPr/>
        </p:nvSpPr>
        <p:spPr>
          <a:xfrm>
            <a:off x="349250" y="404943"/>
            <a:ext cx="8433435" cy="5896610"/>
          </a:xfrm>
          <a:prstGeom prst="rect">
            <a:avLst/>
          </a:prstGeom>
          <a:solidFill>
            <a:schemeClr val="bg1"/>
          </a:solidFill>
          <a:ln w="25400" cap="flat" cmpd="sng">
            <a:solidFill>
              <a:schemeClr val="bg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914400" eaLnBrk="0" fontAlgn="auto">
              <a:lnSpc>
                <a:spcPct val="100000"/>
              </a:lnSpc>
              <a:spcBef>
                <a:spcPts val="0"/>
              </a:spcBef>
              <a:spcAft>
                <a:spcPts val="0"/>
              </a:spcAft>
              <a:buFontTx/>
              <a:buNone/>
            </a:pPr>
            <a:endParaRPr lang="ko-KR" altLang="en-US" sz="1800" b="0" cap="none" dirty="0" smtClean="0">
              <a:latin typeface="맑은 고딕" charset="0"/>
              <a:ea typeface="맑은 고딕" charset="0"/>
            </a:endParaRPr>
          </a:p>
        </p:txBody>
      </p:sp>
      <p:sp>
        <p:nvSpPr>
          <p:cNvPr id="2" name="TextBox 1"/>
          <p:cNvSpPr txBox="1"/>
          <p:nvPr/>
        </p:nvSpPr>
        <p:spPr>
          <a:xfrm>
            <a:off x="3253780" y="2891583"/>
            <a:ext cx="3046411" cy="923330"/>
          </a:xfrm>
          <a:prstGeom prst="rect">
            <a:avLst/>
          </a:prstGeom>
          <a:noFill/>
        </p:spPr>
        <p:txBody>
          <a:bodyPr wrap="square" rtlCol="0">
            <a:spAutoFit/>
          </a:bodyPr>
          <a:lstStyle/>
          <a:p>
            <a:r>
              <a:rPr lang="en-US" altLang="ko-KR" sz="5400" b="1" dirty="0" smtClean="0"/>
              <a:t>Q  &amp;  A</a:t>
            </a:r>
            <a:endParaRPr lang="ko-KR" altLang="en-US" sz="54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직사각형 3"/>
          <p:cNvSpPr>
            <a:spLocks/>
          </p:cNvSpPr>
          <p:nvPr/>
        </p:nvSpPr>
        <p:spPr>
          <a:xfrm>
            <a:off x="421640" y="363220"/>
            <a:ext cx="8433435" cy="5896610"/>
          </a:xfrm>
          <a:prstGeom prst="rect">
            <a:avLst/>
          </a:prstGeom>
          <a:solidFill>
            <a:schemeClr val="bg1"/>
          </a:solidFill>
          <a:ln w="25400" cap="flat" cmpd="sng">
            <a:solidFill>
              <a:schemeClr val="bg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0" fontAlgn="auto">
              <a:lnSpc>
                <a:spcPct val="100000"/>
              </a:lnSpc>
              <a:spcBef>
                <a:spcPts val="0"/>
              </a:spcBef>
              <a:spcAft>
                <a:spcPts val="0"/>
              </a:spcAft>
              <a:buFontTx/>
              <a:buNone/>
            </a:pPr>
            <a:endParaRPr lang="ko-KR" altLang="en-US" sz="1800" b="0" cap="none" dirty="0" smtClean="0">
              <a:latin typeface="맑은 고딕" charset="0"/>
              <a:ea typeface="맑은 고딕" charset="0"/>
            </a:endParaRPr>
          </a:p>
        </p:txBody>
      </p:sp>
      <p:sp>
        <p:nvSpPr>
          <p:cNvPr id="5" name="TextBox 4"/>
          <p:cNvSpPr txBox="1"/>
          <p:nvPr/>
        </p:nvSpPr>
        <p:spPr>
          <a:xfrm>
            <a:off x="1298461" y="1507196"/>
            <a:ext cx="2226597" cy="584775"/>
          </a:xfrm>
          <a:prstGeom prst="rect">
            <a:avLst/>
          </a:prstGeom>
          <a:noFill/>
        </p:spPr>
        <p:txBody>
          <a:bodyPr wrap="square" rtlCol="0">
            <a:spAutoFit/>
          </a:bodyPr>
          <a:lstStyle/>
          <a:p>
            <a:r>
              <a:rPr lang="en-US" altLang="ko-KR" sz="3200" dirty="0" smtClean="0"/>
              <a:t>INDEX</a:t>
            </a:r>
            <a:endParaRPr lang="ko-KR" altLang="en-US" sz="3200" dirty="0"/>
          </a:p>
        </p:txBody>
      </p:sp>
      <p:sp>
        <p:nvSpPr>
          <p:cNvPr id="6" name="TextBox 5"/>
          <p:cNvSpPr txBox="1"/>
          <p:nvPr/>
        </p:nvSpPr>
        <p:spPr>
          <a:xfrm>
            <a:off x="1691680" y="2708920"/>
            <a:ext cx="2592288" cy="2677656"/>
          </a:xfrm>
          <a:prstGeom prst="rect">
            <a:avLst/>
          </a:prstGeom>
          <a:noFill/>
        </p:spPr>
        <p:txBody>
          <a:bodyPr wrap="square" rtlCol="0">
            <a:spAutoFit/>
          </a:bodyPr>
          <a:lstStyle/>
          <a:p>
            <a:pPr marL="285750" indent="-285750">
              <a:buFont typeface="Arial" pitchFamily="34" charset="0"/>
              <a:buChar char="•"/>
            </a:pPr>
            <a:r>
              <a:rPr lang="en-US" altLang="ko-KR" sz="2400" b="1" dirty="0" smtClean="0"/>
              <a:t>PPP?</a:t>
            </a:r>
          </a:p>
          <a:p>
            <a:pPr marL="285750" indent="-285750">
              <a:buFont typeface="Arial" pitchFamily="34" charset="0"/>
              <a:buChar char="•"/>
            </a:pPr>
            <a:endParaRPr lang="en-US" altLang="ko-KR" sz="2400" b="1" dirty="0" smtClean="0"/>
          </a:p>
          <a:p>
            <a:pPr marL="285750" indent="-285750">
              <a:buFont typeface="Arial" pitchFamily="34" charset="0"/>
              <a:buChar char="•"/>
            </a:pPr>
            <a:endParaRPr lang="en-US" altLang="ko-KR" sz="2400" b="1" dirty="0" smtClean="0"/>
          </a:p>
          <a:p>
            <a:pPr marL="285750" indent="-285750">
              <a:buFont typeface="Arial" pitchFamily="34" charset="0"/>
              <a:buChar char="•"/>
            </a:pPr>
            <a:r>
              <a:rPr lang="en-US" altLang="ko-KR" sz="2400" b="1" dirty="0" smtClean="0"/>
              <a:t>PPP in Cancer</a:t>
            </a:r>
          </a:p>
          <a:p>
            <a:pPr marL="285750" indent="-285750">
              <a:buFont typeface="Arial" pitchFamily="34" charset="0"/>
              <a:buChar char="•"/>
            </a:pPr>
            <a:endParaRPr lang="en-US" altLang="ko-KR" sz="2400" b="1" dirty="0" smtClean="0"/>
          </a:p>
          <a:p>
            <a:pPr marL="285750" indent="-285750">
              <a:buFont typeface="Arial" pitchFamily="34" charset="0"/>
              <a:buChar char="•"/>
            </a:pPr>
            <a:endParaRPr lang="en-US" altLang="ko-KR" sz="2400" b="1" dirty="0" smtClean="0"/>
          </a:p>
          <a:p>
            <a:pPr marL="285750" indent="-285750">
              <a:buFont typeface="Arial" pitchFamily="34" charset="0"/>
              <a:buChar char="•"/>
            </a:pPr>
            <a:r>
              <a:rPr lang="en-US" altLang="ko-KR" sz="2400" b="1" dirty="0" smtClean="0"/>
              <a:t>Therapy</a:t>
            </a:r>
            <a:endParaRPr lang="ko-KR" altLang="en-US" sz="2400" b="1" dirty="0"/>
          </a:p>
        </p:txBody>
      </p:sp>
    </p:spTree>
    <p:extLst>
      <p:ext uri="{BB962C8B-B14F-4D97-AF65-F5344CB8AC3E}">
        <p14:creationId xmlns:p14="http://schemas.microsoft.com/office/powerpoint/2010/main" val="807890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직사각형 4"/>
          <p:cNvSpPr>
            <a:spLocks/>
          </p:cNvSpPr>
          <p:nvPr/>
        </p:nvSpPr>
        <p:spPr>
          <a:xfrm>
            <a:off x="421640" y="363220"/>
            <a:ext cx="8433435" cy="5896610"/>
          </a:xfrm>
          <a:prstGeom prst="rect">
            <a:avLst/>
          </a:prstGeom>
          <a:solidFill>
            <a:schemeClr val="bg1"/>
          </a:solidFill>
          <a:ln w="25400" cap="flat" cmpd="sng">
            <a:solidFill>
              <a:schemeClr val="bg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0" fontAlgn="auto">
              <a:lnSpc>
                <a:spcPct val="100000"/>
              </a:lnSpc>
              <a:spcBef>
                <a:spcPts val="0"/>
              </a:spcBef>
              <a:spcAft>
                <a:spcPts val="0"/>
              </a:spcAft>
              <a:buFontTx/>
              <a:buNone/>
            </a:pPr>
            <a:endParaRPr lang="ko-KR" altLang="en-US" sz="1800" b="0" cap="none" dirty="0" smtClean="0">
              <a:latin typeface="맑은 고딕" charset="0"/>
              <a:ea typeface="맑은 고딕" charset="0"/>
            </a:endParaRPr>
          </a:p>
        </p:txBody>
      </p:sp>
      <p:sp>
        <p:nvSpPr>
          <p:cNvPr id="7" name="TextBox 6"/>
          <p:cNvSpPr txBox="1">
            <a:spLocks/>
          </p:cNvSpPr>
          <p:nvPr/>
        </p:nvSpPr>
        <p:spPr>
          <a:xfrm>
            <a:off x="2930525" y="2587625"/>
            <a:ext cx="5167630" cy="3442335"/>
          </a:xfrm>
          <a:prstGeom prst="rect">
            <a:avLst/>
          </a:prstGeom>
          <a:noFill/>
        </p:spPr>
        <p:txBody>
          <a:bodyPr vert="horz" wrap="square" lIns="91440" tIns="45720" rIns="91440" bIns="45720" anchor="t">
            <a:spAutoFit/>
          </a:bodyPr>
          <a:lstStyle/>
          <a:p>
            <a:pPr marL="0" indent="0" algn="l" defTabSz="914400" eaLnBrk="0" fontAlgn="base">
              <a:lnSpc>
                <a:spcPct val="100000"/>
              </a:lnSpc>
              <a:spcBef>
                <a:spcPts val="0"/>
              </a:spcBef>
              <a:spcAft>
                <a:spcPts val="0"/>
              </a:spcAft>
              <a:buFontTx/>
              <a:buNone/>
            </a:pPr>
            <a:endParaRPr lang="ko-KR" altLang="en-US" sz="1000" b="0" cap="none" dirty="0" smtClean="0">
              <a:latin typeface="맑은 고딕" charset="0"/>
              <a:ea typeface="맑은 고딕" charset="0"/>
            </a:endParaRPr>
          </a:p>
          <a:p>
            <a:pPr marL="0" indent="0" algn="l" defTabSz="914400" eaLnBrk="0" fontAlgn="base">
              <a:lnSpc>
                <a:spcPct val="100000"/>
              </a:lnSpc>
              <a:spcBef>
                <a:spcPts val="0"/>
              </a:spcBef>
              <a:spcAft>
                <a:spcPts val="0"/>
              </a:spcAft>
              <a:buFontTx/>
              <a:buNone/>
            </a:pPr>
            <a:r>
              <a:rPr lang="en-US" altLang="ko-KR" sz="1000" b="1" cap="none" dirty="0" smtClean="0">
                <a:latin typeface="맑은 고딕" charset="0"/>
                <a:ea typeface="맑은 고딕" charset="0"/>
              </a:rPr>
              <a:t>Abstract</a:t>
            </a:r>
            <a:endParaRPr lang="ko-KR" altLang="en-US" sz="1000" b="1" cap="none" dirty="0" smtClean="0">
              <a:latin typeface="맑은 고딕" charset="0"/>
              <a:ea typeface="맑은 고딕" charset="0"/>
            </a:endParaRPr>
          </a:p>
          <a:p>
            <a:pPr marL="0" indent="0" algn="l" defTabSz="914400" eaLnBrk="0" fontAlgn="base">
              <a:lnSpc>
                <a:spcPct val="100000"/>
              </a:lnSpc>
              <a:spcBef>
                <a:spcPts val="0"/>
              </a:spcBef>
              <a:spcAft>
                <a:spcPts val="0"/>
              </a:spcAft>
              <a:buFontTx/>
              <a:buNone/>
            </a:pPr>
            <a:endParaRPr lang="ko-KR" altLang="en-US" sz="1000" b="0" cap="none" dirty="0" smtClean="0">
              <a:latin typeface="맑은 고딕" charset="0"/>
              <a:ea typeface="맑은 고딕" charset="0"/>
            </a:endParaRPr>
          </a:p>
          <a:p>
            <a:pPr marL="0" indent="0" algn="l" defTabSz="914400" eaLnBrk="0" fontAlgn="base">
              <a:lnSpc>
                <a:spcPct val="100000"/>
              </a:lnSpc>
              <a:spcBef>
                <a:spcPts val="0"/>
              </a:spcBef>
              <a:spcAft>
                <a:spcPts val="0"/>
              </a:spcAft>
              <a:buFontTx/>
              <a:buNone/>
            </a:pPr>
            <a:r>
              <a:rPr lang="en-US" altLang="ko-KR" sz="1000" b="0" cap="none" dirty="0" smtClean="0">
                <a:latin typeface="맑은 고딕" charset="0"/>
                <a:ea typeface="맑은 고딕" charset="0"/>
              </a:rPr>
              <a:t>Energy metabolism is significantly reprogrammed in many human cancers, and these alterations confer many advantages to cancer cells, including the promotion of biosynthesis, ATP generation, detoxification and support of rapid proliferation.</a:t>
            </a:r>
            <a:endParaRPr lang="ko-KR" altLang="en-US" sz="1000" b="0" cap="none" dirty="0" smtClean="0">
              <a:latin typeface="맑은 고딕" charset="0"/>
              <a:ea typeface="맑은 고딕" charset="0"/>
            </a:endParaRPr>
          </a:p>
          <a:p>
            <a:pPr marL="0" indent="0" algn="l" defTabSz="914400" eaLnBrk="0" fontAlgn="base">
              <a:lnSpc>
                <a:spcPct val="100000"/>
              </a:lnSpc>
              <a:spcBef>
                <a:spcPts val="0"/>
              </a:spcBef>
              <a:spcAft>
                <a:spcPts val="0"/>
              </a:spcAft>
              <a:buFontTx/>
              <a:buNone/>
            </a:pPr>
            <a:r>
              <a:rPr lang="en-US" altLang="ko-KR" sz="1000" b="0" cap="none" dirty="0" smtClean="0">
                <a:latin typeface="맑은 고딕" charset="0"/>
                <a:ea typeface="맑은 고딕" charset="0"/>
              </a:rPr>
              <a:t>The pentose phosphate pathway (PPP) is a major pathway for glucose catabolism.</a:t>
            </a:r>
            <a:endParaRPr lang="ko-KR" altLang="en-US" sz="1000" b="0" cap="none" dirty="0" smtClean="0">
              <a:latin typeface="맑은 고딕" charset="0"/>
              <a:ea typeface="맑은 고딕" charset="0"/>
            </a:endParaRPr>
          </a:p>
          <a:p>
            <a:pPr marL="0" indent="0" algn="l" defTabSz="914400" eaLnBrk="0" fontAlgn="base">
              <a:lnSpc>
                <a:spcPct val="100000"/>
              </a:lnSpc>
              <a:spcBef>
                <a:spcPts val="0"/>
              </a:spcBef>
              <a:spcAft>
                <a:spcPts val="0"/>
              </a:spcAft>
              <a:buFontTx/>
              <a:buNone/>
            </a:pPr>
            <a:r>
              <a:rPr lang="en-US" altLang="ko-KR" sz="1000" b="0" cap="none" dirty="0" smtClean="0">
                <a:latin typeface="맑은 고딕" charset="0"/>
                <a:ea typeface="맑은 고딕" charset="0"/>
              </a:rPr>
              <a:t>The PPP directs glucose flux to its oxidative branch and produces a reduced form of nicotinamide adenine dinucleotide phosphate (NADPH), an essential reductant in anabolic processes.It has become clear that the PPP plays a critical role in regulating cancer cell growth by supplying cells with not only ribose-5-phosphate but also NADPH for detoxification of intracellular reactive oxygen species, reductive biosynthesis and ribose biogenesis. Thus, alteration of the PPP contributes directly to cell proliferation, survival and senescence. Furthermore, recent studies have shown that the PPP is regulated oncogenically and/or metabolically by numerous factors, including tumor suppressors, oncoproteins and intracellular metabolites. Dysregulation of PPP flux dramatically impacts cancer growth and survival. Therefore, a better understanding of how the PPP is reprogrammed and the mechanism underlying the balance between glycolysis and PPP flux in cancer will be valuable in developing therapeutic strategies targeting this pathway.</a:t>
            </a:r>
            <a:endParaRPr lang="ko-KR" altLang="en-US" sz="1000" b="0" cap="none" dirty="0" smtClean="0">
              <a:latin typeface="맑은 고딕" charset="0"/>
              <a:ea typeface="맑은 고딕" charset="0"/>
            </a:endParaRPr>
          </a:p>
          <a:p>
            <a:pPr marL="0" indent="0" algn="l" defTabSz="914400" eaLnBrk="0" fontAlgn="auto">
              <a:lnSpc>
                <a:spcPct val="100000"/>
              </a:lnSpc>
              <a:spcBef>
                <a:spcPts val="0"/>
              </a:spcBef>
              <a:spcAft>
                <a:spcPts val="0"/>
              </a:spcAft>
              <a:buFontTx/>
              <a:buNone/>
            </a:pPr>
            <a:endParaRPr lang="ko-KR" altLang="en-US" sz="1800" b="0" cap="none" dirty="0" smtClean="0">
              <a:latin typeface="맑은 고딕" charset="0"/>
              <a:ea typeface="맑은 고딕" charset="0"/>
            </a:endParaRPr>
          </a:p>
        </p:txBody>
      </p:sp>
      <p:sp>
        <p:nvSpPr>
          <p:cNvPr id="8" name="TextBox 7"/>
          <p:cNvSpPr txBox="1"/>
          <p:nvPr/>
        </p:nvSpPr>
        <p:spPr>
          <a:xfrm>
            <a:off x="2843530" y="1626870"/>
            <a:ext cx="4536440" cy="646430"/>
          </a:xfrm>
          <a:prstGeom prst="rect">
            <a:avLst/>
          </a:prstGeom>
          <a:noFill/>
        </p:spPr>
        <p:txBody>
          <a:bodyPr wrap="square" rtlCol="0">
            <a:spAutoFit/>
          </a:bodyPr>
          <a:lstStyle/>
          <a:p>
            <a:r>
              <a:rPr lang="en-US" altLang="ko-KR" b="1" dirty="0" smtClean="0"/>
              <a:t>Regulation of the pentose phosphate pathway in cancer </a:t>
            </a:r>
            <a:endParaRPr lang="ko-KR" altLang="en-US" dirty="0"/>
          </a:p>
        </p:txBody>
      </p:sp>
    </p:spTree>
    <p:extLst>
      <p:ext uri="{BB962C8B-B14F-4D97-AF65-F5344CB8AC3E}">
        <p14:creationId xmlns:p14="http://schemas.microsoft.com/office/powerpoint/2010/main" val="3484972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직사각형 4"/>
          <p:cNvSpPr>
            <a:spLocks/>
          </p:cNvSpPr>
          <p:nvPr/>
        </p:nvSpPr>
        <p:spPr>
          <a:xfrm>
            <a:off x="217805" y="203200"/>
            <a:ext cx="8637270" cy="6415405"/>
          </a:xfrm>
          <a:prstGeom prst="rect">
            <a:avLst/>
          </a:prstGeom>
          <a:solidFill>
            <a:schemeClr val="bg1"/>
          </a:solidFill>
          <a:ln w="25400" cap="flat" cmpd="sng">
            <a:solidFill>
              <a:schemeClr val="bg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0" fontAlgn="auto">
              <a:lnSpc>
                <a:spcPct val="100000"/>
              </a:lnSpc>
              <a:spcBef>
                <a:spcPts val="0"/>
              </a:spcBef>
              <a:spcAft>
                <a:spcPts val="0"/>
              </a:spcAft>
              <a:buFontTx/>
              <a:buNone/>
            </a:pPr>
            <a:endParaRPr lang="ko-KR" altLang="en-US" sz="1800" b="0" cap="none" dirty="0" smtClean="0">
              <a:latin typeface="맑은 고딕" charset="0"/>
              <a:ea typeface="맑은 고딕" charset="0"/>
            </a:endParaRPr>
          </a:p>
        </p:txBody>
      </p:sp>
      <p:sp>
        <p:nvSpPr>
          <p:cNvPr id="6" name="텍스트 상자 5"/>
          <p:cNvSpPr txBox="1">
            <a:spLocks/>
          </p:cNvSpPr>
          <p:nvPr/>
        </p:nvSpPr>
        <p:spPr>
          <a:xfrm>
            <a:off x="2296795" y="5160645"/>
            <a:ext cx="4129405" cy="1581150"/>
          </a:xfrm>
          <a:prstGeom prst="rect">
            <a:avLst/>
          </a:prstGeom>
          <a:noFill/>
          <a:ln w="0">
            <a:noFill/>
            <a:prstDash/>
          </a:ln>
        </p:spPr>
        <p:txBody>
          <a:bodyPr vert="horz" wrap="square" lIns="89535" tIns="46355" rIns="89535" bIns="46355" anchor="t">
            <a:spAutoFit/>
          </a:bodyPr>
          <a:lstStyle/>
          <a:p>
            <a:pPr marL="0" indent="0" algn="just" defTabSz="508000" fontAlgn="auto">
              <a:lnSpc>
                <a:spcPct val="108000"/>
              </a:lnSpc>
              <a:spcBef>
                <a:spcPts val="0"/>
              </a:spcBef>
              <a:spcAft>
                <a:spcPts val="0"/>
              </a:spcAft>
              <a:buFontTx/>
              <a:buNone/>
            </a:pPr>
            <a:r>
              <a:rPr lang="en-US" altLang="ko-KR" sz="1000" b="1" cap="none" dirty="0" smtClean="0">
                <a:solidFill>
                  <a:srgbClr val="000000"/>
                </a:solidFill>
                <a:latin typeface="굴림" charset="0"/>
                <a:ea typeface="굴림" charset="0"/>
              </a:rPr>
              <a:t>A schematic representation of the PPP and glycolysis is shown</a:t>
            </a:r>
            <a:r>
              <a:rPr lang="en-US" altLang="ko-KR" sz="1000" b="0" cap="none" dirty="0" smtClean="0">
                <a:solidFill>
                  <a:srgbClr val="000000"/>
                </a:solidFill>
                <a:latin typeface="굴림" charset="0"/>
                <a:ea typeface="굴림" charset="0"/>
              </a:rPr>
              <a:t> . </a:t>
            </a:r>
            <a:endParaRPr lang="ko-KR" altLang="en-US" sz="1000" b="0" cap="none" dirty="0" smtClean="0">
              <a:solidFill>
                <a:srgbClr val="000000"/>
              </a:solidFill>
              <a:latin typeface="굴림" charset="0"/>
              <a:ea typeface="굴림" charset="0"/>
            </a:endParaRPr>
          </a:p>
          <a:p>
            <a:pPr marL="0" indent="0" algn="just" defTabSz="508000" fontAlgn="auto">
              <a:lnSpc>
                <a:spcPct val="108000"/>
              </a:lnSpc>
              <a:spcBef>
                <a:spcPts val="0"/>
              </a:spcBef>
              <a:spcAft>
                <a:spcPts val="0"/>
              </a:spcAft>
              <a:buFontTx/>
              <a:buNone/>
            </a:pPr>
            <a:r>
              <a:rPr lang="en-US" altLang="ko-KR" sz="900" b="0" cap="none" dirty="0" smtClean="0">
                <a:solidFill>
                  <a:srgbClr val="000000"/>
                </a:solidFill>
                <a:latin typeface="굴림" charset="0"/>
                <a:ea typeface="굴림" charset="0"/>
              </a:rPr>
              <a:t>PPP, pentose phosphate pathway; G6PD, glucose-6-phosphate dehydrogenase; 6PGD, 6-phosphogluconate dehydrogenase; TKT, transketolase; Taldo1, transaldolase;  HK, hexokinase;  GLUT, glucose transporters; PFK1, phosphofructokinse-1; PGM, phosphoglyceratemutase;  PKM2, pyruvate kinase (PK)-M2;  LDHA, lactate dehydrogenase A;  FBP, fructose-1,6-bisphosphate; PEP, phosphoenolpyruvate</a:t>
            </a:r>
            <a:endParaRPr lang="ko-KR" altLang="en-US" sz="900" b="0" cap="none" dirty="0" smtClean="0">
              <a:solidFill>
                <a:srgbClr val="000000"/>
              </a:solidFill>
              <a:latin typeface="굴림" charset="0"/>
              <a:ea typeface="굴림" charset="0"/>
            </a:endParaRPr>
          </a:p>
          <a:p>
            <a:pPr marL="0" indent="0" algn="l" defTabSz="508000" fontAlgn="auto">
              <a:lnSpc>
                <a:spcPct val="100000"/>
              </a:lnSpc>
              <a:spcBef>
                <a:spcPts val="0"/>
              </a:spcBef>
              <a:spcAft>
                <a:spcPts val="0"/>
              </a:spcAft>
              <a:buFontTx/>
              <a:buNone/>
            </a:pPr>
            <a:endParaRPr lang="ko-KR" altLang="en-US" sz="1800" b="0" cap="none" dirty="0" smtClean="0">
              <a:solidFill>
                <a:schemeClr val="tx1"/>
              </a:solidFill>
              <a:latin typeface="굴림" charset="0"/>
              <a:ea typeface="굴림" charset="0"/>
            </a:endParaRPr>
          </a:p>
        </p:txBody>
      </p:sp>
      <p:pic>
        <p:nvPicPr>
          <p:cNvPr id="7" name="그림 6" descr="C:/Documents and Settings/user/Application Data/PolarisOffice/ETemp/3632_1672096/fImage25708315941.png"/>
          <p:cNvPicPr>
            <a:picLocks noChangeAspect="1"/>
          </p:cNvPicPr>
          <p:nvPr/>
        </p:nvPicPr>
        <p:blipFill rotWithShape="1">
          <a:blip r:embed="rId2">
            <a:extLst>
              <a:ext uri="{28A0092B-C50C-407E-A947-70E740481C1C}">
                <a14:useLocalDpi xmlns:a14="http://schemas.microsoft.com/office/drawing/2010/main" val="0"/>
              </a:ext>
            </a:extLst>
          </a:blip>
          <a:srcRect l="22256" t="31370" r="26708" b="6731"/>
          <a:stretch>
            <a:fillRect/>
          </a:stretch>
        </p:blipFill>
        <p:spPr>
          <a:xfrm>
            <a:off x="392430" y="1162685"/>
            <a:ext cx="4404360" cy="3809364"/>
          </a:xfrm>
          <a:prstGeom prst="rect">
            <a:avLst/>
          </a:prstGeom>
          <a:noFill/>
        </p:spPr>
      </p:pic>
      <p:pic>
        <p:nvPicPr>
          <p:cNvPr id="8" name="그림 7" descr="C:/Documents and Settings/user/Application Data/PolarisOffice/ETemp/3632_1672096/fImage1952481608467.png"/>
          <p:cNvPicPr>
            <a:picLocks noChangeAspect="1"/>
          </p:cNvPicPr>
          <p:nvPr/>
        </p:nvPicPr>
        <p:blipFill rotWithShape="1">
          <a:blip r:embed="rId3">
            <a:extLst>
              <a:ext uri="{28A0092B-C50C-407E-A947-70E740481C1C}">
                <a14:useLocalDpi xmlns:a14="http://schemas.microsoft.com/office/drawing/2010/main" val="0"/>
              </a:ext>
            </a:extLst>
          </a:blip>
          <a:srcRect l="33745" t="25076" r="35554" b="19401"/>
          <a:stretch>
            <a:fillRect/>
          </a:stretch>
        </p:blipFill>
        <p:spPr>
          <a:xfrm>
            <a:off x="5189855" y="1075055"/>
            <a:ext cx="3417570" cy="3896995"/>
          </a:xfrm>
          <a:prstGeom prst="rect">
            <a:avLst/>
          </a:prstGeom>
          <a:noFill/>
        </p:spPr>
      </p:pic>
      <p:grpSp>
        <p:nvGrpSpPr>
          <p:cNvPr id="11" name="그룹 10"/>
          <p:cNvGrpSpPr/>
          <p:nvPr/>
        </p:nvGrpSpPr>
        <p:grpSpPr>
          <a:xfrm>
            <a:off x="697230" y="421640"/>
            <a:ext cx="7691120" cy="335280"/>
            <a:chOff x="697230" y="421640"/>
            <a:chExt cx="7691120" cy="335280"/>
          </a:xfrm>
        </p:grpSpPr>
        <p:cxnSp>
          <p:nvCxnSpPr>
            <p:cNvPr id="9" name="도형 8"/>
            <p:cNvCxnSpPr/>
            <p:nvPr/>
          </p:nvCxnSpPr>
          <p:spPr>
            <a:xfrm>
              <a:off x="697230" y="741680"/>
              <a:ext cx="7691120" cy="15240"/>
            </a:xfrm>
            <a:prstGeom prst="line">
              <a:avLst/>
            </a:prstGeom>
            <a:ln w="31750" cap="flat" cmpd="sng">
              <a:solidFill>
                <a:schemeClr val="accent2">
                  <a:lumMod val="75000"/>
                  <a:lumOff val="0"/>
                  <a:alpha val="10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텍스트 상자 9"/>
            <p:cNvSpPr txBox="1">
              <a:spLocks/>
            </p:cNvSpPr>
            <p:nvPr/>
          </p:nvSpPr>
          <p:spPr>
            <a:xfrm>
              <a:off x="756285" y="421640"/>
              <a:ext cx="3780155" cy="278130"/>
            </a:xfrm>
            <a:prstGeom prst="rect">
              <a:avLst/>
            </a:prstGeom>
            <a:noFill/>
            <a:ln w="0">
              <a:noFill/>
              <a:prstDash/>
            </a:ln>
          </p:spPr>
          <p:txBody>
            <a:bodyPr vert="horz" wrap="square" lIns="89535" tIns="46355" rIns="89535" bIns="46355" anchor="t">
              <a:spAutoFit/>
            </a:bodyPr>
            <a:lstStyle/>
            <a:p>
              <a:pPr marL="0" indent="0" algn="l" defTabSz="508000" fontAlgn="auto">
                <a:lnSpc>
                  <a:spcPct val="100000"/>
                </a:lnSpc>
                <a:spcBef>
                  <a:spcPts val="0"/>
                </a:spcBef>
                <a:spcAft>
                  <a:spcPts val="0"/>
                </a:spcAft>
                <a:buFontTx/>
                <a:buNone/>
              </a:pPr>
              <a:r>
                <a:rPr lang="en-US" altLang="ko-KR" sz="1200" b="1" cap="none" dirty="0" smtClean="0">
                  <a:solidFill>
                    <a:schemeClr val="tx1"/>
                  </a:solidFill>
                  <a:latin typeface="굴림" charset="0"/>
                  <a:ea typeface="굴림" charset="0"/>
                </a:rPr>
                <a:t>Regulation of  PPP in cancer</a:t>
              </a:r>
              <a:endParaRPr lang="ko-KR" altLang="en-US" sz="1200" b="1" cap="none" dirty="0" smtClean="0">
                <a:solidFill>
                  <a:schemeClr val="tx1"/>
                </a:solidFill>
                <a:latin typeface="굴림" charset="0"/>
                <a:ea typeface="굴림" charset="0"/>
              </a:endParaRPr>
            </a:p>
          </p:txBody>
        </p:sp>
      </p:grpSp>
    </p:spTree>
    <p:extLst>
      <p:ext uri="{BB962C8B-B14F-4D97-AF65-F5344CB8AC3E}">
        <p14:creationId xmlns:p14="http://schemas.microsoft.com/office/powerpoint/2010/main" val="2302748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직사각형 4"/>
          <p:cNvSpPr>
            <a:spLocks/>
          </p:cNvSpPr>
          <p:nvPr/>
        </p:nvSpPr>
        <p:spPr>
          <a:xfrm>
            <a:off x="189230" y="218440"/>
            <a:ext cx="8665845" cy="6113780"/>
          </a:xfrm>
          <a:prstGeom prst="rect">
            <a:avLst/>
          </a:prstGeom>
          <a:solidFill>
            <a:schemeClr val="bg1"/>
          </a:solidFill>
          <a:ln w="25400" cap="flat" cmpd="sng">
            <a:solidFill>
              <a:schemeClr val="bg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0" fontAlgn="auto">
              <a:lnSpc>
                <a:spcPct val="100000"/>
              </a:lnSpc>
              <a:spcBef>
                <a:spcPts val="0"/>
              </a:spcBef>
              <a:spcAft>
                <a:spcPts val="0"/>
              </a:spcAft>
              <a:buFontTx/>
              <a:buNone/>
            </a:pPr>
            <a:endParaRPr lang="ko-KR" altLang="en-US" sz="1800" b="0" cap="none" dirty="0" smtClean="0">
              <a:latin typeface="맑은 고딕" charset="0"/>
              <a:ea typeface="맑은 고딕" charset="0"/>
            </a:endParaRPr>
          </a:p>
        </p:txBody>
      </p:sp>
      <p:pic>
        <p:nvPicPr>
          <p:cNvPr id="6" name="그림 5" descr="C:/Documents and Settings/user/Application Data/PolarisOffice/ETemp/3632_1672096/fImage6053971656334.png"/>
          <p:cNvPicPr>
            <a:picLocks noChangeAspect="1"/>
          </p:cNvPicPr>
          <p:nvPr/>
        </p:nvPicPr>
        <p:blipFill rotWithShape="1">
          <a:blip r:embed="rId2">
            <a:extLst>
              <a:ext uri="{28A0092B-C50C-407E-A947-70E740481C1C}">
                <a14:useLocalDpi xmlns:a14="http://schemas.microsoft.com/office/drawing/2010/main" val="0"/>
              </a:ext>
            </a:extLst>
          </a:blip>
          <a:srcRect l="3500" t="28842" r="35131" b="9481"/>
          <a:stretch>
            <a:fillRect/>
          </a:stretch>
        </p:blipFill>
        <p:spPr>
          <a:xfrm>
            <a:off x="1511935" y="1323975"/>
            <a:ext cx="5612130" cy="4230370"/>
          </a:xfrm>
          <a:prstGeom prst="rect">
            <a:avLst/>
          </a:prstGeom>
          <a:noFill/>
        </p:spPr>
      </p:pic>
      <p:grpSp>
        <p:nvGrpSpPr>
          <p:cNvPr id="11" name="그룹 10"/>
          <p:cNvGrpSpPr/>
          <p:nvPr/>
        </p:nvGrpSpPr>
        <p:grpSpPr>
          <a:xfrm>
            <a:off x="697230" y="421640"/>
            <a:ext cx="7691120" cy="335280"/>
            <a:chOff x="697230" y="421640"/>
            <a:chExt cx="7691120" cy="335280"/>
          </a:xfrm>
        </p:grpSpPr>
        <p:cxnSp>
          <p:nvCxnSpPr>
            <p:cNvPr id="12" name="도형 11"/>
            <p:cNvCxnSpPr/>
            <p:nvPr/>
          </p:nvCxnSpPr>
          <p:spPr>
            <a:xfrm>
              <a:off x="697230" y="741680"/>
              <a:ext cx="7691120" cy="15240"/>
            </a:xfrm>
            <a:prstGeom prst="line">
              <a:avLst/>
            </a:prstGeom>
            <a:ln w="31750" cap="flat" cmpd="sng">
              <a:solidFill>
                <a:schemeClr val="accent2">
                  <a:lumMod val="75000"/>
                  <a:lumOff val="0"/>
                  <a:alpha val="10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텍스트 상자 12"/>
            <p:cNvSpPr txBox="1">
              <a:spLocks/>
            </p:cNvSpPr>
            <p:nvPr/>
          </p:nvSpPr>
          <p:spPr>
            <a:xfrm>
              <a:off x="756285" y="421640"/>
              <a:ext cx="3780155" cy="278130"/>
            </a:xfrm>
            <a:prstGeom prst="rect">
              <a:avLst/>
            </a:prstGeom>
            <a:noFill/>
            <a:ln w="0">
              <a:noFill/>
              <a:prstDash/>
            </a:ln>
          </p:spPr>
          <p:txBody>
            <a:bodyPr vert="horz" wrap="square" lIns="89535" tIns="46355" rIns="89535" bIns="46355" anchor="t">
              <a:spAutoFit/>
            </a:bodyPr>
            <a:lstStyle/>
            <a:p>
              <a:pPr marL="0" indent="0" algn="l" defTabSz="508000" fontAlgn="auto">
                <a:lnSpc>
                  <a:spcPct val="100000"/>
                </a:lnSpc>
                <a:spcBef>
                  <a:spcPts val="0"/>
                </a:spcBef>
                <a:spcAft>
                  <a:spcPts val="0"/>
                </a:spcAft>
                <a:buFontTx/>
                <a:buNone/>
              </a:pPr>
              <a:r>
                <a:rPr lang="en-US" altLang="ko-KR" sz="1200" b="1" cap="none" dirty="0" smtClean="0">
                  <a:solidFill>
                    <a:schemeClr val="tx1"/>
                  </a:solidFill>
                  <a:latin typeface="굴림" charset="0"/>
                  <a:ea typeface="굴림" charset="0"/>
                </a:rPr>
                <a:t>Regulation of  PPP in cancer</a:t>
              </a:r>
              <a:endParaRPr lang="ko-KR" altLang="en-US" sz="1200" b="1" cap="none" dirty="0" smtClean="0">
                <a:solidFill>
                  <a:schemeClr val="tx1"/>
                </a:solidFill>
                <a:latin typeface="굴림" charset="0"/>
                <a:ea typeface="굴림" charset="0"/>
              </a:endParaRPr>
            </a:p>
          </p:txBody>
        </p:sp>
      </p:grpSp>
    </p:spTree>
    <p:extLst>
      <p:ext uri="{BB962C8B-B14F-4D97-AF65-F5344CB8AC3E}">
        <p14:creationId xmlns:p14="http://schemas.microsoft.com/office/powerpoint/2010/main" val="2832887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직사각형 4"/>
          <p:cNvSpPr>
            <a:spLocks/>
          </p:cNvSpPr>
          <p:nvPr/>
        </p:nvSpPr>
        <p:spPr>
          <a:xfrm>
            <a:off x="285750" y="254000"/>
            <a:ext cx="8569325" cy="6049010"/>
          </a:xfrm>
          <a:prstGeom prst="rect">
            <a:avLst/>
          </a:prstGeom>
          <a:solidFill>
            <a:schemeClr val="bg1"/>
          </a:solidFill>
          <a:ln w="25400" cap="flat" cmpd="sng">
            <a:solidFill>
              <a:schemeClr val="bg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0" fontAlgn="auto">
              <a:lnSpc>
                <a:spcPct val="100000"/>
              </a:lnSpc>
              <a:spcBef>
                <a:spcPts val="0"/>
              </a:spcBef>
              <a:spcAft>
                <a:spcPts val="0"/>
              </a:spcAft>
              <a:buFontTx/>
              <a:buNone/>
            </a:pPr>
            <a:endParaRPr lang="ko-KR" altLang="en-US" sz="1800" b="0" cap="none" dirty="0" smtClean="0">
              <a:latin typeface="맑은 고딕" charset="0"/>
              <a:ea typeface="맑은 고딕" charset="0"/>
            </a:endParaRPr>
          </a:p>
        </p:txBody>
      </p:sp>
      <p:pic>
        <p:nvPicPr>
          <p:cNvPr id="6" name="그림 5" descr="C:/Documents and Settings/user/Application Data/PolarisOffice/ETemp/3632_1672096/fImage4962911616500.png"/>
          <p:cNvPicPr>
            <a:picLocks noChangeAspect="1"/>
          </p:cNvPicPr>
          <p:nvPr/>
        </p:nvPicPr>
        <p:blipFill rotWithShape="1">
          <a:blip r:embed="rId2">
            <a:extLst>
              <a:ext uri="{28A0092B-C50C-407E-A947-70E740481C1C}">
                <a14:useLocalDpi xmlns:a14="http://schemas.microsoft.com/office/drawing/2010/main" val="0"/>
              </a:ext>
            </a:extLst>
          </a:blip>
          <a:srcRect l="4291" t="24592" r="35451" b="18388"/>
          <a:stretch>
            <a:fillRect/>
          </a:stretch>
        </p:blipFill>
        <p:spPr>
          <a:xfrm>
            <a:off x="3285490" y="1365885"/>
            <a:ext cx="4928870" cy="3620135"/>
          </a:xfrm>
          <a:prstGeom prst="rect">
            <a:avLst/>
          </a:prstGeom>
          <a:noFill/>
        </p:spPr>
      </p:pic>
      <p:grpSp>
        <p:nvGrpSpPr>
          <p:cNvPr id="11" name="그룹 10"/>
          <p:cNvGrpSpPr/>
          <p:nvPr/>
        </p:nvGrpSpPr>
        <p:grpSpPr>
          <a:xfrm>
            <a:off x="697230" y="421640"/>
            <a:ext cx="7691120" cy="335280"/>
            <a:chOff x="697230" y="421640"/>
            <a:chExt cx="7691120" cy="335280"/>
          </a:xfrm>
        </p:grpSpPr>
        <p:cxnSp>
          <p:nvCxnSpPr>
            <p:cNvPr id="12" name="도형 11"/>
            <p:cNvCxnSpPr/>
            <p:nvPr/>
          </p:nvCxnSpPr>
          <p:spPr>
            <a:xfrm>
              <a:off x="697230" y="741680"/>
              <a:ext cx="7691120" cy="15240"/>
            </a:xfrm>
            <a:prstGeom prst="line">
              <a:avLst/>
            </a:prstGeom>
            <a:ln w="31750" cap="flat" cmpd="sng">
              <a:solidFill>
                <a:schemeClr val="accent2">
                  <a:lumMod val="75000"/>
                  <a:lumOff val="0"/>
                  <a:alpha val="10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텍스트 상자 12"/>
            <p:cNvSpPr txBox="1">
              <a:spLocks/>
            </p:cNvSpPr>
            <p:nvPr/>
          </p:nvSpPr>
          <p:spPr>
            <a:xfrm>
              <a:off x="756285" y="421640"/>
              <a:ext cx="3780155" cy="278130"/>
            </a:xfrm>
            <a:prstGeom prst="rect">
              <a:avLst/>
            </a:prstGeom>
            <a:noFill/>
            <a:ln w="0">
              <a:noFill/>
              <a:prstDash/>
            </a:ln>
          </p:spPr>
          <p:txBody>
            <a:bodyPr vert="horz" wrap="square" lIns="89535" tIns="46355" rIns="89535" bIns="46355" anchor="t">
              <a:spAutoFit/>
            </a:bodyPr>
            <a:lstStyle/>
            <a:p>
              <a:pPr marL="0" indent="0" algn="l" defTabSz="508000" fontAlgn="auto">
                <a:lnSpc>
                  <a:spcPct val="100000"/>
                </a:lnSpc>
                <a:spcBef>
                  <a:spcPts val="0"/>
                </a:spcBef>
                <a:spcAft>
                  <a:spcPts val="0"/>
                </a:spcAft>
                <a:buFontTx/>
                <a:buNone/>
              </a:pPr>
              <a:r>
                <a:rPr lang="en-US" altLang="ko-KR" sz="1200" b="1" cap="none" dirty="0" smtClean="0">
                  <a:solidFill>
                    <a:schemeClr val="tx1"/>
                  </a:solidFill>
                  <a:latin typeface="굴림" charset="0"/>
                  <a:ea typeface="굴림" charset="0"/>
                </a:rPr>
                <a:t>Regulation of  PPP in cancer</a:t>
              </a:r>
              <a:endParaRPr lang="ko-KR" altLang="en-US" sz="1200" b="1" cap="none" dirty="0" smtClean="0">
                <a:solidFill>
                  <a:schemeClr val="tx1"/>
                </a:solidFill>
                <a:latin typeface="굴림" charset="0"/>
                <a:ea typeface="굴림" charset="0"/>
              </a:endParaRPr>
            </a:p>
          </p:txBody>
        </p:sp>
      </p:grpSp>
      <p:sp>
        <p:nvSpPr>
          <p:cNvPr id="14" name="텍스트 상자 13"/>
          <p:cNvSpPr txBox="1">
            <a:spLocks/>
          </p:cNvSpPr>
          <p:nvPr/>
        </p:nvSpPr>
        <p:spPr>
          <a:xfrm>
            <a:off x="1874520" y="5290820"/>
            <a:ext cx="4697095" cy="925195"/>
          </a:xfrm>
          <a:prstGeom prst="rect">
            <a:avLst/>
          </a:prstGeom>
          <a:noFill/>
          <a:ln w="0">
            <a:noFill/>
            <a:prstDash/>
          </a:ln>
        </p:spPr>
        <p:txBody>
          <a:bodyPr vert="horz" wrap="square" lIns="89535" tIns="46355" rIns="89535" bIns="46355" anchor="t">
            <a:spAutoFit/>
          </a:bodyPr>
          <a:lstStyle/>
          <a:p>
            <a:pPr marL="0" indent="0" algn="just" defTabSz="508000" fontAlgn="auto">
              <a:lnSpc>
                <a:spcPct val="108000"/>
              </a:lnSpc>
              <a:spcBef>
                <a:spcPts val="0"/>
              </a:spcBef>
              <a:spcAft>
                <a:spcPts val="800"/>
              </a:spcAft>
              <a:buFontTx/>
              <a:buNone/>
            </a:pPr>
            <a:r>
              <a:rPr lang="en-US" altLang="ko-KR" sz="1000" b="0" cap="none" dirty="0" smtClean="0">
                <a:solidFill>
                  <a:srgbClr val="000000"/>
                </a:solidFill>
                <a:latin typeface="굴림" charset="0"/>
                <a:ea typeface="굴림" charset="0"/>
              </a:rPr>
              <a:t>Typically, cancer cells rely on glycolysis for energy production from glucose. In the 1920's, the German physiologist Otto Warburg observed that cancer cells consume large amounts of glucose and convert it to lactate even in the presence of oxygen (called aerobic glycolysis or the Warburg effect) (Warburg, </a:t>
            </a:r>
            <a:r>
              <a:rPr lang="en-US" altLang="ko-KR" sz="1000" b="0" u="sng" cap="none" dirty="0" smtClean="0">
                <a:solidFill>
                  <a:srgbClr val="000000"/>
                </a:solidFill>
                <a:latin typeface="굴림" charset="0"/>
                <a:ea typeface="굴림" charset="0"/>
                <a:hlinkClick r:id="rId3"/>
              </a:rPr>
              <a:t>1956</a:t>
            </a:r>
            <a:r>
              <a:rPr lang="en-US" altLang="ko-KR" sz="1000" b="0" cap="none" dirty="0" smtClean="0">
                <a:solidFill>
                  <a:srgbClr val="000000"/>
                </a:solidFill>
                <a:latin typeface="굴림" charset="0"/>
                <a:ea typeface="굴림" charset="0"/>
              </a:rPr>
              <a:t> ; Warburg et al., </a:t>
            </a:r>
            <a:r>
              <a:rPr lang="en-US" altLang="ko-KR" sz="1000" b="0" u="sng" cap="none" dirty="0" smtClean="0">
                <a:solidFill>
                  <a:srgbClr val="000000"/>
                </a:solidFill>
                <a:latin typeface="굴림" charset="0"/>
                <a:ea typeface="굴림" charset="0"/>
                <a:hlinkClick r:id="rId4"/>
              </a:rPr>
              <a:t>1924</a:t>
            </a:r>
            <a:r>
              <a:rPr lang="en-US" altLang="ko-KR" sz="1000" b="0" cap="none" dirty="0" smtClean="0">
                <a:solidFill>
                  <a:srgbClr val="000000"/>
                </a:solidFill>
                <a:latin typeface="굴림" charset="0"/>
                <a:ea typeface="굴림" charset="0"/>
              </a:rPr>
              <a:t> ). </a:t>
            </a:r>
            <a:endParaRPr lang="ko-KR" altLang="en-US" sz="1800" b="0" cap="none" dirty="0" smtClean="0">
              <a:solidFill>
                <a:schemeClr val="tx1"/>
              </a:solidFill>
              <a:latin typeface="굴림" charset="0"/>
              <a:ea typeface="굴림" charset="0"/>
            </a:endParaRPr>
          </a:p>
        </p:txBody>
      </p:sp>
      <p:pic>
        <p:nvPicPr>
          <p:cNvPr id="15" name="그림 14" descr="C:/Documents and Settings/user/Application Data/PolarisOffice/ETemp/3632_1672096/fImage2227902829169.png"/>
          <p:cNvPicPr>
            <a:picLocks noChangeAspect="1"/>
          </p:cNvPicPr>
          <p:nvPr/>
        </p:nvPicPr>
        <p:blipFill rotWithShape="1">
          <a:blip r:embed="rId5">
            <a:extLst>
              <a:ext uri="{28A0092B-C50C-407E-A947-70E740481C1C}">
                <a14:useLocalDpi xmlns:a14="http://schemas.microsoft.com/office/drawing/2010/main" val="0"/>
              </a:ext>
            </a:extLst>
          </a:blip>
          <a:srcRect l="21744" t="34133" r="53123" b="23546"/>
          <a:stretch>
            <a:fillRect/>
          </a:stretch>
        </p:blipFill>
        <p:spPr>
          <a:xfrm>
            <a:off x="784225" y="1991360"/>
            <a:ext cx="1876425" cy="2355850"/>
          </a:xfrm>
          <a:prstGeom prst="rect">
            <a:avLst/>
          </a:prstGeom>
          <a:noFill/>
        </p:spPr>
      </p:pic>
      <p:sp>
        <p:nvSpPr>
          <p:cNvPr id="16" name="텍스트 상자 15"/>
          <p:cNvSpPr txBox="1">
            <a:spLocks/>
          </p:cNvSpPr>
          <p:nvPr/>
        </p:nvSpPr>
        <p:spPr>
          <a:xfrm>
            <a:off x="697865" y="1191895"/>
            <a:ext cx="1818005" cy="370205"/>
          </a:xfrm>
          <a:prstGeom prst="rect">
            <a:avLst/>
          </a:prstGeom>
          <a:noFill/>
          <a:ln w="0">
            <a:noFill/>
            <a:prstDash/>
          </a:ln>
        </p:spPr>
        <p:txBody>
          <a:bodyPr vert="horz" wrap="square" lIns="89535" tIns="46355" rIns="89535" bIns="46355" anchor="t">
            <a:spAutoFit/>
          </a:bodyPr>
          <a:lstStyle/>
          <a:p>
            <a:pPr marL="0" indent="0" algn="l" defTabSz="508000" fontAlgn="auto">
              <a:lnSpc>
                <a:spcPct val="100000"/>
              </a:lnSpc>
              <a:spcBef>
                <a:spcPts val="0"/>
              </a:spcBef>
              <a:spcAft>
                <a:spcPts val="0"/>
              </a:spcAft>
              <a:buFontTx/>
              <a:buNone/>
            </a:pPr>
            <a:r>
              <a:rPr lang="en-US" altLang="ko-KR" sz="1800" b="1" cap="none" dirty="0" smtClean="0">
                <a:solidFill>
                  <a:schemeClr val="tx1"/>
                </a:solidFill>
                <a:latin typeface="굴림" charset="0"/>
                <a:ea typeface="굴림" charset="0"/>
              </a:rPr>
              <a:t>Warburg Effect</a:t>
            </a:r>
            <a:endParaRPr lang="ko-KR" altLang="en-US" sz="1800" b="1" cap="none" dirty="0" smtClean="0">
              <a:solidFill>
                <a:schemeClr val="tx1"/>
              </a:solidFill>
              <a:latin typeface="굴림" charset="0"/>
              <a:ea typeface="굴림" charset="0"/>
            </a:endParaRPr>
          </a:p>
        </p:txBody>
      </p:sp>
    </p:spTree>
    <p:extLst>
      <p:ext uri="{BB962C8B-B14F-4D97-AF65-F5344CB8AC3E}">
        <p14:creationId xmlns:p14="http://schemas.microsoft.com/office/powerpoint/2010/main" val="2184360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직사각형 4"/>
          <p:cNvSpPr/>
          <p:nvPr/>
        </p:nvSpPr>
        <p:spPr>
          <a:xfrm>
            <a:off x="285750" y="297815"/>
            <a:ext cx="8568690" cy="6048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6" name="그림 5" descr="C:/Documents and Settings/user/Application Data/PolarisOffice/ETemp/3632_1672096/fImage6448431645724.png"/>
          <p:cNvPicPr>
            <a:picLocks noChangeAspect="1"/>
          </p:cNvPicPr>
          <p:nvPr/>
        </p:nvPicPr>
        <p:blipFill rotWithShape="1">
          <a:blip r:embed="rId2">
            <a:extLst>
              <a:ext uri="{28A0092B-C50C-407E-A947-70E740481C1C}">
                <a14:useLocalDpi xmlns:a14="http://schemas.microsoft.com/office/drawing/2010/main" val="0"/>
              </a:ext>
            </a:extLst>
          </a:blip>
          <a:srcRect l="5090" t="21194" r="36402" b="7157"/>
          <a:stretch>
            <a:fillRect/>
          </a:stretch>
        </p:blipFill>
        <p:spPr>
          <a:xfrm>
            <a:off x="1512570" y="1060450"/>
            <a:ext cx="6106160" cy="4318635"/>
          </a:xfrm>
          <a:prstGeom prst="rect">
            <a:avLst/>
          </a:prstGeom>
          <a:noFill/>
        </p:spPr>
      </p:pic>
      <p:grpSp>
        <p:nvGrpSpPr>
          <p:cNvPr id="11" name="그룹 10"/>
          <p:cNvGrpSpPr/>
          <p:nvPr/>
        </p:nvGrpSpPr>
        <p:grpSpPr>
          <a:xfrm>
            <a:off x="697230" y="421640"/>
            <a:ext cx="7691120" cy="335280"/>
            <a:chOff x="697230" y="421640"/>
            <a:chExt cx="7691120" cy="335280"/>
          </a:xfrm>
        </p:grpSpPr>
        <p:cxnSp>
          <p:nvCxnSpPr>
            <p:cNvPr id="12" name="도형 11"/>
            <p:cNvCxnSpPr/>
            <p:nvPr/>
          </p:nvCxnSpPr>
          <p:spPr>
            <a:xfrm>
              <a:off x="697230" y="741680"/>
              <a:ext cx="7691120" cy="15240"/>
            </a:xfrm>
            <a:prstGeom prst="line">
              <a:avLst/>
            </a:prstGeom>
            <a:ln w="31750" cap="flat" cmpd="sng">
              <a:solidFill>
                <a:schemeClr val="accent2">
                  <a:lumMod val="75000"/>
                  <a:lumOff val="0"/>
                  <a:alpha val="10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텍스트 상자 12"/>
            <p:cNvSpPr txBox="1">
              <a:spLocks/>
            </p:cNvSpPr>
            <p:nvPr/>
          </p:nvSpPr>
          <p:spPr>
            <a:xfrm>
              <a:off x="756285" y="421640"/>
              <a:ext cx="3780155" cy="278130"/>
            </a:xfrm>
            <a:prstGeom prst="rect">
              <a:avLst/>
            </a:prstGeom>
            <a:noFill/>
            <a:ln w="0">
              <a:noFill/>
              <a:prstDash/>
            </a:ln>
          </p:spPr>
          <p:txBody>
            <a:bodyPr vert="horz" wrap="square" lIns="89535" tIns="46355" rIns="89535" bIns="46355" anchor="t">
              <a:spAutoFit/>
            </a:bodyPr>
            <a:lstStyle/>
            <a:p>
              <a:pPr marL="0" indent="0" algn="l" defTabSz="508000" fontAlgn="auto">
                <a:lnSpc>
                  <a:spcPct val="100000"/>
                </a:lnSpc>
                <a:spcBef>
                  <a:spcPts val="0"/>
                </a:spcBef>
                <a:spcAft>
                  <a:spcPts val="0"/>
                </a:spcAft>
                <a:buFontTx/>
                <a:buNone/>
              </a:pPr>
              <a:r>
                <a:rPr lang="en-US" altLang="ko-KR" sz="1200" b="1" cap="none" dirty="0" smtClean="0">
                  <a:solidFill>
                    <a:schemeClr val="tx1"/>
                  </a:solidFill>
                  <a:latin typeface="굴림" charset="0"/>
                  <a:ea typeface="굴림" charset="0"/>
                </a:rPr>
                <a:t>Regulation of PPP in cancer</a:t>
              </a:r>
              <a:endParaRPr lang="ko-KR" altLang="en-US" sz="1200" b="1" cap="none" dirty="0" smtClean="0">
                <a:solidFill>
                  <a:schemeClr val="tx1"/>
                </a:solidFill>
                <a:latin typeface="굴림" charset="0"/>
                <a:ea typeface="굴림" charset="0"/>
              </a:endParaRPr>
            </a:p>
          </p:txBody>
        </p:sp>
      </p:grpSp>
    </p:spTree>
    <p:extLst>
      <p:ext uri="{BB962C8B-B14F-4D97-AF65-F5344CB8AC3E}">
        <p14:creationId xmlns:p14="http://schemas.microsoft.com/office/powerpoint/2010/main" val="1543577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직사각형 4"/>
          <p:cNvSpPr>
            <a:spLocks/>
          </p:cNvSpPr>
          <p:nvPr/>
        </p:nvSpPr>
        <p:spPr>
          <a:xfrm>
            <a:off x="285750" y="297815"/>
            <a:ext cx="8569325" cy="6049010"/>
          </a:xfrm>
          <a:prstGeom prst="rect">
            <a:avLst/>
          </a:prstGeom>
          <a:solidFill>
            <a:schemeClr val="bg1"/>
          </a:solidFill>
          <a:ln w="25400" cap="flat" cmpd="sng">
            <a:solidFill>
              <a:schemeClr val="bg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285750" indent="0" algn="l" defTabSz="508000" fontAlgn="auto">
              <a:lnSpc>
                <a:spcPct val="108000"/>
              </a:lnSpc>
              <a:spcBef>
                <a:spcPts val="0"/>
              </a:spcBef>
              <a:spcAft>
                <a:spcPts val="0"/>
              </a:spcAft>
              <a:buFontTx/>
              <a:buNone/>
            </a:pPr>
            <a:endParaRPr lang="ko-KR" altLang="en-US" sz="1800" b="0" cap="none" dirty="0" smtClean="0">
              <a:latin typeface="맑은 고딕" charset="0"/>
              <a:ea typeface="맑은 고딕" charset="0"/>
            </a:endParaRPr>
          </a:p>
        </p:txBody>
      </p:sp>
      <p:pic>
        <p:nvPicPr>
          <p:cNvPr id="7" name="그림 6" descr="C:/Documents and Settings/user/Application Data/PolarisOffice/ETemp/3632_1672096/fImage4594492291478.png"/>
          <p:cNvPicPr>
            <a:picLocks noChangeAspect="1"/>
          </p:cNvPicPr>
          <p:nvPr/>
        </p:nvPicPr>
        <p:blipFill rotWithShape="1">
          <a:blip r:embed="rId2">
            <a:extLst>
              <a:ext uri="{28A0092B-C50C-407E-A947-70E740481C1C}">
                <a14:useLocalDpi xmlns:a14="http://schemas.microsoft.com/office/drawing/2010/main" val="0"/>
              </a:ext>
            </a:extLst>
          </a:blip>
          <a:srcRect l="4291" t="42611" r="35770" b="22629"/>
          <a:stretch>
            <a:fillRect/>
          </a:stretch>
        </p:blipFill>
        <p:spPr>
          <a:xfrm>
            <a:off x="1323975" y="1207135"/>
            <a:ext cx="5465445" cy="3256280"/>
          </a:xfrm>
          <a:prstGeom prst="rect">
            <a:avLst/>
          </a:prstGeom>
          <a:noFill/>
        </p:spPr>
      </p:pic>
      <p:grpSp>
        <p:nvGrpSpPr>
          <p:cNvPr id="11" name="그룹 10"/>
          <p:cNvGrpSpPr/>
          <p:nvPr/>
        </p:nvGrpSpPr>
        <p:grpSpPr>
          <a:xfrm>
            <a:off x="697230" y="421640"/>
            <a:ext cx="7691120" cy="335280"/>
            <a:chOff x="697230" y="421640"/>
            <a:chExt cx="7691120" cy="335280"/>
          </a:xfrm>
        </p:grpSpPr>
        <p:cxnSp>
          <p:nvCxnSpPr>
            <p:cNvPr id="12" name="도형 11"/>
            <p:cNvCxnSpPr/>
            <p:nvPr/>
          </p:nvCxnSpPr>
          <p:spPr>
            <a:xfrm>
              <a:off x="697230" y="741680"/>
              <a:ext cx="7691120" cy="15240"/>
            </a:xfrm>
            <a:prstGeom prst="line">
              <a:avLst/>
            </a:prstGeom>
            <a:ln w="31750" cap="flat" cmpd="sng">
              <a:solidFill>
                <a:schemeClr val="accent2">
                  <a:lumMod val="75000"/>
                  <a:lumOff val="0"/>
                  <a:alpha val="10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텍스트 상자 12"/>
            <p:cNvSpPr txBox="1">
              <a:spLocks/>
            </p:cNvSpPr>
            <p:nvPr/>
          </p:nvSpPr>
          <p:spPr>
            <a:xfrm>
              <a:off x="756285" y="421640"/>
              <a:ext cx="3780155" cy="278130"/>
            </a:xfrm>
            <a:prstGeom prst="rect">
              <a:avLst/>
            </a:prstGeom>
            <a:noFill/>
            <a:ln w="0">
              <a:noFill/>
              <a:prstDash/>
            </a:ln>
          </p:spPr>
          <p:txBody>
            <a:bodyPr vert="horz" wrap="square" lIns="89535" tIns="46355" rIns="89535" bIns="46355" anchor="t">
              <a:spAutoFit/>
            </a:bodyPr>
            <a:lstStyle/>
            <a:p>
              <a:pPr marL="0" indent="0" algn="l" defTabSz="508000" fontAlgn="auto">
                <a:lnSpc>
                  <a:spcPct val="100000"/>
                </a:lnSpc>
                <a:spcBef>
                  <a:spcPts val="0"/>
                </a:spcBef>
                <a:spcAft>
                  <a:spcPts val="0"/>
                </a:spcAft>
                <a:buFontTx/>
                <a:buNone/>
              </a:pPr>
              <a:r>
                <a:rPr lang="en-US" altLang="ko-KR" sz="1200" b="1" cap="none" dirty="0" smtClean="0">
                  <a:solidFill>
                    <a:schemeClr val="tx1"/>
                  </a:solidFill>
                  <a:latin typeface="굴림" charset="0"/>
                  <a:ea typeface="굴림" charset="0"/>
                </a:rPr>
                <a:t>Regulation of PPP in cancer</a:t>
              </a:r>
              <a:endParaRPr lang="ko-KR" altLang="en-US" sz="1200" b="1" cap="none" dirty="0" smtClean="0">
                <a:solidFill>
                  <a:schemeClr val="tx1"/>
                </a:solidFill>
                <a:latin typeface="굴림" charset="0"/>
                <a:ea typeface="굴림" charset="0"/>
              </a:endParaRPr>
            </a:p>
          </p:txBody>
        </p:sp>
      </p:grpSp>
      <p:sp>
        <p:nvSpPr>
          <p:cNvPr id="14" name="텍스트 상자 13"/>
          <p:cNvSpPr txBox="1">
            <a:spLocks/>
          </p:cNvSpPr>
          <p:nvPr/>
        </p:nvSpPr>
        <p:spPr>
          <a:xfrm>
            <a:off x="1090930" y="4782185"/>
            <a:ext cx="6309360" cy="1091565"/>
          </a:xfrm>
          <a:prstGeom prst="rect">
            <a:avLst/>
          </a:prstGeom>
          <a:noFill/>
          <a:ln w="0">
            <a:noFill/>
            <a:prstDash/>
          </a:ln>
        </p:spPr>
        <p:txBody>
          <a:bodyPr vert="horz" wrap="square" lIns="89535" tIns="46355" rIns="89535" bIns="46355" anchor="t">
            <a:spAutoFit/>
          </a:bodyPr>
          <a:lstStyle/>
          <a:p>
            <a:pPr marL="285750" indent="0" algn="l" defTabSz="508000" fontAlgn="auto">
              <a:lnSpc>
                <a:spcPct val="108000"/>
              </a:lnSpc>
              <a:spcBef>
                <a:spcPts val="0"/>
              </a:spcBef>
              <a:spcAft>
                <a:spcPts val="0"/>
              </a:spcAft>
              <a:buFontTx/>
              <a:buNone/>
            </a:pPr>
            <a:r>
              <a:rPr lang="en-US" altLang="ko-KR" sz="1000" b="0" cap="none" dirty="0" smtClean="0">
                <a:latin typeface="굴림" charset="0"/>
                <a:ea typeface="굴림" charset="0"/>
              </a:rPr>
              <a:t>Figure: When glucose (glucose) is taken into the cell, it turns into pyruvic acid by glycolysis, and in the absence of oxygen, lactic acid is finally produced by anaerobic glycolysis (lactic acid fermentation). In mitochondria it is decomposed into carbon dioxide and water using oxygen by oxidative phosphorylation in TCA circuit and electron transfer system. Only one molecule of glucose, only glycolysis system produces only two molecules of ATP, but when completely degraded in mitochondria, 32 to 38 molecules of ATP are produced.</a:t>
            </a:r>
            <a:endParaRPr lang="ko-KR" altLang="en-US" sz="1800" b="0" cap="none" dirty="0" smtClean="0">
              <a:solidFill>
                <a:schemeClr val="tx1"/>
              </a:solidFill>
              <a:latin typeface="굴림" charset="0"/>
              <a:ea typeface="굴림" charset="0"/>
            </a:endParaRPr>
          </a:p>
        </p:txBody>
      </p:sp>
    </p:spTree>
    <p:extLst>
      <p:ext uri="{BB962C8B-B14F-4D97-AF65-F5344CB8AC3E}">
        <p14:creationId xmlns:p14="http://schemas.microsoft.com/office/powerpoint/2010/main" val="1842680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직사각형 4"/>
          <p:cNvSpPr>
            <a:spLocks/>
          </p:cNvSpPr>
          <p:nvPr/>
        </p:nvSpPr>
        <p:spPr>
          <a:xfrm>
            <a:off x="285750" y="297815"/>
            <a:ext cx="8569325" cy="6049010"/>
          </a:xfrm>
          <a:prstGeom prst="rect">
            <a:avLst/>
          </a:prstGeom>
          <a:solidFill>
            <a:schemeClr val="bg1"/>
          </a:solidFill>
          <a:ln w="25400" cap="flat" cmpd="sng">
            <a:solidFill>
              <a:schemeClr val="bg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285750" indent="0" algn="l" defTabSz="508000" fontAlgn="auto">
              <a:lnSpc>
                <a:spcPct val="108000"/>
              </a:lnSpc>
              <a:spcBef>
                <a:spcPts val="0"/>
              </a:spcBef>
              <a:spcAft>
                <a:spcPts val="0"/>
              </a:spcAft>
              <a:buFontTx/>
              <a:buNone/>
            </a:pPr>
            <a:endParaRPr lang="ko-KR" altLang="en-US" sz="1800" b="0" cap="none" dirty="0" smtClean="0">
              <a:latin typeface="맑은 고딕" charset="0"/>
              <a:ea typeface="맑은 고딕" charset="0"/>
            </a:endParaRPr>
          </a:p>
        </p:txBody>
      </p:sp>
      <p:pic>
        <p:nvPicPr>
          <p:cNvPr id="6" name="그림 5" descr="C:/Documents and Settings/user/Application Data/PolarisOffice/ETemp/3632_1672096/fImage4716152989358.png"/>
          <p:cNvPicPr>
            <a:picLocks noChangeAspect="1"/>
          </p:cNvPicPr>
          <p:nvPr/>
        </p:nvPicPr>
        <p:blipFill rotWithShape="1">
          <a:blip r:embed="rId2">
            <a:extLst>
              <a:ext uri="{28A0092B-C50C-407E-A947-70E740481C1C}">
                <a14:useLocalDpi xmlns:a14="http://schemas.microsoft.com/office/drawing/2010/main" val="0"/>
              </a:ext>
            </a:extLst>
          </a:blip>
          <a:srcRect l="3812" t="21407" r="36090" b="25592"/>
          <a:stretch>
            <a:fillRect/>
          </a:stretch>
        </p:blipFill>
        <p:spPr>
          <a:xfrm>
            <a:off x="1686560" y="1003300"/>
            <a:ext cx="5306695" cy="3736340"/>
          </a:xfrm>
          <a:prstGeom prst="rect">
            <a:avLst/>
          </a:prstGeom>
          <a:noFill/>
        </p:spPr>
      </p:pic>
      <p:grpSp>
        <p:nvGrpSpPr>
          <p:cNvPr id="11" name="그룹 10"/>
          <p:cNvGrpSpPr/>
          <p:nvPr/>
        </p:nvGrpSpPr>
        <p:grpSpPr>
          <a:xfrm>
            <a:off x="697230" y="421640"/>
            <a:ext cx="7691120" cy="335280"/>
            <a:chOff x="697230" y="421640"/>
            <a:chExt cx="7691120" cy="335280"/>
          </a:xfrm>
        </p:grpSpPr>
        <p:cxnSp>
          <p:nvCxnSpPr>
            <p:cNvPr id="12" name="도형 11"/>
            <p:cNvCxnSpPr/>
            <p:nvPr/>
          </p:nvCxnSpPr>
          <p:spPr>
            <a:xfrm>
              <a:off x="697230" y="741680"/>
              <a:ext cx="7691120" cy="15240"/>
            </a:xfrm>
            <a:prstGeom prst="line">
              <a:avLst/>
            </a:prstGeom>
            <a:ln w="31750" cap="flat" cmpd="sng">
              <a:solidFill>
                <a:schemeClr val="accent2">
                  <a:lumMod val="75000"/>
                  <a:lumOff val="0"/>
                  <a:alpha val="10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텍스트 상자 12"/>
            <p:cNvSpPr txBox="1">
              <a:spLocks/>
            </p:cNvSpPr>
            <p:nvPr/>
          </p:nvSpPr>
          <p:spPr>
            <a:xfrm>
              <a:off x="756285" y="421640"/>
              <a:ext cx="3780155" cy="278130"/>
            </a:xfrm>
            <a:prstGeom prst="rect">
              <a:avLst/>
            </a:prstGeom>
            <a:noFill/>
            <a:ln w="0">
              <a:noFill/>
              <a:prstDash/>
            </a:ln>
          </p:spPr>
          <p:txBody>
            <a:bodyPr vert="horz" wrap="square" lIns="89535" tIns="46355" rIns="89535" bIns="46355" anchor="t">
              <a:spAutoFit/>
            </a:bodyPr>
            <a:lstStyle/>
            <a:p>
              <a:pPr marL="0" indent="0" algn="l" defTabSz="508000" fontAlgn="auto">
                <a:lnSpc>
                  <a:spcPct val="100000"/>
                </a:lnSpc>
                <a:spcBef>
                  <a:spcPts val="0"/>
                </a:spcBef>
                <a:spcAft>
                  <a:spcPts val="0"/>
                </a:spcAft>
                <a:buFontTx/>
                <a:buNone/>
              </a:pPr>
              <a:r>
                <a:rPr lang="en-US" altLang="ko-KR" sz="1200" b="1" cap="none" dirty="0" smtClean="0">
                  <a:solidFill>
                    <a:schemeClr val="tx1"/>
                  </a:solidFill>
                  <a:latin typeface="굴림" charset="0"/>
                  <a:ea typeface="굴림" charset="0"/>
                </a:rPr>
                <a:t>Regulation of PPP in cancer</a:t>
              </a:r>
              <a:endParaRPr lang="ko-KR" altLang="en-US" sz="1200" b="1" cap="none" dirty="0" smtClean="0">
                <a:solidFill>
                  <a:schemeClr val="tx1"/>
                </a:solidFill>
                <a:latin typeface="굴림" charset="0"/>
                <a:ea typeface="굴림" charset="0"/>
              </a:endParaRPr>
            </a:p>
          </p:txBody>
        </p:sp>
      </p:grpSp>
      <p:sp>
        <p:nvSpPr>
          <p:cNvPr id="14" name="텍스트 상자 13"/>
          <p:cNvSpPr txBox="1">
            <a:spLocks/>
          </p:cNvSpPr>
          <p:nvPr/>
        </p:nvSpPr>
        <p:spPr>
          <a:xfrm>
            <a:off x="1802765" y="4928235"/>
            <a:ext cx="5059680" cy="1424305"/>
          </a:xfrm>
          <a:prstGeom prst="rect">
            <a:avLst/>
          </a:prstGeom>
          <a:noFill/>
          <a:ln w="0">
            <a:noFill/>
            <a:prstDash/>
          </a:ln>
        </p:spPr>
        <p:txBody>
          <a:bodyPr vert="horz" wrap="square" lIns="89535" tIns="46355" rIns="89535" bIns="46355" anchor="t">
            <a:spAutoFit/>
          </a:bodyPr>
          <a:lstStyle/>
          <a:p>
            <a:pPr marL="285750" indent="0" algn="just" defTabSz="508000" fontAlgn="auto">
              <a:lnSpc>
                <a:spcPct val="108000"/>
              </a:lnSpc>
              <a:spcBef>
                <a:spcPts val="0"/>
              </a:spcBef>
              <a:spcAft>
                <a:spcPts val="0"/>
              </a:spcAft>
              <a:buFontTx/>
              <a:buNone/>
            </a:pPr>
            <a:r>
              <a:rPr lang="en-US" altLang="ko-KR" sz="1000" b="0" cap="none" dirty="0" smtClean="0">
                <a:latin typeface="굴림" charset="0"/>
                <a:ea typeface="굴림" charset="0"/>
              </a:rPr>
              <a:t>Figure: Glucose (glucose) is a material that produces energy (ATP) and cell constituents (such as lipids and nucleic acids). When cells stop growing, most of glucose can be used for ATP production, so oxygen is used in mitochondria to completely convert to carbon dioxide (CO </a:t>
            </a:r>
            <a:r>
              <a:rPr lang="en-US" altLang="ko-KR" sz="1000" b="0" cap="none" baseline="-25000" dirty="0" smtClean="0">
                <a:latin typeface="굴림" charset="0"/>
                <a:ea typeface="굴림" charset="0"/>
              </a:rPr>
              <a:t>2</a:t>
            </a:r>
            <a:r>
              <a:rPr lang="en-US" altLang="ko-KR" sz="1000" b="0" cap="none" dirty="0" smtClean="0">
                <a:latin typeface="굴림" charset="0"/>
                <a:ea typeface="굴림" charset="0"/>
              </a:rPr>
              <a:t> ) and water (H </a:t>
            </a:r>
            <a:r>
              <a:rPr lang="en-US" altLang="ko-KR" sz="1000" b="0" cap="none" baseline="-25000" dirty="0" smtClean="0">
                <a:latin typeface="굴림" charset="0"/>
                <a:ea typeface="굴림" charset="0"/>
              </a:rPr>
              <a:t>2</a:t>
            </a:r>
            <a:r>
              <a:rPr lang="en-US" altLang="ko-KR" sz="1000" b="0" cap="none" dirty="0" smtClean="0">
                <a:latin typeface="굴림" charset="0"/>
                <a:ea typeface="굴림" charset="0"/>
              </a:rPr>
              <a:t> O) by TCA circuit and oxidative phosphorylation To produce ATP. In the case of cell division / proliferation, complete decomposition in mitochondria is suppressed because glucose is used as a material synthesis material for increasing cells.</a:t>
            </a:r>
            <a:endParaRPr lang="ko-KR" altLang="en-US" sz="1800" b="0" cap="none" dirty="0" smtClean="0">
              <a:solidFill>
                <a:schemeClr val="tx1"/>
              </a:solidFill>
              <a:latin typeface="굴림" charset="0"/>
              <a:ea typeface="굴림"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Pages>11</Pages>
  <Words>628</Words>
  <Characters>0</Characters>
  <Application>Microsoft Office PowerPoint</Application>
  <DocSecurity>0</DocSecurity>
  <PresentationFormat>화면 슬라이드 쇼(4:3)</PresentationFormat>
  <Lines>0</Lines>
  <Paragraphs>34</Paragraphs>
  <Slides>12</Slides>
  <Notes>0</Notes>
  <HiddenSlides>0</HiddenSlides>
  <MMClips>0</MMClips>
  <ScaleCrop>false</ScaleCrop>
  <HeadingPairs>
    <vt:vector size="4" baseType="variant">
      <vt:variant>
        <vt:lpstr>테마</vt:lpstr>
      </vt:variant>
      <vt:variant>
        <vt:i4>1</vt:i4>
      </vt:variant>
      <vt:variant>
        <vt:lpstr>슬라이드 제목</vt:lpstr>
      </vt:variant>
      <vt:variant>
        <vt:i4>12</vt:i4>
      </vt:variant>
    </vt:vector>
  </HeadingPairs>
  <TitlesOfParts>
    <vt:vector size="13" baseType="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Hewlett-Packard Company</Company>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user</dc:creator>
  <cp:lastModifiedBy>User</cp:lastModifiedBy>
  <cp:revision>7</cp:revision>
  <dcterms:modified xsi:type="dcterms:W3CDTF">2017-05-28T12:42:15Z</dcterms:modified>
</cp:coreProperties>
</file>