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50462D4-D690-4D31-A340-B083BE353232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FC394F-6293-49E5-AA30-E98E12EF041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62D4-D690-4D31-A340-B083BE353232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394F-6293-49E5-AA30-E98E12EF041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50462D4-D690-4D31-A340-B083BE353232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AFC394F-6293-49E5-AA30-E98E12EF041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62D4-D690-4D31-A340-B083BE353232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FC394F-6293-49E5-AA30-E98E12EF041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62D4-D690-4D31-A340-B083BE353232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AFC394F-6293-49E5-AA30-E98E12EF041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0462D4-D690-4D31-A340-B083BE353232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AFC394F-6293-49E5-AA30-E98E12EF041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0462D4-D690-4D31-A340-B083BE353232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AFC394F-6293-49E5-AA30-E98E12EF041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62D4-D690-4D31-A340-B083BE353232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FC394F-6293-49E5-AA30-E98E12EF041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62D4-D690-4D31-A340-B083BE353232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FC394F-6293-49E5-AA30-E98E12EF041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62D4-D690-4D31-A340-B083BE353232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FC394F-6293-49E5-AA30-E98E12EF041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50462D4-D690-4D31-A340-B083BE353232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AFC394F-6293-49E5-AA30-E98E12EF041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0462D4-D690-4D31-A340-B083BE353232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FC394F-6293-49E5-AA30-E98E12EF041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1385341"/>
            <a:ext cx="9144000" cy="3123779"/>
          </a:xfrm>
        </p:spPr>
        <p:txBody>
          <a:bodyPr>
            <a:noAutofit/>
          </a:bodyPr>
          <a:lstStyle/>
          <a:p>
            <a:r>
              <a:rPr lang="en-US" altLang="ko-KR" sz="4800" dirty="0"/>
              <a:t>Screening </a:t>
            </a:r>
            <a:r>
              <a:rPr lang="en-US" altLang="ko-KR" sz="4800" dirty="0" smtClean="0"/>
              <a:t>methods</a:t>
            </a:r>
            <a:br>
              <a:rPr lang="en-US" altLang="ko-KR" sz="4800" dirty="0" smtClean="0"/>
            </a:br>
            <a:r>
              <a:rPr lang="en-US" altLang="ko-KR" sz="4800" dirty="0"/>
              <a:t> </a:t>
            </a:r>
            <a:r>
              <a:rPr lang="en-US" altLang="ko-KR" sz="4800" dirty="0" smtClean="0"/>
              <a:t>                   </a:t>
            </a:r>
            <a:r>
              <a:rPr lang="en-US" altLang="ko-KR" sz="4800" dirty="0"/>
              <a:t>for identifying pharmacological</a:t>
            </a:r>
            <a:br>
              <a:rPr lang="en-US" altLang="ko-KR" sz="4800" dirty="0"/>
            </a:br>
            <a:r>
              <a:rPr lang="en-US" altLang="ko-KR" sz="4800" dirty="0" smtClean="0"/>
              <a:t>                    chaperones</a:t>
            </a:r>
            <a:endParaRPr lang="ko-KR" altLang="en-US" sz="4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ko-KR" altLang="en-US" dirty="0" err="1" smtClean="0"/>
              <a:t>생명과학부</a:t>
            </a:r>
            <a:endParaRPr lang="en-US" altLang="ko-KR" dirty="0" smtClean="0"/>
          </a:p>
          <a:p>
            <a:r>
              <a:rPr lang="en-US" altLang="ko-KR" dirty="0" smtClean="0"/>
              <a:t>20132705</a:t>
            </a:r>
          </a:p>
          <a:p>
            <a:r>
              <a:rPr lang="ko-KR" altLang="en-US" dirty="0" smtClean="0"/>
              <a:t>장범</a:t>
            </a:r>
            <a:r>
              <a:rPr lang="ko-KR" altLang="en-US" dirty="0"/>
              <a:t>순</a:t>
            </a:r>
          </a:p>
        </p:txBody>
      </p:sp>
    </p:spTree>
    <p:extLst>
      <p:ext uri="{BB962C8B-B14F-4D97-AF65-F5344CB8AC3E}">
        <p14:creationId xmlns:p14="http://schemas.microsoft.com/office/powerpoint/2010/main" val="12754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altLang="ko-KR" dirty="0"/>
              <a:t>b</a:t>
            </a:r>
            <a:r>
              <a:rPr lang="en-US" altLang="ko-KR" dirty="0" smtClean="0"/>
              <a:t>. Cell-based screens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5589240"/>
            <a:ext cx="7992888" cy="864096"/>
          </a:xfrm>
        </p:spPr>
        <p:txBody>
          <a:bodyPr>
            <a:noAutofit/>
          </a:bodyPr>
          <a:lstStyle/>
          <a:p>
            <a:r>
              <a:rPr lang="en-US" altLang="ko-KR" sz="1600" dirty="0" smtClean="0"/>
              <a:t>(</a:t>
            </a:r>
            <a:r>
              <a:rPr lang="en-US" altLang="ko-KR" sz="1600" dirty="0"/>
              <a:t>A) Illustration for a cell-based screen used to identify pharmacological chaperones that promote the trafficking of CLRN1N48K to the </a:t>
            </a:r>
            <a:r>
              <a:rPr lang="en-US" altLang="ko-KR" sz="1600" dirty="0" smtClean="0"/>
              <a:t>plasma membrane </a:t>
            </a:r>
            <a:r>
              <a:rPr lang="en-US" altLang="ko-KR" sz="1600" dirty="0"/>
              <a:t>as determined by immunofluorescence. </a:t>
            </a:r>
            <a:endParaRPr lang="en-US" altLang="ko-KR" sz="1600" dirty="0" smtClean="0"/>
          </a:p>
          <a:p>
            <a:r>
              <a:rPr lang="en-US" altLang="ko-KR" sz="1600" dirty="0" smtClean="0"/>
              <a:t>(</a:t>
            </a:r>
            <a:r>
              <a:rPr lang="en-US" altLang="ko-KR" sz="1600" dirty="0"/>
              <a:t>B) Chemical structures of identified pharmacological chaperones for CLRN1N48K.</a:t>
            </a:r>
            <a:endParaRPr lang="ko-KR" alt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61" y="1547167"/>
            <a:ext cx="6430783" cy="411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5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altLang="ko-KR" dirty="0"/>
              <a:t>b</a:t>
            </a:r>
            <a:r>
              <a:rPr lang="en-US" altLang="ko-KR" dirty="0" smtClean="0"/>
              <a:t>. Cell-based screens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5589240"/>
            <a:ext cx="7992888" cy="864096"/>
          </a:xfrm>
        </p:spPr>
        <p:txBody>
          <a:bodyPr>
            <a:noAutofit/>
          </a:bodyPr>
          <a:lstStyle/>
          <a:p>
            <a:r>
              <a:rPr lang="en-US" altLang="ko-KR" sz="1600" dirty="0" smtClean="0"/>
              <a:t>(</a:t>
            </a:r>
            <a:r>
              <a:rPr lang="en-US" altLang="ko-KR" sz="1600" dirty="0"/>
              <a:t>A) Pharmacological chaperones may rescue defects in Fz4-FEVR membrane localization</a:t>
            </a:r>
            <a:r>
              <a:rPr lang="en-US" altLang="ko-KR" sz="1600" dirty="0" smtClean="0"/>
              <a:t>. </a:t>
            </a:r>
          </a:p>
          <a:p>
            <a:r>
              <a:rPr lang="en-US" altLang="ko-KR" sz="1600" dirty="0" smtClean="0"/>
              <a:t>(</a:t>
            </a:r>
            <a:r>
              <a:rPr lang="en-US" altLang="ko-KR" sz="1600" dirty="0"/>
              <a:t>B) Illustration of a cell-based assay to detect </a:t>
            </a:r>
            <a:r>
              <a:rPr lang="en-US" altLang="ko-KR" sz="1600" dirty="0" err="1" smtClean="0"/>
              <a:t>theimproved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trafficking of Fz4-FEVR to the plasma membrane by pharmacological chaperones. </a:t>
            </a:r>
            <a:endParaRPr lang="en-US" altLang="ko-KR" sz="1600" dirty="0" smtClean="0"/>
          </a:p>
          <a:p>
            <a:r>
              <a:rPr lang="en-US" altLang="ko-KR" sz="1600" dirty="0" smtClean="0"/>
              <a:t>(</a:t>
            </a:r>
            <a:r>
              <a:rPr lang="en-US" altLang="ko-KR" sz="1600" dirty="0"/>
              <a:t>C) Chemical structures of pharmacological chaperones </a:t>
            </a:r>
            <a:r>
              <a:rPr lang="en-US" altLang="ko-KR" sz="1600" dirty="0" smtClean="0"/>
              <a:t>forFz4-FEVR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pic>
        <p:nvPicPr>
          <p:cNvPr id="6149" name="Picture 5" descr="C:\Users\admin\Desktop\장범순\의학생화학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5040560" cy="40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장범순\의학생화학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35816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altLang="ko-KR" dirty="0" smtClean="0"/>
              <a:t>c. In silico screening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6021288"/>
            <a:ext cx="7992888" cy="864096"/>
          </a:xfrm>
        </p:spPr>
        <p:txBody>
          <a:bodyPr>
            <a:normAutofit/>
          </a:bodyPr>
          <a:lstStyle/>
          <a:p>
            <a:r>
              <a:rPr lang="en-US" altLang="ko-KR" sz="1600" dirty="0" smtClean="0"/>
              <a:t>In </a:t>
            </a:r>
            <a:r>
              <a:rPr lang="en-US" altLang="ko-KR" sz="1600" dirty="0"/>
              <a:t>silico virtual screening based on the crystal structure of the </a:t>
            </a:r>
            <a:r>
              <a:rPr lang="en-US" altLang="ko-KR" sz="1600" dirty="0" err="1"/>
              <a:t>retromer</a:t>
            </a:r>
            <a:r>
              <a:rPr lang="en-US" altLang="ko-KR" sz="1600" dirty="0"/>
              <a:t> complex (PDB ID code: 2R17) identified a pharmacological </a:t>
            </a:r>
            <a:r>
              <a:rPr lang="en-US" altLang="ko-KR" sz="1600" dirty="0" smtClean="0"/>
              <a:t>chaperone molecule</a:t>
            </a:r>
            <a:r>
              <a:rPr lang="en-US" altLang="ko-KR" sz="1600" dirty="0"/>
              <a:t>, R55.</a:t>
            </a:r>
            <a:endParaRPr lang="ko-KR" alt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728193"/>
            <a:ext cx="8892480" cy="409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altLang="ko-KR" dirty="0" smtClean="0"/>
              <a:t>d. Affinity-based screening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5589240"/>
            <a:ext cx="7992888" cy="864096"/>
          </a:xfrm>
        </p:spPr>
        <p:txBody>
          <a:bodyPr>
            <a:noAutofit/>
          </a:bodyPr>
          <a:lstStyle/>
          <a:p>
            <a:r>
              <a:rPr lang="en-US" altLang="ko-KR" sz="1600" dirty="0" smtClean="0"/>
              <a:t>(A</a:t>
            </a:r>
            <a:r>
              <a:rPr lang="en-US" altLang="ko-KR" sz="1600" dirty="0"/>
              <a:t>) A proposed mechanism for the amyloid fibril formation of a-</a:t>
            </a:r>
            <a:r>
              <a:rPr lang="en-US" altLang="ko-KR" sz="1600" dirty="0" err="1"/>
              <a:t>synuclein</a:t>
            </a:r>
            <a:r>
              <a:rPr lang="en-US" altLang="ko-KR" sz="1600" dirty="0"/>
              <a:t>. </a:t>
            </a:r>
            <a:endParaRPr lang="en-US" altLang="ko-KR" sz="1600" dirty="0" smtClean="0"/>
          </a:p>
          <a:p>
            <a:r>
              <a:rPr lang="en-US" altLang="ko-KR" sz="1600" dirty="0" smtClean="0"/>
              <a:t>(</a:t>
            </a:r>
            <a:r>
              <a:rPr lang="en-US" altLang="ko-KR" sz="1600" dirty="0"/>
              <a:t>B) Affinity-based screening of a one-bead </a:t>
            </a:r>
            <a:r>
              <a:rPr lang="en-US" altLang="ko-KR" sz="1600" dirty="0" smtClean="0"/>
              <a:t>one-compound combinatorial </a:t>
            </a:r>
            <a:r>
              <a:rPr lang="en-US" altLang="ko-KR" sz="1600" dirty="0"/>
              <a:t>library of a-helix mimetics against a-</a:t>
            </a:r>
            <a:r>
              <a:rPr lang="en-US" altLang="ko-KR" sz="1600" dirty="0" err="1"/>
              <a:t>synuclein</a:t>
            </a:r>
            <a:r>
              <a:rPr lang="en-US" altLang="ko-KR" sz="1600" dirty="0"/>
              <a:t> and chemical structures of pharmacological chaperones for a-</a:t>
            </a:r>
            <a:r>
              <a:rPr lang="en-US" altLang="ko-KR" sz="1600" dirty="0" err="1"/>
              <a:t>synuclein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66622"/>
            <a:ext cx="3744416" cy="387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6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Conclusions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/>
              <a:t>Protein </a:t>
            </a:r>
            <a:r>
              <a:rPr lang="en-US" altLang="ko-KR" dirty="0" err="1"/>
              <a:t>misfolding</a:t>
            </a:r>
            <a:r>
              <a:rPr lang="en-US" altLang="ko-KR" dirty="0"/>
              <a:t> is associated with various pathogenic conditions</a:t>
            </a:r>
            <a:r>
              <a:rPr lang="en-US" altLang="ko-KR" dirty="0" smtClean="0"/>
              <a:t>, leading </a:t>
            </a:r>
            <a:r>
              <a:rPr lang="en-US" altLang="ko-KR" dirty="0"/>
              <a:t>to numerous conformational diseases. </a:t>
            </a:r>
            <a:endParaRPr lang="en-US" altLang="ko-KR" dirty="0" smtClean="0"/>
          </a:p>
          <a:p>
            <a:r>
              <a:rPr lang="en-US" altLang="ko-KR" dirty="0" smtClean="0"/>
              <a:t>Pharmacological chaperones </a:t>
            </a:r>
            <a:r>
              <a:rPr lang="en-US" altLang="ko-KR" dirty="0"/>
              <a:t>have proven to rescue defects in protein </a:t>
            </a:r>
            <a:r>
              <a:rPr lang="en-US" altLang="ko-KR" dirty="0" err="1" smtClean="0"/>
              <a:t>misfolding</a:t>
            </a:r>
            <a:r>
              <a:rPr lang="en-US" altLang="ko-KR" dirty="0" smtClean="0"/>
              <a:t> and </a:t>
            </a:r>
            <a:r>
              <a:rPr lang="en-US" altLang="ko-KR" dirty="0"/>
              <a:t>restore their function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Here we have </a:t>
            </a:r>
            <a:r>
              <a:rPr lang="en-US" altLang="ko-KR" dirty="0" smtClean="0"/>
              <a:t>highlighted recent </a:t>
            </a:r>
            <a:r>
              <a:rPr lang="en-US" altLang="ko-KR" dirty="0"/>
              <a:t>screening technologies that enables the discovery of </a:t>
            </a:r>
            <a:r>
              <a:rPr lang="en-US" altLang="ko-KR" dirty="0" smtClean="0"/>
              <a:t>pharmacological chaperone </a:t>
            </a:r>
            <a:r>
              <a:rPr lang="en-US" altLang="ko-KR" dirty="0"/>
              <a:t>small-molecules, including in vitro </a:t>
            </a:r>
            <a:r>
              <a:rPr lang="en-US" altLang="ko-KR" dirty="0" smtClean="0"/>
              <a:t>functional screening</a:t>
            </a:r>
            <a:r>
              <a:rPr lang="en-US" altLang="ko-KR" dirty="0"/>
              <a:t>, cell-based screening, in silico high-throughput screening</a:t>
            </a:r>
            <a:r>
              <a:rPr lang="en-US" altLang="ko-KR" dirty="0" smtClean="0"/>
              <a:t>, and </a:t>
            </a:r>
            <a:r>
              <a:rPr lang="en-US" altLang="ko-KR" dirty="0"/>
              <a:t>affinity-based screening.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/>
              <a:t>http://www.nature.com/nature/journal/v475/n7356/full/nature10317.html </a:t>
            </a:r>
          </a:p>
          <a:p>
            <a:r>
              <a:rPr lang="en-US" altLang="ko-KR" sz="1800" dirty="0"/>
              <a:t>https://translate.google.co.kr/translate?hl=ko&amp;sl=en&amp;u=https://en.wikipedia.org/wiki/Chaperone_(protein)&amp;prev=search </a:t>
            </a:r>
          </a:p>
          <a:p>
            <a:r>
              <a:rPr lang="en-US" altLang="ko-KR" sz="1800" dirty="0"/>
              <a:t>https://en.wikipedia.org/wiki/Pharmacological_chaperone</a:t>
            </a:r>
          </a:p>
          <a:p>
            <a:r>
              <a:rPr lang="en-US" altLang="ko-KR" sz="1800" dirty="0"/>
              <a:t>https://sites.google.com/site/bouvierlab/research-projects/conformational-diseases</a:t>
            </a:r>
          </a:p>
          <a:p>
            <a:r>
              <a:rPr lang="en-US" altLang="ko-KR" sz="1800" dirty="0" smtClean="0"/>
              <a:t>http</a:t>
            </a:r>
            <a:r>
              <a:rPr lang="en-US" altLang="ko-KR" sz="1800" dirty="0"/>
              <a:t>://</a:t>
            </a:r>
            <a:r>
              <a:rPr lang="en-US" altLang="ko-KR" sz="1800" dirty="0" smtClean="0"/>
              <a:t>www.medibiztv.com/articles/amyloidosis </a:t>
            </a:r>
          </a:p>
          <a:p>
            <a:r>
              <a:rPr lang="en-US" altLang="ko-KR" sz="1800" dirty="0"/>
              <a:t>http://</a:t>
            </a:r>
            <a:r>
              <a:rPr lang="en-US" altLang="ko-KR" sz="1800" dirty="0" smtClean="0"/>
              <a:t>www.drugdevelopment-technology.com/projects/vyndaqel-tafamidis-for-the-treatment-of-transthyretin-familial-amyloid-polyneuropathy/vyndaqel-tafamidis-for-the-treatment-of-transthyretin-familial-amyloid-polyneuropathy2.html    </a:t>
            </a:r>
          </a:p>
          <a:p>
            <a:r>
              <a:rPr lang="en-US" altLang="ko-KR" sz="1800" dirty="0"/>
              <a:t>Screening methods for identifying </a:t>
            </a:r>
            <a:r>
              <a:rPr lang="en-US" altLang="ko-KR" sz="1800" dirty="0" smtClean="0"/>
              <a:t>pharmacological chaperones, </a:t>
            </a:r>
            <a:r>
              <a:rPr lang="en-US" altLang="ko-KR" sz="1800" dirty="0"/>
              <a:t>Min </a:t>
            </a:r>
            <a:r>
              <a:rPr lang="en-US" altLang="ko-KR" sz="1800" dirty="0" err="1"/>
              <a:t>Hyeon</a:t>
            </a:r>
            <a:r>
              <a:rPr lang="en-US" altLang="ko-KR" sz="1800" dirty="0"/>
              <a:t> Shin and Hyun-Suk </a:t>
            </a:r>
            <a:r>
              <a:rPr lang="en-US" altLang="ko-KR" sz="1800" dirty="0" smtClean="0"/>
              <a:t>Lim, Mol. </a:t>
            </a:r>
            <a:r>
              <a:rPr lang="en-US" altLang="ko-KR" sz="1800" dirty="0" err="1" smtClean="0"/>
              <a:t>Biosyst</a:t>
            </a:r>
            <a:r>
              <a:rPr lang="en-US" altLang="ko-KR" sz="1800" dirty="0" smtClean="0"/>
              <a:t>, 2017, 13, 638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557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Q &amp; 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3109664"/>
            <a:ext cx="81534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11500" dirty="0" smtClean="0"/>
              <a:t>Thank you~~</a:t>
            </a:r>
            <a:endParaRPr lang="ko-KR" altLang="en-US" sz="11500" dirty="0"/>
          </a:p>
        </p:txBody>
      </p:sp>
    </p:spTree>
    <p:extLst>
      <p:ext uri="{BB962C8B-B14F-4D97-AF65-F5344CB8AC3E}">
        <p14:creationId xmlns:p14="http://schemas.microsoft.com/office/powerpoint/2010/main" val="34364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Table of 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What is pharmacological chaperones?</a:t>
            </a:r>
          </a:p>
          <a:p>
            <a:endParaRPr lang="en-US" altLang="ko-KR" dirty="0"/>
          </a:p>
          <a:p>
            <a:r>
              <a:rPr lang="en-US" altLang="ko-KR" dirty="0"/>
              <a:t>What kind of screen is </a:t>
            </a:r>
            <a:r>
              <a:rPr lang="en-US" altLang="ko-KR" dirty="0" smtClean="0"/>
              <a:t>pharmacological chaperones?</a:t>
            </a:r>
          </a:p>
          <a:p>
            <a:pPr marL="0" indent="0">
              <a:buNone/>
            </a:pPr>
            <a:r>
              <a:rPr lang="en-US" altLang="ko-KR" dirty="0" smtClean="0"/>
              <a:t>      - In </a:t>
            </a:r>
            <a:r>
              <a:rPr lang="en-US" altLang="ko-KR" dirty="0"/>
              <a:t>vitro functional screens </a:t>
            </a:r>
            <a:endParaRPr lang="ko-KR" altLang="en-US" dirty="0"/>
          </a:p>
          <a:p>
            <a:pPr marL="0" indent="0">
              <a:buNone/>
            </a:pPr>
            <a:r>
              <a:rPr lang="en-US" altLang="ko-KR" dirty="0" smtClean="0"/>
              <a:t>      - Cell-based </a:t>
            </a:r>
            <a:r>
              <a:rPr lang="en-US" altLang="ko-KR" dirty="0"/>
              <a:t>screens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- In </a:t>
            </a:r>
            <a:r>
              <a:rPr lang="en-US" altLang="ko-KR" dirty="0"/>
              <a:t>silico screening</a:t>
            </a:r>
          </a:p>
          <a:p>
            <a:pPr marL="0" indent="0">
              <a:buNone/>
            </a:pPr>
            <a:r>
              <a:rPr lang="en-US" altLang="ko-KR" dirty="0" smtClean="0"/>
              <a:t>      - Affinity-based </a:t>
            </a:r>
            <a:r>
              <a:rPr lang="en-US" altLang="ko-KR" dirty="0"/>
              <a:t>screening</a:t>
            </a:r>
            <a:endParaRPr lang="ko-KR" altLang="en-US" dirty="0"/>
          </a:p>
          <a:p>
            <a:endParaRPr lang="en-US" altLang="ko-KR" dirty="0"/>
          </a:p>
          <a:p>
            <a:r>
              <a:rPr lang="en-US" altLang="ko-KR" dirty="0"/>
              <a:t>Conclusions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95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sz="4900" dirty="0" smtClean="0"/>
              <a:t>What is pharmacological chaperones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888432" y="2224434"/>
            <a:ext cx="5266928" cy="3921299"/>
          </a:xfrm>
        </p:spPr>
        <p:txBody>
          <a:bodyPr>
            <a:normAutofit/>
          </a:bodyPr>
          <a:lstStyle/>
          <a:p>
            <a:r>
              <a:rPr lang="en-US" altLang="ko-KR" dirty="0"/>
              <a:t>M</a:t>
            </a:r>
            <a:r>
              <a:rPr lang="en-US" altLang="ko-KR" dirty="0" smtClean="0"/>
              <a:t>olecular </a:t>
            </a:r>
            <a:r>
              <a:rPr lang="en-US" altLang="ko-KR" dirty="0"/>
              <a:t>chaperones are </a:t>
            </a:r>
            <a:r>
              <a:rPr lang="en-US" altLang="ko-KR" dirty="0" smtClean="0"/>
              <a:t>proteins </a:t>
            </a:r>
            <a:r>
              <a:rPr lang="en-US" altLang="ko-KR" dirty="0"/>
              <a:t>that assist the covalent folding or unfolding and the assembly or disassembly of other macromolecular structures.</a:t>
            </a:r>
          </a:p>
          <a:p>
            <a:endParaRPr lang="ko-KR" altLang="en-US" dirty="0"/>
          </a:p>
        </p:txBody>
      </p:sp>
      <p:pic>
        <p:nvPicPr>
          <p:cNvPr id="4" name="Picture 2" descr="C:\Users\admin\Desktop\장범순\의학생화학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388843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sz="4900" dirty="0" smtClean="0"/>
              <a:t>What is pharmacological chaperones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5445224"/>
            <a:ext cx="8229600" cy="1368152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P</a:t>
            </a:r>
            <a:r>
              <a:rPr lang="en-US" altLang="ko-KR" sz="2000" dirty="0" smtClean="0"/>
              <a:t>harmacological chaperones is </a:t>
            </a:r>
            <a:r>
              <a:rPr lang="en-US" altLang="ko-KR" sz="2000" dirty="0"/>
              <a:t>One approach to treat these devastating diseases would be to use pharmacological chaperones</a:t>
            </a:r>
            <a:r>
              <a:rPr lang="en-US" altLang="ko-KR" sz="2000" dirty="0" smtClean="0"/>
              <a:t>, which </a:t>
            </a:r>
            <a:r>
              <a:rPr lang="en-US" altLang="ko-KR" sz="2000" dirty="0"/>
              <a:t>are small-molecules that bind to and stabilize misfolded proteins, thereby correcting their </a:t>
            </a:r>
            <a:r>
              <a:rPr lang="en-US" altLang="ko-KR" sz="2000" dirty="0" smtClean="0"/>
              <a:t>pathogenic </a:t>
            </a:r>
            <a:r>
              <a:rPr lang="en-US" altLang="ko-KR" sz="2000" dirty="0" err="1" smtClean="0"/>
              <a:t>misfolding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and rescuing their functions. </a:t>
            </a:r>
            <a:endParaRPr lang="ko-KR" altLang="en-US" sz="2000" dirty="0"/>
          </a:p>
        </p:txBody>
      </p:sp>
      <p:pic>
        <p:nvPicPr>
          <p:cNvPr id="1026" name="Picture 2" descr="C:\Users\admin\Desktop\장범순\의학생화학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1"/>
            <a:ext cx="6264696" cy="396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7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sz="4900" dirty="0" smtClean="0"/>
              <a:t>What is pharmacological chaperones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18864" y="1412776"/>
            <a:ext cx="8229600" cy="3096344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Related </a:t>
            </a:r>
            <a:r>
              <a:rPr lang="en-US" altLang="ko-KR" sz="3600" dirty="0"/>
              <a:t>to the following </a:t>
            </a:r>
            <a:r>
              <a:rPr lang="en-US" altLang="ko-KR" sz="3600" dirty="0" smtClean="0"/>
              <a:t>diseases</a:t>
            </a:r>
          </a:p>
          <a:p>
            <a:pPr marL="0" indent="0">
              <a:buNone/>
            </a:pPr>
            <a:r>
              <a:rPr lang="en-US" altLang="ko-KR" sz="2400" dirty="0" smtClean="0"/>
              <a:t>      - </a:t>
            </a:r>
            <a:r>
              <a:rPr lang="en-US" altLang="ko-KR" sz="2400" dirty="0"/>
              <a:t>Alzheimer’s disease (AD</a:t>
            </a:r>
            <a:r>
              <a:rPr lang="en-US" altLang="ko-KR" sz="2400" dirty="0" smtClean="0"/>
              <a:t>)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-  </a:t>
            </a:r>
            <a:r>
              <a:rPr lang="en-US" altLang="ko-KR" sz="2400" dirty="0"/>
              <a:t>amyloidosis, familial</a:t>
            </a:r>
          </a:p>
          <a:p>
            <a:pPr marL="0" indent="0">
              <a:buNone/>
            </a:pPr>
            <a:r>
              <a:rPr lang="en-US" altLang="ko-KR" sz="2400" dirty="0" smtClean="0"/>
              <a:t>      - amyloid </a:t>
            </a:r>
            <a:r>
              <a:rPr lang="en-US" altLang="ko-KR" sz="2400" dirty="0"/>
              <a:t>polyneuropathy (</a:t>
            </a:r>
            <a:r>
              <a:rPr lang="en-US" altLang="ko-KR" sz="2400" dirty="0" smtClean="0"/>
              <a:t>FAP)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- prion </a:t>
            </a:r>
            <a:endParaRPr lang="ko-KR" altLang="en-US" sz="2400" dirty="0"/>
          </a:p>
        </p:txBody>
      </p:sp>
      <p:pic>
        <p:nvPicPr>
          <p:cNvPr id="2050" name="Picture 2" descr="C:\Users\admin\Desktop\장범순\의학생화학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098404"/>
            <a:ext cx="20383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장범순\의학생화학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54" y="3792420"/>
            <a:ext cx="2308070" cy="306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장범순\의학생화학\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32" y="3792421"/>
            <a:ext cx="2265716" cy="30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장범순\의학생화학\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44" y="4077072"/>
            <a:ext cx="22028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What kind of screen is pharmacological chaperones?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518864" y="178335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altLang="ko-KR" dirty="0" smtClean="0"/>
              <a:t>In vitro functional screens </a:t>
            </a:r>
            <a:endParaRPr lang="ko-KR" altLang="en-US" dirty="0" smtClean="0"/>
          </a:p>
          <a:p>
            <a:pPr marL="514350" indent="-514350">
              <a:buFont typeface="+mj-lt"/>
              <a:buAutoNum type="alphaLcPeriod"/>
            </a:pPr>
            <a:endParaRPr lang="en-US" altLang="ko-KR" dirty="0" smtClean="0"/>
          </a:p>
          <a:p>
            <a:pPr marL="514350" indent="-514350">
              <a:buFont typeface="+mj-lt"/>
              <a:buAutoNum type="alphaLcPeriod"/>
            </a:pPr>
            <a:r>
              <a:rPr lang="en-US" altLang="ko-KR" dirty="0"/>
              <a:t>Cell-based </a:t>
            </a:r>
            <a:r>
              <a:rPr lang="en-US" altLang="ko-KR" dirty="0" smtClean="0"/>
              <a:t>screens</a:t>
            </a:r>
          </a:p>
          <a:p>
            <a:pPr marL="514350" indent="-514350">
              <a:buFont typeface="+mj-lt"/>
              <a:buAutoNum type="alphaLcPeriod"/>
            </a:pPr>
            <a:endParaRPr lang="en-US" altLang="ko-KR" dirty="0"/>
          </a:p>
          <a:p>
            <a:pPr marL="514350" indent="-514350">
              <a:buFont typeface="+mj-lt"/>
              <a:buAutoNum type="alphaLcPeriod"/>
            </a:pPr>
            <a:r>
              <a:rPr lang="en-US" altLang="ko-KR" dirty="0"/>
              <a:t>In silico </a:t>
            </a:r>
            <a:r>
              <a:rPr lang="en-US" altLang="ko-KR" dirty="0" smtClean="0"/>
              <a:t>screening</a:t>
            </a:r>
          </a:p>
          <a:p>
            <a:pPr marL="514350" indent="-514350">
              <a:buFont typeface="+mj-lt"/>
              <a:buAutoNum type="alphaLcPeriod"/>
            </a:pPr>
            <a:endParaRPr lang="en-US" altLang="ko-KR" dirty="0"/>
          </a:p>
          <a:p>
            <a:pPr marL="514350" indent="-514350">
              <a:buFont typeface="+mj-lt"/>
              <a:buAutoNum type="alphaLcPeriod"/>
            </a:pPr>
            <a:r>
              <a:rPr lang="en-US" altLang="ko-KR" dirty="0"/>
              <a:t>Affinity-based screening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80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a. In vitro functional screens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5877272"/>
            <a:ext cx="7992888" cy="864096"/>
          </a:xfrm>
        </p:spPr>
        <p:txBody>
          <a:bodyPr>
            <a:noAutofit/>
          </a:bodyPr>
          <a:lstStyle/>
          <a:p>
            <a:r>
              <a:rPr lang="en-US" altLang="ko-KR" sz="1600" dirty="0" smtClean="0"/>
              <a:t>(</a:t>
            </a:r>
            <a:r>
              <a:rPr lang="en-US" altLang="ko-KR" sz="1600" dirty="0"/>
              <a:t>A) Ligand-induced changes in protein thermal stability as determined by DSF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(</a:t>
            </a:r>
            <a:r>
              <a:rPr lang="en-US" altLang="ko-KR" sz="1600" dirty="0"/>
              <a:t>B) Chemical structures of pharmacological chaperones </a:t>
            </a:r>
            <a:r>
              <a:rPr lang="en-US" altLang="ko-KR" sz="1600" dirty="0" smtClean="0"/>
              <a:t>for F508del-CFTR </a:t>
            </a:r>
            <a:r>
              <a:rPr lang="en-US" altLang="ko-KR" sz="1600" dirty="0"/>
              <a:t>(RDR1) and a-</a:t>
            </a:r>
            <a:r>
              <a:rPr lang="en-US" altLang="ko-KR" sz="1600" dirty="0" err="1"/>
              <a:t>crystallin</a:t>
            </a:r>
            <a:r>
              <a:rPr lang="en-US" altLang="ko-KR" sz="1600" dirty="0"/>
              <a:t> protein (compounds 28 and 29).</a:t>
            </a:r>
            <a:endParaRPr lang="ko-KR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4" y="1562224"/>
            <a:ext cx="8444728" cy="438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4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a. In vitro functional screens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5589240"/>
            <a:ext cx="7992888" cy="864096"/>
          </a:xfrm>
        </p:spPr>
        <p:txBody>
          <a:bodyPr>
            <a:noAutofit/>
          </a:bodyPr>
          <a:lstStyle/>
          <a:p>
            <a:r>
              <a:rPr lang="en-US" altLang="ko-KR" sz="1600" dirty="0"/>
              <a:t>Fig. 2 (A) </a:t>
            </a:r>
            <a:r>
              <a:rPr lang="en-US" altLang="ko-KR" sz="1600" dirty="0" err="1"/>
              <a:t>Thioflavin</a:t>
            </a:r>
            <a:r>
              <a:rPr lang="en-US" altLang="ko-KR" sz="1600" dirty="0"/>
              <a:t> T (</a:t>
            </a:r>
            <a:r>
              <a:rPr lang="en-US" altLang="ko-KR" sz="1600" dirty="0" err="1"/>
              <a:t>ThT</a:t>
            </a:r>
            <a:r>
              <a:rPr lang="en-US" altLang="ko-KR" sz="1600" dirty="0"/>
              <a:t>) dye fluorescence assay used to monitor amyloid fibrillation. </a:t>
            </a:r>
            <a:endParaRPr lang="en-US" altLang="ko-KR" sz="1600" dirty="0" smtClean="0"/>
          </a:p>
          <a:p>
            <a:r>
              <a:rPr lang="en-US" altLang="ko-KR" sz="1600" dirty="0" smtClean="0"/>
              <a:t>(</a:t>
            </a:r>
            <a:r>
              <a:rPr lang="en-US" altLang="ko-KR" sz="1600" dirty="0"/>
              <a:t>B) A proposed mechanism for using ligands to hinder </a:t>
            </a:r>
            <a:r>
              <a:rPr lang="en-US" altLang="ko-KR" sz="1600" dirty="0" smtClean="0"/>
              <a:t>the aggregation </a:t>
            </a:r>
            <a:r>
              <a:rPr lang="en-US" altLang="ko-KR" sz="1600" dirty="0"/>
              <a:t>of immunoglobulin VLs into amyloid fibrils. </a:t>
            </a:r>
            <a:endParaRPr lang="en-US" altLang="ko-KR" sz="1600" dirty="0" smtClean="0"/>
          </a:p>
          <a:p>
            <a:r>
              <a:rPr lang="en-US" altLang="ko-KR" sz="1600" dirty="0" smtClean="0"/>
              <a:t>(</a:t>
            </a:r>
            <a:r>
              <a:rPr lang="en-US" altLang="ko-KR" sz="1600" dirty="0"/>
              <a:t>C) Chemical structures of pharmacological chaperones that can inhibit VL amyloid formation.</a:t>
            </a:r>
            <a:endParaRPr lang="ko-KR" alt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1140"/>
            <a:ext cx="6840760" cy="412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0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altLang="ko-KR" dirty="0"/>
              <a:t>b</a:t>
            </a:r>
            <a:r>
              <a:rPr lang="en-US" altLang="ko-KR" dirty="0" smtClean="0"/>
              <a:t>. Cell-based screens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5877272"/>
            <a:ext cx="7992888" cy="864096"/>
          </a:xfrm>
        </p:spPr>
        <p:txBody>
          <a:bodyPr>
            <a:noAutofit/>
          </a:bodyPr>
          <a:lstStyle/>
          <a:p>
            <a:r>
              <a:rPr lang="en-US" altLang="ko-KR" sz="1600" dirty="0" smtClean="0"/>
              <a:t>(</a:t>
            </a:r>
            <a:r>
              <a:rPr lang="en-US" altLang="ko-KR" sz="1600" dirty="0"/>
              <a:t>A) The principle of cell-based HTS that monitors the rescue of vasopressin 2 receptor (V2R) function by a pharmacological chaperone. </a:t>
            </a:r>
            <a:endParaRPr lang="en-US" altLang="ko-KR" sz="1600" dirty="0" smtClean="0"/>
          </a:p>
          <a:p>
            <a:r>
              <a:rPr lang="en-US" altLang="ko-KR" sz="1600" dirty="0" smtClean="0"/>
              <a:t>(B) Chemical </a:t>
            </a:r>
            <a:r>
              <a:rPr lang="en-US" altLang="ko-KR" sz="1600" dirty="0"/>
              <a:t>structures of pharmacological chaperones for V2R.</a:t>
            </a:r>
            <a:endParaRPr lang="ko-KR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9116"/>
            <a:ext cx="5472608" cy="431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1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81</TotalTime>
  <Words>593</Words>
  <Application>Microsoft Office PowerPoint</Application>
  <PresentationFormat>화면 슬라이드 쇼(4:3)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가을</vt:lpstr>
      <vt:lpstr>Screening methods                     for identifying pharmacological                     chaperones</vt:lpstr>
      <vt:lpstr> Table of contents</vt:lpstr>
      <vt:lpstr>What is pharmacological chaperones?</vt:lpstr>
      <vt:lpstr>What is pharmacological chaperones?</vt:lpstr>
      <vt:lpstr>What is pharmacological chaperones?</vt:lpstr>
      <vt:lpstr>What kind of screen is pharmacological chaperones?</vt:lpstr>
      <vt:lpstr>a. In vitro functional screens </vt:lpstr>
      <vt:lpstr>a. In vitro functional screens </vt:lpstr>
      <vt:lpstr>b. Cell-based screens</vt:lpstr>
      <vt:lpstr>b. Cell-based screens</vt:lpstr>
      <vt:lpstr>b. Cell-based screens</vt:lpstr>
      <vt:lpstr>c. In silico screening</vt:lpstr>
      <vt:lpstr>d. Affinity-based screening</vt:lpstr>
      <vt:lpstr>Conclusions</vt:lpstr>
      <vt:lpstr>References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methods for identifying pharmacological chaperones</dc:title>
  <dc:creator>admin</dc:creator>
  <cp:lastModifiedBy>admin</cp:lastModifiedBy>
  <cp:revision>12</cp:revision>
  <dcterms:created xsi:type="dcterms:W3CDTF">2017-05-27T04:50:27Z</dcterms:created>
  <dcterms:modified xsi:type="dcterms:W3CDTF">2017-05-28T06:46:04Z</dcterms:modified>
</cp:coreProperties>
</file>