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317" r:id="rId2"/>
    <p:sldId id="321" r:id="rId3"/>
    <p:sldId id="282" r:id="rId4"/>
    <p:sldId id="299" r:id="rId5"/>
    <p:sldId id="302" r:id="rId6"/>
    <p:sldId id="311" r:id="rId7"/>
    <p:sldId id="324" r:id="rId8"/>
    <p:sldId id="314" r:id="rId9"/>
    <p:sldId id="303" r:id="rId10"/>
    <p:sldId id="305" r:id="rId11"/>
    <p:sldId id="309" r:id="rId12"/>
    <p:sldId id="310" r:id="rId13"/>
    <p:sldId id="312" r:id="rId14"/>
    <p:sldId id="308" r:id="rId15"/>
    <p:sldId id="326" r:id="rId16"/>
    <p:sldId id="322" r:id="rId17"/>
    <p:sldId id="325" r:id="rId18"/>
    <p:sldId id="318" r:id="rId19"/>
  </p:sldIdLst>
  <p:sldSz cx="12192000" cy="6858000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나눔고딕" charset="-127"/>
      <p:regular r:id="rId26"/>
      <p:bold r:id="rId27"/>
    </p:embeddedFont>
    <p:embeddedFont>
      <p:font typeface="맑은 고딕" pitchFamily="50" charset="-127"/>
      <p:regular r:id="rId28"/>
      <p:bold r:id="rId29"/>
    </p:embeddedFont>
    <p:embeddedFont>
      <p:font typeface="Calibri Light" pitchFamily="34" charset="0"/>
      <p:regular r:id="rId30"/>
      <p:italic r:id="rId31"/>
    </p:embeddedFont>
    <p:embeddedFont>
      <p:font typeface="나눔고딕 ExtraBold" charset="-127"/>
      <p:bold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252"/>
    <a:srgbClr val="F4F3F2"/>
    <a:srgbClr val="F8F8F6"/>
    <a:srgbClr val="FEFEF4"/>
    <a:srgbClr val="FDFDDF"/>
    <a:srgbClr val="FCFBFA"/>
    <a:srgbClr val="F4F3EE"/>
    <a:srgbClr val="E0E0D8"/>
    <a:srgbClr val="F4F2F0"/>
    <a:srgbClr val="F1F0E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-672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624" y="4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13BA-3E82-4812-9926-DD5B40EAAC2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C2647-C259-4EB5-84B8-93A3F8E54DE7}" type="datetimeFigureOut">
              <a:rPr lang="ko-KR" altLang="en-US" smtClean="0"/>
              <a:pPr/>
              <a:t>2017-05-28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9866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52677-9AE0-4E08-83C9-A613DB22C788}" type="datetimeFigureOut">
              <a:rPr lang="ko-KR" altLang="en-US" smtClean="0"/>
              <a:pPr/>
              <a:t>2017-05-28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31FA8-CB02-4A54-A799-FCD498B0441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4EC48-C18E-4CE9-85BC-8B04E58BE17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917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2017-05-28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5782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2017-05-28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423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2017-05-28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1863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2017-05-28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0100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2017-05-28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9323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2017-05-28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2626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2017-05-28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2576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2017-05-28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3493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2017-05-28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5736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2017-05-28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1497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pPr/>
              <a:t>2017-05-28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3726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C398-EBCC-4210-8AFD-1D056CED0821}" type="datetimeFigureOut">
              <a:rPr lang="ko-KR" altLang="en-US" smtClean="0"/>
              <a:pPr/>
              <a:t>2017-05-28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EC6C-4145-4527-B052-BF633A9807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429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metformin-pills822.jpg"/>
          <p:cNvPicPr>
            <a:picLocks noChangeAspect="1"/>
          </p:cNvPicPr>
          <p:nvPr/>
        </p:nvPicPr>
        <p:blipFill>
          <a:blip r:embed="rId2" cstate="print">
            <a:lum bright="-9000" contrast="-3000"/>
          </a:blip>
          <a:stretch>
            <a:fillRect/>
          </a:stretch>
        </p:blipFill>
        <p:spPr>
          <a:xfrm>
            <a:off x="2130880" y="0"/>
            <a:ext cx="10061120" cy="6858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7" name="직사각형 16"/>
          <p:cNvSpPr/>
          <p:nvPr/>
        </p:nvSpPr>
        <p:spPr>
          <a:xfrm>
            <a:off x="319709" y="1058318"/>
            <a:ext cx="137491" cy="9038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57199" y="1019175"/>
            <a:ext cx="10106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b="1" dirty="0" err="1" smtClean="0">
                <a:solidFill>
                  <a:srgbClr val="525252"/>
                </a:solidFill>
                <a:latin typeface="맑은 고딕" pitchFamily="50" charset="-127"/>
                <a:ea typeface="Noto Sans CJK KR Medium"/>
              </a:rPr>
              <a:t>Metformin</a:t>
            </a:r>
            <a:endParaRPr lang="ko-KR" altLang="en-US" sz="6600" b="1" dirty="0">
              <a:solidFill>
                <a:srgbClr val="525252"/>
              </a:solidFill>
              <a:latin typeface="맑은 고딕" pitchFamily="50" charset="-127"/>
              <a:ea typeface="Noto Sans CJK KR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8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66724" y="247650"/>
            <a:ext cx="10106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rgbClr val="525252"/>
                </a:solidFill>
                <a:latin typeface="맑은 고딕" pitchFamily="50" charset="-127"/>
                <a:ea typeface="맑은 고딕" pitchFamily="50" charset="-127"/>
              </a:rPr>
              <a:t>AMPK</a:t>
            </a:r>
            <a:endParaRPr lang="ko-KR" altLang="en-US" sz="4400" b="1" dirty="0">
              <a:solidFill>
                <a:srgbClr val="52525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 descr="fi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6274" y="1085849"/>
            <a:ext cx="7902575" cy="55258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78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57199" y="219075"/>
            <a:ext cx="9039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rgbClr val="525252"/>
                </a:solidFill>
                <a:latin typeface="맑은 고딕" pitchFamily="50" charset="-127"/>
                <a:ea typeface="맑은 고딕" pitchFamily="50" charset="-127"/>
              </a:rPr>
              <a:t>Gastrointestinal tract</a:t>
            </a:r>
            <a:endParaRPr lang="ko-KR" altLang="en-US" sz="4400" b="1" dirty="0">
              <a:solidFill>
                <a:srgbClr val="52525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85950"/>
            <a:ext cx="1110615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525252"/>
                </a:solidFill>
              </a:rPr>
              <a:t>●</a:t>
            </a:r>
            <a:r>
              <a:rPr lang="en-US" altLang="ko-KR" sz="2400" dirty="0" smtClean="0">
                <a:solidFill>
                  <a:srgbClr val="525252"/>
                </a:solidFill>
              </a:rPr>
              <a:t> </a:t>
            </a:r>
            <a:r>
              <a:rPr lang="en-US" altLang="ko-KR" sz="4000" dirty="0" smtClean="0">
                <a:solidFill>
                  <a:srgbClr val="525252"/>
                </a:solidFill>
              </a:rPr>
              <a:t>Decreases intestinal glucose uptake </a:t>
            </a:r>
          </a:p>
          <a:p>
            <a:endParaRPr lang="en-US" altLang="ko-KR" sz="2400" dirty="0" smtClean="0">
              <a:solidFill>
                <a:srgbClr val="525252"/>
              </a:solidFill>
            </a:endParaRPr>
          </a:p>
          <a:p>
            <a:r>
              <a:rPr lang="ko-KR" altLang="en-US" sz="2400" dirty="0" smtClean="0">
                <a:solidFill>
                  <a:srgbClr val="525252"/>
                </a:solidFill>
              </a:rPr>
              <a:t>●</a:t>
            </a:r>
            <a:r>
              <a:rPr lang="ko-KR" altLang="en-US" sz="4000" dirty="0" smtClean="0">
                <a:solidFill>
                  <a:srgbClr val="525252"/>
                </a:solidFill>
              </a:rPr>
              <a:t> </a:t>
            </a:r>
            <a:r>
              <a:rPr lang="en-US" altLang="ko-KR" sz="4000" dirty="0" smtClean="0">
                <a:solidFill>
                  <a:srgbClr val="525252"/>
                </a:solidFill>
              </a:rPr>
              <a:t>Increased </a:t>
            </a:r>
            <a:r>
              <a:rPr lang="en-US" altLang="ko-KR" sz="4000" dirty="0" err="1" smtClean="0">
                <a:solidFill>
                  <a:srgbClr val="525252"/>
                </a:solidFill>
              </a:rPr>
              <a:t>mucin</a:t>
            </a:r>
            <a:r>
              <a:rPr lang="en-US" altLang="ko-KR" sz="4000" dirty="0" smtClean="0">
                <a:solidFill>
                  <a:srgbClr val="525252"/>
                </a:solidFill>
              </a:rPr>
              <a:t> production</a:t>
            </a:r>
          </a:p>
          <a:p>
            <a:endParaRPr lang="en-US" altLang="ko-KR" sz="2400" dirty="0" smtClean="0">
              <a:solidFill>
                <a:srgbClr val="525252"/>
              </a:solidFill>
            </a:endParaRPr>
          </a:p>
          <a:p>
            <a:r>
              <a:rPr lang="ko-KR" altLang="en-US" sz="2400" dirty="0" smtClean="0">
                <a:solidFill>
                  <a:srgbClr val="525252"/>
                </a:solidFill>
              </a:rPr>
              <a:t>●</a:t>
            </a:r>
            <a:r>
              <a:rPr lang="ko-KR" altLang="en-US" sz="4000" dirty="0" smtClean="0">
                <a:solidFill>
                  <a:srgbClr val="525252"/>
                </a:solidFill>
              </a:rPr>
              <a:t> </a:t>
            </a:r>
            <a:r>
              <a:rPr lang="en-US" altLang="ko-KR" sz="4000" dirty="0" smtClean="0">
                <a:solidFill>
                  <a:srgbClr val="525252"/>
                </a:solidFill>
              </a:rPr>
              <a:t>Alters the </a:t>
            </a:r>
            <a:r>
              <a:rPr lang="en-US" altLang="ko-KR" sz="4000" dirty="0" err="1" smtClean="0">
                <a:solidFill>
                  <a:srgbClr val="525252"/>
                </a:solidFill>
              </a:rPr>
              <a:t>microbiome</a:t>
            </a:r>
            <a:endParaRPr lang="en-US" altLang="ko-KR" sz="4000" dirty="0" smtClean="0">
              <a:solidFill>
                <a:srgbClr val="525252"/>
              </a:solidFill>
            </a:endParaRPr>
          </a:p>
          <a:p>
            <a:endParaRPr lang="en-US" altLang="ko-KR" sz="2400" dirty="0" smtClean="0">
              <a:solidFill>
                <a:srgbClr val="525252"/>
              </a:solidFill>
            </a:endParaRPr>
          </a:p>
          <a:p>
            <a:r>
              <a:rPr lang="ko-KR" altLang="en-US" sz="2400" dirty="0" smtClean="0">
                <a:solidFill>
                  <a:srgbClr val="525252"/>
                </a:solidFill>
              </a:rPr>
              <a:t>● </a:t>
            </a:r>
            <a:r>
              <a:rPr lang="en-US" altLang="ko-KR" sz="4000" dirty="0" smtClean="0">
                <a:solidFill>
                  <a:srgbClr val="525252"/>
                </a:solidFill>
              </a:rPr>
              <a:t>Increases GLP-1 secretion </a:t>
            </a:r>
          </a:p>
          <a:p>
            <a:endParaRPr lang="en-US" altLang="ko-KR" sz="2400" dirty="0" smtClean="0">
              <a:solidFill>
                <a:srgbClr val="525252"/>
              </a:solidFill>
            </a:endParaRPr>
          </a:p>
          <a:p>
            <a:r>
              <a:rPr lang="ko-KR" altLang="en-US" sz="2400" dirty="0" smtClean="0">
                <a:solidFill>
                  <a:srgbClr val="525252"/>
                </a:solidFill>
              </a:rPr>
              <a:t>●</a:t>
            </a:r>
            <a:r>
              <a:rPr lang="ko-KR" altLang="en-US" sz="4000" dirty="0" smtClean="0">
                <a:solidFill>
                  <a:srgbClr val="525252"/>
                </a:solidFill>
              </a:rPr>
              <a:t> </a:t>
            </a:r>
            <a:r>
              <a:rPr lang="en-US" altLang="ko-KR" sz="4000" dirty="0" smtClean="0">
                <a:solidFill>
                  <a:srgbClr val="525252"/>
                </a:solidFill>
              </a:rPr>
              <a:t>Improves postprandial blood glucose </a:t>
            </a:r>
            <a:endParaRPr lang="ko-KR" alt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3778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66725" y="247650"/>
            <a:ext cx="506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rgbClr val="525252"/>
                </a:solidFill>
                <a:latin typeface="맑은 고딕" pitchFamily="50" charset="-127"/>
                <a:ea typeface="맑은 고딕" pitchFamily="50" charset="-127"/>
              </a:rPr>
              <a:t>Muscle</a:t>
            </a:r>
            <a:endParaRPr lang="ko-KR" altLang="en-US" sz="4400" b="1" dirty="0">
              <a:solidFill>
                <a:srgbClr val="52525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025" y="1866900"/>
            <a:ext cx="1110615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525252"/>
                </a:solidFill>
              </a:rPr>
              <a:t>●</a:t>
            </a:r>
            <a:r>
              <a:rPr lang="ko-KR" altLang="en-US" sz="1600" dirty="0" smtClean="0">
                <a:solidFill>
                  <a:srgbClr val="525252"/>
                </a:solidFill>
              </a:rPr>
              <a:t> </a:t>
            </a:r>
            <a:r>
              <a:rPr lang="en-US" altLang="ko-KR" sz="4000" dirty="0" smtClean="0">
                <a:solidFill>
                  <a:srgbClr val="525252"/>
                </a:solidFill>
              </a:rPr>
              <a:t>Increases glucose uptake</a:t>
            </a:r>
          </a:p>
          <a:p>
            <a:endParaRPr lang="en-US" altLang="ko-KR" sz="2400" dirty="0" smtClean="0">
              <a:solidFill>
                <a:srgbClr val="525252"/>
              </a:solidFill>
            </a:endParaRPr>
          </a:p>
          <a:p>
            <a:r>
              <a:rPr lang="ko-KR" altLang="en-US" sz="2400" dirty="0" smtClean="0">
                <a:solidFill>
                  <a:srgbClr val="525252"/>
                </a:solidFill>
              </a:rPr>
              <a:t>●</a:t>
            </a:r>
            <a:r>
              <a:rPr lang="en-US" altLang="ko-KR" sz="4000" dirty="0" smtClean="0">
                <a:solidFill>
                  <a:srgbClr val="525252"/>
                </a:solidFill>
              </a:rPr>
              <a:t>Increase glucose transporters</a:t>
            </a:r>
          </a:p>
          <a:p>
            <a:endParaRPr lang="en-US" altLang="ko-KR" sz="2400" dirty="0" smtClean="0">
              <a:solidFill>
                <a:srgbClr val="525252"/>
              </a:solidFill>
            </a:endParaRPr>
          </a:p>
          <a:p>
            <a:r>
              <a:rPr lang="ko-KR" altLang="en-US" sz="2400" dirty="0" smtClean="0">
                <a:solidFill>
                  <a:srgbClr val="525252"/>
                </a:solidFill>
              </a:rPr>
              <a:t>●</a:t>
            </a:r>
            <a:r>
              <a:rPr lang="ko-KR" altLang="en-US" sz="4000" dirty="0" smtClean="0">
                <a:solidFill>
                  <a:srgbClr val="525252"/>
                </a:solidFill>
              </a:rPr>
              <a:t> </a:t>
            </a:r>
            <a:r>
              <a:rPr lang="en-US" altLang="ko-KR" sz="4000" dirty="0" smtClean="0">
                <a:solidFill>
                  <a:srgbClr val="525252"/>
                </a:solidFill>
              </a:rPr>
              <a:t>Increases insulin receptor number and activity</a:t>
            </a:r>
          </a:p>
          <a:p>
            <a:endParaRPr lang="en-US" altLang="ko-KR" sz="2400" dirty="0" smtClean="0">
              <a:solidFill>
                <a:srgbClr val="525252"/>
              </a:solidFill>
            </a:endParaRPr>
          </a:p>
          <a:p>
            <a:r>
              <a:rPr lang="ko-KR" altLang="en-US" sz="2400" dirty="0" smtClean="0">
                <a:solidFill>
                  <a:srgbClr val="525252"/>
                </a:solidFill>
              </a:rPr>
              <a:t>●</a:t>
            </a:r>
            <a:r>
              <a:rPr lang="en-US" altLang="ko-KR" sz="4000" dirty="0" smtClean="0">
                <a:solidFill>
                  <a:srgbClr val="525252"/>
                </a:solidFill>
              </a:rPr>
              <a:t>Improve insulin </a:t>
            </a:r>
            <a:r>
              <a:rPr lang="en-US" altLang="ko-KR" sz="4000" dirty="0" err="1" smtClean="0">
                <a:solidFill>
                  <a:srgbClr val="525252"/>
                </a:solidFill>
              </a:rPr>
              <a:t>sesitivity</a:t>
            </a:r>
            <a:endParaRPr lang="en-US" altLang="ko-KR" sz="4000" dirty="0" smtClean="0">
              <a:solidFill>
                <a:srgbClr val="525252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778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66725" y="247650"/>
            <a:ext cx="506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rgbClr val="525252"/>
                </a:solidFill>
                <a:latin typeface="맑은 고딕" pitchFamily="50" charset="-127"/>
                <a:ea typeface="맑은 고딕" pitchFamily="50" charset="-127"/>
              </a:rPr>
              <a:t>Adipose</a:t>
            </a:r>
            <a:endParaRPr lang="ko-KR" altLang="en-US" sz="4400" b="1" dirty="0">
              <a:solidFill>
                <a:srgbClr val="52525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025" y="1866900"/>
            <a:ext cx="111061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525252"/>
                </a:solidFill>
              </a:rPr>
              <a:t>● </a:t>
            </a:r>
            <a:r>
              <a:rPr lang="en-US" altLang="ko-KR" sz="4000" dirty="0" smtClean="0">
                <a:solidFill>
                  <a:srgbClr val="525252"/>
                </a:solidFill>
              </a:rPr>
              <a:t>Decreases inflammation and adipose tissue</a:t>
            </a:r>
            <a:endParaRPr lang="en-US" altLang="ko-KR" sz="2400" dirty="0" smtClean="0">
              <a:solidFill>
                <a:srgbClr val="525252"/>
              </a:solidFill>
            </a:endParaRPr>
          </a:p>
          <a:p>
            <a:endParaRPr lang="en-US" altLang="ko-KR" sz="2400" dirty="0" smtClean="0">
              <a:solidFill>
                <a:srgbClr val="525252"/>
              </a:solidFill>
            </a:endParaRPr>
          </a:p>
          <a:p>
            <a:r>
              <a:rPr lang="ko-KR" altLang="en-US" sz="2400" dirty="0" smtClean="0">
                <a:solidFill>
                  <a:srgbClr val="525252"/>
                </a:solidFill>
              </a:rPr>
              <a:t>●</a:t>
            </a:r>
            <a:r>
              <a:rPr lang="ko-KR" altLang="en-US" sz="4000" dirty="0" smtClean="0">
                <a:solidFill>
                  <a:srgbClr val="525252"/>
                </a:solidFill>
              </a:rPr>
              <a:t> </a:t>
            </a:r>
            <a:r>
              <a:rPr lang="en-US" altLang="ko-KR" sz="4000" dirty="0" smtClean="0">
                <a:solidFill>
                  <a:srgbClr val="525252"/>
                </a:solidFill>
              </a:rPr>
              <a:t>Reduces fibrosis in white adipose tissue </a:t>
            </a:r>
          </a:p>
          <a:p>
            <a:endParaRPr lang="en-US" altLang="ko-KR" sz="2400" dirty="0" smtClean="0">
              <a:solidFill>
                <a:srgbClr val="525252"/>
              </a:solidFill>
            </a:endParaRPr>
          </a:p>
          <a:p>
            <a:r>
              <a:rPr lang="ko-KR" altLang="en-US" sz="2400" dirty="0" smtClean="0">
                <a:solidFill>
                  <a:srgbClr val="525252"/>
                </a:solidFill>
              </a:rPr>
              <a:t>● </a:t>
            </a:r>
            <a:r>
              <a:rPr lang="en-US" altLang="ko-KR" sz="4000" dirty="0" smtClean="0">
                <a:solidFill>
                  <a:srgbClr val="525252"/>
                </a:solidFill>
              </a:rPr>
              <a:t>Improve insulin sensitivity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778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66725" y="247650"/>
            <a:ext cx="506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rgbClr val="525252"/>
                </a:solidFill>
                <a:latin typeface="맑은 고딕" pitchFamily="50" charset="-127"/>
                <a:ea typeface="맑은 고딕" pitchFamily="50" charset="-127"/>
              </a:rPr>
              <a:t>Ovary</a:t>
            </a:r>
            <a:endParaRPr lang="ko-KR" altLang="en-US" sz="4400" b="1" dirty="0">
              <a:solidFill>
                <a:srgbClr val="52525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024" y="1866900"/>
            <a:ext cx="1149667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525252"/>
                </a:solidFill>
              </a:rPr>
              <a:t>● </a:t>
            </a:r>
            <a:r>
              <a:rPr lang="en-US" altLang="ko-KR" sz="4000" dirty="0" smtClean="0">
                <a:solidFill>
                  <a:srgbClr val="525252"/>
                </a:solidFill>
              </a:rPr>
              <a:t>Decreases theca cell production of </a:t>
            </a:r>
            <a:r>
              <a:rPr lang="en-US" altLang="ko-KR" sz="4000" dirty="0" err="1" smtClean="0">
                <a:solidFill>
                  <a:srgbClr val="525252"/>
                </a:solidFill>
              </a:rPr>
              <a:t>androstenedione</a:t>
            </a:r>
            <a:endParaRPr lang="en-US" altLang="ko-KR" sz="2400" dirty="0" smtClean="0">
              <a:solidFill>
                <a:srgbClr val="525252"/>
              </a:solidFill>
            </a:endParaRPr>
          </a:p>
          <a:p>
            <a:endParaRPr lang="en-US" altLang="ko-KR" sz="2400" dirty="0" smtClean="0">
              <a:solidFill>
                <a:srgbClr val="525252"/>
              </a:solidFill>
            </a:endParaRPr>
          </a:p>
          <a:p>
            <a:r>
              <a:rPr lang="ko-KR" altLang="en-US" sz="2400" dirty="0" smtClean="0">
                <a:solidFill>
                  <a:srgbClr val="525252"/>
                </a:solidFill>
              </a:rPr>
              <a:t>●</a:t>
            </a:r>
            <a:r>
              <a:rPr lang="ko-KR" altLang="en-US" sz="4000" dirty="0" smtClean="0">
                <a:solidFill>
                  <a:srgbClr val="525252"/>
                </a:solidFill>
              </a:rPr>
              <a:t> </a:t>
            </a:r>
            <a:r>
              <a:rPr lang="en-US" altLang="ko-KR" sz="4000" dirty="0" smtClean="0">
                <a:solidFill>
                  <a:srgbClr val="525252"/>
                </a:solidFill>
              </a:rPr>
              <a:t>Decreases androgen producing enzyme activity in </a:t>
            </a:r>
            <a:r>
              <a:rPr lang="en-US" altLang="ko-KR" sz="4000" dirty="0" err="1" smtClean="0">
                <a:solidFill>
                  <a:srgbClr val="525252"/>
                </a:solidFill>
              </a:rPr>
              <a:t>granulosa</a:t>
            </a:r>
            <a:r>
              <a:rPr lang="en-US" altLang="ko-KR" sz="4000" dirty="0" smtClean="0">
                <a:solidFill>
                  <a:srgbClr val="525252"/>
                </a:solidFill>
              </a:rPr>
              <a:t> cells</a:t>
            </a:r>
            <a:endParaRPr lang="en-US" altLang="ko-KR" sz="2400" dirty="0" smtClean="0">
              <a:solidFill>
                <a:srgbClr val="525252"/>
              </a:solidFill>
            </a:endParaRPr>
          </a:p>
          <a:p>
            <a:endParaRPr lang="en-US" altLang="ko-KR" sz="2400" dirty="0" smtClean="0">
              <a:solidFill>
                <a:srgbClr val="525252"/>
              </a:solidFill>
            </a:endParaRPr>
          </a:p>
          <a:p>
            <a:r>
              <a:rPr lang="ko-KR" altLang="en-US" sz="2400" dirty="0" smtClean="0">
                <a:solidFill>
                  <a:srgbClr val="525252"/>
                </a:solidFill>
              </a:rPr>
              <a:t>● </a:t>
            </a:r>
            <a:r>
              <a:rPr lang="en-US" altLang="ko-KR" sz="4000" dirty="0" smtClean="0">
                <a:solidFill>
                  <a:srgbClr val="525252"/>
                </a:solidFill>
              </a:rPr>
              <a:t>May restore ovulation in females with PCOS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778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66725" y="24765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err="1" smtClean="0">
                <a:solidFill>
                  <a:srgbClr val="525252"/>
                </a:solidFill>
                <a:latin typeface="맑은 고딕" pitchFamily="50" charset="-127"/>
                <a:ea typeface="맑은 고딕" pitchFamily="50" charset="-127"/>
              </a:rPr>
              <a:t>Metformin</a:t>
            </a:r>
            <a:r>
              <a:rPr lang="ko-KR" altLang="en-US" sz="4400" b="1" dirty="0" smtClean="0">
                <a:solidFill>
                  <a:srgbClr val="525252"/>
                </a:solidFill>
                <a:latin typeface="맑은 고딕" pitchFamily="50" charset="-127"/>
                <a:ea typeface="맑은 고딕" pitchFamily="50" charset="-127"/>
              </a:rPr>
              <a:t>과 </a:t>
            </a:r>
            <a:r>
              <a:rPr lang="en-US" altLang="ko-KR" sz="4400" b="1" dirty="0" smtClean="0">
                <a:solidFill>
                  <a:srgbClr val="525252"/>
                </a:solidFill>
                <a:latin typeface="맑은 고딕" pitchFamily="50" charset="-127"/>
                <a:ea typeface="맑은 고딕" pitchFamily="50" charset="-127"/>
              </a:rPr>
              <a:t>PCOS</a:t>
            </a:r>
            <a:endParaRPr lang="ko-KR" altLang="en-US" sz="4400" b="1" dirty="0">
              <a:solidFill>
                <a:srgbClr val="52525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1-s2_0-S2214647414000117-g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8900" y="1256453"/>
            <a:ext cx="6667500" cy="52379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78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66725" y="24765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solidFill>
                  <a:srgbClr val="525252"/>
                </a:solidFill>
                <a:latin typeface="맑은 고딕" pitchFamily="50" charset="-127"/>
                <a:ea typeface="맑은 고딕" pitchFamily="50" charset="-127"/>
              </a:rPr>
              <a:t>암에 대한 예방적 조치</a:t>
            </a:r>
            <a:endParaRPr lang="ko-KR" altLang="en-US" sz="4400" b="1" dirty="0">
              <a:solidFill>
                <a:srgbClr val="52525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" name="그림 4" descr="w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225" y="983849"/>
            <a:ext cx="8010525" cy="56360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78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66725" y="24765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rgbClr val="525252"/>
                </a:solidFill>
                <a:latin typeface="맑은 고딕" pitchFamily="50" charset="-127"/>
                <a:ea typeface="맑은 고딕" pitchFamily="50" charset="-127"/>
              </a:rPr>
              <a:t>Lactic acidosis </a:t>
            </a:r>
            <a:r>
              <a:rPr lang="ko-KR" altLang="en-US" sz="4400" b="1" dirty="0" smtClean="0">
                <a:solidFill>
                  <a:srgbClr val="525252"/>
                </a:solidFill>
                <a:latin typeface="맑은 고딕" pitchFamily="50" charset="-127"/>
                <a:ea typeface="맑은 고딕" pitchFamily="50" charset="-127"/>
              </a:rPr>
              <a:t>부작용</a:t>
            </a:r>
            <a:endParaRPr lang="ko-KR" altLang="en-US" sz="4400" b="1" dirty="0">
              <a:solidFill>
                <a:srgbClr val="52525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 descr="lactic acido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482" y="1522169"/>
            <a:ext cx="11666393" cy="49357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78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824535" y="1563143"/>
            <a:ext cx="175590" cy="15610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1419225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b="1" dirty="0" smtClean="0">
                <a:solidFill>
                  <a:srgbClr val="525252"/>
                </a:solidFill>
                <a:latin typeface="맑은 고딕" pitchFamily="50" charset="-127"/>
                <a:ea typeface="맑은 고딕" pitchFamily="50" charset="-127"/>
              </a:rPr>
              <a:t>Q &amp; A</a:t>
            </a:r>
            <a:endParaRPr lang="ko-KR" altLang="en-US" sz="11500" b="1" dirty="0">
              <a:solidFill>
                <a:srgbClr val="525252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8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5800725" y="0"/>
            <a:ext cx="6391275" cy="6858000"/>
          </a:xfrm>
          <a:prstGeom prst="rect">
            <a:avLst/>
          </a:prstGeom>
          <a:pattFill prst="wdUp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85850" y="1059466"/>
            <a:ext cx="558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2">
                    <a:lumMod val="50000"/>
                  </a:schemeClr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contents</a:t>
            </a:r>
            <a:endParaRPr lang="ko-KR" altLang="en-US" sz="3200" b="1" dirty="0">
              <a:solidFill>
                <a:schemeClr val="bg2">
                  <a:lumMod val="50000"/>
                </a:schemeClr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28F62-99D8-44E7-847D-3674D148F854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12192000" cy="10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19224" y="2992348"/>
            <a:ext cx="252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Metformin</a:t>
            </a:r>
            <a:endParaRPr lang="en-US" altLang="ko-KR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48" y="3520999"/>
            <a:ext cx="2524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제 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2</a:t>
            </a:r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형 당뇨병의 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1</a:t>
            </a:r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차 치료제</a:t>
            </a:r>
            <a:endParaRPr lang="en-US" altLang="ko-KR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5" y="2851527"/>
            <a:ext cx="133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01</a:t>
            </a:r>
            <a:endParaRPr lang="en-US" altLang="ko-KR" sz="7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1095" y="2973298"/>
            <a:ext cx="4067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효능과 </a:t>
            </a:r>
            <a:r>
              <a:rPr lang="en-US" altLang="ko-K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Mechanism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400" y="3511474"/>
            <a:ext cx="3981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각 기관에서의 다양한 효과와 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mechanism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76671" y="2870577"/>
            <a:ext cx="133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34546" y="3011398"/>
            <a:ext cx="1457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부작용</a:t>
            </a:r>
            <a:endParaRPr lang="en-US" altLang="ko-KR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67875" y="3540049"/>
            <a:ext cx="2524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Lactic acidosis </a:t>
            </a:r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의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 </a:t>
            </a:r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위험</a:t>
            </a:r>
            <a:endParaRPr lang="en-US" altLang="ko-KR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01071" y="2918202"/>
            <a:ext cx="133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03</a:t>
            </a:r>
          </a:p>
        </p:txBody>
      </p:sp>
    </p:spTree>
    <p:extLst>
      <p:ext uri="{BB962C8B-B14F-4D97-AF65-F5344CB8AC3E}">
        <p14:creationId xmlns="" xmlns:p14="http://schemas.microsoft.com/office/powerpoint/2010/main" val="4491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5800725" y="0"/>
            <a:ext cx="6391275" cy="6858000"/>
          </a:xfrm>
          <a:prstGeom prst="rect">
            <a:avLst/>
          </a:prstGeom>
          <a:pattFill prst="wdUp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화살표: 원형 3"/>
          <p:cNvSpPr/>
          <p:nvPr/>
        </p:nvSpPr>
        <p:spPr>
          <a:xfrm>
            <a:off x="3796646" y="1941447"/>
            <a:ext cx="4054539" cy="4054539"/>
          </a:xfrm>
          <a:prstGeom prst="circularArrow">
            <a:avLst>
              <a:gd name="adj1" fmla="val 5544"/>
              <a:gd name="adj2" fmla="val 330680"/>
              <a:gd name="adj3" fmla="val 13815233"/>
              <a:gd name="adj4" fmla="val 17362087"/>
              <a:gd name="adj5" fmla="val 5757"/>
            </a:avLst>
          </a:prstGeom>
          <a:ln>
            <a:noFill/>
          </a:ln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모서리가 둥근 직사각형 25"/>
          <p:cNvSpPr/>
          <p:nvPr/>
        </p:nvSpPr>
        <p:spPr>
          <a:xfrm>
            <a:off x="6619876" y="4371975"/>
            <a:ext cx="3857624" cy="2219325"/>
          </a:xfrm>
          <a:prstGeom prst="roundRect">
            <a:avLst/>
          </a:prstGeom>
          <a:solidFill>
            <a:srgbClr val="F4F3F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1114425" y="4314825"/>
            <a:ext cx="3857624" cy="2219325"/>
          </a:xfrm>
          <a:prstGeom prst="roundRect">
            <a:avLst/>
          </a:prstGeom>
          <a:solidFill>
            <a:srgbClr val="F4F3F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3838576" y="1333500"/>
            <a:ext cx="3857624" cy="2219325"/>
          </a:xfrm>
          <a:prstGeom prst="roundRect">
            <a:avLst/>
          </a:prstGeom>
          <a:solidFill>
            <a:srgbClr val="F4F3F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34011" y="249735"/>
            <a:ext cx="2799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spc="-150" dirty="0" err="1" smtClean="0">
                <a:solidFill>
                  <a:srgbClr val="525252"/>
                </a:solidFill>
              </a:rPr>
              <a:t>Biguanide</a:t>
            </a:r>
            <a:endParaRPr lang="ko-KR" altLang="en-US" sz="5400" spc="-150" dirty="0">
              <a:solidFill>
                <a:srgbClr val="525252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72084" y="248693"/>
            <a:ext cx="147015" cy="7990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 descr="Metformi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8925" y="1422400"/>
            <a:ext cx="3251200" cy="1822450"/>
          </a:xfrm>
          <a:prstGeom prst="rect">
            <a:avLst/>
          </a:prstGeom>
        </p:spPr>
      </p:pic>
      <p:pic>
        <p:nvPicPr>
          <p:cNvPr id="18" name="그림 17" descr="Buformin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5899" y="4676775"/>
            <a:ext cx="4037781" cy="1466850"/>
          </a:xfrm>
          <a:prstGeom prst="rect">
            <a:avLst/>
          </a:prstGeom>
        </p:spPr>
      </p:pic>
      <p:pic>
        <p:nvPicPr>
          <p:cNvPr id="19" name="그림 18" descr="Phenformin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7991" y="4752976"/>
            <a:ext cx="3738315" cy="13430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71999" y="733425"/>
            <a:ext cx="311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err="1" smtClean="0"/>
              <a:t>Metformin</a:t>
            </a:r>
            <a:endParaRPr lang="ko-KR" alt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428750" y="3657600"/>
            <a:ext cx="3171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err="1" smtClean="0"/>
              <a:t>phenformin</a:t>
            </a:r>
            <a:endParaRPr lang="ko-KR" alt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658100" y="3743325"/>
            <a:ext cx="269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err="1" smtClean="0"/>
              <a:t>buformin</a:t>
            </a:r>
            <a:endParaRPr lang="ko-KR" alt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920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66725" y="247650"/>
            <a:ext cx="506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solidFill>
                  <a:srgbClr val="525252"/>
                </a:solidFill>
                <a:latin typeface="맑은 고딕" pitchFamily="50" charset="-127"/>
                <a:ea typeface="맑은 고딕" pitchFamily="50" charset="-127"/>
              </a:rPr>
              <a:t>제 </a:t>
            </a:r>
            <a:r>
              <a:rPr lang="en-US" altLang="ko-KR" sz="4400" b="1" dirty="0" smtClean="0">
                <a:solidFill>
                  <a:srgbClr val="525252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4400" b="1" dirty="0" smtClean="0">
                <a:solidFill>
                  <a:srgbClr val="525252"/>
                </a:solidFill>
                <a:latin typeface="맑은 고딕" pitchFamily="50" charset="-127"/>
                <a:ea typeface="맑은 고딕" pitchFamily="50" charset="-127"/>
              </a:rPr>
              <a:t>형 당뇨병</a:t>
            </a:r>
            <a:endParaRPr lang="ko-KR" altLang="en-US" sz="4400" b="1" dirty="0">
              <a:solidFill>
                <a:srgbClr val="52525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그림 8" descr="hhhh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139" y="1536171"/>
            <a:ext cx="10464570" cy="4831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78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534" y="419100"/>
            <a:ext cx="1015036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0" y="0"/>
            <a:ext cx="12192000" cy="10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778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66725" y="247650"/>
            <a:ext cx="506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rgbClr val="525252"/>
                </a:solidFill>
                <a:latin typeface="맑은 고딕" pitchFamily="50" charset="-127"/>
                <a:ea typeface="맑은 고딕" pitchFamily="50" charset="-127"/>
              </a:rPr>
              <a:t>Liver</a:t>
            </a:r>
            <a:endParaRPr lang="ko-KR" altLang="en-US" sz="4400" b="1" dirty="0">
              <a:solidFill>
                <a:srgbClr val="52525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025" y="1866900"/>
            <a:ext cx="1110615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525252"/>
                </a:solidFill>
              </a:rPr>
              <a:t>●</a:t>
            </a:r>
            <a:r>
              <a:rPr lang="ko-KR" altLang="en-US" sz="1600" dirty="0" smtClean="0">
                <a:solidFill>
                  <a:srgbClr val="525252"/>
                </a:solidFill>
              </a:rPr>
              <a:t> </a:t>
            </a:r>
            <a:r>
              <a:rPr lang="en-US" altLang="ko-KR" sz="4000" dirty="0" smtClean="0">
                <a:solidFill>
                  <a:srgbClr val="525252"/>
                </a:solidFill>
              </a:rPr>
              <a:t>Decreases </a:t>
            </a:r>
            <a:r>
              <a:rPr lang="en-US" altLang="ko-KR" sz="4000" dirty="0" err="1" smtClean="0">
                <a:solidFill>
                  <a:srgbClr val="525252"/>
                </a:solidFill>
              </a:rPr>
              <a:t>gluconeogenesis</a:t>
            </a:r>
            <a:endParaRPr lang="en-US" altLang="ko-KR" sz="4000" dirty="0" smtClean="0">
              <a:solidFill>
                <a:srgbClr val="525252"/>
              </a:solidFill>
            </a:endParaRPr>
          </a:p>
          <a:p>
            <a:endParaRPr lang="en-US" altLang="ko-KR" sz="2400" dirty="0" smtClean="0">
              <a:solidFill>
                <a:srgbClr val="525252"/>
              </a:solidFill>
            </a:endParaRPr>
          </a:p>
          <a:p>
            <a:r>
              <a:rPr lang="ko-KR" altLang="en-US" sz="2400" dirty="0" smtClean="0">
                <a:solidFill>
                  <a:srgbClr val="525252"/>
                </a:solidFill>
              </a:rPr>
              <a:t>●</a:t>
            </a:r>
            <a:r>
              <a:rPr lang="ko-KR" altLang="en-US" sz="4000" dirty="0" smtClean="0">
                <a:solidFill>
                  <a:srgbClr val="525252"/>
                </a:solidFill>
              </a:rPr>
              <a:t> </a:t>
            </a:r>
            <a:r>
              <a:rPr lang="en-US" altLang="ko-KR" sz="4000" dirty="0" smtClean="0">
                <a:solidFill>
                  <a:srgbClr val="525252"/>
                </a:solidFill>
              </a:rPr>
              <a:t>Antagonize glucagon signaling </a:t>
            </a:r>
          </a:p>
          <a:p>
            <a:endParaRPr lang="en-US" altLang="ko-KR" sz="2400" dirty="0" smtClean="0">
              <a:solidFill>
                <a:srgbClr val="525252"/>
              </a:solidFill>
            </a:endParaRPr>
          </a:p>
          <a:p>
            <a:r>
              <a:rPr lang="ko-KR" altLang="en-US" sz="2400" dirty="0" smtClean="0">
                <a:solidFill>
                  <a:srgbClr val="525252"/>
                </a:solidFill>
              </a:rPr>
              <a:t>●</a:t>
            </a:r>
            <a:r>
              <a:rPr lang="ko-KR" altLang="en-US" sz="4000" dirty="0" smtClean="0">
                <a:solidFill>
                  <a:srgbClr val="525252"/>
                </a:solidFill>
              </a:rPr>
              <a:t> </a:t>
            </a:r>
            <a:r>
              <a:rPr lang="en-US" altLang="ko-KR" sz="4000" dirty="0" smtClean="0">
                <a:solidFill>
                  <a:srgbClr val="525252"/>
                </a:solidFill>
              </a:rPr>
              <a:t>Inhibits Complex1 of the mitochondrial respiratory chain</a:t>
            </a:r>
          </a:p>
          <a:p>
            <a:endParaRPr lang="en-US" altLang="ko-KR" sz="2400" dirty="0" smtClean="0">
              <a:solidFill>
                <a:srgbClr val="525252"/>
              </a:solidFill>
            </a:endParaRPr>
          </a:p>
          <a:p>
            <a:r>
              <a:rPr lang="ko-KR" altLang="en-US" sz="2400" dirty="0" smtClean="0">
                <a:solidFill>
                  <a:srgbClr val="525252"/>
                </a:solidFill>
              </a:rPr>
              <a:t>● </a:t>
            </a:r>
            <a:r>
              <a:rPr lang="en-US" altLang="ko-KR" sz="4000" dirty="0" smtClean="0">
                <a:solidFill>
                  <a:srgbClr val="525252"/>
                </a:solidFill>
              </a:rPr>
              <a:t>Improve fasting plasma glucose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778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z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250" y="714375"/>
            <a:ext cx="8734425" cy="6143625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66725" y="24765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solidFill>
                  <a:srgbClr val="525252"/>
                </a:solidFill>
                <a:latin typeface="맑은 고딕" pitchFamily="50" charset="-127"/>
                <a:ea typeface="맑은 고딕" pitchFamily="50" charset="-127"/>
              </a:rPr>
              <a:t>분자적 수준에서의 효과</a:t>
            </a:r>
            <a:endParaRPr lang="ko-KR" altLang="en-US" sz="4400" b="1" dirty="0">
              <a:solidFill>
                <a:srgbClr val="525252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8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nrendo_2013_256-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262"/>
            <a:ext cx="12192000" cy="68802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78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272085" y="248693"/>
            <a:ext cx="8572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66725" y="247650"/>
            <a:ext cx="506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rgbClr val="525252"/>
                </a:solidFill>
                <a:latin typeface="맑은 고딕" pitchFamily="50" charset="-127"/>
                <a:ea typeface="맑은 고딕" pitchFamily="50" charset="-127"/>
              </a:rPr>
              <a:t>AMPK</a:t>
            </a:r>
            <a:endParaRPr lang="ko-KR" altLang="en-US" sz="4400" b="1" dirty="0">
              <a:solidFill>
                <a:srgbClr val="52525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" name="그림 4" descr="AMP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4125" y="1141929"/>
            <a:ext cx="6667500" cy="5526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78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1701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C4C8A"/>
      </a:accent1>
      <a:accent2>
        <a:srgbClr val="5587A2"/>
      </a:accent2>
      <a:accent3>
        <a:srgbClr val="F6D258"/>
      </a:accent3>
      <a:accent4>
        <a:srgbClr val="D1AF94"/>
      </a:accent4>
      <a:accent5>
        <a:srgbClr val="97D5E0"/>
      </a:accent5>
      <a:accent6>
        <a:srgbClr val="EFCEC5"/>
      </a:accent6>
      <a:hlink>
        <a:srgbClr val="262626"/>
      </a:hlink>
      <a:folHlink>
        <a:srgbClr val="262626"/>
      </a:folHlink>
    </a:clrScheme>
    <a:fontScheme name="20160215">
      <a:majorFont>
        <a:latin typeface="Calibri Light"/>
        <a:ea typeface="나눔고딕 ExtraBold"/>
        <a:cs typeface=""/>
      </a:majorFont>
      <a:minorFont>
        <a:latin typeface="Calibri"/>
        <a:ea typeface="나눔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1519</TotalTime>
  <Words>161</Words>
  <Application>Microsoft Office PowerPoint</Application>
  <PresentationFormat>사용자 지정</PresentationFormat>
  <Paragraphs>63</Paragraphs>
  <Slides>18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9" baseType="lpstr">
      <vt:lpstr>굴림</vt:lpstr>
      <vt:lpstr>Arial</vt:lpstr>
      <vt:lpstr>Calibri</vt:lpstr>
      <vt:lpstr>나눔고딕</vt:lpstr>
      <vt:lpstr>맑은 고딕</vt:lpstr>
      <vt:lpstr>Noto Sans CJK KR Medium</vt:lpstr>
      <vt:lpstr>Noto Sans CJK KR Black</vt:lpstr>
      <vt:lpstr>Noto Sans CJK KR Thin</vt:lpstr>
      <vt:lpstr>Calibri Light</vt:lpstr>
      <vt:lpstr>나눔고딕 ExtraBold</vt:lpstr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user</cp:lastModifiedBy>
  <cp:revision>153</cp:revision>
  <dcterms:created xsi:type="dcterms:W3CDTF">2015-01-21T11:35:38Z</dcterms:created>
  <dcterms:modified xsi:type="dcterms:W3CDTF">2017-05-27T23:04:29Z</dcterms:modified>
</cp:coreProperties>
</file>