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8" r:id="rId3"/>
    <p:sldId id="261" r:id="rId4"/>
    <p:sldId id="263" r:id="rId5"/>
    <p:sldId id="267" r:id="rId6"/>
    <p:sldId id="269" r:id="rId7"/>
    <p:sldId id="270" r:id="rId8"/>
    <p:sldId id="274" r:id="rId9"/>
    <p:sldId id="276" r:id="rId10"/>
    <p:sldId id="272" r:id="rId11"/>
    <p:sldId id="273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12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886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97046" y="3429000"/>
            <a:ext cx="2760980" cy="0"/>
          </a:xfrm>
          <a:custGeom>
            <a:avLst/>
            <a:gdLst/>
            <a:ahLst/>
            <a:cxnLst/>
            <a:rect l="l" t="t" r="r" b="b"/>
            <a:pathLst>
              <a:path w="2760979">
                <a:moveTo>
                  <a:pt x="0" y="0"/>
                </a:moveTo>
                <a:lnTo>
                  <a:pt x="2760472" y="0"/>
                </a:lnTo>
              </a:path>
            </a:pathLst>
          </a:custGeom>
          <a:ln w="571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555749" y="3429000"/>
            <a:ext cx="1241425" cy="0"/>
          </a:xfrm>
          <a:custGeom>
            <a:avLst/>
            <a:gdLst/>
            <a:ahLst/>
            <a:cxnLst/>
            <a:rect l="l" t="t" r="r" b="b"/>
            <a:pathLst>
              <a:path w="1241425">
                <a:moveTo>
                  <a:pt x="0" y="0"/>
                </a:moveTo>
                <a:lnTo>
                  <a:pt x="1241298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513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91639" y="2976896"/>
            <a:ext cx="754748" cy="1006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502" y="302599"/>
            <a:ext cx="8809355" cy="42333"/>
          </a:xfrm>
          <a:custGeom>
            <a:avLst/>
            <a:gdLst/>
            <a:ahLst/>
            <a:cxnLst/>
            <a:rect l="l" t="t" r="r" b="b"/>
            <a:pathLst>
              <a:path w="8809355" h="31750">
                <a:moveTo>
                  <a:pt x="0" y="31623"/>
                </a:moveTo>
                <a:lnTo>
                  <a:pt x="8809038" y="0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42026" y="34205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38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490" y="164423"/>
            <a:ext cx="1343025" cy="384387"/>
          </a:xfrm>
          <a:custGeom>
            <a:avLst/>
            <a:gdLst/>
            <a:ahLst/>
            <a:cxnLst/>
            <a:rect l="l" t="t" r="r" b="b"/>
            <a:pathLst>
              <a:path w="1343025" h="288290">
                <a:moveTo>
                  <a:pt x="0" y="288036"/>
                </a:moveTo>
                <a:lnTo>
                  <a:pt x="1342517" y="288036"/>
                </a:lnTo>
                <a:lnTo>
                  <a:pt x="134251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8316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28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195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91639" y="2976896"/>
            <a:ext cx="754748" cy="1006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83502" y="302599"/>
            <a:ext cx="8809355" cy="42333"/>
          </a:xfrm>
          <a:custGeom>
            <a:avLst/>
            <a:gdLst/>
            <a:ahLst/>
            <a:cxnLst/>
            <a:rect l="l" t="t" r="r" b="b"/>
            <a:pathLst>
              <a:path w="8809355" h="31750">
                <a:moveTo>
                  <a:pt x="0" y="31623"/>
                </a:moveTo>
                <a:lnTo>
                  <a:pt x="8809038" y="0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42026" y="34205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38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-490" y="164423"/>
            <a:ext cx="1343025" cy="384387"/>
          </a:xfrm>
          <a:custGeom>
            <a:avLst/>
            <a:gdLst/>
            <a:ahLst/>
            <a:cxnLst/>
            <a:rect l="l" t="t" r="r" b="b"/>
            <a:pathLst>
              <a:path w="1343025" h="288290">
                <a:moveTo>
                  <a:pt x="0" y="288036"/>
                </a:moveTo>
                <a:lnTo>
                  <a:pt x="1342517" y="288036"/>
                </a:lnTo>
                <a:lnTo>
                  <a:pt x="134251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95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97046" y="3429000"/>
            <a:ext cx="2760980" cy="0"/>
          </a:xfrm>
          <a:custGeom>
            <a:avLst/>
            <a:gdLst/>
            <a:ahLst/>
            <a:cxnLst/>
            <a:rect l="l" t="t" r="r" b="b"/>
            <a:pathLst>
              <a:path w="2760979">
                <a:moveTo>
                  <a:pt x="0" y="0"/>
                </a:moveTo>
                <a:lnTo>
                  <a:pt x="2760472" y="0"/>
                </a:lnTo>
              </a:path>
            </a:pathLst>
          </a:custGeom>
          <a:ln w="571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555749" y="3429000"/>
            <a:ext cx="1241425" cy="0"/>
          </a:xfrm>
          <a:custGeom>
            <a:avLst/>
            <a:gdLst/>
            <a:ahLst/>
            <a:cxnLst/>
            <a:rect l="l" t="t" r="r" b="b"/>
            <a:pathLst>
              <a:path w="1241425">
                <a:moveTo>
                  <a:pt x="0" y="0"/>
                </a:moveTo>
                <a:lnTo>
                  <a:pt x="1241298" y="0"/>
                </a:lnTo>
              </a:path>
            </a:pathLst>
          </a:custGeom>
          <a:ln w="571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123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2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87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957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89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762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63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440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84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908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9123-84E2-4992-9BFB-25D64EF12D38}" type="datetimeFigureOut">
              <a:rPr lang="ko-KR" altLang="en-US" smtClean="0"/>
              <a:t>2017-05-27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E01AA-9DFD-415B-88E2-CC405FB81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68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502" y="302599"/>
            <a:ext cx="8809355" cy="42333"/>
          </a:xfrm>
          <a:custGeom>
            <a:avLst/>
            <a:gdLst/>
            <a:ahLst/>
            <a:cxnLst/>
            <a:rect l="l" t="t" r="r" b="b"/>
            <a:pathLst>
              <a:path w="8809355" h="31750">
                <a:moveTo>
                  <a:pt x="0" y="31623"/>
                </a:moveTo>
                <a:lnTo>
                  <a:pt x="8809038" y="0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342026" y="34205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38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-490" y="164423"/>
            <a:ext cx="1343025" cy="384387"/>
          </a:xfrm>
          <a:custGeom>
            <a:avLst/>
            <a:gdLst/>
            <a:ahLst/>
            <a:cxnLst/>
            <a:rect l="l" t="t" r="r" b="b"/>
            <a:pathLst>
              <a:path w="1343025" h="288290">
                <a:moveTo>
                  <a:pt x="0" y="288036"/>
                </a:moveTo>
                <a:lnTo>
                  <a:pt x="1342517" y="288036"/>
                </a:lnTo>
                <a:lnTo>
                  <a:pt x="134251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304" y="1117937"/>
            <a:ext cx="805139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98365" y="2556391"/>
            <a:ext cx="404749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35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9593" y="1894854"/>
            <a:ext cx="3421379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/>
            <a:r>
              <a:rPr lang="en-US" altLang="ko-KR" sz="2800" dirty="0">
                <a:latin typeface="+mj-lt"/>
              </a:rPr>
              <a:t>Cerebral Gluconeogenesis and </a:t>
            </a:r>
            <a:r>
              <a:rPr lang="en-US" altLang="ko-KR" sz="2800" dirty="0" smtClean="0">
                <a:latin typeface="+mj-lt"/>
              </a:rPr>
              <a:t>Diseases</a:t>
            </a:r>
            <a:endParaRPr sz="2800" dirty="0" smtClean="0">
              <a:latin typeface="+mj-lt"/>
              <a:cs typeface="Malgun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0230" y="4333747"/>
            <a:ext cx="139446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100" spc="-120" dirty="0" smtClean="0">
                <a:latin typeface="Gulim"/>
                <a:cs typeface="Gulim"/>
              </a:rPr>
              <a:t>20122741              </a:t>
            </a:r>
            <a:r>
              <a:rPr lang="ko-KR" altLang="en-US" sz="1100" spc="-120" dirty="0" smtClean="0">
                <a:latin typeface="Gulim"/>
                <a:cs typeface="Gulim"/>
              </a:rPr>
              <a:t>유혁선</a:t>
            </a:r>
            <a:endParaRPr sz="1100" dirty="0">
              <a:latin typeface="Gulim"/>
              <a:cs typeface="Gulim"/>
            </a:endParaRPr>
          </a:p>
        </p:txBody>
      </p:sp>
    </p:spTree>
    <p:extLst>
      <p:ext uri="{BB962C8B-B14F-4D97-AF65-F5344CB8AC3E}">
        <p14:creationId xmlns:p14="http://schemas.microsoft.com/office/powerpoint/2010/main" val="58354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200" b="1" dirty="0">
                <a:solidFill>
                  <a:prstClr val="black"/>
                </a:solidFill>
              </a:rPr>
              <a:t> 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     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결</a:t>
            </a:r>
            <a:r>
              <a:rPr lang="ko-KR" altLang="en-US" sz="1600" b="1" dirty="0">
                <a:solidFill>
                  <a:prstClr val="black"/>
                </a:solidFill>
              </a:rPr>
              <a:t>론</a:t>
            </a:r>
            <a:endParaRPr lang="en-US" altLang="ko-KR" sz="1600" b="1" dirty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750" indent="-285750" fontAlgn="base">
              <a:buFont typeface="Arial" charset="0"/>
              <a:buChar char="•"/>
            </a:pPr>
            <a:r>
              <a:rPr lang="ko-KR" altLang="en-US" sz="1400" dirty="0" err="1" smtClean="0"/>
              <a:t>허혈성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뇌졸중과 뇌종양의 기전에 대해 광범위하게 연구 된 분해 작용 외에도</a:t>
            </a:r>
            <a:r>
              <a:rPr lang="en-US" altLang="ko-KR" sz="1400" dirty="0"/>
              <a:t>, </a:t>
            </a:r>
            <a:r>
              <a:rPr lang="ko-KR" altLang="en-US" sz="1400" dirty="0"/>
              <a:t>이러한 스트레스 조건에서의 혈장 신생 대체 경로에 대한 연구는 </a:t>
            </a:r>
            <a:r>
              <a:rPr lang="ko-KR" altLang="en-US" sz="1400" dirty="0" smtClean="0"/>
              <a:t>제한적이다</a:t>
            </a:r>
            <a:r>
              <a:rPr lang="en-US" altLang="ko-KR" sz="1400" dirty="0" smtClean="0"/>
              <a:t>.</a:t>
            </a:r>
          </a:p>
          <a:p>
            <a:pPr marL="285750" indent="-285750" fontAlgn="base">
              <a:buFont typeface="Arial" charset="0"/>
              <a:buChar char="•"/>
            </a:pPr>
            <a:endParaRPr lang="en-US" altLang="ko-KR" sz="1400" dirty="0" smtClean="0"/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400" dirty="0" smtClean="0"/>
              <a:t>성상 </a:t>
            </a:r>
            <a:r>
              <a:rPr lang="ko-KR" altLang="en-US" sz="1400" dirty="0"/>
              <a:t>세포가 신경 조직 에너지에 대한 당분 해산 또는 글리코겐 분해로부터 당 신생 혈관 생성으로 전환하는 생화학 적 기전은 아직 규명되지 않았다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 fontAlgn="base">
              <a:buFont typeface="Arial" charset="0"/>
              <a:buChar char="•"/>
            </a:pPr>
            <a:endParaRPr lang="en-US" altLang="ko-KR" sz="1400" dirty="0"/>
          </a:p>
          <a:p>
            <a:pPr marL="285750" indent="-285750" fontAlgn="base">
              <a:buFont typeface="Arial" charset="0"/>
              <a:buChar char="•"/>
            </a:pPr>
            <a:r>
              <a:rPr lang="en-US" altLang="ko-KR" sz="1400" dirty="0" smtClean="0"/>
              <a:t>AMP </a:t>
            </a:r>
            <a:r>
              <a:rPr lang="ko-KR" altLang="en-US" sz="1400" dirty="0"/>
              <a:t>또는 </a:t>
            </a:r>
            <a:r>
              <a:rPr lang="en-US" altLang="ko-KR" sz="1400" dirty="0"/>
              <a:t>hexose phosphate depletion</a:t>
            </a:r>
            <a:r>
              <a:rPr lang="ko-KR" altLang="en-US" sz="1400" dirty="0"/>
              <a:t>은 </a:t>
            </a:r>
            <a:r>
              <a:rPr lang="en-US" altLang="ko-KR" sz="1400" dirty="0"/>
              <a:t>FBP</a:t>
            </a:r>
            <a:r>
              <a:rPr lang="ko-KR" altLang="en-US" sz="1400" dirty="0"/>
              <a:t>를 활성화시키고 </a:t>
            </a:r>
            <a:r>
              <a:rPr lang="en-US" altLang="ko-KR" sz="1400" dirty="0"/>
              <a:t>phosphofructokinase</a:t>
            </a:r>
            <a:r>
              <a:rPr lang="ko-KR" altLang="en-US" sz="1400" dirty="0"/>
              <a:t>를 억제합니다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낮은 </a:t>
            </a:r>
            <a:r>
              <a:rPr lang="ko-KR" altLang="en-US" sz="1400" dirty="0" err="1"/>
              <a:t>포스</a:t>
            </a:r>
            <a:r>
              <a:rPr lang="ko-KR" altLang="en-US" sz="1400" dirty="0"/>
              <a:t> </a:t>
            </a:r>
            <a:r>
              <a:rPr lang="ko-KR" altLang="en-US" sz="1400" dirty="0" err="1"/>
              <a:t>포프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룩토</a:t>
            </a:r>
            <a:r>
              <a:rPr lang="ko-KR" altLang="en-US" sz="1400" dirty="0"/>
              <a:t> </a:t>
            </a:r>
            <a:r>
              <a:rPr lang="ko-KR" altLang="en-US" sz="1400" dirty="0" err="1"/>
              <a:t>키나아제</a:t>
            </a:r>
            <a:r>
              <a:rPr lang="ko-KR" altLang="en-US" sz="1400" dirty="0"/>
              <a:t> 활성에 의한 </a:t>
            </a:r>
            <a:r>
              <a:rPr lang="ko-KR" altLang="en-US" sz="1400" dirty="0" err="1"/>
              <a:t>프</a:t>
            </a:r>
            <a:r>
              <a:rPr lang="ko-KR" altLang="en-US" sz="1400" dirty="0"/>
              <a:t> </a:t>
            </a:r>
            <a:r>
              <a:rPr lang="ko-KR" altLang="en-US" sz="1400" dirty="0" err="1"/>
              <a:t>룩토</a:t>
            </a:r>
            <a:r>
              <a:rPr lang="ko-KR" altLang="en-US" sz="1400" dirty="0"/>
              <a:t> </a:t>
            </a:r>
            <a:r>
              <a:rPr lang="ko-KR" altLang="en-US" sz="1400" dirty="0" err="1"/>
              <a:t>오스</a:t>
            </a:r>
            <a:r>
              <a:rPr lang="ko-KR" altLang="en-US" sz="1400" dirty="0"/>
              <a:t> </a:t>
            </a:r>
            <a:r>
              <a:rPr lang="en-US" altLang="ko-KR" sz="1400" dirty="0"/>
              <a:t>-2,6- </a:t>
            </a:r>
            <a:r>
              <a:rPr lang="ko-KR" altLang="en-US" sz="1400" dirty="0" err="1"/>
              <a:t>바이스</a:t>
            </a:r>
            <a:r>
              <a:rPr lang="ko-KR" altLang="en-US" sz="1400" dirty="0"/>
              <a:t> </a:t>
            </a:r>
            <a:r>
              <a:rPr lang="ko-KR" altLang="en-US" sz="1400" dirty="0" err="1"/>
              <a:t>포스페이트의</a:t>
            </a:r>
            <a:r>
              <a:rPr lang="ko-KR" altLang="en-US" sz="1400" dirty="0"/>
              <a:t> 수준 감소는 산화 에너지 생산 및 글리코겐 합성에 대한 </a:t>
            </a:r>
            <a:r>
              <a:rPr lang="ko-KR" altLang="en-US" sz="1400" dirty="0" err="1"/>
              <a:t>락</a:t>
            </a:r>
            <a:r>
              <a:rPr lang="ko-KR" altLang="en-US" sz="1400" dirty="0"/>
              <a:t> </a:t>
            </a:r>
            <a:r>
              <a:rPr lang="ko-KR" altLang="en-US" sz="1400" dirty="0" err="1"/>
              <a:t>테이트</a:t>
            </a:r>
            <a:r>
              <a:rPr lang="ko-KR" altLang="en-US" sz="1400" dirty="0"/>
              <a:t> 또는 </a:t>
            </a:r>
            <a:r>
              <a:rPr lang="ko-KR" altLang="en-US" sz="1400" dirty="0" err="1"/>
              <a:t>글루타메이트를</a:t>
            </a:r>
            <a:r>
              <a:rPr lang="ko-KR" altLang="en-US" sz="1400" dirty="0"/>
              <a:t> 선호 할 </a:t>
            </a:r>
            <a:r>
              <a:rPr lang="ko-KR" altLang="en-US" sz="1400" dirty="0" err="1"/>
              <a:t>수있다</a:t>
            </a:r>
            <a:r>
              <a:rPr lang="en-US" altLang="ko-KR" sz="1400" dirty="0"/>
              <a:t>. </a:t>
            </a:r>
            <a:endParaRPr lang="en-US" altLang="ko-KR" sz="1400" dirty="0" smtClean="0"/>
          </a:p>
          <a:p>
            <a:pPr marL="285750" indent="-285750" fontAlgn="base">
              <a:buFont typeface="Arial" charset="0"/>
              <a:buChar char="•"/>
            </a:pPr>
            <a:endParaRPr lang="en-US" altLang="ko-KR" sz="1400" dirty="0"/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400" dirty="0" smtClean="0"/>
              <a:t>뇌에서 </a:t>
            </a:r>
            <a:r>
              <a:rPr lang="ko-KR" altLang="en-US" sz="1400" dirty="0"/>
              <a:t>포도당 신생 과정이 어떻게 조절되는지 알아내어 </a:t>
            </a:r>
            <a:r>
              <a:rPr lang="ko-KR" altLang="en-US" sz="1400" dirty="0" err="1"/>
              <a:t>허혈성</a:t>
            </a:r>
            <a:r>
              <a:rPr lang="ko-KR" altLang="en-US" sz="1400" dirty="0"/>
              <a:t> 뇌졸중 환자의 에너지 레벨 및 세포 생존을 조절하는 치료 목표를 개발하거나 악성 세포 사망을 촉진하는 뇌종양의 포도 원 생성을 억제 할 수 있는지 알아 </a:t>
            </a:r>
            <a:r>
              <a:rPr lang="ko-KR" altLang="en-US" sz="1400" dirty="0" err="1" smtClean="0"/>
              <a:t>내야한다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  <a:p>
            <a:pPr fontAlgn="base"/>
            <a:endParaRPr lang="en-US" altLang="ko-K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04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608" y="2427534"/>
            <a:ext cx="4855845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2400" b="1" dirty="0" smtClean="0"/>
              <a:t>Gluconeogenesis</a:t>
            </a:r>
            <a:r>
              <a:rPr lang="ko-KR" altLang="en-US" sz="2400" b="1" dirty="0" smtClean="0"/>
              <a:t>란</a:t>
            </a:r>
            <a:r>
              <a:rPr lang="en-US" altLang="ko-KR" sz="2400" b="1" dirty="0" smtClean="0"/>
              <a:t>?</a:t>
            </a:r>
            <a:br>
              <a:rPr lang="en-US" altLang="ko-KR" sz="2400" b="1" dirty="0" smtClean="0"/>
            </a:br>
            <a:r>
              <a:rPr lang="en-US" altLang="ko-KR" sz="1800" dirty="0"/>
              <a:t/>
            </a:r>
            <a:br>
              <a:rPr lang="en-US" altLang="ko-KR" sz="1800" dirty="0"/>
            </a:br>
            <a:r>
              <a:rPr lang="ko-KR" altLang="en-US" sz="1800" dirty="0" smtClean="0"/>
              <a:t>포도당신생과정이라고 하며 </a:t>
            </a:r>
            <a:r>
              <a:rPr lang="en-US" altLang="ko-KR" sz="1800" dirty="0" smtClean="0"/>
              <a:t>Glycolysis</a:t>
            </a:r>
            <a:r>
              <a:rPr lang="ko-KR" altLang="en-US" sz="1800" dirty="0" smtClean="0"/>
              <a:t>와 다르게 당 이외의 물질로부터 새롭게 당을 생성하는 것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주로 간과 신장에서 이루어진다</a:t>
            </a:r>
            <a:r>
              <a:rPr lang="en-US" altLang="ko-KR" sz="1800" dirty="0" smtClean="0"/>
              <a:t>. </a:t>
            </a:r>
            <a:endParaRPr sz="1800" dirty="0"/>
          </a:p>
        </p:txBody>
      </p:sp>
      <p:sp>
        <p:nvSpPr>
          <p:cNvPr id="6" name="object 6"/>
          <p:cNvSpPr txBox="1"/>
          <p:nvPr/>
        </p:nvSpPr>
        <p:spPr>
          <a:xfrm>
            <a:off x="107504" y="221486"/>
            <a:ext cx="111561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000" b="1" dirty="0"/>
              <a:t>Gluconeogenesis</a:t>
            </a:r>
          </a:p>
          <a:p>
            <a:pPr marL="12700">
              <a:lnSpc>
                <a:spcPct val="100000"/>
              </a:lnSpc>
            </a:pPr>
            <a:endParaRPr sz="1000" b="1" dirty="0">
              <a:cs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5106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1820" y="3044952"/>
            <a:ext cx="2880360" cy="0"/>
          </a:xfrm>
          <a:custGeom>
            <a:avLst/>
            <a:gdLst/>
            <a:ahLst/>
            <a:cxnLst/>
            <a:rect l="l" t="t" r="r" b="b"/>
            <a:pathLst>
              <a:path w="2880360">
                <a:moveTo>
                  <a:pt x="0" y="0"/>
                </a:moveTo>
                <a:lnTo>
                  <a:pt x="2880360" y="0"/>
                </a:lnTo>
              </a:path>
            </a:pathLst>
          </a:custGeom>
          <a:ln w="2857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25977" y="2111585"/>
            <a:ext cx="2892425" cy="0"/>
          </a:xfrm>
          <a:custGeom>
            <a:avLst/>
            <a:gdLst/>
            <a:ahLst/>
            <a:cxnLst/>
            <a:rect l="l" t="t" r="r" b="b"/>
            <a:pathLst>
              <a:path w="2892425">
                <a:moveTo>
                  <a:pt x="0" y="0"/>
                </a:moveTo>
                <a:lnTo>
                  <a:pt x="2892044" y="0"/>
                </a:lnTo>
              </a:path>
            </a:pathLst>
          </a:custGeom>
          <a:ln w="1905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07993" y="2337066"/>
            <a:ext cx="3528392" cy="70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2300" dirty="0" smtClean="0"/>
              <a:t>Gluconeogenesis  </a:t>
            </a:r>
            <a:r>
              <a:rPr lang="ko-KR" altLang="en-US" sz="2000" dirty="0" smtClean="0"/>
              <a:t>경로</a:t>
            </a:r>
            <a:r>
              <a:rPr lang="en-US" altLang="ko-KR" sz="2300" dirty="0"/>
              <a:t/>
            </a:r>
            <a:br>
              <a:rPr lang="en-US" altLang="ko-KR" sz="2300" dirty="0"/>
            </a:br>
            <a:endParaRPr sz="2300" dirty="0">
              <a:latin typeface="Malgun Gothic"/>
              <a:cs typeface="Malgun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20009" y="2015573"/>
            <a:ext cx="2892425" cy="0"/>
          </a:xfrm>
          <a:custGeom>
            <a:avLst/>
            <a:gdLst/>
            <a:ahLst/>
            <a:cxnLst/>
            <a:rect l="l" t="t" r="r" b="b"/>
            <a:pathLst>
              <a:path w="2892425">
                <a:moveTo>
                  <a:pt x="0" y="0"/>
                </a:moveTo>
                <a:lnTo>
                  <a:pt x="2892171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31820" y="3140964"/>
            <a:ext cx="2880360" cy="0"/>
          </a:xfrm>
          <a:custGeom>
            <a:avLst/>
            <a:gdLst/>
            <a:ahLst/>
            <a:cxnLst/>
            <a:rect l="l" t="t" r="r" b="b"/>
            <a:pathLst>
              <a:path w="2880360">
                <a:moveTo>
                  <a:pt x="0" y="0"/>
                </a:moveTo>
                <a:lnTo>
                  <a:pt x="2880360" y="0"/>
                </a:lnTo>
              </a:path>
            </a:pathLst>
          </a:custGeom>
          <a:ln w="381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502" y="302599"/>
            <a:ext cx="8809355" cy="42333"/>
          </a:xfrm>
          <a:custGeom>
            <a:avLst/>
            <a:gdLst/>
            <a:ahLst/>
            <a:cxnLst/>
            <a:rect l="l" t="t" r="r" b="b"/>
            <a:pathLst>
              <a:path w="8809355" h="31750">
                <a:moveTo>
                  <a:pt x="0" y="31623"/>
                </a:moveTo>
                <a:lnTo>
                  <a:pt x="8809038" y="0"/>
                </a:lnTo>
              </a:path>
            </a:pathLst>
          </a:custGeom>
          <a:ln w="127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42026" y="34205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>
                <a:moveTo>
                  <a:pt x="0" y="0"/>
                </a:moveTo>
                <a:lnTo>
                  <a:pt x="524238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490" y="164423"/>
            <a:ext cx="1343025" cy="384387"/>
          </a:xfrm>
          <a:custGeom>
            <a:avLst/>
            <a:gdLst/>
            <a:ahLst/>
            <a:cxnLst/>
            <a:rect l="l" t="t" r="r" b="b"/>
            <a:pathLst>
              <a:path w="1343025" h="288290">
                <a:moveTo>
                  <a:pt x="0" y="288036"/>
                </a:moveTo>
                <a:lnTo>
                  <a:pt x="1342517" y="288036"/>
                </a:lnTo>
                <a:lnTo>
                  <a:pt x="134251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96109" y="3370749"/>
            <a:ext cx="5344243" cy="1908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600" b="1" spc="300" dirty="0" smtClean="0">
                <a:latin typeface="+mj-lt"/>
                <a:cs typeface="Arial"/>
              </a:rPr>
              <a:t>효소가 </a:t>
            </a:r>
            <a:r>
              <a:rPr lang="ko-KR" altLang="en-US" sz="1600" b="1" spc="300" dirty="0" err="1" smtClean="0">
                <a:latin typeface="+mj-lt"/>
                <a:cs typeface="Arial"/>
              </a:rPr>
              <a:t>촉매하는</a:t>
            </a:r>
            <a:r>
              <a:rPr lang="ko-KR" altLang="en-US" sz="1600" b="1" spc="300" dirty="0" smtClean="0">
                <a:latin typeface="+mj-lt"/>
                <a:cs typeface="Arial"/>
              </a:rPr>
              <a:t> </a:t>
            </a:r>
            <a:r>
              <a:rPr lang="en-US" altLang="ko-KR" sz="1600" b="1" spc="300" dirty="0" smtClean="0">
                <a:latin typeface="+mj-lt"/>
                <a:cs typeface="Arial"/>
              </a:rPr>
              <a:t>4</a:t>
            </a:r>
            <a:r>
              <a:rPr lang="ko-KR" altLang="en-US" sz="1600" b="1" spc="300" dirty="0" smtClean="0">
                <a:latin typeface="+mj-lt"/>
                <a:cs typeface="Arial"/>
              </a:rPr>
              <a:t>가지 비가역적 단계</a:t>
            </a:r>
            <a:endParaRPr lang="en-US" altLang="ko-KR" sz="1600" b="1" spc="300" dirty="0" smtClean="0">
              <a:latin typeface="+mj-lt"/>
              <a:cs typeface="Arial"/>
            </a:endParaRPr>
          </a:p>
          <a:p>
            <a:pPr>
              <a:lnSpc>
                <a:spcPct val="100000"/>
              </a:lnSpc>
            </a:pPr>
            <a:endParaRPr lang="en-US" altLang="ko-KR" spc="300" dirty="0">
              <a:latin typeface="+mj-lt"/>
              <a:cs typeface="Arial"/>
            </a:endParaRPr>
          </a:p>
          <a:p>
            <a:pPr marL="342900" indent="-342900">
              <a:buAutoNum type="arabicPeriod"/>
            </a:pPr>
            <a:r>
              <a:rPr lang="en-US" altLang="ko-KR" dirty="0" smtClean="0">
                <a:latin typeface="+mj-lt"/>
              </a:rPr>
              <a:t>pyruvate carboxylase (PC)</a:t>
            </a:r>
          </a:p>
          <a:p>
            <a:pPr marL="342900" indent="-342900">
              <a:buFontTx/>
              <a:buAutoNum type="arabicPeriod"/>
            </a:pPr>
            <a:r>
              <a:rPr lang="en-US" altLang="ko-KR" dirty="0" err="1">
                <a:latin typeface="+mj-lt"/>
              </a:rPr>
              <a:t>phosphoenolpyruvate</a:t>
            </a:r>
            <a:r>
              <a:rPr lang="en-US" altLang="ko-KR" dirty="0">
                <a:latin typeface="+mj-lt"/>
              </a:rPr>
              <a:t> </a:t>
            </a:r>
            <a:r>
              <a:rPr lang="en-US" altLang="ko-KR" dirty="0" err="1" smtClean="0">
                <a:latin typeface="+mj-lt"/>
              </a:rPr>
              <a:t>carboxykinase</a:t>
            </a:r>
            <a:r>
              <a:rPr lang="en-US" altLang="ko-KR" dirty="0" smtClean="0">
                <a:latin typeface="+mj-lt"/>
              </a:rPr>
              <a:t> (PCK)</a:t>
            </a:r>
            <a:endParaRPr lang="en-US" altLang="ko-KR" dirty="0">
              <a:latin typeface="+mj-lt"/>
            </a:endParaRPr>
          </a:p>
          <a:p>
            <a:pPr marL="342900" indent="-342900">
              <a:buFontTx/>
              <a:buAutoNum type="arabicPeriod"/>
            </a:pPr>
            <a:r>
              <a:rPr lang="en-US" altLang="ko-KR" dirty="0">
                <a:latin typeface="+mj-lt"/>
              </a:rPr>
              <a:t>fructose </a:t>
            </a:r>
            <a:r>
              <a:rPr lang="en-US" altLang="ko-KR" dirty="0" smtClean="0">
                <a:latin typeface="+mj-lt"/>
              </a:rPr>
              <a:t>1,6-bisphosphatase (FBP)</a:t>
            </a:r>
            <a:endParaRPr lang="en-US" altLang="ko-KR" dirty="0">
              <a:latin typeface="+mj-lt"/>
            </a:endParaRPr>
          </a:p>
          <a:p>
            <a:pPr marL="342900" indent="-342900">
              <a:buFontTx/>
              <a:buAutoNum type="arabicPeriod"/>
            </a:pPr>
            <a:r>
              <a:rPr lang="en-US" altLang="ko-KR" dirty="0">
                <a:latin typeface="+mj-lt"/>
              </a:rPr>
              <a:t>glucose </a:t>
            </a:r>
            <a:r>
              <a:rPr lang="en-US" altLang="ko-KR" dirty="0" smtClean="0">
                <a:latin typeface="+mj-lt"/>
              </a:rPr>
              <a:t>6-phosphatase</a:t>
            </a:r>
            <a:r>
              <a:rPr lang="en-US" altLang="ko-KR" dirty="0">
                <a:latin typeface="+mj-lt"/>
              </a:rPr>
              <a:t> </a:t>
            </a:r>
            <a:r>
              <a:rPr lang="en-US" altLang="ko-KR" dirty="0" smtClean="0">
                <a:latin typeface="+mj-lt"/>
              </a:rPr>
              <a:t>(G6PC)</a:t>
            </a:r>
            <a:endParaRPr lang="en-US" spc="300" dirty="0">
              <a:latin typeface="+mj-lt"/>
              <a:cs typeface="Arial"/>
            </a:endParaRPr>
          </a:p>
          <a:p>
            <a:pPr>
              <a:lnSpc>
                <a:spcPct val="100000"/>
              </a:lnSpc>
            </a:pPr>
            <a:endParaRPr dirty="0">
              <a:latin typeface="+mj-lt"/>
              <a:cs typeface="Guli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9072" y="221487"/>
            <a:ext cx="43878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FFFFFF"/>
                </a:solidFill>
                <a:latin typeface="Malgun Gothic"/>
                <a:cs typeface="Malgun Gothic"/>
              </a:rPr>
              <a:t>경 </a:t>
            </a:r>
            <a:r>
              <a:rPr lang="ko-KR" altLang="en-US" sz="1200" b="1" dirty="0" err="1" smtClean="0">
                <a:solidFill>
                  <a:srgbClr val="FFFFFF"/>
                </a:solidFill>
                <a:latin typeface="Malgun Gothic"/>
                <a:cs typeface="Malgun Gothic"/>
              </a:rPr>
              <a:t>로</a:t>
            </a:r>
            <a:endParaRPr sz="1200" dirty="0">
              <a:latin typeface="Malgun Gothic"/>
              <a:cs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6673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200" b="1" dirty="0">
                <a:solidFill>
                  <a:prstClr val="black"/>
                </a:solidFill>
              </a:rPr>
              <a:t>Gluconeogenesis</a:t>
            </a: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/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36009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ko-KR" altLang="en-US" dirty="0" smtClean="0">
                <a:latin typeface="+mj-lt"/>
                <a:cs typeface="Gulim"/>
              </a:rPr>
              <a:t>뇌의 </a:t>
            </a:r>
            <a:r>
              <a:rPr lang="en-US" altLang="ko-KR" dirty="0" smtClean="0"/>
              <a:t>astrocyte</a:t>
            </a:r>
            <a:r>
              <a:rPr lang="ko-KR" altLang="en-US" dirty="0" smtClean="0"/>
              <a:t>에 </a:t>
            </a:r>
            <a:r>
              <a:rPr lang="ko-KR" altLang="en-US" dirty="0" smtClean="0">
                <a:latin typeface="+mj-lt"/>
                <a:cs typeface="Gulim"/>
              </a:rPr>
              <a:t>경로가 있는 증거를 보여 주지만 뉴런에서는 설득력 있는 데이터는 아직 발견 되지 않았다</a:t>
            </a:r>
            <a:r>
              <a:rPr lang="en-US" altLang="ko-KR" dirty="0" smtClean="0">
                <a:latin typeface="+mj-lt"/>
                <a:cs typeface="Gulim"/>
              </a:rPr>
              <a:t>.</a:t>
            </a:r>
          </a:p>
          <a:p>
            <a:endParaRPr lang="en-US" altLang="ko-KR" dirty="0">
              <a:latin typeface="+mj-lt"/>
              <a:cs typeface="Gulim"/>
            </a:endParaRPr>
          </a:p>
          <a:p>
            <a:r>
              <a:rPr lang="en-US" altLang="ko-KR" dirty="0" smtClean="0"/>
              <a:t>Astrocyte</a:t>
            </a:r>
            <a:r>
              <a:rPr lang="ko-KR" altLang="en-US" dirty="0" smtClean="0"/>
              <a:t>는 </a:t>
            </a:r>
            <a:r>
              <a:rPr lang="ko-KR" altLang="en-US" dirty="0" smtClean="0">
                <a:latin typeface="+mj-lt"/>
                <a:cs typeface="Gulim"/>
              </a:rPr>
              <a:t> </a:t>
            </a:r>
            <a:r>
              <a:rPr lang="en-US" altLang="ko-KR" dirty="0"/>
              <a:t>6-phosphofructo-2-kinase / fructose-2,6-bisphosphatase-3 </a:t>
            </a:r>
            <a:r>
              <a:rPr lang="ko-KR" altLang="en-US" dirty="0"/>
              <a:t>활성을 나타내며</a:t>
            </a:r>
            <a:r>
              <a:rPr lang="en-US" altLang="ko-KR" dirty="0"/>
              <a:t>, </a:t>
            </a:r>
            <a:r>
              <a:rPr lang="ko-KR" altLang="en-US" dirty="0"/>
              <a:t>해당 작용과 당 신생을 조절하는 주요 기전이다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dirty="0" smtClean="0">
              <a:latin typeface="+mj-lt"/>
              <a:cs typeface="Gulim"/>
            </a:endParaRPr>
          </a:p>
          <a:p>
            <a:r>
              <a:rPr lang="en-US" altLang="ko-KR" dirty="0"/>
              <a:t>Astrocyte</a:t>
            </a:r>
            <a:r>
              <a:rPr lang="ko-KR" altLang="en-US" dirty="0"/>
              <a:t>는 </a:t>
            </a:r>
            <a:r>
              <a:rPr lang="ko-KR" altLang="en-US" dirty="0" err="1" smtClean="0"/>
              <a:t>락</a:t>
            </a:r>
            <a:r>
              <a:rPr lang="ko-KR" altLang="en-US" dirty="0" smtClean="0"/>
              <a:t> </a:t>
            </a:r>
            <a:r>
              <a:rPr lang="ko-KR" altLang="en-US" dirty="0" err="1"/>
              <a:t>티드를</a:t>
            </a:r>
            <a:r>
              <a:rPr lang="ko-KR" altLang="en-US" dirty="0"/>
              <a:t> 생성하기 위해 해당 분해를 사용한다는 점에서 </a:t>
            </a:r>
            <a:r>
              <a:rPr lang="ko-KR" altLang="en-US" dirty="0" err="1" smtClean="0"/>
              <a:t>독특합며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락트산을</a:t>
            </a:r>
            <a:r>
              <a:rPr lang="ko-KR" altLang="en-US" dirty="0" smtClean="0"/>
              <a:t> </a:t>
            </a:r>
            <a:r>
              <a:rPr lang="ko-KR" altLang="en-US" dirty="0"/>
              <a:t>뉴런으로 이동시키고 </a:t>
            </a:r>
            <a:r>
              <a:rPr lang="ko-KR" altLang="en-US" dirty="0" err="1" smtClean="0"/>
              <a:t>글루코오스</a:t>
            </a:r>
            <a:r>
              <a:rPr lang="ko-KR" altLang="en-US" dirty="0" smtClean="0"/>
              <a:t> </a:t>
            </a:r>
            <a:r>
              <a:rPr lang="ko-KR" altLang="en-US" dirty="0"/>
              <a:t>성 전구 물질로 사용합니다</a:t>
            </a:r>
            <a:r>
              <a:rPr lang="en-US" altLang="ko-KR" dirty="0"/>
              <a:t>. </a:t>
            </a:r>
            <a:r>
              <a:rPr lang="ko-KR" altLang="en-US" dirty="0"/>
              <a:t>성상 </a:t>
            </a:r>
            <a:r>
              <a:rPr lang="ko-KR" altLang="en-US" dirty="0" err="1"/>
              <a:t>교세포에서</a:t>
            </a:r>
            <a:r>
              <a:rPr lang="ko-KR" altLang="en-US" dirty="0"/>
              <a:t> </a:t>
            </a:r>
            <a:r>
              <a:rPr lang="ko-KR" altLang="en-US" dirty="0" err="1"/>
              <a:t>발견되는이</a:t>
            </a:r>
            <a:r>
              <a:rPr lang="ko-KR" altLang="en-US" dirty="0"/>
              <a:t> 포도 신 생합성 경로는 특히 </a:t>
            </a:r>
            <a:r>
              <a:rPr lang="ko-KR" altLang="en-US" dirty="0" err="1"/>
              <a:t>허혈성</a:t>
            </a:r>
            <a:r>
              <a:rPr lang="ko-KR" altLang="en-US" dirty="0"/>
              <a:t> 뇌졸중과 뇌종양에서 뉴런의 중요한 대체 포도당 공급원으로 </a:t>
            </a:r>
            <a:r>
              <a:rPr lang="ko-KR" altLang="en-US" dirty="0" err="1"/>
              <a:t>인식되고있다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  <a:p>
            <a:endParaRPr lang="en-US" dirty="0" smtClean="0">
              <a:latin typeface="+mj-lt"/>
              <a:cs typeface="Gulim"/>
            </a:endParaRPr>
          </a:p>
          <a:p>
            <a:endParaRPr dirty="0">
              <a:latin typeface="+mj-lt"/>
              <a:cs typeface="Gulim"/>
            </a:endParaRPr>
          </a:p>
        </p:txBody>
      </p:sp>
    </p:spTree>
    <p:extLst>
      <p:ext uri="{BB962C8B-B14F-4D97-AF65-F5344CB8AC3E}">
        <p14:creationId xmlns:p14="http://schemas.microsoft.com/office/powerpoint/2010/main" val="80321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400" b="1" dirty="0" smtClean="0">
                <a:solidFill>
                  <a:prstClr val="black"/>
                </a:solidFill>
              </a:rPr>
              <a:t>         </a:t>
            </a:r>
            <a:r>
              <a:rPr lang="ko-KR" altLang="en-US" sz="1400" b="1" dirty="0" smtClean="0">
                <a:solidFill>
                  <a:prstClr val="black"/>
                </a:solidFill>
              </a:rPr>
              <a:t>목표</a:t>
            </a:r>
            <a:endParaRPr lang="en-US" altLang="ko-KR" sz="1400" b="1" dirty="0" smtClean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/>
            <a:r>
              <a:rPr lang="ko-KR" altLang="en-US" dirty="0" err="1"/>
              <a:t>허혈성</a:t>
            </a:r>
            <a:r>
              <a:rPr lang="ko-KR" altLang="en-US" dirty="0"/>
              <a:t> 뇌졸중 환자에서 에너지 레벨과 세포 생존을 조절하는 치료 목표를 개발하거나 뇌종양에서 포도당 신생을 억제하여 악성 세포의 죽음과 종양을 촉진시키는 뇌의 혈관 신생 경로가 어떻게 조절되는지 더 </a:t>
            </a:r>
            <a:r>
              <a:rPr lang="ko-KR" altLang="en-US" dirty="0" err="1"/>
              <a:t>연구해야한다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ko-KR" altLang="en-US" dirty="0" smtClean="0"/>
              <a:t>회귀</a:t>
            </a:r>
            <a:r>
              <a:rPr lang="en-US" altLang="ko-KR" dirty="0"/>
              <a:t>. </a:t>
            </a:r>
            <a:r>
              <a:rPr lang="ko-KR" altLang="en-US" dirty="0" err="1"/>
              <a:t>허혈성</a:t>
            </a:r>
            <a:r>
              <a:rPr lang="ko-KR" altLang="en-US" dirty="0"/>
              <a:t> 뇌졸중과 뇌종양에서 뇌 기관지학의 메커니즘에 대한 광범위한 연구가 있지만</a:t>
            </a:r>
            <a:r>
              <a:rPr lang="en-US" altLang="ko-KR" dirty="0"/>
              <a:t>, </a:t>
            </a:r>
            <a:r>
              <a:rPr lang="ko-KR" altLang="en-US" dirty="0"/>
              <a:t>뇌의 혈관 신생에 대한 연구는 제한적이다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ko-KR" altLang="en-US" dirty="0" smtClean="0"/>
              <a:t>이 </a:t>
            </a:r>
            <a:r>
              <a:rPr lang="ko-KR" altLang="en-US" dirty="0"/>
              <a:t>대사 경로가 이러한 병리학 적 조건 하에서 뇌에 유익하거나 해로운지를 평가하기 위해 </a:t>
            </a:r>
            <a:r>
              <a:rPr lang="ko-KR" altLang="en-US" dirty="0" err="1"/>
              <a:t>글루코</a:t>
            </a:r>
            <a:r>
              <a:rPr lang="ko-KR" altLang="en-US" dirty="0"/>
              <a:t> 네오 게 </a:t>
            </a:r>
            <a:r>
              <a:rPr lang="ko-KR" altLang="en-US" dirty="0" err="1"/>
              <a:t>네스</a:t>
            </a:r>
            <a:r>
              <a:rPr lang="ko-KR" altLang="en-US" dirty="0"/>
              <a:t> 형성에 관한 현재까지 수행 된 연구를 검토합니다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en-US" dirty="0" smtClean="0">
              <a:solidFill>
                <a:prstClr val="black"/>
              </a:solidFill>
              <a:cs typeface="Gulim"/>
            </a:endParaRPr>
          </a:p>
          <a:p>
            <a:endParaRPr dirty="0">
              <a:solidFill>
                <a:prstClr val="black"/>
              </a:solidFill>
              <a:cs typeface="Gulim"/>
            </a:endParaRPr>
          </a:p>
        </p:txBody>
      </p:sp>
    </p:spTree>
    <p:extLst>
      <p:ext uri="{BB962C8B-B14F-4D97-AF65-F5344CB8AC3E}">
        <p14:creationId xmlns:p14="http://schemas.microsoft.com/office/powerpoint/2010/main" val="418271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400" b="1" dirty="0" smtClean="0">
                <a:solidFill>
                  <a:prstClr val="black"/>
                </a:solidFill>
              </a:rPr>
              <a:t>         </a:t>
            </a:r>
            <a:r>
              <a:rPr lang="ko-KR" altLang="en-US" sz="1400" b="1" dirty="0" smtClean="0">
                <a:solidFill>
                  <a:prstClr val="black"/>
                </a:solidFill>
              </a:rPr>
              <a:t>경로</a:t>
            </a:r>
            <a:endParaRPr lang="en-US" altLang="ko-KR" sz="1400" b="1" dirty="0" smtClean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4832732" y="1844824"/>
            <a:ext cx="3699707" cy="41242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 smtClean="0"/>
              <a:t>pyruvate </a:t>
            </a:r>
            <a:r>
              <a:rPr lang="en-US" altLang="ko-KR" dirty="0"/>
              <a:t>carboxylase (PC)</a:t>
            </a:r>
          </a:p>
          <a:p>
            <a:pPr marL="342900" indent="-342900">
              <a:buFontTx/>
              <a:buAutoNum type="arabicPeriod"/>
            </a:pPr>
            <a:r>
              <a:rPr lang="en-US" altLang="ko-KR" dirty="0" err="1"/>
              <a:t>phosphoenolpyruvate</a:t>
            </a:r>
            <a:r>
              <a:rPr lang="en-US" altLang="ko-KR" dirty="0"/>
              <a:t> </a:t>
            </a:r>
            <a:r>
              <a:rPr lang="en-US" altLang="ko-KR" dirty="0" err="1"/>
              <a:t>carboxykinase</a:t>
            </a:r>
            <a:r>
              <a:rPr lang="en-US" altLang="ko-KR" dirty="0"/>
              <a:t> (PCK)</a:t>
            </a:r>
          </a:p>
          <a:p>
            <a:pPr marL="342900" indent="-342900">
              <a:buFontTx/>
              <a:buAutoNum type="arabicPeriod"/>
            </a:pPr>
            <a:r>
              <a:rPr lang="en-US" altLang="ko-KR" dirty="0"/>
              <a:t>fructose 1,6-bisphosphatase (FBP)</a:t>
            </a:r>
          </a:p>
          <a:p>
            <a:pPr marL="342900" indent="-342900">
              <a:buFontTx/>
              <a:buAutoNum type="arabicPeriod"/>
            </a:pPr>
            <a:r>
              <a:rPr lang="en-US" altLang="ko-KR" dirty="0"/>
              <a:t>glucose 6-phosphatase (G6PC</a:t>
            </a:r>
            <a:r>
              <a:rPr lang="en-US" altLang="ko-KR" dirty="0" smtClean="0"/>
              <a:t>)</a:t>
            </a:r>
          </a:p>
          <a:p>
            <a:pPr marL="342900" indent="-342900">
              <a:buFontTx/>
              <a:buAutoNum type="arabicPeriod"/>
            </a:pPr>
            <a:endParaRPr lang="en-US" altLang="ko-KR" spc="300" dirty="0">
              <a:cs typeface="Arial"/>
            </a:endParaRPr>
          </a:p>
          <a:p>
            <a:pPr marL="342900" indent="-342900">
              <a:buFontTx/>
              <a:buAutoNum type="arabicPeriod"/>
            </a:pPr>
            <a:endParaRPr lang="en-US" altLang="ko-KR" spc="300" dirty="0" smtClean="0">
              <a:cs typeface="Arial"/>
            </a:endParaRPr>
          </a:p>
          <a:p>
            <a:pPr marL="342900" indent="-342900">
              <a:buFontTx/>
              <a:buAutoNum type="arabicPeriod"/>
            </a:pPr>
            <a:endParaRPr lang="en-US" altLang="ko-KR" spc="300" dirty="0">
              <a:cs typeface="Arial"/>
            </a:endParaRPr>
          </a:p>
          <a:p>
            <a:endParaRPr lang="en-US" altLang="ko-KR" spc="300" dirty="0">
              <a:cs typeface="Arial"/>
            </a:endParaRPr>
          </a:p>
          <a:p>
            <a:endParaRPr lang="en-US" altLang="ko-KR" spc="300" dirty="0">
              <a:cs typeface="Arial"/>
            </a:endParaRPr>
          </a:p>
          <a:p>
            <a:endParaRPr lang="en-US" altLang="ko-KR" spc="300" dirty="0" smtClean="0">
              <a:cs typeface="Arial"/>
            </a:endParaRPr>
          </a:p>
          <a:p>
            <a:r>
              <a:rPr lang="ko-KR" altLang="en-US" sz="1000" dirty="0"/>
              <a:t>포도당 생성은 </a:t>
            </a:r>
            <a:r>
              <a:rPr lang="ko-KR" altLang="en-US" sz="1000" dirty="0" err="1"/>
              <a:t>피루브산</a:t>
            </a:r>
            <a:r>
              <a:rPr lang="ko-KR" altLang="en-US" sz="1000" dirty="0"/>
              <a:t> 또는 관련 </a:t>
            </a:r>
            <a:r>
              <a:rPr lang="en-US" altLang="ko-KR" sz="1000" dirty="0"/>
              <a:t>3 </a:t>
            </a:r>
            <a:r>
              <a:rPr lang="ko-KR" altLang="en-US" sz="1000" dirty="0"/>
              <a:t>탄소 화합물 </a:t>
            </a:r>
            <a:r>
              <a:rPr lang="en-US" altLang="ko-KR" sz="1000" dirty="0"/>
              <a:t>(</a:t>
            </a:r>
            <a:r>
              <a:rPr lang="ko-KR" altLang="en-US" sz="1000" dirty="0"/>
              <a:t>젖산</a:t>
            </a:r>
            <a:r>
              <a:rPr lang="en-US" altLang="ko-KR" sz="1000" dirty="0"/>
              <a:t>)</a:t>
            </a:r>
            <a:r>
              <a:rPr lang="ko-KR" altLang="en-US" sz="1000" dirty="0"/>
              <a:t>과 </a:t>
            </a:r>
            <a:r>
              <a:rPr lang="ko-KR" altLang="en-US" sz="1000" dirty="0" err="1"/>
              <a:t>글루타민으로부터</a:t>
            </a:r>
            <a:r>
              <a:rPr lang="ko-KR" altLang="en-US" sz="1000" dirty="0"/>
              <a:t> 포도당을 생성하는 다단계 대사 </a:t>
            </a:r>
            <a:r>
              <a:rPr lang="ko-KR" altLang="en-US" sz="1000" dirty="0" smtClean="0"/>
              <a:t>과정</a:t>
            </a:r>
            <a:r>
              <a:rPr lang="en-US" altLang="ko-KR" sz="1000" dirty="0" smtClean="0"/>
              <a:t>.  Gluconeogenesis</a:t>
            </a:r>
            <a:r>
              <a:rPr lang="ko-KR" altLang="en-US" sz="1000" dirty="0" smtClean="0"/>
              <a:t>포도당 </a:t>
            </a:r>
            <a:r>
              <a:rPr lang="ko-KR" altLang="en-US" sz="1000" dirty="0"/>
              <a:t>생성 경로에는 </a:t>
            </a:r>
            <a:r>
              <a:rPr lang="en-US" altLang="ko-KR" sz="1000" dirty="0"/>
              <a:t>3 </a:t>
            </a:r>
            <a:r>
              <a:rPr lang="ko-KR" altLang="en-US" sz="1000" dirty="0"/>
              <a:t>가지 </a:t>
            </a:r>
            <a:r>
              <a:rPr lang="ko-KR" altLang="en-US" sz="1000" dirty="0" err="1"/>
              <a:t>비가역</a:t>
            </a:r>
            <a:r>
              <a:rPr lang="ko-KR" altLang="en-US" sz="1000" dirty="0"/>
              <a:t> </a:t>
            </a:r>
            <a:r>
              <a:rPr lang="ko-KR" altLang="en-US" sz="1000" dirty="0" err="1"/>
              <a:t>단계가있다</a:t>
            </a:r>
            <a:r>
              <a:rPr lang="ko-KR" altLang="en-US" sz="1000" dirty="0"/>
              <a:t> </a:t>
            </a:r>
            <a:r>
              <a:rPr lang="en-US" altLang="ko-KR" sz="1000" dirty="0"/>
              <a:t>: PC </a:t>
            </a:r>
            <a:r>
              <a:rPr lang="ko-KR" altLang="en-US" sz="1000" dirty="0"/>
              <a:t>및 </a:t>
            </a:r>
            <a:r>
              <a:rPr lang="en-US" altLang="ko-KR" sz="1000" dirty="0"/>
              <a:t>PCK</a:t>
            </a:r>
            <a:r>
              <a:rPr lang="ko-KR" altLang="en-US" sz="1000" dirty="0"/>
              <a:t>에 의해 촉매 된 옥살 아세테이트를 통한 </a:t>
            </a:r>
            <a:r>
              <a:rPr lang="ko-KR" altLang="en-US" sz="1000" dirty="0" err="1"/>
              <a:t>피루브산의</a:t>
            </a:r>
            <a:r>
              <a:rPr lang="ko-KR" altLang="en-US" sz="1000" dirty="0"/>
              <a:t> </a:t>
            </a:r>
            <a:r>
              <a:rPr lang="en-US" altLang="ko-KR" sz="1000" dirty="0"/>
              <a:t>PEP </a:t>
            </a:r>
            <a:r>
              <a:rPr lang="ko-KR" altLang="en-US" sz="1000" dirty="0"/>
              <a:t>로의 </a:t>
            </a:r>
            <a:r>
              <a:rPr lang="ko-KR" altLang="en-US" sz="1000" dirty="0" smtClean="0"/>
              <a:t>전환</a:t>
            </a:r>
            <a:r>
              <a:rPr lang="en-US" altLang="ko-KR" sz="1000" dirty="0" smtClean="0"/>
              <a:t>,  </a:t>
            </a:r>
            <a:r>
              <a:rPr lang="en-US" altLang="ko-KR" sz="1000" dirty="0"/>
              <a:t>FBP</a:t>
            </a:r>
            <a:r>
              <a:rPr lang="ko-KR" altLang="en-US" sz="1000" dirty="0"/>
              <a:t>에 의한 과당 </a:t>
            </a:r>
            <a:r>
              <a:rPr lang="en-US" altLang="ko-KR" sz="1000" dirty="0"/>
              <a:t>1,6- </a:t>
            </a:r>
            <a:r>
              <a:rPr lang="ko-KR" altLang="en-US" sz="1000" dirty="0" err="1"/>
              <a:t>비스</a:t>
            </a:r>
            <a:r>
              <a:rPr lang="ko-KR" altLang="en-US" sz="1000" dirty="0"/>
              <a:t> </a:t>
            </a:r>
            <a:r>
              <a:rPr lang="ko-KR" altLang="en-US" sz="1000" dirty="0" err="1"/>
              <a:t>포스페이트의</a:t>
            </a:r>
            <a:r>
              <a:rPr lang="ko-KR" altLang="en-US" sz="1000" dirty="0"/>
              <a:t> 탈 </a:t>
            </a:r>
            <a:r>
              <a:rPr lang="ko-KR" altLang="en-US" sz="1000" dirty="0" smtClean="0"/>
              <a:t>인산화</a:t>
            </a:r>
            <a:r>
              <a:rPr lang="en-US" altLang="ko-KR" sz="1000" dirty="0" smtClean="0"/>
              <a:t>,  </a:t>
            </a:r>
            <a:r>
              <a:rPr lang="ko-KR" altLang="en-US" sz="1000" dirty="0"/>
              <a:t>및 </a:t>
            </a:r>
            <a:r>
              <a:rPr lang="en-US" altLang="ko-KR" sz="1000" dirty="0"/>
              <a:t>G6PC</a:t>
            </a:r>
            <a:r>
              <a:rPr lang="ko-KR" altLang="en-US" sz="1000" dirty="0"/>
              <a:t>에 의한 </a:t>
            </a:r>
            <a:r>
              <a:rPr lang="ko-KR" altLang="en-US" sz="1000" dirty="0" err="1"/>
              <a:t>글루코오스</a:t>
            </a:r>
            <a:r>
              <a:rPr lang="ko-KR" altLang="en-US" sz="1000" dirty="0"/>
              <a:t> </a:t>
            </a:r>
            <a:r>
              <a:rPr lang="en-US" altLang="ko-KR" sz="1000" dirty="0"/>
              <a:t>6- </a:t>
            </a:r>
            <a:r>
              <a:rPr lang="ko-KR" altLang="en-US" sz="1000" dirty="0"/>
              <a:t>인산의 탈 인산화</a:t>
            </a:r>
            <a:r>
              <a:rPr lang="en-US" altLang="ko-KR" sz="1000" dirty="0" smtClean="0"/>
              <a:t>.</a:t>
            </a:r>
            <a:endParaRPr lang="en-US" altLang="ko-KR" spc="300" dirty="0" smtClean="0"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4219567" cy="506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48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200" b="1" dirty="0">
                <a:solidFill>
                  <a:prstClr val="black"/>
                </a:solidFill>
              </a:rPr>
              <a:t> 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      </a:t>
            </a:r>
            <a:r>
              <a:rPr lang="ko-KR" altLang="en-US" sz="1600" b="1" dirty="0" smtClean="0">
                <a:solidFill>
                  <a:prstClr val="black"/>
                </a:solidFill>
              </a:rPr>
              <a:t>경</a:t>
            </a:r>
            <a:r>
              <a:rPr lang="ko-KR" altLang="en-US" sz="1600" b="1" dirty="0">
                <a:solidFill>
                  <a:prstClr val="black"/>
                </a:solidFill>
              </a:rPr>
              <a:t>로</a:t>
            </a:r>
            <a:endParaRPr lang="en-US" altLang="ko-KR" sz="1600" b="1" dirty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42473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750" indent="-285750" fontAlgn="base">
              <a:buFont typeface="Arial" charset="0"/>
              <a:buChar char="•"/>
            </a:pPr>
            <a:r>
              <a:rPr lang="en-US" altLang="ko-KR" sz="1200" dirty="0" smtClean="0"/>
              <a:t>PC</a:t>
            </a:r>
            <a:r>
              <a:rPr lang="ko-KR" altLang="en-US" sz="1200" dirty="0"/>
              <a:t>는 </a:t>
            </a:r>
            <a:r>
              <a:rPr lang="ko-KR" altLang="en-US" sz="1200" dirty="0" err="1"/>
              <a:t>글루코</a:t>
            </a:r>
            <a:r>
              <a:rPr lang="ko-KR" altLang="en-US" sz="1200" dirty="0"/>
              <a:t> 네오 신생의 대사 경로에서 피라 </a:t>
            </a:r>
            <a:r>
              <a:rPr lang="ko-KR" altLang="en-US" sz="1200" dirty="0" err="1"/>
              <a:t>베이트가</a:t>
            </a:r>
            <a:r>
              <a:rPr lang="ko-KR" altLang="en-US" sz="1200" dirty="0"/>
              <a:t> 옥 살로 아세테이트로의 비가 역적 </a:t>
            </a:r>
            <a:r>
              <a:rPr lang="ko-KR" altLang="en-US" sz="1200" dirty="0" err="1"/>
              <a:t>카르</a:t>
            </a:r>
            <a:r>
              <a:rPr lang="ko-KR" altLang="en-US" sz="1200" dirty="0"/>
              <a:t> 복 실화를 </a:t>
            </a:r>
            <a:r>
              <a:rPr lang="ko-KR" altLang="en-US" sz="1200" dirty="0" err="1"/>
              <a:t>촉매하는</a:t>
            </a:r>
            <a:r>
              <a:rPr lang="ko-KR" altLang="en-US" sz="1200" dirty="0"/>
              <a:t> 리가 아제 부류의 미토콘드리아 효소입니다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반응은 </a:t>
            </a:r>
            <a:r>
              <a:rPr lang="ko-KR" altLang="en-US" sz="1200" dirty="0" err="1"/>
              <a:t>바이오틴</a:t>
            </a:r>
            <a:r>
              <a:rPr lang="en-US" altLang="ko-KR" sz="1200" dirty="0"/>
              <a:t>, </a:t>
            </a:r>
            <a:r>
              <a:rPr lang="ko-KR" altLang="en-US" sz="1200" dirty="0"/>
              <a:t>아데노신 트리 </a:t>
            </a:r>
            <a:r>
              <a:rPr lang="ko-KR" altLang="en-US" sz="1200" dirty="0" err="1"/>
              <a:t>포스페이트</a:t>
            </a:r>
            <a:r>
              <a:rPr lang="ko-KR" altLang="en-US" sz="1200" dirty="0"/>
              <a:t> </a:t>
            </a:r>
            <a:r>
              <a:rPr lang="en-US" altLang="ko-KR" sz="1200" dirty="0"/>
              <a:t>(ATP)</a:t>
            </a:r>
            <a:r>
              <a:rPr lang="ko-KR" altLang="en-US" sz="1200" dirty="0"/>
              <a:t>와 마그네슘에 의존 한다</a:t>
            </a:r>
            <a:r>
              <a:rPr lang="en-US" altLang="ko-KR" sz="1200" dirty="0"/>
              <a:t>. </a:t>
            </a:r>
            <a:r>
              <a:rPr lang="ko-KR" altLang="en-US" sz="1200" dirty="0" err="1"/>
              <a:t>아세틸</a:t>
            </a:r>
            <a:r>
              <a:rPr lang="ko-KR" altLang="en-US" sz="1200" dirty="0"/>
              <a:t> </a:t>
            </a:r>
            <a:r>
              <a:rPr lang="en-US" altLang="ko-KR" sz="1200" dirty="0"/>
              <a:t>- </a:t>
            </a:r>
            <a:r>
              <a:rPr lang="ko-KR" altLang="en-US" sz="1200" dirty="0" err="1"/>
              <a:t>코엔자임</a:t>
            </a:r>
            <a:r>
              <a:rPr lang="ko-KR" altLang="en-US" sz="1200" dirty="0"/>
              <a:t> </a:t>
            </a:r>
            <a:r>
              <a:rPr lang="en-US" altLang="ko-KR" sz="1200" dirty="0"/>
              <a:t>A (Acetyl-CoA)</a:t>
            </a:r>
            <a:r>
              <a:rPr lang="ko-KR" altLang="en-US" sz="1200" dirty="0"/>
              <a:t>는 인간의 </a:t>
            </a:r>
            <a:r>
              <a:rPr lang="en-US" altLang="ko-KR" sz="1200" dirty="0"/>
              <a:t>PC</a:t>
            </a:r>
            <a:r>
              <a:rPr lang="ko-KR" altLang="en-US" sz="1200" dirty="0"/>
              <a:t>의 알로 </a:t>
            </a:r>
            <a:r>
              <a:rPr lang="ko-KR" altLang="en-US" sz="1200" dirty="0" err="1"/>
              <a:t>스테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릭</a:t>
            </a:r>
            <a:r>
              <a:rPr lang="ko-KR" altLang="en-US" sz="1200" dirty="0"/>
              <a:t> 효과기이다</a:t>
            </a:r>
            <a:r>
              <a:rPr lang="en-US" altLang="ko-KR" sz="1200" dirty="0" smtClean="0"/>
              <a:t>.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endParaRPr lang="en-US" altLang="ko-KR" sz="1200" dirty="0" smtClean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en-US" altLang="ko-KR" sz="1200" dirty="0" smtClean="0"/>
              <a:t>PCK</a:t>
            </a:r>
            <a:r>
              <a:rPr lang="ko-KR" altLang="en-US" sz="1200" dirty="0"/>
              <a:t>는 효소의 세포질 또는 미토콘드리아 이소 형을 통해 옥 살로 아세테이트를 </a:t>
            </a:r>
            <a:r>
              <a:rPr lang="ko-KR" altLang="en-US" sz="1200" dirty="0" err="1"/>
              <a:t>포스</a:t>
            </a:r>
            <a:r>
              <a:rPr lang="ko-KR" altLang="en-US" sz="1200" dirty="0"/>
              <a:t> 포에 놀 </a:t>
            </a:r>
            <a:r>
              <a:rPr lang="ko-KR" altLang="en-US" sz="1200" dirty="0" err="1"/>
              <a:t>피루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베이트</a:t>
            </a:r>
            <a:r>
              <a:rPr lang="ko-KR" altLang="en-US" sz="1200" dirty="0"/>
              <a:t> 및 이산화탄소로 전환시키는 </a:t>
            </a:r>
            <a:r>
              <a:rPr lang="ko-KR" altLang="en-US" sz="1200" dirty="0" err="1"/>
              <a:t>리아아제의</a:t>
            </a:r>
            <a:r>
              <a:rPr lang="ko-KR" altLang="en-US" sz="1200" dirty="0"/>
              <a:t> 효소이다</a:t>
            </a:r>
            <a:r>
              <a:rPr lang="en-US" altLang="ko-KR" sz="1200" dirty="0"/>
              <a:t>. </a:t>
            </a:r>
            <a:r>
              <a:rPr lang="ko-KR" altLang="en-US" sz="1200" dirty="0"/>
              <a:t>사람 간에서 </a:t>
            </a:r>
            <a:r>
              <a:rPr lang="en-US" altLang="ko-KR" sz="1200" dirty="0"/>
              <a:t>PCK</a:t>
            </a:r>
            <a:r>
              <a:rPr lang="ko-KR" altLang="en-US" sz="1200" dirty="0"/>
              <a:t>는 세포질과 미토콘드리아에 거의 똑같이 분포한다</a:t>
            </a:r>
            <a:r>
              <a:rPr lang="en-US" altLang="ko-KR" sz="1200" dirty="0"/>
              <a:t>. Cytosolic PCK</a:t>
            </a:r>
            <a:r>
              <a:rPr lang="ko-KR" altLang="en-US" sz="1200" dirty="0"/>
              <a:t>는 간</a:t>
            </a:r>
            <a:r>
              <a:rPr lang="en-US" altLang="ko-KR" sz="1200" dirty="0"/>
              <a:t>, </a:t>
            </a:r>
            <a:r>
              <a:rPr lang="ko-KR" altLang="en-US" sz="1200" dirty="0"/>
              <a:t>신장</a:t>
            </a:r>
            <a:r>
              <a:rPr lang="en-US" altLang="ko-KR" sz="1200" dirty="0"/>
              <a:t>, </a:t>
            </a:r>
            <a:r>
              <a:rPr lang="ko-KR" altLang="en-US" sz="1200" dirty="0"/>
              <a:t>소장</a:t>
            </a:r>
            <a:r>
              <a:rPr lang="en-US" altLang="ko-KR" sz="1200" dirty="0"/>
              <a:t>, </a:t>
            </a:r>
            <a:r>
              <a:rPr lang="ko-KR" altLang="en-US" sz="1200" dirty="0"/>
              <a:t>위장</a:t>
            </a:r>
            <a:r>
              <a:rPr lang="en-US" altLang="ko-KR" sz="1200" dirty="0"/>
              <a:t>, </a:t>
            </a:r>
            <a:r>
              <a:rPr lang="ko-KR" altLang="en-US" sz="1200" dirty="0"/>
              <a:t>부신</a:t>
            </a:r>
            <a:r>
              <a:rPr lang="en-US" altLang="ko-KR" sz="1200" dirty="0"/>
              <a:t>, </a:t>
            </a:r>
            <a:r>
              <a:rPr lang="ko-KR" altLang="en-US" sz="1200" dirty="0"/>
              <a:t>고환 및 전립선에서 </a:t>
            </a:r>
            <a:r>
              <a:rPr lang="en-US" altLang="ko-KR" sz="1200" dirty="0"/>
              <a:t>FBP</a:t>
            </a:r>
            <a:r>
              <a:rPr lang="ko-KR" altLang="en-US" sz="1200" dirty="0"/>
              <a:t>와 함께 발견되었습니다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두 효소가 이들 조직에 공존한다는 것은 포도 신 생합성이 간과 신장으로 제한되지 않을 수 있음을 시사한다</a:t>
            </a:r>
            <a:r>
              <a:rPr lang="en-US" altLang="ko-KR" sz="1200" dirty="0" smtClean="0"/>
              <a:t>.</a:t>
            </a:r>
            <a:r>
              <a:rPr lang="en-US" altLang="ko-KR" sz="1200" dirty="0" smtClean="0">
                <a:solidFill>
                  <a:prstClr val="black"/>
                </a:solidFill>
              </a:rPr>
              <a:t> </a:t>
            </a:r>
          </a:p>
          <a:p>
            <a:pPr marL="285750" indent="-285750" fontAlgn="base">
              <a:buFont typeface="Arial" charset="0"/>
              <a:buChar char="•"/>
            </a:pPr>
            <a:endParaRPr lang="en-US" altLang="ko-KR" sz="1200" dirty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en-US" altLang="ko-KR" sz="1200" dirty="0" smtClean="0"/>
              <a:t>FBP</a:t>
            </a:r>
            <a:r>
              <a:rPr lang="ko-KR" altLang="en-US" sz="1200" dirty="0"/>
              <a:t>는 </a:t>
            </a:r>
            <a:r>
              <a:rPr lang="ko-KR" altLang="en-US" sz="1200" dirty="0" err="1"/>
              <a:t>글루코</a:t>
            </a:r>
            <a:r>
              <a:rPr lang="ko-KR" altLang="en-US" sz="1200" dirty="0"/>
              <a:t> 네오 게 </a:t>
            </a:r>
            <a:r>
              <a:rPr lang="ko-KR" altLang="en-US" sz="1200" dirty="0" err="1"/>
              <a:t>네스</a:t>
            </a:r>
            <a:r>
              <a:rPr lang="ko-KR" altLang="en-US" sz="1200" dirty="0"/>
              <a:t> 및 </a:t>
            </a:r>
            <a:r>
              <a:rPr lang="ko-KR" altLang="en-US" sz="1200" dirty="0" err="1"/>
              <a:t>캘빈주기에서</a:t>
            </a:r>
            <a:r>
              <a:rPr lang="ko-KR" altLang="en-US" sz="1200" dirty="0"/>
              <a:t> 과당 </a:t>
            </a:r>
            <a:r>
              <a:rPr lang="en-US" altLang="ko-KR" sz="1200" dirty="0"/>
              <a:t>6,6- </a:t>
            </a:r>
            <a:r>
              <a:rPr lang="ko-KR" altLang="en-US" sz="1200" dirty="0" err="1"/>
              <a:t>인산염과</a:t>
            </a:r>
            <a:r>
              <a:rPr lang="ko-KR" altLang="en-US" sz="1200" dirty="0"/>
              <a:t> 과당 </a:t>
            </a:r>
            <a:r>
              <a:rPr lang="en-US" altLang="ko-KR" sz="1200" dirty="0"/>
              <a:t>6 </a:t>
            </a:r>
            <a:r>
              <a:rPr lang="ko-KR" altLang="en-US" sz="1200" dirty="0" err="1"/>
              <a:t>인산염</a:t>
            </a:r>
            <a:r>
              <a:rPr lang="ko-KR" altLang="en-US" sz="1200" dirty="0"/>
              <a:t> 및 무기 </a:t>
            </a:r>
            <a:r>
              <a:rPr lang="ko-KR" altLang="en-US" sz="1200" dirty="0" err="1"/>
              <a:t>인산염으로의</a:t>
            </a:r>
            <a:r>
              <a:rPr lang="ko-KR" altLang="en-US" sz="1200" dirty="0"/>
              <a:t> 탈 인산화를 </a:t>
            </a:r>
            <a:r>
              <a:rPr lang="ko-KR" altLang="en-US" sz="1200" dirty="0" err="1"/>
              <a:t>촉매하는</a:t>
            </a:r>
            <a:r>
              <a:rPr lang="ko-KR" altLang="en-US" sz="1200" dirty="0"/>
              <a:t> 세포질 효소이다</a:t>
            </a:r>
            <a:r>
              <a:rPr lang="en-US" altLang="ko-KR" sz="1200" dirty="0"/>
              <a:t>. </a:t>
            </a:r>
            <a:r>
              <a:rPr lang="ko-KR" altLang="en-US" sz="1200" dirty="0"/>
              <a:t>효소의 두 가지 인간 이소 형태가 간과 </a:t>
            </a:r>
            <a:r>
              <a:rPr lang="ko-KR" altLang="en-US" sz="1200" dirty="0" err="1"/>
              <a:t>근육에서보고되었다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두 가지 </a:t>
            </a:r>
            <a:r>
              <a:rPr lang="en-US" altLang="ko-KR" sz="1200" dirty="0"/>
              <a:t>isoform</a:t>
            </a:r>
            <a:r>
              <a:rPr lang="ko-KR" altLang="en-US" sz="1200" dirty="0"/>
              <a:t>은 </a:t>
            </a:r>
            <a:r>
              <a:rPr lang="en-US" altLang="ko-KR" sz="1200" dirty="0"/>
              <a:t>Fructose 1,6-bisphosphate</a:t>
            </a:r>
            <a:r>
              <a:rPr lang="ko-KR" altLang="en-US" sz="1200" dirty="0"/>
              <a:t>의 경쟁적인 기질 </a:t>
            </a:r>
            <a:r>
              <a:rPr lang="ko-KR" altLang="en-US" sz="1200" dirty="0" err="1"/>
              <a:t>저해제</a:t>
            </a:r>
            <a:r>
              <a:rPr lang="ko-KR" altLang="en-US" sz="1200" dirty="0"/>
              <a:t> 인 </a:t>
            </a:r>
            <a:r>
              <a:rPr lang="en-US" altLang="ko-KR" sz="1200" dirty="0"/>
              <a:t>adenosine monophosphate (AMP)</a:t>
            </a:r>
            <a:r>
              <a:rPr lang="ko-KR" altLang="en-US" sz="1200" dirty="0"/>
              <a:t>와 </a:t>
            </a:r>
            <a:r>
              <a:rPr lang="en-US" altLang="ko-KR" sz="1200" dirty="0"/>
              <a:t>Fructose 2,6-bisphosphate</a:t>
            </a:r>
            <a:r>
              <a:rPr lang="ko-KR" altLang="en-US" sz="1200" dirty="0"/>
              <a:t>에 의해 저해된다</a:t>
            </a:r>
            <a:r>
              <a:rPr lang="en-US" altLang="ko-KR" sz="1200" dirty="0"/>
              <a:t>. FBP </a:t>
            </a:r>
            <a:r>
              <a:rPr lang="ko-KR" altLang="en-US" sz="1200" dirty="0"/>
              <a:t>활성은 정상 단핵 세포에서 </a:t>
            </a:r>
            <a:r>
              <a:rPr lang="en-US" altLang="ko-KR" sz="1200" dirty="0"/>
              <a:t>1,25-dihydroxyvitamin D3</a:t>
            </a:r>
            <a:r>
              <a:rPr lang="ko-KR" altLang="en-US" sz="1200" dirty="0"/>
              <a:t>에 의해 증가한다</a:t>
            </a:r>
            <a:r>
              <a:rPr lang="en-US" altLang="ko-KR" sz="1200" dirty="0"/>
              <a:t>. </a:t>
            </a:r>
            <a:r>
              <a:rPr lang="ko-KR" altLang="en-US" sz="1200" dirty="0"/>
              <a:t>간 이소 효소는 또한 신장</a:t>
            </a:r>
            <a:r>
              <a:rPr lang="en-US" altLang="ko-KR" sz="1200" dirty="0"/>
              <a:t>, II </a:t>
            </a:r>
            <a:r>
              <a:rPr lang="ko-KR" altLang="en-US" sz="1200" dirty="0"/>
              <a:t>형 폐구 세포 및 단구에서 발견되었다</a:t>
            </a:r>
            <a:r>
              <a:rPr lang="en-US" altLang="ko-KR" sz="1200" dirty="0"/>
              <a:t>. </a:t>
            </a:r>
            <a:r>
              <a:rPr lang="ko-KR" altLang="en-US" sz="1200" dirty="0"/>
              <a:t>인간 </a:t>
            </a:r>
            <a:r>
              <a:rPr lang="en-US" altLang="ko-KR" sz="1200" dirty="0"/>
              <a:t>FBP</a:t>
            </a:r>
            <a:r>
              <a:rPr lang="ko-KR" altLang="en-US" sz="1200" dirty="0"/>
              <a:t>는 백혈구</a:t>
            </a:r>
            <a:r>
              <a:rPr lang="en-US" altLang="ko-KR" sz="1200" dirty="0"/>
              <a:t>, </a:t>
            </a:r>
            <a:r>
              <a:rPr lang="ko-KR" altLang="en-US" sz="1200" dirty="0"/>
              <a:t>전립선</a:t>
            </a:r>
            <a:r>
              <a:rPr lang="en-US" altLang="ko-KR" sz="1200" dirty="0"/>
              <a:t>, </a:t>
            </a:r>
            <a:r>
              <a:rPr lang="ko-KR" altLang="en-US" sz="1200" dirty="0"/>
              <a:t>난소</a:t>
            </a:r>
            <a:r>
              <a:rPr lang="en-US" altLang="ko-KR" sz="1200" dirty="0"/>
              <a:t>, </a:t>
            </a:r>
            <a:r>
              <a:rPr lang="ko-KR" altLang="en-US" sz="1200" dirty="0"/>
              <a:t>부신</a:t>
            </a:r>
            <a:r>
              <a:rPr lang="en-US" altLang="ko-KR" sz="1200" dirty="0"/>
              <a:t>, </a:t>
            </a:r>
            <a:r>
              <a:rPr lang="ko-KR" altLang="en-US" sz="1200" dirty="0"/>
              <a:t>췌장</a:t>
            </a:r>
            <a:r>
              <a:rPr lang="en-US" altLang="ko-KR" sz="1200" dirty="0"/>
              <a:t>, </a:t>
            </a:r>
            <a:r>
              <a:rPr lang="ko-KR" altLang="en-US" sz="1200" dirty="0"/>
              <a:t>심장 및 위장에서 검출되었다</a:t>
            </a:r>
            <a:r>
              <a:rPr lang="en-US" altLang="ko-KR" sz="1200" dirty="0"/>
              <a:t>. FBP </a:t>
            </a:r>
            <a:r>
              <a:rPr lang="ko-KR" altLang="en-US" sz="1200" dirty="0" err="1"/>
              <a:t>저해제는</a:t>
            </a:r>
            <a:r>
              <a:rPr lang="ko-KR" altLang="en-US" sz="1200" dirty="0"/>
              <a:t> </a:t>
            </a:r>
            <a:r>
              <a:rPr lang="en-US" altLang="ko-KR" sz="1200" dirty="0"/>
              <a:t>2 </a:t>
            </a:r>
            <a:r>
              <a:rPr lang="ko-KR" altLang="en-US" sz="1200" dirty="0"/>
              <a:t>형 당뇨병에 대한 잠재적 치료법으로서 포도당 생성을 감소시키는 능력으로 </a:t>
            </a:r>
            <a:r>
              <a:rPr lang="ko-KR" altLang="en-US" sz="1200" dirty="0" err="1"/>
              <a:t>연구되고있다</a:t>
            </a:r>
            <a:r>
              <a:rPr lang="en-US" altLang="ko-KR" sz="1200" dirty="0"/>
              <a:t>.</a:t>
            </a:r>
          </a:p>
          <a:p>
            <a:pPr fontAlgn="base"/>
            <a:endParaRPr lang="en-US" altLang="ko-KR" sz="1200" dirty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en-US" altLang="ko-KR" sz="1200" dirty="0" smtClean="0"/>
              <a:t>G6PC</a:t>
            </a:r>
            <a:r>
              <a:rPr lang="ko-KR" altLang="en-US" sz="1200" dirty="0"/>
              <a:t>는 소포체에 위치한 효소로 </a:t>
            </a:r>
            <a:r>
              <a:rPr lang="ko-KR" altLang="en-US" sz="1200" dirty="0" err="1"/>
              <a:t>글루코오스</a:t>
            </a:r>
            <a:r>
              <a:rPr lang="ko-KR" altLang="en-US" sz="1200" dirty="0"/>
              <a:t> </a:t>
            </a:r>
            <a:r>
              <a:rPr lang="en-US" altLang="ko-KR" sz="1200" dirty="0"/>
              <a:t>6- </a:t>
            </a:r>
            <a:r>
              <a:rPr lang="ko-KR" altLang="en-US" sz="1200" dirty="0"/>
              <a:t>인산을 가수 분해하여 포도당과 무기 </a:t>
            </a:r>
            <a:r>
              <a:rPr lang="ko-KR" altLang="en-US" sz="1200" dirty="0" err="1"/>
              <a:t>인산염을</a:t>
            </a:r>
            <a:r>
              <a:rPr lang="ko-KR" altLang="en-US" sz="1200" dirty="0"/>
              <a:t> 생산합니다</a:t>
            </a:r>
            <a:r>
              <a:rPr lang="en-US" altLang="ko-KR" sz="1200" dirty="0"/>
              <a:t>. </a:t>
            </a:r>
            <a:r>
              <a:rPr lang="ko-KR" altLang="en-US" sz="1200" dirty="0" err="1"/>
              <a:t>글루코오스</a:t>
            </a:r>
            <a:r>
              <a:rPr lang="ko-KR" altLang="en-US" sz="1200" dirty="0"/>
              <a:t> </a:t>
            </a:r>
            <a:r>
              <a:rPr lang="en-US" altLang="ko-KR" sz="1200" dirty="0"/>
              <a:t>6- </a:t>
            </a:r>
            <a:r>
              <a:rPr lang="ko-KR" altLang="en-US" sz="1200" dirty="0" err="1"/>
              <a:t>포스파타제</a:t>
            </a:r>
            <a:r>
              <a:rPr lang="ko-KR" altLang="en-US" sz="1200" dirty="0"/>
              <a:t> </a:t>
            </a:r>
            <a:r>
              <a:rPr lang="en-US" altLang="ko-KR" sz="1200" dirty="0"/>
              <a:t>-α (G6PC), </a:t>
            </a:r>
            <a:r>
              <a:rPr lang="ko-KR" altLang="en-US" sz="1200" dirty="0" err="1"/>
              <a:t>글루코오스</a:t>
            </a:r>
            <a:r>
              <a:rPr lang="ko-KR" altLang="en-US" sz="1200" dirty="0"/>
              <a:t> </a:t>
            </a:r>
            <a:r>
              <a:rPr lang="en-US" altLang="ko-KR" sz="1200" dirty="0"/>
              <a:t>6- </a:t>
            </a:r>
            <a:r>
              <a:rPr lang="ko-KR" altLang="en-US" sz="1200" dirty="0" err="1"/>
              <a:t>포스파타제</a:t>
            </a:r>
            <a:r>
              <a:rPr lang="ko-KR" altLang="en-US" sz="1200" dirty="0"/>
              <a:t> </a:t>
            </a:r>
            <a:r>
              <a:rPr lang="en-US" altLang="ko-KR" sz="1200" dirty="0"/>
              <a:t>-2 </a:t>
            </a:r>
            <a:r>
              <a:rPr lang="ko-KR" altLang="en-US" sz="1200" dirty="0"/>
              <a:t>및 </a:t>
            </a:r>
            <a:r>
              <a:rPr lang="ko-KR" altLang="en-US" sz="1200" dirty="0" err="1"/>
              <a:t>글루코오스</a:t>
            </a:r>
            <a:r>
              <a:rPr lang="ko-KR" altLang="en-US" sz="1200" dirty="0"/>
              <a:t> </a:t>
            </a:r>
            <a:r>
              <a:rPr lang="en-US" altLang="ko-KR" sz="1200" dirty="0"/>
              <a:t>6- </a:t>
            </a:r>
            <a:r>
              <a:rPr lang="ko-KR" altLang="en-US" sz="1200" dirty="0" err="1"/>
              <a:t>포스파타제</a:t>
            </a:r>
            <a:r>
              <a:rPr lang="ko-KR" altLang="en-US" sz="1200" dirty="0"/>
              <a:t> </a:t>
            </a:r>
            <a:r>
              <a:rPr lang="en-US" altLang="ko-KR" sz="1200" dirty="0"/>
              <a:t>-β</a:t>
            </a:r>
            <a:r>
              <a:rPr lang="ko-KR" altLang="en-US" sz="1200" dirty="0"/>
              <a:t>를 비롯한 다수의 이소 형체가 인간에서 관찰 되었다</a:t>
            </a:r>
            <a:r>
              <a:rPr lang="en-US" altLang="ko-KR" sz="1200" dirty="0"/>
              <a:t>. </a:t>
            </a:r>
            <a:r>
              <a:rPr lang="ko-KR" altLang="en-US" sz="1200" dirty="0"/>
              <a:t>인간의 경우</a:t>
            </a:r>
            <a:r>
              <a:rPr lang="en-US" altLang="ko-KR" sz="1200" dirty="0"/>
              <a:t>, </a:t>
            </a:r>
            <a:r>
              <a:rPr lang="ko-KR" altLang="en-US" sz="1200" dirty="0"/>
              <a:t>포도당 </a:t>
            </a:r>
            <a:r>
              <a:rPr lang="en-US" altLang="ko-KR" sz="1200" dirty="0"/>
              <a:t>6- </a:t>
            </a:r>
            <a:r>
              <a:rPr lang="ko-KR" altLang="en-US" sz="1200" dirty="0" err="1"/>
              <a:t>포스파타제</a:t>
            </a:r>
            <a:r>
              <a:rPr lang="ko-KR" altLang="en-US" sz="1200" dirty="0"/>
              <a:t> </a:t>
            </a:r>
            <a:r>
              <a:rPr lang="en-US" altLang="ko-KR" sz="1200" dirty="0"/>
              <a:t>-α </a:t>
            </a:r>
            <a:r>
              <a:rPr lang="ko-KR" altLang="en-US" sz="1200" dirty="0"/>
              <a:t>유전자는 간</a:t>
            </a:r>
            <a:r>
              <a:rPr lang="en-US" altLang="ko-KR" sz="1200" dirty="0"/>
              <a:t>, </a:t>
            </a:r>
            <a:r>
              <a:rPr lang="ko-KR" altLang="en-US" sz="1200" dirty="0"/>
              <a:t>신장</a:t>
            </a:r>
            <a:r>
              <a:rPr lang="en-US" altLang="ko-KR" sz="1200" dirty="0"/>
              <a:t>, </a:t>
            </a:r>
            <a:r>
              <a:rPr lang="ko-KR" altLang="en-US" sz="1200" dirty="0"/>
              <a:t>장에서 주로 발현되며</a:t>
            </a:r>
            <a:r>
              <a:rPr lang="en-US" altLang="ko-KR" sz="1200" dirty="0"/>
              <a:t>, </a:t>
            </a:r>
            <a:r>
              <a:rPr lang="ko-KR" altLang="en-US" sz="1200" dirty="0" err="1"/>
              <a:t>췌도에서는</a:t>
            </a:r>
            <a:r>
              <a:rPr lang="ko-KR" altLang="en-US" sz="1200" dirty="0"/>
              <a:t> 덜 발현된다</a:t>
            </a:r>
            <a:r>
              <a:rPr lang="en-US" altLang="ko-KR" sz="1200" dirty="0"/>
              <a:t>. </a:t>
            </a:r>
            <a:r>
              <a:rPr lang="ko-KR" altLang="en-US" sz="1200" dirty="0" err="1"/>
              <a:t>그러나이</a:t>
            </a:r>
            <a:r>
              <a:rPr lang="ko-KR" altLang="en-US" sz="1200" dirty="0"/>
              <a:t> 유전자의 조직 발현 및 효소 특성에 대한 현재의 지식은 제한적이다</a:t>
            </a:r>
            <a:r>
              <a:rPr lang="en-US" altLang="ko-KR" sz="1200" dirty="0"/>
              <a:t>. g6pc2</a:t>
            </a:r>
            <a:r>
              <a:rPr lang="ko-KR" altLang="en-US" sz="1200" dirty="0"/>
              <a:t>의 유전자는 주로 췌장 </a:t>
            </a:r>
            <a:r>
              <a:rPr lang="en-US" altLang="ko-KR" sz="1200" dirty="0"/>
              <a:t>6pc3</a:t>
            </a:r>
            <a:r>
              <a:rPr lang="ko-KR" altLang="en-US" sz="1200" dirty="0"/>
              <a:t>의 유전자를 보편적으로 뇌</a:t>
            </a:r>
            <a:r>
              <a:rPr lang="en-US" altLang="ko-KR" sz="1200" dirty="0"/>
              <a:t>, </a:t>
            </a:r>
            <a:r>
              <a:rPr lang="ko-KR" altLang="en-US" sz="1200" dirty="0"/>
              <a:t>근육 우세 및 신장으로 표현된다</a:t>
            </a:r>
            <a:r>
              <a:rPr lang="en-US" altLang="ko-KR" sz="1200" dirty="0"/>
              <a:t>.</a:t>
            </a:r>
            <a:endParaRPr lang="ko-KR" altLang="en-US" sz="1200" dirty="0"/>
          </a:p>
          <a:p>
            <a:pPr fontAlgn="base"/>
            <a:endParaRPr lang="ko-KR" altLang="en-US" sz="1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04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200" b="1" dirty="0">
                <a:solidFill>
                  <a:prstClr val="black"/>
                </a:solidFill>
              </a:rPr>
              <a:t> 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      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cerebral</a:t>
            </a:r>
            <a:endParaRPr lang="en-US" altLang="ko-KR" sz="1600" b="1" dirty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/>
            <a:r>
              <a:rPr lang="ko-KR" altLang="en-US" sz="2000" b="1" dirty="0" smtClean="0">
                <a:solidFill>
                  <a:prstClr val="black"/>
                </a:solidFill>
              </a:rPr>
              <a:t>두뇌에서의 당 분해 및 포도당 생성</a:t>
            </a:r>
            <a:r>
              <a:rPr lang="en-US" altLang="ko-KR" sz="2000" b="1" dirty="0" smtClean="0">
                <a:solidFill>
                  <a:prstClr val="black"/>
                </a:solidFill>
              </a:rPr>
              <a:t>.</a:t>
            </a:r>
          </a:p>
          <a:p>
            <a:pPr marL="285750" indent="-285750" fontAlgn="base">
              <a:buFont typeface="Arial" charset="0"/>
              <a:buChar char="•"/>
            </a:pPr>
            <a:endParaRPr lang="en-US" altLang="ko-KR" sz="1200" dirty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endParaRPr lang="en-US" altLang="ko-KR" sz="1200" dirty="0" smtClean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200" dirty="0" err="1" smtClean="0"/>
              <a:t>글루코오스</a:t>
            </a:r>
            <a:r>
              <a:rPr lang="ko-KR" altLang="en-US" sz="1200" dirty="0" smtClean="0"/>
              <a:t> </a:t>
            </a:r>
            <a:r>
              <a:rPr lang="ko-KR" altLang="en-US" sz="1200" dirty="0"/>
              <a:t>생성은 일반적으로 간</a:t>
            </a:r>
            <a:r>
              <a:rPr lang="en-US" altLang="ko-KR" sz="1200" dirty="0"/>
              <a:t>, </a:t>
            </a:r>
            <a:r>
              <a:rPr lang="ko-KR" altLang="en-US" sz="1200" dirty="0"/>
              <a:t>신장</a:t>
            </a:r>
            <a:r>
              <a:rPr lang="en-US" altLang="ko-KR" sz="1200" dirty="0"/>
              <a:t>, </a:t>
            </a:r>
            <a:r>
              <a:rPr lang="ko-KR" altLang="en-US" sz="1200" dirty="0"/>
              <a:t>장 또는 근육에만 존재한다고 일반적으로 </a:t>
            </a:r>
            <a:r>
              <a:rPr lang="ko-KR" altLang="en-US" sz="1200" dirty="0" err="1" smtClean="0"/>
              <a:t>알려져있다</a:t>
            </a:r>
            <a:r>
              <a:rPr lang="en-US" altLang="ko-KR" sz="1200" dirty="0" smtClean="0"/>
              <a:t>.</a:t>
            </a:r>
          </a:p>
          <a:p>
            <a:pPr fontAlgn="base"/>
            <a:endParaRPr lang="en-US" altLang="ko-KR" sz="1200" dirty="0"/>
          </a:p>
          <a:p>
            <a:pPr marL="285750" indent="-285750" fontAlgn="base">
              <a:buFont typeface="Arial" charset="0"/>
              <a:buChar char="•"/>
            </a:pPr>
            <a:r>
              <a:rPr lang="en-US" altLang="ko-KR" sz="1200" dirty="0"/>
              <a:t>G6PC</a:t>
            </a:r>
            <a:r>
              <a:rPr lang="ko-KR" altLang="en-US" sz="1200" dirty="0"/>
              <a:t>는 성상 </a:t>
            </a:r>
            <a:r>
              <a:rPr lang="ko-KR" altLang="en-US" sz="1200" dirty="0" err="1"/>
              <a:t>교세포가</a:t>
            </a:r>
            <a:r>
              <a:rPr lang="ko-KR" altLang="en-US" sz="1200" dirty="0"/>
              <a:t> 포도당을 방출하는 데 필수적인 효소가 아니며 대신 성상 세포에서 뉴런으로의 포도당 흐름을 촉진하기 위해 포도당 농도 </a:t>
            </a:r>
            <a:r>
              <a:rPr lang="ko-KR" altLang="en-US" sz="1200" dirty="0" err="1"/>
              <a:t>구배를</a:t>
            </a:r>
            <a:r>
              <a:rPr lang="ko-KR" altLang="en-US" sz="1200" dirty="0"/>
              <a:t> 사용할 수도 있습니다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  <a:p>
            <a:pPr fontAlgn="base"/>
            <a:endParaRPr lang="en-US" altLang="ko-KR" sz="1200" dirty="0" smtClean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200" dirty="0" smtClean="0">
                <a:solidFill>
                  <a:prstClr val="black"/>
                </a:solidFill>
              </a:rPr>
              <a:t>뇌의 미세환경의 사이는 특이하다</a:t>
            </a:r>
            <a:r>
              <a:rPr lang="en-US" altLang="ko-KR" sz="1200" dirty="0" smtClean="0">
                <a:solidFill>
                  <a:prstClr val="black"/>
                </a:solidFill>
              </a:rPr>
              <a:t>. 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endParaRPr lang="en-US" altLang="ko-KR" sz="1200" dirty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200" dirty="0" smtClean="0"/>
              <a:t>성상 </a:t>
            </a:r>
            <a:r>
              <a:rPr lang="ko-KR" altLang="en-US" sz="1200" dirty="0" err="1"/>
              <a:t>교세포는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락</a:t>
            </a:r>
            <a:r>
              <a:rPr lang="ko-KR" altLang="en-US" sz="1200" dirty="0"/>
              <a:t> </a:t>
            </a:r>
            <a:r>
              <a:rPr lang="ko-KR" altLang="en-US" sz="1200" dirty="0" err="1"/>
              <a:t>테이트</a:t>
            </a:r>
            <a:r>
              <a:rPr lang="ko-KR" altLang="en-US" sz="1200" dirty="0"/>
              <a:t> </a:t>
            </a:r>
            <a:r>
              <a:rPr lang="en-US" altLang="ko-KR" sz="1200" dirty="0"/>
              <a:t>(lactate)</a:t>
            </a:r>
            <a:r>
              <a:rPr lang="ko-KR" altLang="en-US" sz="1200" dirty="0"/>
              <a:t>를 생성하기 위해 당분 분해 </a:t>
            </a:r>
            <a:r>
              <a:rPr lang="en-US" altLang="ko-KR" sz="1200" dirty="0"/>
              <a:t>(glycolysis)</a:t>
            </a:r>
            <a:r>
              <a:rPr lang="ko-KR" altLang="en-US" sz="1200" dirty="0"/>
              <a:t>를 사용한다는 점에서 독특하다</a:t>
            </a:r>
            <a:r>
              <a:rPr lang="en-US" altLang="ko-KR" sz="1200" dirty="0" smtClean="0"/>
              <a:t>.</a:t>
            </a:r>
            <a:endParaRPr lang="en-US" altLang="ko-KR" sz="1200" dirty="0">
              <a:solidFill>
                <a:prstClr val="black"/>
              </a:solidFill>
            </a:endParaRPr>
          </a:p>
          <a:p>
            <a:pPr fontAlgn="base"/>
            <a:endParaRPr lang="en-US" altLang="ko-KR" sz="1200" dirty="0">
              <a:solidFill>
                <a:prstClr val="black"/>
              </a:solidFill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200" dirty="0" smtClean="0"/>
              <a:t>간에서 </a:t>
            </a:r>
            <a:r>
              <a:rPr lang="ko-KR" altLang="en-US" sz="1200" dirty="0" err="1"/>
              <a:t>피루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베이트는</a:t>
            </a:r>
            <a:r>
              <a:rPr lang="ko-KR" altLang="en-US" sz="1200" dirty="0"/>
              <a:t> </a:t>
            </a:r>
            <a:r>
              <a:rPr lang="en-US" altLang="ko-KR" sz="1200" dirty="0"/>
              <a:t>Cahill cycle</a:t>
            </a:r>
            <a:r>
              <a:rPr lang="ko-KR" altLang="en-US" sz="1200" dirty="0"/>
              <a:t>에서 알라닌 </a:t>
            </a:r>
            <a:r>
              <a:rPr lang="ko-KR" altLang="en-US" sz="1200" dirty="0" err="1"/>
              <a:t>아미노</a:t>
            </a:r>
            <a:r>
              <a:rPr lang="ko-KR" altLang="en-US" sz="1200" dirty="0"/>
              <a:t> 전환 효소 </a:t>
            </a:r>
            <a:r>
              <a:rPr lang="en-US" altLang="ko-KR" sz="1200" dirty="0"/>
              <a:t>(alanine aminotransferase, ALT)</a:t>
            </a:r>
            <a:r>
              <a:rPr lang="ko-KR" altLang="en-US" sz="1200" dirty="0"/>
              <a:t>를 통한 </a:t>
            </a:r>
            <a:r>
              <a:rPr lang="en-US" altLang="ko-KR" sz="1200" dirty="0"/>
              <a:t>glycolysis </a:t>
            </a:r>
            <a:r>
              <a:rPr lang="ko-KR" altLang="en-US" sz="1200" dirty="0"/>
              <a:t>또는 전환을 통해 </a:t>
            </a:r>
            <a:r>
              <a:rPr lang="ko-KR" altLang="en-US" sz="1200" dirty="0" err="1"/>
              <a:t>글루코스로부터</a:t>
            </a:r>
            <a:r>
              <a:rPr lang="ko-KR" altLang="en-US" sz="1200" dirty="0"/>
              <a:t> 세포질 내에서 생산되며</a:t>
            </a:r>
            <a:r>
              <a:rPr lang="en-US" altLang="ko-KR" sz="1200" dirty="0"/>
              <a:t>, </a:t>
            </a:r>
            <a:r>
              <a:rPr lang="ko-KR" altLang="en-US" sz="1200" dirty="0"/>
              <a:t>그 후 </a:t>
            </a:r>
            <a:r>
              <a:rPr lang="en-US" altLang="ko-KR" sz="1200" dirty="0"/>
              <a:t>mitochondria</a:t>
            </a:r>
            <a:r>
              <a:rPr lang="ko-KR" altLang="en-US" sz="1200" dirty="0"/>
              <a:t>로 수송된다</a:t>
            </a:r>
            <a:r>
              <a:rPr lang="en-US" altLang="ko-KR" sz="1200" dirty="0" smtClean="0"/>
              <a:t>.</a:t>
            </a:r>
          </a:p>
          <a:p>
            <a:pPr marL="285750" indent="-285750" fontAlgn="base">
              <a:buFont typeface="Arial" charset="0"/>
              <a:buChar char="•"/>
            </a:pPr>
            <a:endParaRPr lang="ko-KR" altLang="en-US" sz="1200" dirty="0"/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1200" dirty="0" err="1"/>
              <a:t>락</a:t>
            </a:r>
            <a:r>
              <a:rPr lang="ko-KR" altLang="en-US" sz="1200" dirty="0"/>
              <a:t> </a:t>
            </a:r>
            <a:r>
              <a:rPr lang="ko-KR" altLang="en-US" sz="1200" dirty="0" err="1"/>
              <a:t>테이트</a:t>
            </a:r>
            <a:r>
              <a:rPr lang="ko-KR" altLang="en-US" sz="1200" dirty="0"/>
              <a:t> 대사에 관여하는 효소는 암세포 성장과 생존에 중요한 </a:t>
            </a:r>
            <a:r>
              <a:rPr lang="ko-KR" altLang="en-US" sz="1200" dirty="0" err="1"/>
              <a:t>역할을하는</a:t>
            </a:r>
            <a:r>
              <a:rPr lang="ko-KR" altLang="en-US" sz="1200" dirty="0"/>
              <a:t> 것으로 나타났습니다</a:t>
            </a:r>
            <a:r>
              <a:rPr lang="en-US" altLang="ko-KR" sz="1200" dirty="0" smtClean="0"/>
              <a:t>.</a:t>
            </a:r>
          </a:p>
        </p:txBody>
      </p:sp>
      <p:sp>
        <p:nvSpPr>
          <p:cNvPr id="8" name="object 3"/>
          <p:cNvSpPr txBox="1"/>
          <p:nvPr/>
        </p:nvSpPr>
        <p:spPr>
          <a:xfrm>
            <a:off x="3293682" y="5266074"/>
            <a:ext cx="466269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/>
            <a:r>
              <a:rPr lang="ko-KR" altLang="en-US" sz="1400" b="1" dirty="0"/>
              <a:t>현재까지 </a:t>
            </a:r>
            <a:r>
              <a:rPr lang="en-US" altLang="ko-KR" sz="1400" b="1" dirty="0"/>
              <a:t>PC </a:t>
            </a:r>
            <a:r>
              <a:rPr lang="ko-KR" altLang="en-US" sz="1400" b="1" dirty="0"/>
              <a:t>및 </a:t>
            </a:r>
            <a:r>
              <a:rPr lang="en-US" altLang="ko-KR" sz="1400" b="1" dirty="0"/>
              <a:t>PFKFB</a:t>
            </a:r>
            <a:r>
              <a:rPr lang="ko-KR" altLang="en-US" sz="1400" b="1" dirty="0"/>
              <a:t>와 같은 </a:t>
            </a:r>
            <a:r>
              <a:rPr lang="ko-KR" altLang="en-US" sz="1400" b="1" dirty="0" err="1"/>
              <a:t>글루코</a:t>
            </a:r>
            <a:r>
              <a:rPr lang="ko-KR" altLang="en-US" sz="1400" b="1" dirty="0"/>
              <a:t> 네오 </a:t>
            </a:r>
            <a:r>
              <a:rPr lang="ko-KR" altLang="en-US" sz="1400" b="1" dirty="0" err="1"/>
              <a:t>제네시스</a:t>
            </a:r>
            <a:r>
              <a:rPr lang="ko-KR" altLang="en-US" sz="1400" b="1" dirty="0"/>
              <a:t> 경로에 관여하는 다른 효소는 아직 뇌에서 밝혀지지 않았다</a:t>
            </a:r>
            <a:r>
              <a:rPr lang="en-US" altLang="ko-KR" sz="1400" b="1" dirty="0"/>
              <a:t>.</a:t>
            </a:r>
            <a:endParaRPr lang="ko-KR" altLang="en-US" sz="1400" b="1" dirty="0"/>
          </a:p>
        </p:txBody>
      </p:sp>
      <p:sp>
        <p:nvSpPr>
          <p:cNvPr id="9" name="object 6"/>
          <p:cNvSpPr/>
          <p:nvPr/>
        </p:nvSpPr>
        <p:spPr>
          <a:xfrm>
            <a:off x="1403648" y="5290347"/>
            <a:ext cx="1296144" cy="467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75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01238" y="1169247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5">
                <a:moveTo>
                  <a:pt x="0" y="0"/>
                </a:moveTo>
                <a:lnTo>
                  <a:pt x="531494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07503" y="221489"/>
            <a:ext cx="6424423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ko-KR" sz="1200" b="1" dirty="0">
                <a:solidFill>
                  <a:prstClr val="black"/>
                </a:solidFill>
              </a:rPr>
              <a:t> 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      </a:t>
            </a:r>
            <a:r>
              <a:rPr lang="en-US" altLang="ko-KR" sz="1600" b="1" dirty="0" smtClean="0">
                <a:solidFill>
                  <a:prstClr val="black"/>
                </a:solidFill>
              </a:rPr>
              <a:t>Disease</a:t>
            </a:r>
            <a:endParaRPr lang="en-US" altLang="ko-KR" sz="1600" b="1" dirty="0">
              <a:solidFill>
                <a:prstClr val="black"/>
              </a:solidFill>
            </a:endParaRPr>
          </a:p>
          <a:p>
            <a:pPr marR="5080" algn="r"/>
            <a:endParaRPr lang="en-US" sz="105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endParaRPr lang="en-US" sz="1050" b="1" spc="-32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lang="en-US" altLang="ko-KR" sz="2000" dirty="0">
                <a:solidFill>
                  <a:prstClr val="black"/>
                </a:solidFill>
              </a:rPr>
              <a:t>Cerebral Gluconeogenesis and Diseases</a:t>
            </a:r>
            <a:endParaRPr sz="2000" dirty="0">
              <a:solidFill>
                <a:prstClr val="black"/>
              </a:solidFill>
              <a:latin typeface="Malgun Gothic"/>
              <a:cs typeface="Malgun Gothic"/>
            </a:endParaRPr>
          </a:p>
        </p:txBody>
      </p:sp>
      <p:sp>
        <p:nvSpPr>
          <p:cNvPr id="177" name="object 10"/>
          <p:cNvSpPr txBox="1"/>
          <p:nvPr/>
        </p:nvSpPr>
        <p:spPr>
          <a:xfrm>
            <a:off x="1115616" y="1844824"/>
            <a:ext cx="7416824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/>
            <a:r>
              <a:rPr lang="en-US" altLang="ko-KR" sz="1200" dirty="0" smtClean="0">
                <a:solidFill>
                  <a:prstClr val="black"/>
                </a:solidFill>
              </a:rPr>
              <a:t> </a:t>
            </a:r>
            <a:r>
              <a:rPr lang="ko-KR" altLang="en-US" sz="2000" b="1" dirty="0" smtClean="0">
                <a:solidFill>
                  <a:prstClr val="black"/>
                </a:solidFill>
                <a:latin typeface="+mj-lt"/>
              </a:rPr>
              <a:t>병리학적 조건에서의 </a:t>
            </a:r>
            <a:r>
              <a:rPr lang="en-US" altLang="ko-KR" sz="2000" b="1" dirty="0" smtClean="0">
                <a:solidFill>
                  <a:prstClr val="black"/>
                </a:solidFill>
                <a:latin typeface="+mj-lt"/>
              </a:rPr>
              <a:t>Gluconeogenesis</a:t>
            </a:r>
          </a:p>
          <a:p>
            <a:pPr fontAlgn="base"/>
            <a:endParaRPr lang="en-US" altLang="ko-KR" sz="2000" b="1" dirty="0">
              <a:solidFill>
                <a:prstClr val="black"/>
              </a:solidFill>
              <a:latin typeface="+mj-lt"/>
            </a:endParaRPr>
          </a:p>
          <a:p>
            <a:pPr fontAlgn="base"/>
            <a:endParaRPr lang="en-US" altLang="ko-KR" sz="2000" b="1" dirty="0" smtClean="0">
              <a:solidFill>
                <a:prstClr val="black"/>
              </a:solidFill>
              <a:latin typeface="+mj-lt"/>
            </a:endParaRPr>
          </a:p>
          <a:p>
            <a:pPr fontAlgn="base"/>
            <a:r>
              <a:rPr lang="en-US" altLang="ko-KR" sz="2000" b="1" dirty="0" smtClean="0">
                <a:solidFill>
                  <a:prstClr val="black"/>
                </a:solidFill>
                <a:latin typeface="+mj-lt"/>
              </a:rPr>
              <a:t> </a:t>
            </a:r>
          </a:p>
          <a:p>
            <a:pPr fontAlgn="base"/>
            <a:endParaRPr lang="en-US" altLang="ko-KR" sz="1200" dirty="0">
              <a:solidFill>
                <a:prstClr val="black"/>
              </a:solidFill>
            </a:endParaRPr>
          </a:p>
          <a:p>
            <a:pPr marL="171450" indent="-171450" fontAlgn="base">
              <a:buFont typeface="Arial" pitchFamily="34" charset="0"/>
              <a:buChar char="•"/>
            </a:pPr>
            <a:r>
              <a:rPr lang="ko-KR" altLang="en-US" sz="1200" dirty="0" err="1" smtClean="0">
                <a:solidFill>
                  <a:prstClr val="black"/>
                </a:solidFill>
              </a:rPr>
              <a:t>허혈성</a:t>
            </a:r>
            <a:r>
              <a:rPr lang="ko-KR" altLang="en-US" sz="1200" dirty="0" smtClean="0">
                <a:solidFill>
                  <a:prstClr val="black"/>
                </a:solidFill>
              </a:rPr>
              <a:t> 뇌졸중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fontAlgn="base"/>
            <a:endParaRPr lang="en-US" altLang="ko-KR" sz="1200" dirty="0" smtClean="0">
              <a:solidFill>
                <a:prstClr val="black"/>
              </a:solidFill>
            </a:endParaRPr>
          </a:p>
          <a:p>
            <a:pPr marL="171450" indent="-171450" fontAlgn="base"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prstClr val="black"/>
                </a:solidFill>
              </a:rPr>
              <a:t>신경 교종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fontAlgn="base"/>
            <a:endParaRPr lang="en-US" altLang="ko-KR" sz="1200" dirty="0" smtClean="0">
              <a:solidFill>
                <a:prstClr val="black"/>
              </a:solidFill>
            </a:endParaRPr>
          </a:p>
          <a:p>
            <a:pPr marL="171450" indent="-171450" fontAlgn="base"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prstClr val="black"/>
                </a:solidFill>
              </a:rPr>
              <a:t>뇌 </a:t>
            </a:r>
            <a:r>
              <a:rPr lang="ko-KR" altLang="en-US" sz="1200" dirty="0" err="1" smtClean="0">
                <a:solidFill>
                  <a:prstClr val="black"/>
                </a:solidFill>
              </a:rPr>
              <a:t>전이성</a:t>
            </a:r>
            <a:r>
              <a:rPr lang="ko-KR" altLang="en-US" sz="1200" dirty="0" smtClean="0">
                <a:solidFill>
                  <a:prstClr val="black"/>
                </a:solidFill>
              </a:rPr>
              <a:t> 암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marL="171450" indent="-171450" fontAlgn="base">
              <a:buFont typeface="Arial" pitchFamily="34" charset="0"/>
              <a:buChar char="•"/>
            </a:pPr>
            <a:endParaRPr lang="en-US" altLang="ko-KR" sz="1200" dirty="0">
              <a:solidFill>
                <a:prstClr val="black"/>
              </a:solidFill>
            </a:endParaRPr>
          </a:p>
          <a:p>
            <a:pPr marL="171450" indent="-171450" fontAlgn="base"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prstClr val="black"/>
                </a:solidFill>
              </a:rPr>
              <a:t>악성 종양에서 매개 면역</a:t>
            </a:r>
            <a:endParaRPr lang="en-US" altLang="ko-KR" sz="1200" dirty="0" smtClean="0">
              <a:solidFill>
                <a:prstClr val="black"/>
              </a:solidFill>
            </a:endParaRPr>
          </a:p>
          <a:p>
            <a:pPr fontAlgn="base"/>
            <a:endParaRPr lang="en-US" altLang="ko-KR" sz="1200" dirty="0">
              <a:solidFill>
                <a:prstClr val="black"/>
              </a:solidFill>
            </a:endParaRPr>
          </a:p>
          <a:p>
            <a:pPr fontAlgn="base"/>
            <a:endParaRPr lang="en-US" altLang="ko-KR" sz="1200" dirty="0" smtClean="0">
              <a:solidFill>
                <a:prstClr val="black"/>
              </a:solidFill>
            </a:endParaRPr>
          </a:p>
          <a:p>
            <a:pPr fontAlgn="base"/>
            <a:endParaRPr lang="en-US" altLang="ko-KR" sz="1200" dirty="0" smtClean="0">
              <a:solidFill>
                <a:prstClr val="black"/>
              </a:solidFill>
            </a:endParaRPr>
          </a:p>
          <a:p>
            <a:pPr fontAlgn="base"/>
            <a:endParaRPr lang="en-US" altLang="ko-KR" sz="1200" dirty="0">
              <a:solidFill>
                <a:prstClr val="black"/>
              </a:solidFill>
            </a:endParaRPr>
          </a:p>
          <a:p>
            <a:pPr fontAlgn="base"/>
            <a:r>
              <a:rPr lang="ko-KR" altLang="en-US" sz="1200" dirty="0" smtClean="0">
                <a:solidFill>
                  <a:prstClr val="black"/>
                </a:solidFill>
              </a:rPr>
              <a:t> </a:t>
            </a:r>
            <a:endParaRPr sz="1200" dirty="0">
              <a:solidFill>
                <a:prstClr val="black"/>
              </a:solidFill>
              <a:cs typeface="Gulim"/>
            </a:endParaRPr>
          </a:p>
        </p:txBody>
      </p:sp>
    </p:spTree>
    <p:extLst>
      <p:ext uri="{BB962C8B-B14F-4D97-AF65-F5344CB8AC3E}">
        <p14:creationId xmlns:p14="http://schemas.microsoft.com/office/powerpoint/2010/main" val="298613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919</Words>
  <Application>Microsoft Office PowerPoint</Application>
  <PresentationFormat>화면 슬라이드 쇼(4:3)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Office Theme</vt:lpstr>
      <vt:lpstr>Cerebral Gluconeogenesis and Diseases</vt:lpstr>
      <vt:lpstr>Gluconeogenesis란?  포도당신생과정이라고 하며 Glycolysis와 다르게 당 이외의 물질로부터 새롭게 당을 생성하는 것. 주로 간과 신장에서 이루어진다. </vt:lpstr>
      <vt:lpstr>Gluconeogenesis  경로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11</cp:revision>
  <dcterms:created xsi:type="dcterms:W3CDTF">2017-05-27T11:56:20Z</dcterms:created>
  <dcterms:modified xsi:type="dcterms:W3CDTF">2017-05-27T13:40:32Z</dcterms:modified>
</cp:coreProperties>
</file>