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6" d="100"/>
          <a:sy n="106" d="100"/>
        </p:scale>
        <p:origin x="-10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7D9A-E81D-4683-B0BE-09D26ED3561E}" type="datetimeFigureOut">
              <a:rPr lang="ko-KR" altLang="en-US" smtClean="0"/>
              <a:t>2017-05-27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CBB5-43DC-4836-8DC5-BB7B715B1E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45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7D9A-E81D-4683-B0BE-09D26ED3561E}" type="datetimeFigureOut">
              <a:rPr lang="ko-KR" altLang="en-US" smtClean="0"/>
              <a:t>2017-05-27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CBB5-43DC-4836-8DC5-BB7B715B1E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75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7D9A-E81D-4683-B0BE-09D26ED3561E}" type="datetimeFigureOut">
              <a:rPr lang="ko-KR" altLang="en-US" smtClean="0"/>
              <a:t>2017-05-27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CBB5-43DC-4836-8DC5-BB7B715B1E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20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7D9A-E81D-4683-B0BE-09D26ED3561E}" type="datetimeFigureOut">
              <a:rPr lang="ko-KR" altLang="en-US" smtClean="0"/>
              <a:t>2017-05-27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CBB5-43DC-4836-8DC5-BB7B715B1E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41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7D9A-E81D-4683-B0BE-09D26ED3561E}" type="datetimeFigureOut">
              <a:rPr lang="ko-KR" altLang="en-US" smtClean="0"/>
              <a:t>2017-05-27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CBB5-43DC-4836-8DC5-BB7B715B1E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5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7D9A-E81D-4683-B0BE-09D26ED3561E}" type="datetimeFigureOut">
              <a:rPr lang="ko-KR" altLang="en-US" smtClean="0"/>
              <a:t>2017-05-27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CBB5-43DC-4836-8DC5-BB7B715B1E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4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7D9A-E81D-4683-B0BE-09D26ED3561E}" type="datetimeFigureOut">
              <a:rPr lang="ko-KR" altLang="en-US" smtClean="0"/>
              <a:t>2017-05-27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CBB5-43DC-4836-8DC5-BB7B715B1E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47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7D9A-E81D-4683-B0BE-09D26ED3561E}" type="datetimeFigureOut">
              <a:rPr lang="ko-KR" altLang="en-US" smtClean="0"/>
              <a:t>2017-05-27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CBB5-43DC-4836-8DC5-BB7B715B1E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7D9A-E81D-4683-B0BE-09D26ED3561E}" type="datetimeFigureOut">
              <a:rPr lang="ko-KR" altLang="en-US" smtClean="0"/>
              <a:t>2017-05-27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CBB5-43DC-4836-8DC5-BB7B715B1E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58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7D9A-E81D-4683-B0BE-09D26ED3561E}" type="datetimeFigureOut">
              <a:rPr lang="ko-KR" altLang="en-US" smtClean="0"/>
              <a:t>2017-05-27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CBB5-43DC-4836-8DC5-BB7B715B1E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4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7D9A-E81D-4683-B0BE-09D26ED3561E}" type="datetimeFigureOut">
              <a:rPr lang="ko-KR" altLang="en-US" smtClean="0"/>
              <a:t>2017-05-27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CBB5-43DC-4836-8DC5-BB7B715B1E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67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7D9A-E81D-4683-B0BE-09D26ED3561E}" type="datetimeFigureOut">
              <a:rPr lang="ko-KR" altLang="en-US" smtClean="0"/>
              <a:t>2017-05-27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BCBB5-43DC-4836-8DC5-BB7B715B1E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82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2431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ko-KR" sz="7300" dirty="0"/>
              <a:t>Metabolic Control of </a:t>
            </a:r>
            <a:r>
              <a:rPr lang="en-US" altLang="ko-KR" sz="7300" dirty="0" smtClean="0"/>
              <a:t>Longevity</a:t>
            </a:r>
            <a:br>
              <a:rPr lang="en-US" altLang="ko-KR" sz="7300" dirty="0" smtClean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sz="4000" dirty="0"/>
              <a:t> 장수의 대사 조절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err="1" smtClean="0"/>
              <a:t>생명과학부</a:t>
            </a:r>
            <a:r>
              <a:rPr lang="ko-KR" altLang="en-US" dirty="0" smtClean="0"/>
              <a:t> </a:t>
            </a:r>
            <a:r>
              <a:rPr lang="en-US" altLang="ko-KR" dirty="0" smtClean="0"/>
              <a:t>20122720 </a:t>
            </a:r>
            <a:r>
              <a:rPr lang="ko-KR" altLang="en-US" dirty="0" smtClean="0"/>
              <a:t>류희승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63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</a:t>
            </a:r>
            <a:r>
              <a:rPr lang="ko-KR" altLang="en-US" dirty="0"/>
              <a:t> 줄기세포 소멸 </a:t>
            </a:r>
            <a:br>
              <a:rPr lang="ko-KR" altLang="en-US" dirty="0"/>
            </a:br>
            <a:r>
              <a:rPr lang="en-US" altLang="ko-KR" dirty="0"/>
              <a:t>(Stem Cell Exhaustion)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600" dirty="0"/>
              <a:t>줄기세포 기능의 점진적인 감소는 일반적으로 노화를 수반한다</a:t>
            </a:r>
            <a:r>
              <a:rPr lang="en-US" altLang="ko-KR" sz="1600" dirty="0"/>
              <a:t>. </a:t>
            </a:r>
            <a:r>
              <a:rPr lang="ko-KR" altLang="en-US" sz="1600" dirty="0"/>
              <a:t>노화가 진행됨에 따라 줄기세포는 해당과정</a:t>
            </a:r>
            <a:r>
              <a:rPr lang="en-US" altLang="ko-KR" sz="1600" dirty="0"/>
              <a:t>(glycolysis), </a:t>
            </a:r>
            <a:r>
              <a:rPr lang="ko-KR" altLang="en-US" sz="1600" dirty="0"/>
              <a:t>산화적 인산화 반응</a:t>
            </a:r>
            <a:r>
              <a:rPr lang="en-US" altLang="ko-KR" sz="1600" dirty="0"/>
              <a:t>(oxidative phosphorylation), </a:t>
            </a:r>
            <a:r>
              <a:rPr lang="ko-KR" altLang="en-US" sz="1600" dirty="0"/>
              <a:t>산화적 스트레스에 대한 반응 사이의 균형에 상당히 중요한 변화를 겪게 된다</a:t>
            </a:r>
            <a:r>
              <a:rPr lang="en-US" altLang="ko-KR" sz="1600" dirty="0"/>
              <a:t>. </a:t>
            </a:r>
            <a:r>
              <a:rPr lang="ko-KR" altLang="en-US" sz="1600" dirty="0"/>
              <a:t>일반적으로 줄기세포는 나이가 들어감에 따라 증가하는 활성산소인 </a:t>
            </a:r>
            <a:r>
              <a:rPr lang="en-US" altLang="ko-KR" sz="1600" dirty="0"/>
              <a:t>ROS</a:t>
            </a:r>
            <a:r>
              <a:rPr lang="ko-KR" altLang="en-US" sz="1600" dirty="0"/>
              <a:t>에 민감하게 반응을 한다</a:t>
            </a:r>
            <a:r>
              <a:rPr lang="en-US" altLang="ko-KR" sz="1600" dirty="0"/>
              <a:t>. </a:t>
            </a:r>
          </a:p>
          <a:p>
            <a:r>
              <a:rPr lang="en-US" altLang="ko-KR" sz="1600" dirty="0"/>
              <a:t>PI3K, AKT1, </a:t>
            </a:r>
            <a:r>
              <a:rPr lang="ko-KR" altLang="en-US" sz="1600" dirty="0"/>
              <a:t>전사인자인 </a:t>
            </a:r>
            <a:r>
              <a:rPr lang="en-US" altLang="ko-KR" sz="1600" dirty="0"/>
              <a:t>FOXO </a:t>
            </a:r>
            <a:r>
              <a:rPr lang="ko-KR" altLang="en-US" sz="1600" dirty="0"/>
              <a:t>같은 하위 신호 전달 단백질들뿐만 아니라 </a:t>
            </a:r>
            <a:r>
              <a:rPr lang="en-US" altLang="ko-KR" sz="1600" dirty="0"/>
              <a:t>insulin receptor (INSR), mTORC1, AMPK</a:t>
            </a:r>
            <a:r>
              <a:rPr lang="ko-KR" altLang="en-US" sz="1600" dirty="0"/>
              <a:t>를 포함하는 영양소 센서들은 노화 과정에서 줄기세포의 휴지기 상태</a:t>
            </a:r>
            <a:r>
              <a:rPr lang="en-US" altLang="ko-KR" sz="1600" dirty="0"/>
              <a:t>(quiescence) </a:t>
            </a:r>
            <a:r>
              <a:rPr lang="ko-KR" altLang="en-US" sz="1600" dirty="0"/>
              <a:t>및 증식 사이에서의 균형을 조절한다</a:t>
            </a:r>
            <a:r>
              <a:rPr lang="en-US" altLang="ko-KR" sz="1600" dirty="0"/>
              <a:t>. </a:t>
            </a:r>
          </a:p>
          <a:p>
            <a:r>
              <a:rPr lang="ko-KR" altLang="en-US" sz="1600" dirty="0"/>
              <a:t>해당과정 및 산화적 반응으로부터 도출되는 중간 </a:t>
            </a:r>
            <a:r>
              <a:rPr lang="ko-KR" altLang="en-US" sz="1600" dirty="0" err="1"/>
              <a:t>대사체</a:t>
            </a:r>
            <a:r>
              <a:rPr lang="en-US" altLang="ko-KR" sz="1600" dirty="0"/>
              <a:t>(intermediate metabolites)</a:t>
            </a:r>
            <a:r>
              <a:rPr lang="ko-KR" altLang="en-US" sz="1600" dirty="0"/>
              <a:t>는 </a:t>
            </a:r>
            <a:r>
              <a:rPr lang="ko-KR" altLang="en-US" sz="1600" dirty="0" err="1"/>
              <a:t>후성유전학적</a:t>
            </a:r>
            <a:r>
              <a:rPr lang="ko-KR" altLang="en-US" sz="1600" dirty="0"/>
              <a:t> 변화를 유도하여</a:t>
            </a:r>
            <a:r>
              <a:rPr lang="en-US" altLang="ko-KR" sz="1600" dirty="0"/>
              <a:t>, </a:t>
            </a:r>
            <a:r>
              <a:rPr lang="ko-KR" altLang="en-US" sz="1600" dirty="0"/>
              <a:t>이미 분화된 세포를 만능 유도 줄기세포</a:t>
            </a:r>
            <a:r>
              <a:rPr lang="en-US" altLang="ko-KR" sz="1600" dirty="0"/>
              <a:t>(induced pluripotent stem cells, </a:t>
            </a:r>
            <a:r>
              <a:rPr lang="en-US" altLang="ko-KR" sz="1600" dirty="0" err="1"/>
              <a:t>iPSCs</a:t>
            </a:r>
            <a:r>
              <a:rPr lang="en-US" altLang="ko-KR" sz="1600" dirty="0"/>
              <a:t>)</a:t>
            </a:r>
            <a:r>
              <a:rPr lang="ko-KR" altLang="en-US" sz="1600" dirty="0"/>
              <a:t>로 </a:t>
            </a:r>
            <a:r>
              <a:rPr lang="ko-KR" altLang="en-US" sz="1600" dirty="0" err="1" smtClean="0"/>
              <a:t>리프로그래밍해준다</a:t>
            </a:r>
            <a:r>
              <a:rPr lang="en-US" altLang="ko-KR" sz="1600" dirty="0"/>
              <a:t>.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733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9.</a:t>
            </a:r>
            <a:r>
              <a:rPr lang="ko-KR" altLang="en-US" dirty="0"/>
              <a:t> 변화된 세포 간 상호작용 </a:t>
            </a:r>
            <a:br>
              <a:rPr lang="ko-KR" altLang="en-US" dirty="0"/>
            </a:br>
            <a:r>
              <a:rPr lang="en-US" altLang="ko-KR" dirty="0"/>
              <a:t>(altered intercellular communication)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600" dirty="0"/>
              <a:t>대사 과정의 수많은 노화 관련된 변화는 신경 내분비 신호 전달</a:t>
            </a:r>
            <a:r>
              <a:rPr lang="en-US" altLang="ko-KR" sz="1600" dirty="0"/>
              <a:t>, </a:t>
            </a:r>
            <a:r>
              <a:rPr lang="ko-KR" altLang="en-US" sz="1600" dirty="0"/>
              <a:t>염증</a:t>
            </a:r>
            <a:r>
              <a:rPr lang="en-US" altLang="ko-KR" sz="1600" dirty="0"/>
              <a:t>, </a:t>
            </a:r>
            <a:r>
              <a:rPr lang="ko-KR" altLang="en-US" sz="1600" dirty="0"/>
              <a:t>생체 시계</a:t>
            </a:r>
            <a:r>
              <a:rPr lang="en-US" altLang="ko-KR" sz="1600" dirty="0"/>
              <a:t>(</a:t>
            </a:r>
            <a:r>
              <a:rPr lang="en-US" altLang="ko-KR" sz="1600" dirty="0" smtClean="0"/>
              <a:t>circadian </a:t>
            </a:r>
            <a:r>
              <a:rPr lang="en-US" altLang="ko-KR" sz="1600" dirty="0"/>
              <a:t>rhythms) </a:t>
            </a:r>
            <a:r>
              <a:rPr lang="ko-KR" altLang="en-US" sz="1600" dirty="0"/>
              <a:t>같은 복잡한 과정에 관여되어 있는 세포 간 상호작용에서의 큰 교란과 얽혀 있다</a:t>
            </a:r>
            <a:r>
              <a:rPr lang="en-US" altLang="ko-KR" sz="1600" dirty="0"/>
              <a:t>. </a:t>
            </a:r>
            <a:r>
              <a:rPr lang="ko-KR" altLang="en-US" sz="1600" dirty="0"/>
              <a:t>장내 </a:t>
            </a:r>
            <a:r>
              <a:rPr lang="ko-KR" altLang="en-US" sz="1600" dirty="0" err="1"/>
              <a:t>세균총</a:t>
            </a:r>
            <a:r>
              <a:rPr lang="en-US" altLang="ko-KR" sz="1600" dirty="0"/>
              <a:t>(gut microbiota)</a:t>
            </a:r>
            <a:r>
              <a:rPr lang="ko-KR" altLang="en-US" sz="1600" dirty="0"/>
              <a:t>을 연령별로 분석한 결과</a:t>
            </a:r>
            <a:r>
              <a:rPr lang="en-US" altLang="ko-KR" sz="1600" dirty="0"/>
              <a:t>, </a:t>
            </a:r>
            <a:r>
              <a:rPr lang="ko-KR" altLang="en-US" sz="1600" dirty="0"/>
              <a:t>근 감소</a:t>
            </a:r>
            <a:r>
              <a:rPr lang="en-US" altLang="ko-KR" sz="1600" dirty="0"/>
              <a:t>, </a:t>
            </a:r>
            <a:r>
              <a:rPr lang="ko-KR" altLang="en-US" sz="1600" dirty="0"/>
              <a:t>질환</a:t>
            </a:r>
            <a:r>
              <a:rPr lang="en-US" altLang="ko-KR" sz="1600" dirty="0"/>
              <a:t>, </a:t>
            </a:r>
            <a:r>
              <a:rPr lang="ko-KR" altLang="en-US" sz="1600" dirty="0"/>
              <a:t>염증과 관련이 있는 </a:t>
            </a:r>
            <a:r>
              <a:rPr lang="en-US" altLang="ko-KR" sz="1600" dirty="0" err="1"/>
              <a:t>Ruminococcus</a:t>
            </a:r>
            <a:r>
              <a:rPr lang="en-US" altLang="ko-KR" sz="1600" dirty="0"/>
              <a:t> </a:t>
            </a:r>
            <a:r>
              <a:rPr lang="en-US" altLang="ko-KR" sz="1600" dirty="0" err="1"/>
              <a:t>spp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Prevotella</a:t>
            </a:r>
            <a:r>
              <a:rPr lang="en-US" altLang="ko-KR" sz="1600" dirty="0"/>
              <a:t> spp.</a:t>
            </a:r>
            <a:r>
              <a:rPr lang="ko-KR" altLang="en-US" sz="1600" dirty="0"/>
              <a:t>이 상대적으로 노령층에서 적었다</a:t>
            </a:r>
            <a:r>
              <a:rPr lang="en-US" altLang="ko-KR" sz="1600" dirty="0"/>
              <a:t>. </a:t>
            </a:r>
          </a:p>
          <a:p>
            <a:r>
              <a:rPr lang="ko-KR" altLang="en-US" sz="1600" dirty="0"/>
              <a:t>대사적인 표현형에 영향을 끼치는 신경 내분비 회로는 시간에 따라 변화하며 일부는 수명 연장을 위한 표정으로 중요하다</a:t>
            </a:r>
            <a:r>
              <a:rPr lang="en-US" altLang="ko-KR" sz="1600" dirty="0"/>
              <a:t>. </a:t>
            </a:r>
            <a:r>
              <a:rPr lang="ko-KR" altLang="en-US" sz="1600" dirty="0"/>
              <a:t>통증 수용체인 </a:t>
            </a:r>
            <a:r>
              <a:rPr lang="en-US" altLang="ko-KR" sz="1600" dirty="0"/>
              <a:t>Trpv1 </a:t>
            </a:r>
            <a:r>
              <a:rPr lang="ko-KR" altLang="en-US" sz="1600" dirty="0"/>
              <a:t>유전자 적중 생쥐에서 대사적으로 향상시키고</a:t>
            </a:r>
            <a:r>
              <a:rPr lang="en-US" altLang="ko-KR" sz="1600" dirty="0"/>
              <a:t>, </a:t>
            </a:r>
            <a:r>
              <a:rPr lang="ko-KR" altLang="en-US" sz="1600" dirty="0"/>
              <a:t>췌장 신경 감각 말단에서 분비되는 신경 </a:t>
            </a:r>
            <a:r>
              <a:rPr lang="ko-KR" altLang="en-US" sz="1600" dirty="0" err="1"/>
              <a:t>펩타이드인</a:t>
            </a:r>
            <a:r>
              <a:rPr lang="ko-KR" altLang="en-US" sz="1600" dirty="0"/>
              <a:t> </a:t>
            </a:r>
            <a:r>
              <a:rPr lang="en-US" altLang="ko-KR" sz="1600" dirty="0" err="1"/>
              <a:t>Cgrp</a:t>
            </a:r>
            <a:r>
              <a:rPr lang="ko-KR" altLang="en-US" sz="1600" dirty="0"/>
              <a:t>의 생성을 제한함으로써 수명을 연장시켰다</a:t>
            </a:r>
            <a:r>
              <a:rPr lang="en-US" altLang="ko-KR" sz="1600" dirty="0"/>
              <a:t>. </a:t>
            </a:r>
            <a:r>
              <a:rPr lang="ko-KR" altLang="en-US" sz="1600" dirty="0"/>
              <a:t>노화 관련된 염증 및 인슐린 저항성</a:t>
            </a:r>
            <a:r>
              <a:rPr lang="en-US" altLang="ko-KR" sz="1600" dirty="0"/>
              <a:t>, </a:t>
            </a:r>
            <a:r>
              <a:rPr lang="ko-KR" altLang="en-US" sz="1600" dirty="0"/>
              <a:t>뼈 손실</a:t>
            </a:r>
            <a:r>
              <a:rPr lang="en-US" altLang="ko-KR" sz="1600" dirty="0"/>
              <a:t>, </a:t>
            </a:r>
            <a:r>
              <a:rPr lang="ko-KR" altLang="en-US" sz="1600" dirty="0"/>
              <a:t>인지 능력 </a:t>
            </a:r>
            <a:r>
              <a:rPr lang="ko-KR" altLang="en-US" sz="1600" dirty="0" smtClean="0"/>
              <a:t>감</a:t>
            </a:r>
            <a:r>
              <a:rPr lang="ko-KR" altLang="en-US" sz="1600" dirty="0"/>
              <a:t>퇴 및 근육 감퇴는 </a:t>
            </a:r>
            <a:r>
              <a:rPr lang="en-US" altLang="ko-KR" sz="1600" dirty="0"/>
              <a:t>NLRP3 </a:t>
            </a:r>
            <a:r>
              <a:rPr lang="en-US" altLang="ko-KR" sz="1600" dirty="0" err="1"/>
              <a:t>inflammasome</a:t>
            </a:r>
            <a:r>
              <a:rPr lang="ko-KR" altLang="en-US" sz="1600" dirty="0"/>
              <a:t>을 유전적으로 제거할 경우에 감소되었다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나이가 들어감에 따라 호흡 교환율</a:t>
            </a:r>
            <a:r>
              <a:rPr lang="en-US" altLang="ko-KR" sz="1600" dirty="0"/>
              <a:t>(respire-tory exchange ratio)</a:t>
            </a:r>
            <a:r>
              <a:rPr lang="ko-KR" altLang="en-US" sz="1600" dirty="0"/>
              <a:t>이라 불리는 </a:t>
            </a:r>
            <a:r>
              <a:rPr lang="en-US" altLang="ko-KR" sz="1600" dirty="0"/>
              <a:t>24</a:t>
            </a:r>
            <a:r>
              <a:rPr lang="ko-KR" altLang="en-US" sz="1600" dirty="0"/>
              <a:t>시간 주기운동</a:t>
            </a:r>
            <a:r>
              <a:rPr lang="en-US" altLang="ko-KR" sz="1600" dirty="0"/>
              <a:t>(circadian oscillation)</a:t>
            </a:r>
            <a:r>
              <a:rPr lang="ko-KR" altLang="en-US" sz="1600" dirty="0"/>
              <a:t>은 감소한다</a:t>
            </a:r>
            <a:r>
              <a:rPr lang="en-US" altLang="ko-KR" sz="1600" dirty="0"/>
              <a:t>. </a:t>
            </a:r>
            <a:r>
              <a:rPr lang="ko-KR" altLang="en-US" sz="1600" dirty="0"/>
              <a:t>늙은 생쥐는 특정 지질에 대한 기질을 선호하며</a:t>
            </a:r>
            <a:r>
              <a:rPr lang="en-US" altLang="ko-KR" sz="1600" dirty="0"/>
              <a:t>, </a:t>
            </a:r>
            <a:r>
              <a:rPr lang="ko-KR" altLang="en-US" sz="1600" dirty="0"/>
              <a:t>대사적 유연성</a:t>
            </a:r>
            <a:r>
              <a:rPr lang="en-US" altLang="ko-KR" sz="1600" dirty="0"/>
              <a:t>(metabolic flexibility)</a:t>
            </a:r>
            <a:r>
              <a:rPr lang="ko-KR" altLang="en-US" sz="1600" dirty="0"/>
              <a:t>이라 불리는 에너지원을 사용함에 있어서도 조절하는 능력을 잃었다</a:t>
            </a:r>
            <a:r>
              <a:rPr lang="en-US" altLang="ko-KR" sz="1600" dirty="0"/>
              <a:t>. </a:t>
            </a:r>
            <a:r>
              <a:rPr lang="ko-KR" altLang="en-US" sz="1600" dirty="0"/>
              <a:t>노화 상태에는 시상하부의 </a:t>
            </a:r>
            <a:r>
              <a:rPr lang="ko-KR" altLang="en-US" sz="1600" dirty="0" err="1"/>
              <a:t>시교차상핵</a:t>
            </a:r>
            <a:r>
              <a:rPr lang="en-US" altLang="ko-KR" sz="1600" dirty="0"/>
              <a:t>(suprachiasmatic nucleus)</a:t>
            </a:r>
            <a:r>
              <a:rPr lang="ko-KR" altLang="en-US" sz="1600" dirty="0"/>
              <a:t>의 전사 과정에서 </a:t>
            </a:r>
            <a:r>
              <a:rPr lang="en-US" altLang="ko-KR" sz="1600" dirty="0"/>
              <a:t>24</a:t>
            </a:r>
            <a:r>
              <a:rPr lang="ko-KR" altLang="en-US" sz="1600" dirty="0"/>
              <a:t>시간 주기운동이 감소되어 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이는 </a:t>
            </a:r>
            <a:r>
              <a:rPr lang="en-US" altLang="ko-KR" sz="1600" dirty="0"/>
              <a:t>NAD+ </a:t>
            </a:r>
            <a:r>
              <a:rPr lang="ko-KR" altLang="en-US" sz="1600" dirty="0"/>
              <a:t>양이 감소하도록 하며 이러한 감소는 </a:t>
            </a:r>
            <a:r>
              <a:rPr lang="en-US" altLang="ko-KR" sz="1600" dirty="0"/>
              <a:t>NAMPT </a:t>
            </a:r>
            <a:r>
              <a:rPr lang="ko-KR" altLang="en-US" sz="1600" dirty="0" err="1"/>
              <a:t>발현율의</a:t>
            </a:r>
            <a:r>
              <a:rPr lang="ko-KR" altLang="en-US" sz="1600" dirty="0"/>
              <a:t> 감소를 </a:t>
            </a:r>
            <a:r>
              <a:rPr lang="ko-KR" altLang="en-US" sz="1600" dirty="0" err="1"/>
              <a:t>가져다주고</a:t>
            </a:r>
            <a:r>
              <a:rPr lang="en-US" altLang="ko-KR" sz="1600" dirty="0"/>
              <a:t>, </a:t>
            </a:r>
            <a:r>
              <a:rPr lang="ko-KR" altLang="en-US" sz="1600" dirty="0"/>
              <a:t>결과적으로는 </a:t>
            </a:r>
            <a:r>
              <a:rPr lang="en-US" altLang="ko-KR" sz="1600" dirty="0"/>
              <a:t>SIRT1 deacetylase</a:t>
            </a:r>
            <a:r>
              <a:rPr lang="ko-KR" altLang="en-US" sz="1600" dirty="0"/>
              <a:t>의 활성을 억제하게 된다</a:t>
            </a:r>
            <a:r>
              <a:rPr lang="en-US" altLang="ko-KR" sz="1600" dirty="0"/>
              <a:t>. </a:t>
            </a:r>
            <a:r>
              <a:rPr lang="ko-KR" altLang="en-US" sz="1600" dirty="0"/>
              <a:t>생체 시계</a:t>
            </a:r>
            <a:r>
              <a:rPr lang="en-US" altLang="ko-KR" sz="1600" dirty="0"/>
              <a:t>(circadian clock)</a:t>
            </a:r>
            <a:r>
              <a:rPr lang="ko-KR" altLang="en-US" sz="1600" dirty="0"/>
              <a:t>와 노화에 따라 감소하는 기전을 통한 대사 경로 사이의 복잡한 연결 고리는 </a:t>
            </a:r>
            <a:r>
              <a:rPr lang="ko-KR" altLang="en-US" sz="1600" dirty="0" err="1"/>
              <a:t>폴리아민</a:t>
            </a:r>
            <a:r>
              <a:rPr lang="en-US" altLang="ko-KR" sz="1600" dirty="0"/>
              <a:t>(putrescine, spermidine)</a:t>
            </a:r>
            <a:r>
              <a:rPr lang="ko-KR" altLang="en-US" sz="1600" dirty="0"/>
              <a:t>과 관련이 있다</a:t>
            </a:r>
            <a:r>
              <a:rPr lang="en-US" altLang="ko-KR" sz="1600" dirty="0"/>
              <a:t>.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872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2671" y="6382870"/>
            <a:ext cx="10515600" cy="376517"/>
          </a:xfrm>
        </p:spPr>
        <p:txBody>
          <a:bodyPr>
            <a:normAutofit fontScale="90000"/>
          </a:bodyPr>
          <a:lstStyle/>
          <a:p>
            <a:r>
              <a:rPr lang="ko-KR" altLang="en-US" sz="1800" dirty="0" err="1"/>
              <a:t>메티오닌을</a:t>
            </a:r>
            <a:r>
              <a:rPr lang="ko-KR" altLang="en-US" sz="1800" dirty="0"/>
              <a:t> 제한한 식이 방법</a:t>
            </a:r>
            <a:r>
              <a:rPr lang="en-US" altLang="ko-KR" sz="1800" dirty="0"/>
              <a:t>, </a:t>
            </a:r>
            <a:r>
              <a:rPr lang="ko-KR" altLang="en-US" sz="1800" dirty="0"/>
              <a:t>물리적 운동</a:t>
            </a:r>
            <a:r>
              <a:rPr lang="en-US" altLang="ko-KR" sz="1800" dirty="0"/>
              <a:t>, </a:t>
            </a:r>
            <a:r>
              <a:rPr lang="ko-KR" altLang="en-US" sz="1800" dirty="0"/>
              <a:t>칼로리 제한을 모사한 약물</a:t>
            </a:r>
            <a:r>
              <a:rPr lang="en-US" altLang="ko-KR" sz="1800" dirty="0"/>
              <a:t>(CR mimetics) </a:t>
            </a:r>
            <a:r>
              <a:rPr lang="ko-KR" altLang="en-US" sz="1800" dirty="0"/>
              <a:t>같은 몇 가지 대사적인 접근 방법은 수명을 연장시킬 수 있다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29" y="179294"/>
            <a:ext cx="8650942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2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dirty="0"/>
              <a:t> 칼로리 제한 </a:t>
            </a:r>
            <a:r>
              <a:rPr lang="en-US" altLang="ko-KR" dirty="0"/>
              <a:t>(Caloric Restriction)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600" dirty="0"/>
              <a:t>칼로리 제한</a:t>
            </a:r>
            <a:r>
              <a:rPr lang="en-US" altLang="ko-KR" sz="1600" dirty="0"/>
              <a:t>(CR)</a:t>
            </a:r>
            <a:r>
              <a:rPr lang="ko-KR" altLang="en-US" sz="1600" dirty="0"/>
              <a:t>은 영장류까지 포함한 모든 종에서 수명을 연장시키는 방법으로 알려져 있으며 </a:t>
            </a:r>
            <a:r>
              <a:rPr lang="en-US" altLang="ko-KR" sz="1600" dirty="0"/>
              <a:t>CR</a:t>
            </a:r>
            <a:r>
              <a:rPr lang="ko-KR" altLang="en-US" sz="1600" dirty="0"/>
              <a:t>에 의한 몸무게 감소는 비만을 줄이고</a:t>
            </a:r>
            <a:r>
              <a:rPr lang="en-US" altLang="ko-KR" sz="1600" dirty="0"/>
              <a:t>, </a:t>
            </a:r>
            <a:r>
              <a:rPr lang="ko-KR" altLang="en-US" sz="1600" dirty="0"/>
              <a:t>관절의 무리를 줄이며</a:t>
            </a:r>
            <a:r>
              <a:rPr lang="en-US" altLang="ko-KR" sz="1600" dirty="0"/>
              <a:t>, </a:t>
            </a:r>
            <a:r>
              <a:rPr lang="ko-KR" altLang="en-US" sz="1600" dirty="0"/>
              <a:t>백색지방조직을 감소시키고 대사적 유연성을 증가시켜준다</a:t>
            </a:r>
            <a:r>
              <a:rPr lang="en-US" altLang="ko-KR" sz="1600" dirty="0"/>
              <a:t>. CR</a:t>
            </a:r>
            <a:r>
              <a:rPr lang="ko-KR" altLang="en-US" sz="1600" dirty="0"/>
              <a:t>은 자가포식의 효율적인 촉진제 역할을 하며 세포 </a:t>
            </a:r>
            <a:r>
              <a:rPr lang="ko-KR" altLang="en-US" sz="1600" dirty="0" err="1"/>
              <a:t>소기관의</a:t>
            </a:r>
            <a:r>
              <a:rPr lang="ko-KR" altLang="en-US" sz="1600" dirty="0"/>
              <a:t> 질적 조절을 촉진함으로써 </a:t>
            </a:r>
            <a:r>
              <a:rPr lang="ko-KR" altLang="en-US" sz="1600" dirty="0" err="1" smtClean="0"/>
              <a:t>항노화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효과를 보인다</a:t>
            </a:r>
            <a:r>
              <a:rPr lang="en-US" altLang="ko-KR" sz="1600" dirty="0"/>
              <a:t>. CR</a:t>
            </a:r>
            <a:r>
              <a:rPr lang="ko-KR" altLang="en-US" sz="1600" dirty="0"/>
              <a:t>은 </a:t>
            </a:r>
            <a:r>
              <a:rPr lang="en-US" altLang="ko-KR" sz="1600" dirty="0"/>
              <a:t>SIRT1, AMPK, mTORC1 </a:t>
            </a:r>
            <a:r>
              <a:rPr lang="ko-KR" altLang="en-US" sz="1600" dirty="0"/>
              <a:t>같은 영양소 센서 단백질들을 통해서 유익한 자가포식 반응을 개시케 하고</a:t>
            </a:r>
            <a:r>
              <a:rPr lang="en-US" altLang="ko-KR" sz="1600" dirty="0"/>
              <a:t>, </a:t>
            </a:r>
            <a:r>
              <a:rPr lang="ko-KR" altLang="en-US" sz="1600" dirty="0"/>
              <a:t>이런 반응은 </a:t>
            </a:r>
            <a:r>
              <a:rPr lang="en-US" altLang="ko-KR" sz="1600" dirty="0"/>
              <a:t>FOXO1</a:t>
            </a:r>
            <a:r>
              <a:rPr lang="ko-KR" altLang="en-US" sz="1600" dirty="0"/>
              <a:t>의 활성을 유도하여 </a:t>
            </a:r>
            <a:r>
              <a:rPr lang="en-US" altLang="ko-KR" sz="1600" dirty="0" smtClean="0"/>
              <a:t>telomerase </a:t>
            </a:r>
            <a:r>
              <a:rPr lang="ko-KR" altLang="en-US" sz="1600" dirty="0"/>
              <a:t>활성을 유지해준다</a:t>
            </a:r>
            <a:r>
              <a:rPr lang="en-US" altLang="ko-KR" sz="1600" dirty="0"/>
              <a:t>. CR</a:t>
            </a:r>
            <a:r>
              <a:rPr lang="ko-KR" altLang="en-US" sz="1600" dirty="0"/>
              <a:t>은 간세포가 호르몬인 </a:t>
            </a:r>
            <a:r>
              <a:rPr lang="en-US" altLang="ko-KR" sz="1600" dirty="0"/>
              <a:t>fibroblast growth factor 21(Fgf21)</a:t>
            </a:r>
            <a:r>
              <a:rPr lang="ko-KR" altLang="en-US" sz="1600" dirty="0"/>
              <a:t>을 방출케 하는데</a:t>
            </a:r>
            <a:r>
              <a:rPr lang="en-US" altLang="ko-KR" sz="1600" dirty="0"/>
              <a:t>, Fgf21</a:t>
            </a:r>
            <a:r>
              <a:rPr lang="ko-KR" altLang="en-US" sz="1600" dirty="0"/>
              <a:t>을 </a:t>
            </a:r>
            <a:r>
              <a:rPr lang="ko-KR" altLang="en-US" sz="1600" dirty="0" err="1" smtClean="0"/>
              <a:t>과발현</a:t>
            </a:r>
            <a:r>
              <a:rPr lang="ko-KR" altLang="en-US" sz="1600" dirty="0" smtClean="0"/>
              <a:t> 시키게 </a:t>
            </a:r>
            <a:r>
              <a:rPr lang="ko-KR" altLang="en-US" sz="1600" dirty="0"/>
              <a:t>되면 수명이 연장되는 것이 관찰되었다</a:t>
            </a:r>
            <a:r>
              <a:rPr lang="en-US" altLang="ko-KR" sz="1600" dirty="0"/>
              <a:t>. CR</a:t>
            </a:r>
            <a:r>
              <a:rPr lang="ko-KR" altLang="en-US" sz="1600" dirty="0"/>
              <a:t>은 또한 </a:t>
            </a:r>
            <a:r>
              <a:rPr lang="en-US" altLang="ko-KR" sz="1600" dirty="0"/>
              <a:t>insulin-like growth factor binding protein 1 (IGFBP1)</a:t>
            </a:r>
            <a:r>
              <a:rPr lang="ko-KR" altLang="en-US" sz="1600" dirty="0"/>
              <a:t>의 혈장 내 농도 증가를 촉진함으로써 </a:t>
            </a:r>
            <a:r>
              <a:rPr lang="en-US" altLang="ko-KR" sz="1600" dirty="0"/>
              <a:t>IGF1</a:t>
            </a:r>
            <a:r>
              <a:rPr lang="ko-KR" altLang="en-US" sz="1600" dirty="0"/>
              <a:t>의 농도를 낮추기도 한다</a:t>
            </a:r>
            <a:r>
              <a:rPr lang="en-US" altLang="ko-KR" sz="1600" dirty="0"/>
              <a:t>. CR</a:t>
            </a:r>
            <a:r>
              <a:rPr lang="ko-KR" altLang="en-US" sz="1600" dirty="0"/>
              <a:t>은 일련의 세포 및 신경 내분비 효과를 통하여 건강하게 수명을 연장시킨다</a:t>
            </a:r>
            <a:r>
              <a:rPr lang="en-US" altLang="ko-KR" sz="1600" dirty="0"/>
              <a:t>. </a:t>
            </a:r>
          </a:p>
          <a:p>
            <a:r>
              <a:rPr lang="ko-KR" altLang="en-US" sz="1600" dirty="0"/>
              <a:t>간헐적 단식</a:t>
            </a:r>
            <a:r>
              <a:rPr lang="en-US" altLang="ko-KR" sz="1600" dirty="0"/>
              <a:t>(intermittent fasting)</a:t>
            </a:r>
            <a:r>
              <a:rPr lang="ko-KR" altLang="en-US" sz="1600" dirty="0"/>
              <a:t>은 유익한 효과를 지니는데</a:t>
            </a:r>
            <a:r>
              <a:rPr lang="en-US" altLang="ko-KR" sz="1600" dirty="0"/>
              <a:t>, </a:t>
            </a:r>
            <a:r>
              <a:rPr lang="ko-KR" altLang="en-US" sz="1600" dirty="0"/>
              <a:t>즉 </a:t>
            </a:r>
            <a:r>
              <a:rPr lang="ko-KR" altLang="en-US" sz="1600" dirty="0" err="1"/>
              <a:t>항산화</a:t>
            </a:r>
            <a:r>
              <a:rPr lang="ko-KR" altLang="en-US" sz="1600" dirty="0"/>
              <a:t> 능력이 증가되며 </a:t>
            </a:r>
            <a:r>
              <a:rPr lang="en-US" altLang="ko-KR" sz="1600" dirty="0"/>
              <a:t>neurotrophic factor </a:t>
            </a:r>
            <a:r>
              <a:rPr lang="ko-KR" altLang="en-US" sz="1600" dirty="0"/>
              <a:t>분비 증가 및 </a:t>
            </a:r>
            <a:r>
              <a:rPr lang="ko-KR" altLang="en-US" sz="1600" dirty="0" err="1"/>
              <a:t>샤페론</a:t>
            </a:r>
            <a:r>
              <a:rPr lang="en-US" altLang="ko-KR" sz="1600" dirty="0"/>
              <a:t>(</a:t>
            </a:r>
            <a:r>
              <a:rPr lang="en-US" altLang="ko-KR" sz="1600" dirty="0" smtClean="0"/>
              <a:t>chaperone</a:t>
            </a:r>
            <a:r>
              <a:rPr lang="en-US" altLang="ko-KR" sz="1600" dirty="0"/>
              <a:t>)</a:t>
            </a:r>
            <a:r>
              <a:rPr lang="ko-KR" altLang="en-US" sz="1600" dirty="0"/>
              <a:t>의 활용도가 향상되며 염증 </a:t>
            </a:r>
            <a:r>
              <a:rPr lang="ko-KR" altLang="en-US" sz="1600" dirty="0" err="1"/>
              <a:t>사이토카인의</a:t>
            </a:r>
            <a:r>
              <a:rPr lang="ko-KR" altLang="en-US" sz="1600" dirty="0"/>
              <a:t> 분비를 줄여준다</a:t>
            </a:r>
            <a:r>
              <a:rPr lang="en-US" altLang="ko-KR" sz="1600" dirty="0"/>
              <a:t>. </a:t>
            </a:r>
            <a:r>
              <a:rPr lang="ko-KR" altLang="en-US" sz="1600" dirty="0"/>
              <a:t>생쥐에게 하루에 몇 시간 동안 음식을 제한하면 건강을 향상시키며 수명이 연장되는 것을 </a:t>
            </a:r>
            <a:r>
              <a:rPr lang="ko-KR" altLang="en-US" sz="1600" dirty="0" smtClean="0"/>
              <a:t>확인하였다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2603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</a:t>
            </a:r>
            <a:r>
              <a:rPr lang="ko-KR" altLang="en-US" dirty="0"/>
              <a:t> 단백질 및 아미노산 제한 </a:t>
            </a:r>
            <a:br>
              <a:rPr lang="ko-KR" altLang="en-US" dirty="0"/>
            </a:br>
            <a:r>
              <a:rPr lang="en-US" altLang="ko-KR" dirty="0"/>
              <a:t>(Protein and amino acid restriction)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600" dirty="0" err="1"/>
              <a:t>메티오닌</a:t>
            </a:r>
            <a:r>
              <a:rPr lang="ko-KR" altLang="en-US" sz="1600" dirty="0"/>
              <a:t> 같은 </a:t>
            </a:r>
            <a:r>
              <a:rPr lang="en-US" altLang="ko-KR" sz="1600" dirty="0"/>
              <a:t>1</a:t>
            </a:r>
            <a:r>
              <a:rPr lang="ko-KR" altLang="en-US" sz="1600" dirty="0"/>
              <a:t>개의 아미노산을 선택적으로 제한할 경우 다양한 동물 모델에서 수명이 연장되었다</a:t>
            </a:r>
            <a:r>
              <a:rPr lang="en-US" altLang="ko-KR" sz="1600" dirty="0"/>
              <a:t>. </a:t>
            </a:r>
            <a:r>
              <a:rPr lang="ko-KR" altLang="en-US" sz="1600" dirty="0"/>
              <a:t>이런 방법은 </a:t>
            </a:r>
            <a:r>
              <a:rPr lang="en-US" altLang="ko-KR" sz="1600" dirty="0"/>
              <a:t>DNA methyl-transferases</a:t>
            </a:r>
            <a:r>
              <a:rPr lang="ko-KR" altLang="en-US" sz="1600" dirty="0"/>
              <a:t>를 위한 </a:t>
            </a:r>
            <a:r>
              <a:rPr lang="en-US" altLang="ko-KR" sz="1600" dirty="0"/>
              <a:t>methyl </a:t>
            </a:r>
            <a:r>
              <a:rPr lang="ko-KR" altLang="en-US" sz="1600" dirty="0"/>
              <a:t>그룹의 주요 제공자인 </a:t>
            </a:r>
            <a:r>
              <a:rPr lang="en-US" altLang="ko-KR" sz="1600" dirty="0"/>
              <a:t>SAM(</a:t>
            </a:r>
            <a:r>
              <a:rPr lang="ko-KR" altLang="en-US" sz="1600" dirty="0"/>
              <a:t>결과적으로 </a:t>
            </a:r>
            <a:r>
              <a:rPr lang="ko-KR" altLang="en-US" sz="1600" dirty="0" err="1"/>
              <a:t>후성유전학적</a:t>
            </a:r>
            <a:r>
              <a:rPr lang="ko-KR" altLang="en-US" sz="1600" dirty="0"/>
              <a:t> 과정에 영향을 끼치게 됨</a:t>
            </a:r>
            <a:r>
              <a:rPr lang="en-US" altLang="ko-KR" sz="1600" dirty="0"/>
              <a:t>)</a:t>
            </a:r>
            <a:r>
              <a:rPr lang="ko-KR" altLang="en-US" sz="1600" dirty="0"/>
              <a:t>과 유사하다고 할 수 있다</a:t>
            </a:r>
            <a:r>
              <a:rPr lang="en-US" altLang="ko-KR" sz="1600" dirty="0"/>
              <a:t>. </a:t>
            </a:r>
            <a:r>
              <a:rPr lang="ko-KR" altLang="en-US" sz="1600" dirty="0" err="1"/>
              <a:t>메티오닌</a:t>
            </a:r>
            <a:r>
              <a:rPr lang="ko-KR" altLang="en-US" sz="1600" dirty="0"/>
              <a:t> 제한은 또한 </a:t>
            </a:r>
            <a:r>
              <a:rPr lang="en-US" altLang="ko-KR" sz="1600" dirty="0" err="1"/>
              <a:t>cystathionase</a:t>
            </a:r>
            <a:r>
              <a:rPr lang="en-US" altLang="ko-KR" sz="1600" dirty="0"/>
              <a:t>(</a:t>
            </a:r>
            <a:r>
              <a:rPr lang="en-US" altLang="ko-KR" sz="1600" dirty="0" err="1"/>
              <a:t>Cth</a:t>
            </a:r>
            <a:r>
              <a:rPr lang="en-US" altLang="ko-KR" sz="1600" dirty="0"/>
              <a:t>)</a:t>
            </a:r>
            <a:r>
              <a:rPr lang="ko-KR" altLang="en-US" sz="1600" dirty="0"/>
              <a:t>의 의존적인 </a:t>
            </a:r>
            <a:r>
              <a:rPr lang="en-US" altLang="ko-KR" sz="1600" dirty="0"/>
              <a:t>H2S</a:t>
            </a:r>
            <a:r>
              <a:rPr lang="ko-KR" altLang="en-US" sz="1600" dirty="0"/>
              <a:t>의 합성을 촉진하는데</a:t>
            </a:r>
            <a:r>
              <a:rPr lang="en-US" altLang="ko-KR" sz="1600" dirty="0"/>
              <a:t>, </a:t>
            </a:r>
            <a:r>
              <a:rPr lang="ko-KR" altLang="en-US" sz="1600" dirty="0"/>
              <a:t>이는 </a:t>
            </a:r>
            <a:r>
              <a:rPr lang="en-US" altLang="ko-KR" sz="1600" dirty="0"/>
              <a:t>CR</a:t>
            </a:r>
            <a:r>
              <a:rPr lang="ko-KR" altLang="en-US" sz="1600" dirty="0"/>
              <a:t>에 의한 수명 연장에 필요하다</a:t>
            </a:r>
            <a:r>
              <a:rPr lang="en-US" altLang="ko-KR" sz="1600" dirty="0"/>
              <a:t>. </a:t>
            </a:r>
          </a:p>
          <a:p>
            <a:r>
              <a:rPr lang="ko-KR" altLang="en-US" sz="1600" dirty="0"/>
              <a:t>단백질과 탄수화물을 줄인 단식을 모방한 음식 섭취</a:t>
            </a:r>
            <a:r>
              <a:rPr lang="en-US" altLang="ko-KR" sz="1600" dirty="0"/>
              <a:t>(fasting-mimicking diet, FMD) </a:t>
            </a:r>
            <a:r>
              <a:rPr lang="ko-KR" altLang="en-US" sz="1600" dirty="0"/>
              <a:t>방법은 내장 지방을 줄이고</a:t>
            </a:r>
            <a:r>
              <a:rPr lang="en-US" altLang="ko-KR" sz="1600" dirty="0"/>
              <a:t>, </a:t>
            </a:r>
            <a:r>
              <a:rPr lang="ko-KR" altLang="en-US" sz="1600" dirty="0"/>
              <a:t>암 발생률을 낮추며</a:t>
            </a:r>
            <a:r>
              <a:rPr lang="en-US" altLang="ko-KR" sz="1600" dirty="0"/>
              <a:t>, </a:t>
            </a:r>
            <a:r>
              <a:rPr lang="ko-KR" altLang="en-US" sz="1600" dirty="0"/>
              <a:t>면역 체계를 재생하고</a:t>
            </a:r>
            <a:r>
              <a:rPr lang="en-US" altLang="ko-KR" sz="1600" dirty="0"/>
              <a:t>, </a:t>
            </a:r>
            <a:r>
              <a:rPr lang="ko-KR" altLang="en-US" sz="1600" dirty="0"/>
              <a:t>노화 과정에서 나타나는 피부 손상을 제한하고</a:t>
            </a:r>
            <a:r>
              <a:rPr lang="en-US" altLang="ko-KR" sz="1600" dirty="0"/>
              <a:t>, </a:t>
            </a:r>
            <a:r>
              <a:rPr lang="ko-KR" altLang="en-US" sz="1600" dirty="0"/>
              <a:t>근육에서의 자가포식 결함을 개선하며</a:t>
            </a:r>
            <a:r>
              <a:rPr lang="en-US" altLang="ko-KR" sz="1600" dirty="0"/>
              <a:t>, </a:t>
            </a:r>
            <a:r>
              <a:rPr lang="ko-KR" altLang="en-US" sz="1600" dirty="0"/>
              <a:t>뼈의 미네랄 밀도 감소를 지연시키고</a:t>
            </a:r>
            <a:r>
              <a:rPr lang="en-US" altLang="ko-KR" sz="1600" dirty="0"/>
              <a:t>, </a:t>
            </a:r>
            <a:r>
              <a:rPr lang="ko-KR" altLang="en-US" sz="1600" dirty="0"/>
              <a:t>궁극적으로는 수명을 연장시킨다</a:t>
            </a:r>
            <a:r>
              <a:rPr lang="en-US" altLang="ko-KR" sz="1600" dirty="0"/>
              <a:t>. </a:t>
            </a:r>
            <a:r>
              <a:rPr lang="ko-KR" altLang="en-US" sz="1600" dirty="0"/>
              <a:t>노화된 생쥐에 </a:t>
            </a:r>
            <a:r>
              <a:rPr lang="en-US" altLang="ko-KR" sz="1600" dirty="0"/>
              <a:t>FMD</a:t>
            </a:r>
            <a:r>
              <a:rPr lang="ko-KR" altLang="en-US" sz="1600" dirty="0"/>
              <a:t>를 적용하면 순환하는 </a:t>
            </a:r>
            <a:r>
              <a:rPr lang="en-US" altLang="ko-KR" sz="1600" dirty="0"/>
              <a:t>IGF1 </a:t>
            </a:r>
            <a:r>
              <a:rPr lang="ko-KR" altLang="en-US" sz="1600" dirty="0"/>
              <a:t>수준을 떨어뜨리며 해마의 신경 재생을 촉진하고</a:t>
            </a:r>
            <a:r>
              <a:rPr lang="en-US" altLang="ko-KR" sz="1600" dirty="0"/>
              <a:t>, </a:t>
            </a:r>
            <a:r>
              <a:rPr lang="ko-KR" altLang="en-US" sz="1600" dirty="0"/>
              <a:t>인지 능력을 향상시킨다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68996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</a:t>
            </a:r>
            <a:r>
              <a:rPr lang="ko-KR" altLang="en-US" dirty="0"/>
              <a:t> 칼로리 제한 모방 </a:t>
            </a:r>
            <a:br>
              <a:rPr lang="ko-KR" altLang="en-US" dirty="0"/>
            </a:br>
            <a:r>
              <a:rPr lang="en-US" altLang="ko-KR" dirty="0"/>
              <a:t>(Caloric Restriction Mimetics)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/>
              <a:t>CRMs</a:t>
            </a:r>
            <a:r>
              <a:rPr lang="ko-KR" altLang="en-US" sz="1600" dirty="0"/>
              <a:t>은 </a:t>
            </a:r>
            <a:r>
              <a:rPr lang="en-US" altLang="ko-KR" sz="1600" dirty="0"/>
              <a:t>acetyl-CoA</a:t>
            </a:r>
            <a:r>
              <a:rPr lang="ko-KR" altLang="en-US" sz="1600" dirty="0"/>
              <a:t>를 감소시키는 점에서 </a:t>
            </a:r>
            <a:r>
              <a:rPr lang="en-US" altLang="ko-KR" sz="1600" dirty="0"/>
              <a:t>CR</a:t>
            </a:r>
            <a:r>
              <a:rPr lang="ko-KR" altLang="en-US" sz="1600" dirty="0"/>
              <a:t>을 닮았다</a:t>
            </a:r>
            <a:r>
              <a:rPr lang="en-US" altLang="ko-KR" sz="1600" dirty="0"/>
              <a:t>. </a:t>
            </a:r>
            <a:r>
              <a:rPr lang="ko-KR" altLang="en-US" sz="1600" dirty="0"/>
              <a:t>그렇게 함으로써 </a:t>
            </a:r>
            <a:r>
              <a:rPr lang="en-US" altLang="ko-KR" sz="1600" dirty="0"/>
              <a:t>E1A </a:t>
            </a:r>
            <a:r>
              <a:rPr lang="ko-KR" altLang="en-US" sz="1600" dirty="0"/>
              <a:t>결합 단백질인 </a:t>
            </a:r>
            <a:r>
              <a:rPr lang="en-US" altLang="ko-KR" sz="1600" dirty="0"/>
              <a:t>p300(EP300)</a:t>
            </a:r>
            <a:r>
              <a:rPr lang="ko-KR" altLang="en-US" sz="1600" dirty="0"/>
              <a:t>을 포함해 다수의 </a:t>
            </a:r>
            <a:r>
              <a:rPr lang="en-US" altLang="ko-KR" sz="1600" dirty="0"/>
              <a:t>acetyl-transferase</a:t>
            </a:r>
            <a:r>
              <a:rPr lang="ko-KR" altLang="en-US" sz="1600" dirty="0"/>
              <a:t>에 사용될 기질을 제한함으로써 </a:t>
            </a:r>
            <a:r>
              <a:rPr lang="en-US" altLang="ko-KR" sz="1600" dirty="0"/>
              <a:t>SIRT1, AMPK</a:t>
            </a:r>
            <a:r>
              <a:rPr lang="ko-KR" altLang="en-US" sz="1600" dirty="0"/>
              <a:t>를 활성화시키고</a:t>
            </a:r>
            <a:r>
              <a:rPr lang="en-US" altLang="ko-KR" sz="1600" dirty="0"/>
              <a:t>, mTORC1</a:t>
            </a:r>
            <a:r>
              <a:rPr lang="ko-KR" altLang="en-US" sz="1600" dirty="0"/>
              <a:t>을 </a:t>
            </a:r>
            <a:r>
              <a:rPr lang="ko-KR" altLang="en-US" sz="1600" dirty="0" smtClean="0"/>
              <a:t>억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제한다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  <a:p>
            <a:r>
              <a:rPr lang="en-US" altLang="ko-KR" sz="1600" dirty="0" smtClean="0"/>
              <a:t>Acetyl-CoA</a:t>
            </a:r>
            <a:r>
              <a:rPr lang="ko-KR" altLang="en-US" sz="1600" dirty="0"/>
              <a:t>를 고갈시키는 약물인 </a:t>
            </a:r>
            <a:r>
              <a:rPr lang="en-US" altLang="ko-KR" sz="1600" dirty="0" err="1"/>
              <a:t>hydroxycitrate</a:t>
            </a:r>
            <a:r>
              <a:rPr lang="ko-KR" altLang="en-US" sz="1600" dirty="0"/>
              <a:t>는 자가포식이 활발한 암세포에 대항해서 면역반응을 향상시킨다</a:t>
            </a:r>
            <a:r>
              <a:rPr lang="en-US" altLang="ko-KR" sz="1600" dirty="0"/>
              <a:t>. EP300 </a:t>
            </a:r>
            <a:r>
              <a:rPr lang="ko-KR" altLang="en-US" sz="1600" dirty="0"/>
              <a:t>저해제인 </a:t>
            </a:r>
            <a:r>
              <a:rPr lang="en-US" altLang="ko-KR" sz="1600" dirty="0"/>
              <a:t>spermidine</a:t>
            </a:r>
            <a:r>
              <a:rPr lang="ko-KR" altLang="en-US" sz="1600" dirty="0"/>
              <a:t>과 </a:t>
            </a:r>
            <a:r>
              <a:rPr lang="en-US" altLang="ko-KR" sz="1600" dirty="0"/>
              <a:t>SIRT1 </a:t>
            </a:r>
            <a:r>
              <a:rPr lang="ko-KR" altLang="en-US" sz="1600" dirty="0"/>
              <a:t>활성제인 </a:t>
            </a:r>
            <a:r>
              <a:rPr lang="en-US" altLang="ko-KR" sz="1600" dirty="0"/>
              <a:t>resveratrol</a:t>
            </a:r>
            <a:r>
              <a:rPr lang="ko-KR" altLang="en-US" sz="1600" dirty="0"/>
              <a:t>은 자가포식 기능을 활성화하여 </a:t>
            </a:r>
            <a:r>
              <a:rPr lang="ko-KR" altLang="en-US" sz="1600" dirty="0" err="1"/>
              <a:t>예쁜꼬마선충의</a:t>
            </a:r>
            <a:r>
              <a:rPr lang="ko-KR" altLang="en-US" sz="1600" dirty="0"/>
              <a:t> 수명을 연장시켰다</a:t>
            </a:r>
            <a:r>
              <a:rPr lang="en-US" altLang="ko-KR" sz="1600" dirty="0"/>
              <a:t>. Resveratrol</a:t>
            </a:r>
            <a:r>
              <a:rPr lang="ko-KR" altLang="en-US" sz="1600" dirty="0"/>
              <a:t>과 </a:t>
            </a:r>
            <a:r>
              <a:rPr lang="en-US" altLang="ko-KR" sz="1600" dirty="0"/>
              <a:t>SRT1720(SIRT1</a:t>
            </a:r>
            <a:r>
              <a:rPr lang="ko-KR" altLang="en-US" sz="1600" dirty="0"/>
              <a:t>의 또 다른 활성제</a:t>
            </a:r>
            <a:r>
              <a:rPr lang="en-US" altLang="ko-KR" sz="1600" dirty="0"/>
              <a:t>)</a:t>
            </a:r>
            <a:r>
              <a:rPr lang="ko-KR" altLang="en-US" sz="1600" dirty="0"/>
              <a:t>은 인슐린 민감도 향상</a:t>
            </a:r>
            <a:r>
              <a:rPr lang="en-US" altLang="ko-KR" sz="1600" dirty="0"/>
              <a:t>, </a:t>
            </a:r>
            <a:r>
              <a:rPr lang="ko-KR" altLang="en-US" sz="1600" dirty="0"/>
              <a:t>미토콘드리아 </a:t>
            </a:r>
            <a:r>
              <a:rPr lang="ko-KR" altLang="en-US" sz="1600" dirty="0" err="1"/>
              <a:t>구성분들의</a:t>
            </a:r>
            <a:r>
              <a:rPr lang="ko-KR" altLang="en-US" sz="1600" dirty="0"/>
              <a:t> 증가</a:t>
            </a:r>
            <a:r>
              <a:rPr lang="en-US" altLang="ko-KR" sz="1600" dirty="0"/>
              <a:t>, </a:t>
            </a:r>
            <a:r>
              <a:rPr lang="ko-KR" altLang="en-US" sz="1600" dirty="0"/>
              <a:t>염증의 감소</a:t>
            </a:r>
            <a:r>
              <a:rPr lang="en-US" altLang="ko-KR" sz="1600" dirty="0"/>
              <a:t>, </a:t>
            </a:r>
            <a:r>
              <a:rPr lang="ko-KR" altLang="en-US" sz="1600" dirty="0"/>
              <a:t>운동신경들의 조화 향상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골밀도를</a:t>
            </a:r>
            <a:r>
              <a:rPr lang="ko-KR" altLang="en-US" sz="1600" dirty="0"/>
              <a:t> 증가시킴으로써 비만 생쥐의 건강을 증진시켰고 수명을 연장시켰다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PARP1 </a:t>
            </a:r>
            <a:r>
              <a:rPr lang="ko-KR" altLang="en-US" sz="1600" dirty="0" err="1"/>
              <a:t>과활성의</a:t>
            </a:r>
            <a:r>
              <a:rPr lang="ko-KR" altLang="en-US" sz="1600" dirty="0"/>
              <a:t> 치명적 악영향은 </a:t>
            </a:r>
            <a:r>
              <a:rPr lang="en-US" altLang="ko-KR" sz="1600" dirty="0"/>
              <a:t>SIRT1</a:t>
            </a:r>
            <a:r>
              <a:rPr lang="ko-KR" altLang="en-US" sz="1600" dirty="0"/>
              <a:t>을 활성화시키는 </a:t>
            </a:r>
            <a:r>
              <a:rPr lang="en-US" altLang="ko-KR" sz="1600" dirty="0"/>
              <a:t>nicotinamide riboside</a:t>
            </a:r>
            <a:r>
              <a:rPr lang="ko-KR" altLang="en-US" sz="1600" dirty="0"/>
              <a:t>의 처리에 의해서 개선된다</a:t>
            </a:r>
            <a:r>
              <a:rPr lang="en-US" altLang="ko-KR" sz="1600" dirty="0"/>
              <a:t>. NAD+ </a:t>
            </a:r>
            <a:r>
              <a:rPr lang="ko-KR" altLang="en-US" sz="1600" dirty="0" err="1"/>
              <a:t>전구체를</a:t>
            </a:r>
            <a:r>
              <a:rPr lang="ko-KR" altLang="en-US" sz="1600" dirty="0"/>
              <a:t> 사용하게 되면 미토콘드리아의 기능 이상에 의해 일어나는 </a:t>
            </a:r>
            <a:r>
              <a:rPr lang="ko-KR" altLang="en-US" sz="1600" dirty="0" err="1"/>
              <a:t>조로증도</a:t>
            </a:r>
            <a:r>
              <a:rPr lang="ko-KR" altLang="en-US" sz="1600" dirty="0"/>
              <a:t> 개선하는 것으로 밝혀졌다</a:t>
            </a:r>
            <a:r>
              <a:rPr lang="en-US" altLang="ko-KR" sz="1600" dirty="0"/>
              <a:t>. PRRP1 </a:t>
            </a:r>
            <a:r>
              <a:rPr lang="ko-KR" altLang="en-US" sz="1600" dirty="0"/>
              <a:t>저해제인 </a:t>
            </a:r>
            <a:r>
              <a:rPr lang="en-US" altLang="ko-KR" sz="1600" dirty="0" err="1"/>
              <a:t>olaparib</a:t>
            </a:r>
            <a:r>
              <a:rPr lang="ko-KR" altLang="en-US" sz="1600" dirty="0"/>
              <a:t>를 처리할 경우</a:t>
            </a:r>
            <a:r>
              <a:rPr lang="en-US" altLang="ko-KR" sz="1600" dirty="0"/>
              <a:t>, NAD+ </a:t>
            </a:r>
            <a:r>
              <a:rPr lang="ko-KR" altLang="en-US" sz="1600" dirty="0"/>
              <a:t>농도가 증가되었으며</a:t>
            </a:r>
            <a:r>
              <a:rPr lang="en-US" altLang="ko-KR" sz="1600" dirty="0"/>
              <a:t>, </a:t>
            </a:r>
            <a:r>
              <a:rPr lang="ko-KR" altLang="en-US" sz="1600" dirty="0"/>
              <a:t>이는 </a:t>
            </a:r>
            <a:r>
              <a:rPr lang="en-US" altLang="ko-KR" sz="1600" dirty="0"/>
              <a:t>NAD+</a:t>
            </a:r>
            <a:r>
              <a:rPr lang="ko-KR" altLang="en-US" sz="1600" dirty="0"/>
              <a:t>를 소비하는 효소를 억제하게 된다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Spermidine</a:t>
            </a:r>
            <a:r>
              <a:rPr lang="ko-KR" altLang="en-US" sz="1600" dirty="0"/>
              <a:t>도 수명을 연장시킬 수 있는 데</a:t>
            </a:r>
            <a:r>
              <a:rPr lang="en-US" altLang="ko-KR" sz="1600" dirty="0"/>
              <a:t>, </a:t>
            </a:r>
            <a:r>
              <a:rPr lang="ko-KR" altLang="en-US" sz="1600" dirty="0"/>
              <a:t>이와 유사한 효과는 박테리아와 </a:t>
            </a:r>
            <a:r>
              <a:rPr lang="ko-KR" altLang="en-US" sz="1600" dirty="0" err="1"/>
              <a:t>아르기닌</a:t>
            </a:r>
            <a:r>
              <a:rPr lang="en-US" altLang="ko-KR" sz="1600" dirty="0"/>
              <a:t>(arginine)</a:t>
            </a:r>
            <a:r>
              <a:rPr lang="ko-KR" altLang="en-US" sz="1600" dirty="0"/>
              <a:t>을 먹이로 주는 </a:t>
            </a:r>
            <a:r>
              <a:rPr lang="ko-KR" altLang="en-US" sz="1600" dirty="0" smtClean="0"/>
              <a:t>경우장내에서 </a:t>
            </a:r>
            <a:r>
              <a:rPr lang="ko-KR" altLang="en-US" sz="1600" dirty="0" err="1"/>
              <a:t>폴리아민</a:t>
            </a:r>
            <a:r>
              <a:rPr lang="en-US" altLang="ko-KR" sz="1600" dirty="0"/>
              <a:t>(polyamine)</a:t>
            </a:r>
            <a:r>
              <a:rPr lang="ko-KR" altLang="en-US" sz="1600" dirty="0"/>
              <a:t>의 생성을 증가시키는 결과를 </a:t>
            </a:r>
            <a:r>
              <a:rPr lang="ko-KR" altLang="en-US" sz="1600" dirty="0" smtClean="0"/>
              <a:t>가져옴에도 </a:t>
            </a:r>
            <a:r>
              <a:rPr lang="ko-KR" altLang="en-US" sz="1600" dirty="0"/>
              <a:t>얻을 수 있다</a:t>
            </a:r>
            <a:r>
              <a:rPr lang="en-US" altLang="ko-KR" sz="1600" dirty="0"/>
              <a:t>. Spermidine</a:t>
            </a:r>
            <a:r>
              <a:rPr lang="ko-KR" altLang="en-US" sz="1600" dirty="0"/>
              <a:t>은 동맥경화도 감소시키고</a:t>
            </a:r>
            <a:r>
              <a:rPr lang="en-US" altLang="ko-KR" sz="1600" dirty="0"/>
              <a:t>, </a:t>
            </a:r>
            <a:r>
              <a:rPr lang="ko-KR" altLang="en-US" sz="1600" dirty="0"/>
              <a:t>골격근의 재생 향상도 유도한다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EP300</a:t>
            </a:r>
            <a:r>
              <a:rPr lang="ko-KR" altLang="en-US" sz="1600" dirty="0"/>
              <a:t>에 의해 매개되는 </a:t>
            </a:r>
            <a:r>
              <a:rPr lang="en-US" altLang="ko-KR" sz="1600" dirty="0" err="1"/>
              <a:t>Mapt</a:t>
            </a:r>
            <a:r>
              <a:rPr lang="ko-KR" altLang="en-US" sz="1600" dirty="0"/>
              <a:t>의 </a:t>
            </a:r>
            <a:r>
              <a:rPr lang="ko-KR" altLang="en-US" sz="1600" dirty="0" err="1"/>
              <a:t>아세틸화가</a:t>
            </a:r>
            <a:r>
              <a:rPr lang="ko-KR" altLang="en-US" sz="1600" dirty="0"/>
              <a:t> </a:t>
            </a:r>
            <a:r>
              <a:rPr lang="en-US" altLang="ko-KR" sz="1600" dirty="0"/>
              <a:t>salicylate(aspirin</a:t>
            </a:r>
            <a:r>
              <a:rPr lang="ko-KR" altLang="en-US" sz="1600" dirty="0"/>
              <a:t>의 활성 구조</a:t>
            </a:r>
            <a:r>
              <a:rPr lang="en-US" altLang="ko-KR" sz="1600" dirty="0"/>
              <a:t>)</a:t>
            </a:r>
            <a:r>
              <a:rPr lang="ko-KR" altLang="en-US" sz="1600" dirty="0"/>
              <a:t>를 처리함으로써 억제될 수 있다</a:t>
            </a:r>
            <a:r>
              <a:rPr lang="en-US" altLang="ko-KR" sz="1600" dirty="0"/>
              <a:t>. </a:t>
            </a:r>
            <a:r>
              <a:rPr lang="en-US" altLang="ko-KR" sz="1600" dirty="0" err="1"/>
              <a:t>Salsalate</a:t>
            </a:r>
            <a:r>
              <a:rPr lang="ko-KR" altLang="en-US" sz="1600" dirty="0"/>
              <a:t>는 치매를 겪는 생쥐 모델에서 나타나는 퇴행성 뇌 손상의 발병 시기를 늦춰준다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09570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/>
              <a:t>4.</a:t>
            </a:r>
            <a:r>
              <a:rPr lang="ko-KR" altLang="en-US" sz="3600" dirty="0" smtClean="0"/>
              <a:t>영양 </a:t>
            </a:r>
            <a:r>
              <a:rPr lang="ko-KR" altLang="en-US" sz="3600" dirty="0"/>
              <a:t>신호 전달 경로의 억제 </a:t>
            </a:r>
            <a:br>
              <a:rPr lang="ko-KR" altLang="en-US" sz="3600" dirty="0"/>
            </a:br>
            <a:r>
              <a:rPr lang="en-US" altLang="ko-KR" sz="3600" dirty="0" smtClean="0"/>
              <a:t>(</a:t>
            </a:r>
            <a:r>
              <a:rPr lang="en-US" altLang="ko-KR" sz="3600" dirty="0"/>
              <a:t>Inhibition of trophic </a:t>
            </a:r>
            <a:r>
              <a:rPr lang="en-US" altLang="ko-KR" sz="3600" dirty="0" smtClean="0"/>
              <a:t>Signal-Transduction Pathways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043363"/>
          </a:xfrm>
        </p:spPr>
        <p:txBody>
          <a:bodyPr>
            <a:normAutofit/>
          </a:bodyPr>
          <a:lstStyle/>
          <a:p>
            <a:r>
              <a:rPr lang="en-US" altLang="ko-KR" sz="1600" dirty="0"/>
              <a:t>CR</a:t>
            </a:r>
            <a:r>
              <a:rPr lang="ko-KR" altLang="en-US" sz="1600" dirty="0"/>
              <a:t>의 효과를 모방하는 특징적인 방법은 </a:t>
            </a:r>
            <a:r>
              <a:rPr lang="en-US" altLang="ko-KR" sz="1600" dirty="0"/>
              <a:t>IIS</a:t>
            </a:r>
            <a:r>
              <a:rPr lang="ko-KR" altLang="en-US" sz="1600" dirty="0"/>
              <a:t>를 포함하여 동화작용</a:t>
            </a:r>
            <a:r>
              <a:rPr lang="en-US" altLang="ko-KR" sz="1600" dirty="0"/>
              <a:t>(anabolic reaction)</a:t>
            </a:r>
            <a:r>
              <a:rPr lang="ko-KR" altLang="en-US" sz="1600" dirty="0"/>
              <a:t>을 촉진하는 신호 전달 경로를 억제함으로써 이루어진다</a:t>
            </a:r>
            <a:r>
              <a:rPr lang="en-US" altLang="ko-KR" sz="1600" dirty="0"/>
              <a:t>. </a:t>
            </a:r>
            <a:r>
              <a:rPr lang="ko-KR" altLang="en-US" sz="1600" dirty="0"/>
              <a:t>이런 목적은 초파리에서 </a:t>
            </a:r>
            <a:r>
              <a:rPr lang="en-US" altLang="ko-KR" sz="1600" dirty="0"/>
              <a:t>PI3K-AKT1-FOXO </a:t>
            </a:r>
            <a:r>
              <a:rPr lang="ko-KR" altLang="en-US" sz="1600" dirty="0"/>
              <a:t>경로와 </a:t>
            </a:r>
            <a:r>
              <a:rPr lang="en-US" altLang="ko-KR" sz="1600" dirty="0"/>
              <a:t>RAS-ERK-AOP (Anterior open)</a:t>
            </a:r>
            <a:r>
              <a:rPr lang="ko-KR" altLang="en-US" sz="1600" dirty="0"/>
              <a:t>경로를 억제함으로써 증명이 되었다</a:t>
            </a:r>
            <a:r>
              <a:rPr lang="en-US" altLang="ko-KR" sz="1600" dirty="0"/>
              <a:t>. CR</a:t>
            </a:r>
            <a:r>
              <a:rPr lang="ko-KR" altLang="en-US" sz="1600" dirty="0"/>
              <a:t>과 </a:t>
            </a:r>
            <a:r>
              <a:rPr lang="en-US" altLang="ko-KR" sz="1600" dirty="0"/>
              <a:t>CRM</a:t>
            </a:r>
            <a:r>
              <a:rPr lang="ko-KR" altLang="en-US" sz="1600" dirty="0"/>
              <a:t>은 </a:t>
            </a:r>
            <a:r>
              <a:rPr lang="en-US" altLang="ko-KR" sz="1600" dirty="0" err="1"/>
              <a:t>mTOR</a:t>
            </a:r>
            <a:r>
              <a:rPr lang="ko-KR" altLang="en-US" sz="1600" dirty="0"/>
              <a:t>를 억제하고</a:t>
            </a:r>
            <a:r>
              <a:rPr lang="en-US" altLang="ko-KR" sz="1600" dirty="0"/>
              <a:t>, rapamycin </a:t>
            </a:r>
            <a:r>
              <a:rPr lang="ko-KR" altLang="en-US" sz="1600" dirty="0"/>
              <a:t>또는 유사한 화합물에 의해서 </a:t>
            </a:r>
            <a:r>
              <a:rPr lang="en-US" altLang="ko-KR" sz="1600" dirty="0"/>
              <a:t>mTORC1</a:t>
            </a:r>
            <a:r>
              <a:rPr lang="ko-KR" altLang="en-US" sz="1600" dirty="0"/>
              <a:t>를 직접적으로 억제를 하게 되면 수명이 연장되었다</a:t>
            </a:r>
            <a:r>
              <a:rPr lang="en-US" altLang="ko-KR" sz="1600" dirty="0"/>
              <a:t>. Rapamycin</a:t>
            </a:r>
            <a:r>
              <a:rPr lang="ko-KR" altLang="en-US" sz="1600" dirty="0"/>
              <a:t>은 인지 능력을 향상시키고</a:t>
            </a:r>
            <a:r>
              <a:rPr lang="en-US" altLang="ko-KR" sz="1600" dirty="0"/>
              <a:t>, </a:t>
            </a:r>
            <a:r>
              <a:rPr lang="ko-KR" altLang="en-US" sz="1600" dirty="0"/>
              <a:t>퇴행성 뇌 질환을 억제하며</a:t>
            </a:r>
            <a:r>
              <a:rPr lang="en-US" altLang="ko-KR" sz="1600" dirty="0"/>
              <a:t>, </a:t>
            </a:r>
            <a:r>
              <a:rPr lang="ko-KR" altLang="en-US" sz="1600" dirty="0"/>
              <a:t>심장 기능을 개선시키고</a:t>
            </a:r>
            <a:r>
              <a:rPr lang="en-US" altLang="ko-KR" sz="1600" dirty="0"/>
              <a:t>, </a:t>
            </a:r>
            <a:r>
              <a:rPr lang="ko-KR" altLang="en-US" sz="1600" dirty="0"/>
              <a:t>염증을 억제하고</a:t>
            </a:r>
            <a:r>
              <a:rPr lang="en-US" altLang="ko-KR" sz="1600" dirty="0"/>
              <a:t>, </a:t>
            </a:r>
            <a:r>
              <a:rPr lang="ko-KR" altLang="en-US" sz="1600" dirty="0"/>
              <a:t>면역 억제 효과도 중재하였으며</a:t>
            </a:r>
            <a:r>
              <a:rPr lang="en-US" altLang="ko-KR" sz="1600" dirty="0"/>
              <a:t>, </a:t>
            </a:r>
            <a:r>
              <a:rPr lang="ko-KR" altLang="en-US" sz="1600" dirty="0"/>
              <a:t>면역 줄기세포의 기능을 재생하였다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21338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</a:t>
            </a:r>
            <a:r>
              <a:rPr lang="ko-KR" altLang="en-US" dirty="0"/>
              <a:t> </a:t>
            </a:r>
            <a:r>
              <a:rPr lang="ko-KR" altLang="en-US" dirty="0" err="1"/>
              <a:t>메트포민</a:t>
            </a:r>
            <a:r>
              <a:rPr lang="ko-KR" altLang="en-US" dirty="0"/>
              <a:t> </a:t>
            </a:r>
            <a:r>
              <a:rPr lang="en-US" altLang="ko-KR" dirty="0"/>
              <a:t>(Metformin)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/>
              <a:t>메트포민에</a:t>
            </a:r>
            <a:r>
              <a:rPr lang="ko-KR" altLang="en-US" sz="2000" dirty="0"/>
              <a:t> 의한 </a:t>
            </a:r>
            <a:r>
              <a:rPr lang="en-US" altLang="ko-KR" sz="2000" dirty="0"/>
              <a:t>AMPK</a:t>
            </a:r>
            <a:r>
              <a:rPr lang="ko-KR" altLang="en-US" sz="2000" dirty="0"/>
              <a:t>의 활성은 신경 내분비 경로를 유발하여 결국에는 간의 포도당 생성을 감소시켜주며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엽산</a:t>
            </a:r>
            <a:r>
              <a:rPr lang="en-US" altLang="ko-KR" sz="2000" dirty="0"/>
              <a:t>(folate) </a:t>
            </a:r>
            <a:r>
              <a:rPr lang="ko-KR" altLang="en-US" sz="2000" dirty="0"/>
              <a:t>및 </a:t>
            </a:r>
            <a:r>
              <a:rPr lang="ko-KR" altLang="en-US" sz="2000" dirty="0" err="1"/>
              <a:t>메티오닌</a:t>
            </a:r>
            <a:r>
              <a:rPr lang="ko-KR" altLang="en-US" sz="2000" dirty="0"/>
              <a:t> 대사에도 영향을 끼쳐 결국에는 수명을 연장시킨다</a:t>
            </a:r>
            <a:r>
              <a:rPr lang="en-US" altLang="ko-KR" sz="2000" dirty="0"/>
              <a:t>. </a:t>
            </a:r>
            <a:r>
              <a:rPr lang="ko-KR" altLang="en-US" sz="2000" dirty="0"/>
              <a:t>또한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메트포민은</a:t>
            </a:r>
            <a:r>
              <a:rPr lang="ko-KR" altLang="en-US" sz="2000" dirty="0"/>
              <a:t> 장내 </a:t>
            </a:r>
            <a:r>
              <a:rPr lang="ko-KR" altLang="en-US" sz="2000" dirty="0" err="1"/>
              <a:t>세균총의</a:t>
            </a:r>
            <a:r>
              <a:rPr lang="ko-KR" altLang="en-US" sz="2000" dirty="0"/>
              <a:t> 변화를 유도하여 </a:t>
            </a:r>
            <a:r>
              <a:rPr lang="ko-KR" altLang="en-US" sz="2000" dirty="0" err="1"/>
              <a:t>항당뇨</a:t>
            </a:r>
            <a:r>
              <a:rPr lang="ko-KR" altLang="en-US" sz="2000" dirty="0"/>
              <a:t> 효과 및 항암 효과도 보인다</a:t>
            </a:r>
            <a:r>
              <a:rPr lang="en-US" altLang="ko-KR" sz="2000" dirty="0"/>
              <a:t>. </a:t>
            </a:r>
            <a:r>
              <a:rPr lang="ko-KR" altLang="en-US" sz="2000" dirty="0"/>
              <a:t>최근에는 </a:t>
            </a:r>
            <a:r>
              <a:rPr lang="en-US" altLang="ko-KR" sz="2000" dirty="0"/>
              <a:t>TAME(the Targeting Aging with Metformin)</a:t>
            </a:r>
            <a:r>
              <a:rPr lang="ko-KR" altLang="en-US" sz="2000" dirty="0"/>
              <a:t>이라는 임상적 시도가 진행 중이다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74244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</a:t>
            </a:r>
            <a:r>
              <a:rPr lang="ko-KR" altLang="en-US" dirty="0"/>
              <a:t> 운동 </a:t>
            </a:r>
            <a:r>
              <a:rPr lang="en-US" altLang="ko-KR" dirty="0"/>
              <a:t>(Exercise)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600" dirty="0"/>
              <a:t>물리적인 운동과 수명 연장은 강한 상호작용을 갖는 것으로 알려져 있다</a:t>
            </a:r>
            <a:r>
              <a:rPr lang="en-US" altLang="ko-KR" sz="1600" dirty="0"/>
              <a:t>. </a:t>
            </a:r>
            <a:r>
              <a:rPr lang="ko-KR" altLang="en-US" sz="1600" dirty="0"/>
              <a:t>운동은 실제로 대사 기능을 향상시키며 고지방 식이에 의한 당뇨병을 자가포식의 유도를 통해서 향상시킨다</a:t>
            </a:r>
            <a:r>
              <a:rPr lang="en-US" altLang="ko-KR" sz="1600" dirty="0"/>
              <a:t>. </a:t>
            </a:r>
            <a:r>
              <a:rPr lang="ko-KR" altLang="en-US" sz="1600" dirty="0"/>
              <a:t>또한</a:t>
            </a:r>
            <a:r>
              <a:rPr lang="en-US" altLang="ko-KR" sz="1600" dirty="0"/>
              <a:t>, </a:t>
            </a:r>
            <a:r>
              <a:rPr lang="ko-KR" altLang="en-US" sz="1600" dirty="0"/>
              <a:t>미토콘드리아 단백질의 </a:t>
            </a:r>
            <a:r>
              <a:rPr lang="en-US" altLang="ko-KR" sz="1600" dirty="0" smtClean="0"/>
              <a:t>acetylation</a:t>
            </a:r>
            <a:r>
              <a:rPr lang="ko-KR" altLang="en-US" sz="1600" dirty="0"/>
              <a:t>을 감소시킴으로써 세포 </a:t>
            </a:r>
            <a:r>
              <a:rPr lang="ko-KR" altLang="en-US" sz="1600" dirty="0" err="1"/>
              <a:t>소기관의</a:t>
            </a:r>
            <a:r>
              <a:rPr lang="ko-KR" altLang="en-US" sz="1600" dirty="0"/>
              <a:t> 질적인 조절을 용이하게 해주며</a:t>
            </a:r>
            <a:r>
              <a:rPr lang="en-US" altLang="ko-KR" sz="1600" dirty="0"/>
              <a:t>, PGC1 alpha</a:t>
            </a:r>
            <a:r>
              <a:rPr lang="ko-KR" altLang="en-US" sz="1600" dirty="0"/>
              <a:t>의 발현을 증가시킴으로써 노화 관련된 퇴화를 지연시켜준다</a:t>
            </a:r>
            <a:r>
              <a:rPr lang="en-US" altLang="ko-KR" sz="1600" dirty="0"/>
              <a:t>. </a:t>
            </a:r>
            <a:r>
              <a:rPr lang="ko-KR" altLang="en-US" sz="1600" dirty="0"/>
              <a:t>즉</a:t>
            </a:r>
            <a:r>
              <a:rPr lang="en-US" altLang="ko-KR" sz="1600" dirty="0"/>
              <a:t>, PGC1 alpha</a:t>
            </a:r>
            <a:r>
              <a:rPr lang="ko-KR" altLang="en-US" sz="1600" dirty="0"/>
              <a:t>는 근육 감퇴</a:t>
            </a:r>
            <a:r>
              <a:rPr lang="en-US" altLang="ko-KR" sz="1600" dirty="0"/>
              <a:t>(muscle atrophy)</a:t>
            </a:r>
            <a:r>
              <a:rPr lang="ko-KR" altLang="en-US" sz="1600" dirty="0"/>
              <a:t>를 억제해주며 미토콘드리아의 </a:t>
            </a:r>
            <a:r>
              <a:rPr lang="ko-KR" altLang="en-US" sz="1600" dirty="0" err="1"/>
              <a:t>구성분들</a:t>
            </a:r>
            <a:r>
              <a:rPr lang="ko-KR" altLang="en-US" sz="1600" dirty="0"/>
              <a:t> 및 기능이 유지되도록 해준다</a:t>
            </a:r>
            <a:r>
              <a:rPr lang="en-US" altLang="ko-KR" sz="1600" dirty="0"/>
              <a:t>. </a:t>
            </a:r>
          </a:p>
          <a:p>
            <a:r>
              <a:rPr lang="ko-KR" altLang="en-US" sz="1600" dirty="0"/>
              <a:t>운동은 혈액 내 </a:t>
            </a:r>
            <a:r>
              <a:rPr lang="en-US" altLang="ko-KR" sz="1600" dirty="0"/>
              <a:t>NAD+ </a:t>
            </a:r>
            <a:r>
              <a:rPr lang="ko-KR" altLang="en-US" sz="1600" dirty="0"/>
              <a:t>전구체인 </a:t>
            </a:r>
            <a:r>
              <a:rPr lang="en-US" altLang="ko-KR" sz="1600" dirty="0" smtClean="0"/>
              <a:t>nicotinamide</a:t>
            </a:r>
            <a:r>
              <a:rPr lang="ko-KR" altLang="en-US" sz="1600" dirty="0"/>
              <a:t>의 양을 증가시켜주며</a:t>
            </a:r>
            <a:r>
              <a:rPr lang="en-US" altLang="ko-KR" sz="1600" dirty="0"/>
              <a:t>, </a:t>
            </a:r>
            <a:r>
              <a:rPr lang="ko-KR" altLang="en-US" sz="1600" dirty="0"/>
              <a:t>고당도 운동은 단식 효과와 유사하게 </a:t>
            </a:r>
            <a:r>
              <a:rPr lang="ko-KR" altLang="en-US" sz="1600" dirty="0" err="1"/>
              <a:t>항노화</a:t>
            </a:r>
            <a:r>
              <a:rPr lang="ko-KR" altLang="en-US" sz="1600" dirty="0"/>
              <a:t> 효과를 보이는 </a:t>
            </a:r>
            <a:r>
              <a:rPr lang="en-US" altLang="ko-KR" sz="1600" dirty="0"/>
              <a:t>beta-</a:t>
            </a:r>
            <a:r>
              <a:rPr lang="en-US" altLang="ko-KR" sz="1600" dirty="0" err="1"/>
              <a:t>hydrocybuturate</a:t>
            </a:r>
            <a:r>
              <a:rPr lang="ko-KR" altLang="en-US" sz="1600" dirty="0"/>
              <a:t>의 혈장 내 농도를 증가시켜준다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13816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59" y="292233"/>
            <a:ext cx="5333081" cy="520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1129" y="466165"/>
            <a:ext cx="475129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서구화된 생활은 높은 칼로리 섭취 및 채소</a:t>
            </a:r>
            <a:r>
              <a:rPr lang="en-US" altLang="ko-KR" sz="1400" dirty="0"/>
              <a:t>, </a:t>
            </a:r>
            <a:r>
              <a:rPr lang="ko-KR" altLang="en-US" sz="1400" dirty="0"/>
              <a:t>과일 같은 건강 음식이 빠진 것으로 특징되는데</a:t>
            </a:r>
            <a:r>
              <a:rPr lang="en-US" altLang="ko-KR" sz="1400" dirty="0"/>
              <a:t>, </a:t>
            </a:r>
            <a:r>
              <a:rPr lang="ko-KR" altLang="en-US" sz="1400" dirty="0"/>
              <a:t>이는 혈압 상승</a:t>
            </a:r>
            <a:r>
              <a:rPr lang="en-US" altLang="ko-KR" sz="1400" dirty="0"/>
              <a:t>, </a:t>
            </a:r>
            <a:r>
              <a:rPr lang="ko-KR" altLang="en-US" sz="1400" dirty="0"/>
              <a:t>금식 상태에서도 </a:t>
            </a:r>
            <a:r>
              <a:rPr lang="ko-KR" altLang="en-US" sz="1400" dirty="0" smtClean="0"/>
              <a:t>혈장 </a:t>
            </a:r>
            <a:r>
              <a:rPr lang="ko-KR" altLang="en-US" sz="1400" dirty="0"/>
              <a:t>내 포도당 증가</a:t>
            </a:r>
            <a:r>
              <a:rPr lang="en-US" altLang="ko-KR" sz="1400" dirty="0"/>
              <a:t>, </a:t>
            </a:r>
            <a:r>
              <a:rPr lang="ko-KR" altLang="en-US" sz="1400" dirty="0"/>
              <a:t>높은 혈중 지질 및 </a:t>
            </a:r>
            <a:r>
              <a:rPr lang="en-US" altLang="ko-KR" sz="1400" dirty="0"/>
              <a:t>LDL (low high-density lipoprotein), </a:t>
            </a:r>
            <a:r>
              <a:rPr lang="ko-KR" altLang="en-US" sz="1400" dirty="0"/>
              <a:t>그리고 비만을 수반한다</a:t>
            </a:r>
            <a:r>
              <a:rPr lang="en-US" altLang="ko-KR" sz="1400" dirty="0"/>
              <a:t>. </a:t>
            </a:r>
            <a:r>
              <a:rPr lang="ko-KR" altLang="en-US" sz="1400" dirty="0"/>
              <a:t>비만은 동맥경화증</a:t>
            </a:r>
            <a:r>
              <a:rPr lang="en-US" altLang="ko-KR" sz="1400" dirty="0"/>
              <a:t>, </a:t>
            </a:r>
            <a:r>
              <a:rPr lang="ko-KR" altLang="en-US" sz="1400" dirty="0"/>
              <a:t>암</a:t>
            </a:r>
            <a:r>
              <a:rPr lang="en-US" altLang="ko-KR" sz="1400" dirty="0"/>
              <a:t>, </a:t>
            </a:r>
            <a:r>
              <a:rPr lang="ko-KR" altLang="en-US" sz="1400" dirty="0"/>
              <a:t>퇴행성 뇌 질환 같은 각종 노화 관련된 질환을 유발하는 주요 원인이다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/>
          </a:p>
          <a:p>
            <a:r>
              <a:rPr lang="ko-KR" altLang="en-US" sz="1400" dirty="0"/>
              <a:t>비만이 노화를 촉진하는 분자적인 기전은 아마도 대사 효과와 연결되는 것으로 판단되는데</a:t>
            </a:r>
            <a:r>
              <a:rPr lang="en-US" altLang="ko-KR" sz="1400" dirty="0"/>
              <a:t>, </a:t>
            </a:r>
            <a:r>
              <a:rPr lang="ko-KR" altLang="en-US" sz="1400" dirty="0"/>
              <a:t>비만은 </a:t>
            </a:r>
            <a:r>
              <a:rPr lang="en-US" altLang="ko-KR" sz="1400" dirty="0"/>
              <a:t>NAD+</a:t>
            </a:r>
            <a:r>
              <a:rPr lang="ko-KR" altLang="en-US" sz="1400" dirty="0"/>
              <a:t>의 결핍을 일으켜 </a:t>
            </a:r>
            <a:r>
              <a:rPr lang="en-US" altLang="ko-KR" sz="1400" dirty="0" err="1"/>
              <a:t>sirtuin</a:t>
            </a:r>
            <a:r>
              <a:rPr lang="ko-KR" altLang="en-US" sz="1400" dirty="0"/>
              <a:t>의 활성을 억제한다</a:t>
            </a:r>
            <a:r>
              <a:rPr lang="en-US" altLang="ko-KR" sz="1400" dirty="0"/>
              <a:t>. </a:t>
            </a:r>
            <a:r>
              <a:rPr lang="ko-KR" altLang="en-US" sz="1400" dirty="0"/>
              <a:t>간과 지방에서 특이적으로 </a:t>
            </a:r>
            <a:r>
              <a:rPr lang="en-US" altLang="ko-KR" sz="1400" dirty="0" smtClean="0"/>
              <a:t>Nicotinamide N-methyltransferase(</a:t>
            </a:r>
            <a:r>
              <a:rPr lang="en-US" altLang="ko-KR" sz="1400" dirty="0" err="1" smtClean="0"/>
              <a:t>Nnmt</a:t>
            </a:r>
            <a:r>
              <a:rPr lang="en-US" altLang="ko-KR" sz="1400" dirty="0"/>
              <a:t>)</a:t>
            </a:r>
            <a:r>
              <a:rPr lang="ko-KR" altLang="en-US" sz="1400" dirty="0"/>
              <a:t>의 유전자 발현을 억제한 경우 국소적으로 </a:t>
            </a:r>
            <a:r>
              <a:rPr lang="en-US" altLang="ko-KR" sz="1400" dirty="0"/>
              <a:t>NAD+ </a:t>
            </a:r>
            <a:r>
              <a:rPr lang="ko-KR" altLang="en-US" sz="1400" dirty="0"/>
              <a:t>농도가 향상이 되고</a:t>
            </a:r>
            <a:r>
              <a:rPr lang="en-US" altLang="ko-KR" sz="1400" dirty="0"/>
              <a:t>, </a:t>
            </a:r>
            <a:r>
              <a:rPr lang="ko-KR" altLang="en-US" sz="1400" dirty="0"/>
              <a:t>음식에 의해 유발된 비만으로부터 모델 동물을 보호해준다</a:t>
            </a:r>
            <a:r>
              <a:rPr lang="en-US" altLang="ko-KR" sz="1400" dirty="0"/>
              <a:t>. </a:t>
            </a:r>
            <a:r>
              <a:rPr lang="en-US" altLang="ko-KR" sz="1400" dirty="0" err="1"/>
              <a:t>Sirtuins</a:t>
            </a:r>
            <a:r>
              <a:rPr lang="ko-KR" altLang="en-US" sz="1400" dirty="0"/>
              <a:t>의 약리적인 활성은 고지방 식이를 한 생쥐의 수명을 확실히 향상시켜준다</a:t>
            </a:r>
            <a:r>
              <a:rPr lang="en-US" altLang="ko-KR" sz="1400" dirty="0"/>
              <a:t>. </a:t>
            </a:r>
            <a:r>
              <a:rPr lang="ko-KR" altLang="en-US" sz="1400" dirty="0"/>
              <a:t>서구화된 생활 습관은 또한 다양한 환경적 독성 물질에 노출되는 영양분들과 관련이 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r>
              <a:rPr lang="en-US" altLang="ko-KR" sz="1400" dirty="0" smtClean="0"/>
              <a:t>N-</a:t>
            </a:r>
            <a:r>
              <a:rPr lang="en-US" altLang="ko-KR" sz="1400" dirty="0"/>
              <a:t>(</a:t>
            </a:r>
            <a:r>
              <a:rPr lang="en-US" altLang="ko-KR" sz="1400" dirty="0" err="1" smtClean="0"/>
              <a:t>carboxymethl</a:t>
            </a:r>
            <a:r>
              <a:rPr lang="en-US" altLang="ko-KR" sz="1400" dirty="0" smtClean="0"/>
              <a:t>)lysine</a:t>
            </a:r>
            <a:r>
              <a:rPr lang="ko-KR" altLang="en-US" sz="1400" dirty="0"/>
              <a:t>과 </a:t>
            </a:r>
            <a:r>
              <a:rPr lang="ko-KR" altLang="en-US" sz="1400" dirty="0" smtClean="0"/>
              <a:t>당 단백질 </a:t>
            </a:r>
            <a:r>
              <a:rPr lang="ko-KR" altLang="en-US" sz="1400" dirty="0"/>
              <a:t>또는 </a:t>
            </a:r>
            <a:r>
              <a:rPr lang="ko-KR" altLang="en-US" sz="1400" dirty="0" smtClean="0"/>
              <a:t>당 지질의 </a:t>
            </a:r>
            <a:r>
              <a:rPr lang="en-US" altLang="ko-KR" sz="1400" dirty="0" smtClean="0"/>
              <a:t>methylglyoxal </a:t>
            </a:r>
            <a:r>
              <a:rPr lang="ko-KR" altLang="en-US" sz="1400" dirty="0"/>
              <a:t>유도체는 </a:t>
            </a:r>
            <a:r>
              <a:rPr lang="en-US" altLang="ko-KR" sz="1400" dirty="0"/>
              <a:t>advanced glycation end-products(AGEs)</a:t>
            </a:r>
            <a:r>
              <a:rPr lang="ko-KR" altLang="en-US" sz="1400" dirty="0"/>
              <a:t>의 </a:t>
            </a:r>
            <a:r>
              <a:rPr lang="ko-KR" altLang="en-US" sz="1400" dirty="0" err="1"/>
              <a:t>마커로서</a:t>
            </a:r>
            <a:r>
              <a:rPr lang="ko-KR" altLang="en-US" sz="1400" dirty="0"/>
              <a:t> 인식이 되는데</a:t>
            </a:r>
            <a:r>
              <a:rPr lang="en-US" altLang="ko-KR" sz="1400" dirty="0"/>
              <a:t>, </a:t>
            </a:r>
            <a:r>
              <a:rPr lang="ko-KR" altLang="en-US" sz="1400" dirty="0"/>
              <a:t>노화 과정에서 조직 내에서 축적이 되어 결과적으로는 인지 능력 감퇴 및 </a:t>
            </a:r>
            <a:r>
              <a:rPr lang="ko-KR" altLang="en-US" sz="1400" dirty="0" err="1"/>
              <a:t>대사성</a:t>
            </a:r>
            <a:r>
              <a:rPr lang="ko-KR" altLang="en-US" sz="1400" dirty="0"/>
              <a:t> 증후군을 유발한다</a:t>
            </a:r>
            <a:r>
              <a:rPr lang="en-US" altLang="ko-KR" sz="1400" dirty="0"/>
              <a:t>. </a:t>
            </a:r>
            <a:r>
              <a:rPr lang="ko-KR" altLang="en-US" sz="1400" dirty="0"/>
              <a:t>유사하게 산업적으로 생성된 불포화지방산의 결과물인 트랜스 지방</a:t>
            </a:r>
            <a:r>
              <a:rPr lang="en-US" altLang="ko-KR" sz="1400" dirty="0"/>
              <a:t>(trans-fatty acids)(</a:t>
            </a:r>
            <a:r>
              <a:rPr lang="ko-KR" altLang="en-US" sz="1400" dirty="0" err="1"/>
              <a:t>마아가린</a:t>
            </a:r>
            <a:r>
              <a:rPr lang="ko-KR" altLang="en-US" sz="1400" dirty="0"/>
              <a:t> 등</a:t>
            </a:r>
            <a:r>
              <a:rPr lang="en-US" altLang="ko-KR" sz="1400" dirty="0"/>
              <a:t>)</a:t>
            </a:r>
            <a:r>
              <a:rPr lang="ko-KR" altLang="en-US" sz="1400" dirty="0"/>
              <a:t>은 독성이 있는 것으로 밝혀졌다</a:t>
            </a:r>
            <a:r>
              <a:rPr lang="en-US" altLang="ko-KR" sz="1400" dirty="0"/>
              <a:t>. </a:t>
            </a:r>
            <a:r>
              <a:rPr lang="ko-KR" altLang="en-US" sz="1400" dirty="0"/>
              <a:t>적색 고기와 높은 고지방 식이는 </a:t>
            </a:r>
            <a:r>
              <a:rPr lang="ko-KR" altLang="en-US" sz="1400" dirty="0" err="1"/>
              <a:t>허혈성</a:t>
            </a:r>
            <a:r>
              <a:rPr lang="ko-KR" altLang="en-US" sz="1400" dirty="0"/>
              <a:t> 심장 질환</a:t>
            </a:r>
            <a:r>
              <a:rPr lang="en-US" altLang="ko-KR" sz="1400" dirty="0"/>
              <a:t>, </a:t>
            </a:r>
            <a:r>
              <a:rPr lang="ko-KR" altLang="en-US" sz="1400" dirty="0"/>
              <a:t>대장암</a:t>
            </a:r>
            <a:r>
              <a:rPr lang="en-US" altLang="ko-KR" sz="1400" dirty="0"/>
              <a:t>, </a:t>
            </a:r>
            <a:r>
              <a:rPr lang="ko-KR" altLang="en-US" sz="1400" dirty="0"/>
              <a:t>제</a:t>
            </a:r>
            <a:r>
              <a:rPr lang="en-US" altLang="ko-KR" sz="1400" dirty="0"/>
              <a:t>2</a:t>
            </a:r>
            <a:r>
              <a:rPr lang="ko-KR" altLang="en-US" sz="1400" dirty="0"/>
              <a:t>형 당뇨 같은 노화 관련 질환의 발병률을 높인다</a:t>
            </a:r>
            <a:r>
              <a:rPr lang="en-US" altLang="ko-KR" sz="1400" dirty="0"/>
              <a:t>. </a:t>
            </a:r>
            <a:r>
              <a:rPr lang="ko-KR" altLang="en-US" sz="1400" dirty="0"/>
              <a:t>독성이 있는 음식물의 섭취는 서구화된 생활 환경에서 노화 관련된 질환을 더욱 촉진하게 된다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1648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300" y="101600"/>
            <a:ext cx="9398000" cy="590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3700" y="63119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 </a:t>
            </a:r>
            <a:r>
              <a:rPr lang="ko-KR" altLang="en-US" b="1" dirty="0" smtClean="0"/>
              <a:t>노화에 영향을 주는 </a:t>
            </a:r>
            <a:r>
              <a:rPr lang="en-US" altLang="ko-KR" b="1" dirty="0" smtClean="0"/>
              <a:t>9</a:t>
            </a:r>
            <a:r>
              <a:rPr lang="ko-KR" altLang="en-US" b="1" dirty="0" smtClean="0"/>
              <a:t>가지 대사들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8626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51" y="161365"/>
            <a:ext cx="3815227" cy="652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66447" y="753036"/>
            <a:ext cx="67593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즉 장수의 대사조절이란 </a:t>
            </a:r>
            <a:r>
              <a:rPr lang="en-US" altLang="ko-KR" sz="2400" dirty="0" smtClean="0"/>
              <a:t>? </a:t>
            </a:r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dirty="0"/>
          </a:p>
          <a:p>
            <a:r>
              <a:rPr lang="ko-KR" altLang="en-US" sz="2000" dirty="0" smtClean="0"/>
              <a:t>모든 </a:t>
            </a:r>
            <a:r>
              <a:rPr lang="ko-KR" altLang="en-US" sz="2000" dirty="0" err="1" smtClean="0"/>
              <a:t>항노화</a:t>
            </a:r>
            <a:r>
              <a:rPr lang="ko-KR" altLang="en-US" sz="2000" dirty="0" smtClean="0"/>
              <a:t> 접근방법은 효율적인 영양소의 활용</a:t>
            </a:r>
            <a:endParaRPr lang="en-US" altLang="ko-KR" sz="2000" dirty="0" smtClean="0"/>
          </a:p>
          <a:p>
            <a:r>
              <a:rPr lang="ko-KR" altLang="en-US" sz="2000" dirty="0" smtClean="0"/>
              <a:t>및 스트레스 저항성 개선을 통해 전체 대사의 </a:t>
            </a:r>
            <a:r>
              <a:rPr lang="ko-KR" altLang="en-US" sz="2000" dirty="0" err="1" smtClean="0"/>
              <a:t>리프로그래밍</a:t>
            </a:r>
            <a:r>
              <a:rPr lang="ko-KR" altLang="en-US" sz="2000" dirty="0" smtClean="0"/>
              <a:t> 관점에서 진행될 수 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즉 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세포의 성장과 증식을 지원해주는 동화작용 대사로부터 이화작용으로 영양소를 재분배하여 대사적인 유연성</a:t>
            </a:r>
            <a:r>
              <a:rPr lang="en-US" altLang="ko-KR" sz="2000" dirty="0" smtClean="0"/>
              <a:t>(</a:t>
            </a:r>
            <a:r>
              <a:rPr lang="en-US" altLang="ko-KR" sz="2000" dirty="0" smtClean="0"/>
              <a:t>metabolic flexibility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스트레스 저항성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항상성유지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세포질의 교환율</a:t>
            </a:r>
            <a:r>
              <a:rPr lang="en-US" altLang="ko-KR" sz="2000" dirty="0" smtClean="0"/>
              <a:t>(cytoplasmic turnover)</a:t>
            </a:r>
            <a:r>
              <a:rPr lang="ko-KR" altLang="en-US" sz="2000" dirty="0" smtClean="0"/>
              <a:t>를 향상시킴으로써 가능해진다</a:t>
            </a:r>
            <a:r>
              <a:rPr lang="en-US" altLang="ko-K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026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dirty="0"/>
              <a:t> 유전체 불안정성 </a:t>
            </a:r>
            <a:br>
              <a:rPr lang="ko-KR" altLang="en-US" dirty="0"/>
            </a:br>
            <a:r>
              <a:rPr lang="ko-KR" altLang="en-US" dirty="0" smtClean="0"/>
              <a:t>   </a:t>
            </a:r>
            <a:r>
              <a:rPr lang="en-US" altLang="ko-KR" dirty="0" smtClean="0"/>
              <a:t>(</a:t>
            </a:r>
            <a:r>
              <a:rPr lang="en-US" altLang="ko-KR" dirty="0"/>
              <a:t>genomic instability)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1600" dirty="0"/>
              <a:t>핵 </a:t>
            </a:r>
            <a:r>
              <a:rPr lang="en-US" altLang="ko-KR" sz="1600" dirty="0"/>
              <a:t>DNA </a:t>
            </a:r>
            <a:r>
              <a:rPr lang="ko-KR" altLang="en-US" sz="1600" dirty="0"/>
              <a:t>손상과 회복 기전의 활성은 세포 대사에 많은 영향을 끼친다</a:t>
            </a:r>
            <a:r>
              <a:rPr lang="en-US" altLang="ko-KR" sz="1600" dirty="0"/>
              <a:t>. Hutchinson-Gilford progeria </a:t>
            </a:r>
            <a:r>
              <a:rPr lang="ko-KR" altLang="en-US" sz="1600" dirty="0"/>
              <a:t>및 </a:t>
            </a:r>
            <a:r>
              <a:rPr lang="en-US" altLang="ko-KR" sz="1600" dirty="0"/>
              <a:t>Werner </a:t>
            </a:r>
            <a:r>
              <a:rPr lang="ko-KR" altLang="en-US" sz="1600" dirty="0"/>
              <a:t>증후군 같은 </a:t>
            </a:r>
            <a:r>
              <a:rPr lang="ko-KR" altLang="en-US" sz="1600" dirty="0" err="1"/>
              <a:t>조로증을</a:t>
            </a:r>
            <a:r>
              <a:rPr lang="ko-KR" altLang="en-US" sz="1600" dirty="0"/>
              <a:t> 앓고 있는 환자들은 제</a:t>
            </a:r>
            <a:r>
              <a:rPr lang="en-US" altLang="ko-KR" sz="1600" dirty="0"/>
              <a:t>2</a:t>
            </a:r>
            <a:r>
              <a:rPr lang="ko-KR" altLang="en-US" sz="1600" dirty="0"/>
              <a:t>형 당뇨 발병률도 높은 데</a:t>
            </a:r>
            <a:r>
              <a:rPr lang="en-US" altLang="ko-KR" sz="1600" dirty="0"/>
              <a:t>, </a:t>
            </a:r>
            <a:r>
              <a:rPr lang="ko-KR" altLang="en-US" sz="1600" dirty="0"/>
              <a:t>이는 만성적인 </a:t>
            </a:r>
            <a:r>
              <a:rPr lang="en-US" altLang="ko-KR" sz="1600" dirty="0"/>
              <a:t>DNA </a:t>
            </a:r>
            <a:r>
              <a:rPr lang="ko-KR" altLang="en-US" sz="1600" dirty="0"/>
              <a:t>손상이 대사 과정에 교란을 미친다는 것을 제시해준다</a:t>
            </a:r>
            <a:r>
              <a:rPr lang="en-US" altLang="ko-KR" sz="1600" dirty="0"/>
              <a:t>. </a:t>
            </a:r>
            <a:r>
              <a:rPr lang="ko-KR" altLang="en-US" sz="1600" dirty="0"/>
              <a:t>전사 접합 회복이 결핍</a:t>
            </a:r>
            <a:r>
              <a:rPr lang="en-US" altLang="ko-KR" sz="1600" dirty="0"/>
              <a:t>(defective transcription-coupled repair)</a:t>
            </a:r>
            <a:r>
              <a:rPr lang="ko-KR" altLang="en-US" sz="1600" dirty="0"/>
              <a:t>된 생쥐 모델</a:t>
            </a:r>
            <a:r>
              <a:rPr lang="en-US" altLang="ko-KR" sz="1600" dirty="0"/>
              <a:t>(</a:t>
            </a:r>
            <a:r>
              <a:rPr lang="ko-KR" altLang="en-US" sz="1600" dirty="0"/>
              <a:t>예를 들어 </a:t>
            </a:r>
            <a:r>
              <a:rPr lang="en-US" altLang="ko-KR" sz="1600" dirty="0"/>
              <a:t>Ercc1)</a:t>
            </a:r>
            <a:r>
              <a:rPr lang="ko-KR" altLang="en-US" sz="1600" dirty="0"/>
              <a:t>은 영양소 감지</a:t>
            </a:r>
            <a:r>
              <a:rPr lang="en-US" altLang="ko-KR" sz="1600" dirty="0"/>
              <a:t>, </a:t>
            </a:r>
            <a:r>
              <a:rPr lang="ko-KR" altLang="en-US" sz="1600" dirty="0"/>
              <a:t>에너지 대사</a:t>
            </a:r>
            <a:r>
              <a:rPr lang="en-US" altLang="ko-KR" sz="1600" dirty="0"/>
              <a:t>, </a:t>
            </a:r>
            <a:r>
              <a:rPr lang="ko-KR" altLang="en-US" sz="1600" dirty="0"/>
              <a:t>산화</a:t>
            </a:r>
            <a:r>
              <a:rPr lang="en-US" altLang="ko-KR" sz="1600" dirty="0"/>
              <a:t>-</a:t>
            </a:r>
            <a:r>
              <a:rPr lang="ko-KR" altLang="en-US" sz="1600" dirty="0"/>
              <a:t>환원 균형에서 모두 이상을 보이는 등 다양한 생화학적인 문제점들이 있다</a:t>
            </a:r>
            <a:r>
              <a:rPr lang="en-US" altLang="ko-KR" sz="1600" dirty="0"/>
              <a:t>. Ercc1 </a:t>
            </a:r>
            <a:r>
              <a:rPr lang="ko-KR" altLang="en-US" sz="1600" dirty="0"/>
              <a:t>생쥐의 지방세포에서는 전사조절 부위에 </a:t>
            </a:r>
            <a:r>
              <a:rPr lang="en-US" altLang="ko-KR" sz="1600" dirty="0"/>
              <a:t>repressor</a:t>
            </a:r>
            <a:r>
              <a:rPr lang="ko-KR" altLang="en-US" sz="1600" dirty="0"/>
              <a:t>로 작용하는 </a:t>
            </a:r>
            <a:r>
              <a:rPr lang="en-US" altLang="ko-KR" sz="1600" dirty="0"/>
              <a:t>nuclear receptor corepressor 1(Ncor1), Ncor2</a:t>
            </a:r>
            <a:r>
              <a:rPr lang="ko-KR" altLang="en-US" sz="1600" dirty="0"/>
              <a:t>와 </a:t>
            </a:r>
            <a:r>
              <a:rPr lang="en-US" altLang="ko-KR" sz="1600" dirty="0"/>
              <a:t>histone deacetylase 3(Hdac3)</a:t>
            </a:r>
            <a:r>
              <a:rPr lang="ko-KR" altLang="en-US" sz="1600" dirty="0"/>
              <a:t>의 복합체가 </a:t>
            </a:r>
            <a:r>
              <a:rPr lang="en-US" altLang="ko-KR" sz="1600" dirty="0"/>
              <a:t>interleukin 6(Il-6), Il-8, tumor necrosis factor(</a:t>
            </a:r>
            <a:r>
              <a:rPr lang="en-US" altLang="ko-KR" sz="1600" dirty="0" err="1"/>
              <a:t>Tnf</a:t>
            </a:r>
            <a:r>
              <a:rPr lang="en-US" altLang="ko-KR" sz="1600" dirty="0"/>
              <a:t>)</a:t>
            </a:r>
            <a:r>
              <a:rPr lang="ko-KR" altLang="en-US" sz="1600" dirty="0"/>
              <a:t>의 프로모터에서 떨어져서 </a:t>
            </a:r>
            <a:r>
              <a:rPr lang="ko-KR" altLang="en-US" sz="1600" dirty="0" err="1"/>
              <a:t>염증성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사이토카인들의</a:t>
            </a:r>
            <a:r>
              <a:rPr lang="ko-KR" altLang="en-US" sz="1600" dirty="0"/>
              <a:t> 분비가 유도되어 만성적인 염증 및 지질 영양 </a:t>
            </a:r>
            <a:r>
              <a:rPr lang="ko-KR" altLang="en-US" sz="1600" dirty="0" err="1"/>
              <a:t>이상증</a:t>
            </a:r>
            <a:r>
              <a:rPr lang="en-US" altLang="ko-KR" sz="1600" dirty="0"/>
              <a:t>(lipodystrophy)</a:t>
            </a:r>
            <a:r>
              <a:rPr lang="ko-KR" altLang="en-US" sz="1600" dirty="0"/>
              <a:t>을 촉진한다</a:t>
            </a:r>
            <a:r>
              <a:rPr lang="en-US" altLang="ko-KR" sz="1600" dirty="0"/>
              <a:t>. </a:t>
            </a:r>
          </a:p>
          <a:p>
            <a:r>
              <a:rPr lang="ko-KR" altLang="en-US" sz="1600" dirty="0"/>
              <a:t>모세혈관 </a:t>
            </a:r>
            <a:r>
              <a:rPr lang="ko-KR" altLang="en-US" sz="1600" dirty="0" err="1"/>
              <a:t>확장성</a:t>
            </a:r>
            <a:r>
              <a:rPr lang="ko-KR" altLang="en-US" sz="1600" dirty="0"/>
              <a:t> 운동 </a:t>
            </a:r>
            <a:r>
              <a:rPr lang="ko-KR" altLang="en-US" sz="1600" dirty="0" err="1"/>
              <a:t>실조증</a:t>
            </a:r>
            <a:r>
              <a:rPr lang="en-US" altLang="ko-KR" sz="1600" dirty="0"/>
              <a:t>(ataxia </a:t>
            </a:r>
            <a:r>
              <a:rPr lang="en-US" altLang="ko-KR" sz="1600" dirty="0" err="1"/>
              <a:t>telan-giectasia</a:t>
            </a:r>
            <a:r>
              <a:rPr lang="en-US" altLang="ko-KR" sz="1600" dirty="0"/>
              <a:t>), </a:t>
            </a:r>
            <a:r>
              <a:rPr lang="ko-KR" altLang="en-US" sz="1600" dirty="0"/>
              <a:t>코카인 증후군</a:t>
            </a:r>
            <a:r>
              <a:rPr lang="en-US" altLang="ko-KR" sz="1600" dirty="0"/>
              <a:t>(</a:t>
            </a:r>
            <a:r>
              <a:rPr lang="en-US" altLang="ko-KR" sz="1600" dirty="0" err="1"/>
              <a:t>Cockayne</a:t>
            </a:r>
            <a:r>
              <a:rPr lang="en-US" altLang="ko-KR" sz="1600" dirty="0"/>
              <a:t> syndrome), </a:t>
            </a:r>
            <a:r>
              <a:rPr lang="ko-KR" altLang="en-US" sz="1600" dirty="0" err="1"/>
              <a:t>색소성</a:t>
            </a:r>
            <a:r>
              <a:rPr lang="ko-KR" altLang="en-US" sz="1600" dirty="0"/>
              <a:t> </a:t>
            </a:r>
            <a:r>
              <a:rPr lang="ko-KR" altLang="en-US" sz="1600" dirty="0" err="1"/>
              <a:t>건피증</a:t>
            </a:r>
            <a:r>
              <a:rPr lang="en-US" altLang="ko-KR" sz="1600" dirty="0"/>
              <a:t>(</a:t>
            </a:r>
            <a:r>
              <a:rPr lang="en-US" altLang="ko-KR" sz="1600" dirty="0" err="1"/>
              <a:t>xeroderma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pigmentosum</a:t>
            </a:r>
            <a:r>
              <a:rPr lang="en-US" altLang="ko-KR" sz="1600" dirty="0"/>
              <a:t>) </a:t>
            </a:r>
            <a:r>
              <a:rPr lang="ko-KR" altLang="en-US" sz="1600" dirty="0"/>
              <a:t>같은 선천성 </a:t>
            </a:r>
            <a:r>
              <a:rPr lang="ko-KR" altLang="en-US" sz="1600" dirty="0" err="1"/>
              <a:t>조로증에</a:t>
            </a:r>
            <a:r>
              <a:rPr lang="ko-KR" altLang="en-US" sz="1600" dirty="0"/>
              <a:t> 관한 연구 결과에 따르면</a:t>
            </a:r>
            <a:r>
              <a:rPr lang="en-US" altLang="ko-KR" sz="1600" dirty="0"/>
              <a:t>, </a:t>
            </a:r>
            <a:r>
              <a:rPr lang="ko-KR" altLang="en-US" sz="1600" dirty="0"/>
              <a:t>심각한 퇴행성 뇌 질환을 보이며</a:t>
            </a:r>
            <a:r>
              <a:rPr lang="en-US" altLang="ko-KR" sz="1600" dirty="0"/>
              <a:t>, </a:t>
            </a:r>
            <a:r>
              <a:rPr lang="ko-KR" altLang="en-US" sz="1600" dirty="0"/>
              <a:t>기전적으로는 </a:t>
            </a:r>
            <a:r>
              <a:rPr lang="ko-KR" altLang="en-US" sz="1600" dirty="0" err="1"/>
              <a:t>뉴클레오타이드</a:t>
            </a:r>
            <a:r>
              <a:rPr lang="ko-KR" altLang="en-US" sz="1600" dirty="0"/>
              <a:t> 절제 회복</a:t>
            </a:r>
            <a:r>
              <a:rPr lang="en-US" altLang="ko-KR" sz="1600" dirty="0"/>
              <a:t>(nucleotide excision repair)</a:t>
            </a:r>
            <a:r>
              <a:rPr lang="ko-KR" altLang="en-US" sz="1600" dirty="0"/>
              <a:t>에 문제가 있다</a:t>
            </a:r>
            <a:r>
              <a:rPr lang="en-US" altLang="ko-KR" sz="1600" dirty="0"/>
              <a:t>. </a:t>
            </a:r>
            <a:r>
              <a:rPr lang="ko-KR" altLang="en-US" sz="1600" dirty="0"/>
              <a:t>이런 </a:t>
            </a:r>
            <a:r>
              <a:rPr lang="ko-KR" altLang="en-US" sz="1600" dirty="0" smtClean="0"/>
              <a:t>질병들 </a:t>
            </a:r>
            <a:r>
              <a:rPr lang="en-US" altLang="ko-KR" sz="1600" dirty="0" smtClean="0"/>
              <a:t>nicotinamide </a:t>
            </a:r>
            <a:r>
              <a:rPr lang="en-US" altLang="ko-KR" sz="1600" dirty="0"/>
              <a:t>adenine dinucleotide(NAD+)</a:t>
            </a:r>
            <a:r>
              <a:rPr lang="ko-KR" altLang="en-US" sz="1600" dirty="0"/>
              <a:t>에 의존하는 효소인 </a:t>
            </a:r>
            <a:r>
              <a:rPr lang="en-US" altLang="ko-KR" sz="1600" dirty="0"/>
              <a:t>poly(ADP-ribose) polymerase 1(PARP1)</a:t>
            </a:r>
            <a:r>
              <a:rPr lang="ko-KR" altLang="en-US" sz="1600" dirty="0"/>
              <a:t>이 과도하게 활성화되어 있으며</a:t>
            </a:r>
            <a:r>
              <a:rPr lang="en-US" altLang="ko-KR" sz="1600" dirty="0"/>
              <a:t>, </a:t>
            </a:r>
            <a:r>
              <a:rPr lang="ko-KR" altLang="en-US" sz="1600" dirty="0"/>
              <a:t>이는 </a:t>
            </a:r>
            <a:r>
              <a:rPr lang="en-US" altLang="ko-KR" sz="1600" dirty="0"/>
              <a:t>NAD+</a:t>
            </a:r>
            <a:r>
              <a:rPr lang="ko-KR" altLang="en-US" sz="1600" dirty="0"/>
              <a:t>가 고갈되도록 유발하여 </a:t>
            </a:r>
            <a:r>
              <a:rPr lang="en-US" altLang="ko-KR" sz="1600" dirty="0"/>
              <a:t>NAD+</a:t>
            </a:r>
            <a:r>
              <a:rPr lang="ko-KR" altLang="en-US" sz="1600" dirty="0"/>
              <a:t>에 의존적인 </a:t>
            </a:r>
            <a:r>
              <a:rPr lang="en-US" altLang="ko-KR" sz="1600" dirty="0" smtClean="0"/>
              <a:t>deacetylase </a:t>
            </a:r>
            <a:r>
              <a:rPr lang="en-US" altLang="ko-KR" sz="1600" dirty="0" err="1"/>
              <a:t>sirtuin</a:t>
            </a:r>
            <a:r>
              <a:rPr lang="en-US" altLang="ko-KR" sz="1600" dirty="0"/>
              <a:t> 1(SIRT1)</a:t>
            </a:r>
            <a:r>
              <a:rPr lang="ko-KR" altLang="en-US" sz="1600" dirty="0"/>
              <a:t>의 활성을 </a:t>
            </a:r>
            <a:r>
              <a:rPr lang="ko-KR" altLang="en-US" sz="1600" dirty="0" smtClean="0"/>
              <a:t>억제한다</a:t>
            </a:r>
            <a:r>
              <a:rPr lang="en-US" altLang="ko-KR" sz="1600" dirty="0" smtClean="0"/>
              <a:t>.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663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</a:t>
            </a:r>
            <a:r>
              <a:rPr lang="ko-KR" altLang="en-US" dirty="0"/>
              <a:t> </a:t>
            </a:r>
            <a:r>
              <a:rPr lang="ko-KR" altLang="en-US" dirty="0" err="1"/>
              <a:t>텔로미어</a:t>
            </a:r>
            <a:r>
              <a:rPr lang="ko-KR" altLang="en-US" dirty="0"/>
              <a:t> 감소 </a:t>
            </a:r>
            <a:br>
              <a:rPr lang="ko-KR" altLang="en-US" dirty="0"/>
            </a:br>
            <a:r>
              <a:rPr lang="en-US" altLang="ko-KR" dirty="0"/>
              <a:t>(telomere attrition)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/>
              <a:t>Telomerase</a:t>
            </a:r>
            <a:r>
              <a:rPr lang="ko-KR" altLang="en-US" sz="1600" dirty="0"/>
              <a:t>의 불활성에 의해 유발되는 </a:t>
            </a:r>
            <a:r>
              <a:rPr lang="ko-KR" altLang="en-US" sz="1600" dirty="0" err="1"/>
              <a:t>텔로미어</a:t>
            </a:r>
            <a:r>
              <a:rPr lang="ko-KR" altLang="en-US" sz="1600" dirty="0"/>
              <a:t> 길이의 감소는 노화를 촉진시킨다</a:t>
            </a:r>
            <a:r>
              <a:rPr lang="en-US" altLang="ko-KR" sz="1600" dirty="0"/>
              <a:t>. </a:t>
            </a:r>
            <a:r>
              <a:rPr lang="ko-KR" altLang="en-US" sz="1600" dirty="0"/>
              <a:t>그러나</a:t>
            </a:r>
            <a:r>
              <a:rPr lang="en-US" altLang="ko-KR" sz="1600" dirty="0"/>
              <a:t>, telomerase</a:t>
            </a:r>
            <a:r>
              <a:rPr lang="ko-KR" altLang="en-US" sz="1600" dirty="0"/>
              <a:t>는 </a:t>
            </a:r>
            <a:r>
              <a:rPr lang="ko-KR" altLang="en-US" sz="1600" dirty="0" err="1"/>
              <a:t>조로증에</a:t>
            </a:r>
            <a:r>
              <a:rPr lang="ko-KR" altLang="en-US" sz="1600" dirty="0"/>
              <a:t> 반대되는 기능을 하기도 한다</a:t>
            </a:r>
            <a:r>
              <a:rPr lang="en-US" altLang="ko-KR" sz="1600" dirty="0"/>
              <a:t>. Telomerase reverse </a:t>
            </a:r>
            <a:r>
              <a:rPr lang="en-US" altLang="ko-KR" sz="1600" dirty="0" smtClean="0"/>
              <a:t>transcriptase (</a:t>
            </a:r>
            <a:r>
              <a:rPr lang="en-US" altLang="ko-KR" sz="1600" dirty="0" err="1" smtClean="0"/>
              <a:t>Tert</a:t>
            </a:r>
            <a:r>
              <a:rPr lang="en-US" altLang="ko-KR" sz="1600" dirty="0"/>
              <a:t>) </a:t>
            </a:r>
            <a:r>
              <a:rPr lang="ko-KR" altLang="en-US" sz="1600" dirty="0"/>
              <a:t>또는 </a:t>
            </a:r>
            <a:r>
              <a:rPr lang="en-US" altLang="ko-KR" sz="1600" dirty="0"/>
              <a:t>telomerase RNA component (</a:t>
            </a:r>
            <a:r>
              <a:rPr lang="en-US" altLang="ko-KR" sz="1600" dirty="0" err="1"/>
              <a:t>Terc</a:t>
            </a:r>
            <a:r>
              <a:rPr lang="en-US" altLang="ko-KR" sz="1600" dirty="0"/>
              <a:t>) </a:t>
            </a:r>
            <a:r>
              <a:rPr lang="ko-KR" altLang="en-US" sz="1600" dirty="0"/>
              <a:t>유전자의 발현을 억제한 경우 </a:t>
            </a:r>
            <a:r>
              <a:rPr lang="ko-KR" altLang="en-US" sz="1600" dirty="0" err="1"/>
              <a:t>텔로미어길이의</a:t>
            </a:r>
            <a:r>
              <a:rPr lang="ko-KR" altLang="en-US" sz="1600" dirty="0"/>
              <a:t> 감소가 일어나며 인슐린 저항성</a:t>
            </a:r>
            <a:r>
              <a:rPr lang="en-US" altLang="ko-KR" sz="1600" dirty="0"/>
              <a:t>, </a:t>
            </a:r>
            <a:r>
              <a:rPr lang="ko-KR" altLang="en-US" sz="1600" dirty="0"/>
              <a:t>베타 세포의 기능 이상</a:t>
            </a:r>
            <a:r>
              <a:rPr lang="en-US" altLang="ko-KR" sz="1600" dirty="0"/>
              <a:t>, </a:t>
            </a:r>
            <a:r>
              <a:rPr lang="ko-KR" altLang="en-US" sz="1600" dirty="0"/>
              <a:t>포도당 </a:t>
            </a:r>
            <a:r>
              <a:rPr lang="ko-KR" altLang="en-US" sz="1600" dirty="0" err="1"/>
              <a:t>불내성</a:t>
            </a:r>
            <a:r>
              <a:rPr lang="en-US" altLang="ko-KR" sz="1600" dirty="0"/>
              <a:t>(glucose </a:t>
            </a:r>
            <a:r>
              <a:rPr lang="en-US" altLang="ko-KR" sz="1600" dirty="0" smtClean="0"/>
              <a:t>intolerance</a:t>
            </a:r>
            <a:r>
              <a:rPr lang="en-US" altLang="ko-KR" sz="1600" dirty="0"/>
              <a:t>)</a:t>
            </a:r>
            <a:r>
              <a:rPr lang="ko-KR" altLang="en-US" sz="1600" dirty="0"/>
              <a:t>을 초래하며 노화가 촉진된다</a:t>
            </a:r>
            <a:r>
              <a:rPr lang="en-US" altLang="ko-KR" sz="1600" dirty="0"/>
              <a:t>. </a:t>
            </a:r>
            <a:r>
              <a:rPr lang="ko-KR" altLang="en-US" sz="1600" dirty="0" err="1"/>
              <a:t>텔로미어</a:t>
            </a:r>
            <a:r>
              <a:rPr lang="ko-KR" altLang="en-US" sz="1600" dirty="0"/>
              <a:t> 감소는 또한 </a:t>
            </a:r>
            <a:r>
              <a:rPr lang="en-US" altLang="ko-KR" sz="1600" dirty="0"/>
              <a:t>p53 </a:t>
            </a:r>
            <a:r>
              <a:rPr lang="ko-KR" altLang="en-US" sz="1600" dirty="0"/>
              <a:t>활성을 촉진하여</a:t>
            </a:r>
            <a:r>
              <a:rPr lang="en-US" altLang="ko-KR" sz="1600" dirty="0"/>
              <a:t>, Pgc1 alpha, Pgc1 beta</a:t>
            </a:r>
            <a:r>
              <a:rPr lang="ko-KR" altLang="en-US" sz="1600" dirty="0"/>
              <a:t>의 억제를 유도해 결과적으로는 전사인자인 </a:t>
            </a:r>
            <a:r>
              <a:rPr lang="en-US" altLang="ko-KR" sz="1600" dirty="0"/>
              <a:t>nuclear respiratory factor 1(Nrf1), estrogen-related receptor alpha(</a:t>
            </a:r>
            <a:r>
              <a:rPr lang="en-US" altLang="ko-KR" sz="1600" dirty="0" err="1"/>
              <a:t>Esrra</a:t>
            </a:r>
            <a:r>
              <a:rPr lang="en-US" altLang="ko-KR" sz="1600" dirty="0"/>
              <a:t>), </a:t>
            </a:r>
            <a:r>
              <a:rPr lang="en-US" altLang="ko-KR" sz="1600" dirty="0" err="1"/>
              <a:t>Ppara</a:t>
            </a:r>
            <a:r>
              <a:rPr lang="ko-KR" altLang="en-US" sz="1600" dirty="0"/>
              <a:t>를 활성을 억제하며 미토콘드리아의 생성 및 기능을 제한한다</a:t>
            </a:r>
            <a:r>
              <a:rPr lang="en-US" altLang="ko-KR" sz="1600" dirty="0"/>
              <a:t>. </a:t>
            </a:r>
          </a:p>
          <a:p>
            <a:r>
              <a:rPr lang="ko-KR" altLang="en-US" sz="1600" dirty="0" err="1"/>
              <a:t>텔로미어</a:t>
            </a:r>
            <a:r>
              <a:rPr lang="ko-KR" altLang="en-US" sz="1600" dirty="0"/>
              <a:t> 감소와 연관 있는 몇 가지 대사적 변화가 인간에서도 나타나는데</a:t>
            </a:r>
            <a:r>
              <a:rPr lang="en-US" altLang="ko-KR" sz="1600" dirty="0"/>
              <a:t>, 3,511</a:t>
            </a:r>
            <a:r>
              <a:rPr lang="ko-KR" altLang="en-US" sz="1600" dirty="0"/>
              <a:t>명의 여성 집단에서 </a:t>
            </a:r>
            <a:r>
              <a:rPr lang="en-US" altLang="ko-KR" sz="1600" dirty="0"/>
              <a:t>leukocyte telomere length(LTL)</a:t>
            </a:r>
            <a:r>
              <a:rPr lang="ko-KR" altLang="en-US" sz="1600" dirty="0"/>
              <a:t>가 산화적 스트레스 </a:t>
            </a:r>
            <a:r>
              <a:rPr lang="ko-KR" altLang="en-US" sz="1600" dirty="0" err="1"/>
              <a:t>마커인</a:t>
            </a:r>
            <a:r>
              <a:rPr lang="ko-KR" altLang="en-US" sz="1600" dirty="0"/>
              <a:t> </a:t>
            </a:r>
            <a:r>
              <a:rPr lang="en-US" altLang="ko-KR" sz="1600" dirty="0"/>
              <a:t>g-</a:t>
            </a:r>
            <a:r>
              <a:rPr lang="en-US" altLang="ko-KR" sz="1600" dirty="0" err="1"/>
              <a:t>glutamyltyrosine</a:t>
            </a:r>
            <a:r>
              <a:rPr lang="en-US" altLang="ko-KR" sz="1600" dirty="0"/>
              <a:t>, g-</a:t>
            </a:r>
            <a:r>
              <a:rPr lang="en-US" altLang="ko-KR" sz="1600" dirty="0" err="1"/>
              <a:t>glutamylphenylalanine</a:t>
            </a:r>
            <a:r>
              <a:rPr lang="ko-KR" altLang="en-US" sz="1600" dirty="0"/>
              <a:t>와는 음의 상관관계에 </a:t>
            </a:r>
            <a:r>
              <a:rPr lang="ko-KR" altLang="en-US" sz="1600" dirty="0" smtClean="0"/>
              <a:t>있다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12172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</a:t>
            </a:r>
            <a:r>
              <a:rPr lang="ko-KR" altLang="en-US" dirty="0"/>
              <a:t> </a:t>
            </a:r>
            <a:r>
              <a:rPr lang="ko-KR" altLang="en-US" dirty="0" err="1"/>
              <a:t>후성유전학적</a:t>
            </a:r>
            <a:r>
              <a:rPr lang="ko-KR" altLang="en-US" dirty="0"/>
              <a:t> 변화 </a:t>
            </a:r>
            <a:br>
              <a:rPr lang="ko-KR" altLang="en-US" dirty="0"/>
            </a:br>
            <a:r>
              <a:rPr lang="en-US" altLang="ko-KR" dirty="0"/>
              <a:t>(Epigenetic Alterations)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600" dirty="0"/>
              <a:t>노화는 수많은 </a:t>
            </a:r>
            <a:r>
              <a:rPr lang="ko-KR" altLang="en-US" sz="1600" dirty="0" err="1"/>
              <a:t>후성학적</a:t>
            </a:r>
            <a:r>
              <a:rPr lang="ko-KR" altLang="en-US" sz="1600" dirty="0"/>
              <a:t> 변화를 수반하며</a:t>
            </a:r>
            <a:r>
              <a:rPr lang="en-US" altLang="ko-KR" sz="1600" dirty="0"/>
              <a:t>, </a:t>
            </a:r>
            <a:r>
              <a:rPr lang="ko-KR" altLang="en-US" sz="1600" dirty="0"/>
              <a:t>이런 변화를 </a:t>
            </a:r>
            <a:r>
              <a:rPr lang="ko-KR" altLang="en-US" sz="1600" dirty="0" err="1"/>
              <a:t>촉매하는</a:t>
            </a:r>
            <a:r>
              <a:rPr lang="ko-KR" altLang="en-US" sz="1600" dirty="0"/>
              <a:t> 많은 효소는 </a:t>
            </a:r>
            <a:r>
              <a:rPr lang="ko-KR" altLang="en-US" sz="1600" dirty="0" err="1"/>
              <a:t>중간체</a:t>
            </a:r>
            <a:r>
              <a:rPr lang="en-US" altLang="ko-KR" sz="1600" dirty="0"/>
              <a:t>(intermediate) </a:t>
            </a:r>
            <a:r>
              <a:rPr lang="ko-KR" altLang="en-US" sz="1600" dirty="0"/>
              <a:t>대사에 의해 발생되는 </a:t>
            </a:r>
            <a:r>
              <a:rPr lang="en-US" altLang="ko-KR" sz="1600" dirty="0"/>
              <a:t>cofactor</a:t>
            </a:r>
            <a:r>
              <a:rPr lang="ko-KR" altLang="en-US" sz="1600" dirty="0"/>
              <a:t>와 기질</a:t>
            </a:r>
            <a:r>
              <a:rPr lang="en-US" altLang="ko-KR" sz="1600" dirty="0"/>
              <a:t>(substrates)</a:t>
            </a:r>
            <a:r>
              <a:rPr lang="ko-KR" altLang="en-US" sz="1600" dirty="0"/>
              <a:t>를 이용하는데</a:t>
            </a:r>
            <a:r>
              <a:rPr lang="en-US" altLang="ko-KR" sz="1600" dirty="0"/>
              <a:t>, </a:t>
            </a:r>
            <a:r>
              <a:rPr lang="ko-KR" altLang="en-US" sz="1600" dirty="0"/>
              <a:t>이는 노화의 </a:t>
            </a:r>
            <a:r>
              <a:rPr lang="ko-KR" altLang="en-US" sz="1600" dirty="0" err="1"/>
              <a:t>후성학적</a:t>
            </a:r>
            <a:r>
              <a:rPr lang="ko-KR" altLang="en-US" sz="1600" dirty="0"/>
              <a:t> 조절과 대사와 강한 연관성이 있음을 제시해준다</a:t>
            </a:r>
            <a:r>
              <a:rPr lang="en-US" altLang="ko-KR" sz="1600" dirty="0"/>
              <a:t>. </a:t>
            </a:r>
            <a:r>
              <a:rPr lang="ko-KR" altLang="en-US" sz="1600" dirty="0"/>
              <a:t>노화에 따른 말초 혈액의 변화와 관련 있는 유전자의 </a:t>
            </a:r>
            <a:r>
              <a:rPr lang="en-US" altLang="ko-KR" sz="1600" dirty="0"/>
              <a:t>enhancer</a:t>
            </a:r>
            <a:r>
              <a:rPr lang="ko-KR" altLang="en-US" sz="1600" dirty="0"/>
              <a:t>와 </a:t>
            </a:r>
            <a:r>
              <a:rPr lang="en-US" altLang="ko-KR" sz="1600" dirty="0"/>
              <a:t>insulator </a:t>
            </a:r>
            <a:r>
              <a:rPr lang="ko-KR" altLang="en-US" sz="1600" dirty="0"/>
              <a:t>지역에서는 </a:t>
            </a:r>
            <a:r>
              <a:rPr lang="en-US" altLang="ko-KR" sz="1600" dirty="0" err="1"/>
              <a:t>CpG</a:t>
            </a:r>
            <a:r>
              <a:rPr lang="en-US" altLang="ko-KR" sz="1600" dirty="0"/>
              <a:t> </a:t>
            </a:r>
            <a:r>
              <a:rPr lang="ko-KR" altLang="en-US" sz="1600" dirty="0"/>
              <a:t>메틸화 부위</a:t>
            </a:r>
            <a:r>
              <a:rPr lang="en-US" altLang="ko-KR" sz="1600" dirty="0"/>
              <a:t>(methylation sites)</a:t>
            </a:r>
            <a:r>
              <a:rPr lang="ko-KR" altLang="en-US" sz="1600" dirty="0"/>
              <a:t>가 많이 존재한다</a:t>
            </a:r>
            <a:r>
              <a:rPr lang="en-US" altLang="ko-KR" sz="1600" dirty="0"/>
              <a:t>. </a:t>
            </a:r>
          </a:p>
          <a:p>
            <a:r>
              <a:rPr lang="ko-KR" altLang="en-US" sz="1600" dirty="0"/>
              <a:t>개인의 “전사적 노화</a:t>
            </a:r>
            <a:r>
              <a:rPr lang="en-US" altLang="ko-KR" sz="1600" dirty="0"/>
              <a:t>(transcriptomic age)”</a:t>
            </a:r>
            <a:r>
              <a:rPr lang="ko-KR" altLang="en-US" sz="1600" dirty="0"/>
              <a:t>는 혈압 상승</a:t>
            </a:r>
            <a:r>
              <a:rPr lang="en-US" altLang="ko-KR" sz="1600" dirty="0"/>
              <a:t>, </a:t>
            </a:r>
            <a:r>
              <a:rPr lang="ko-KR" altLang="en-US" sz="1600" dirty="0"/>
              <a:t>포도당과 콜레스테롤의 혈액 내 증가</a:t>
            </a:r>
            <a:r>
              <a:rPr lang="en-US" altLang="ko-KR" sz="1600" dirty="0"/>
              <a:t>, </a:t>
            </a:r>
            <a:r>
              <a:rPr lang="ko-KR" altLang="en-US" sz="1600" dirty="0"/>
              <a:t>높은 </a:t>
            </a:r>
            <a:r>
              <a:rPr lang="ko-KR" altLang="en-US" sz="1600" dirty="0" err="1"/>
              <a:t>체질량</a:t>
            </a:r>
            <a:r>
              <a:rPr lang="ko-KR" altLang="en-US" sz="1600" dirty="0"/>
              <a:t> 지수</a:t>
            </a:r>
            <a:r>
              <a:rPr lang="en-US" altLang="ko-KR" sz="1600" dirty="0"/>
              <a:t>(body mass index) </a:t>
            </a:r>
            <a:r>
              <a:rPr lang="ko-KR" altLang="en-US" sz="1600" dirty="0"/>
              <a:t>같은 대사 증후군의 발병 가능성과 관련성이 있다</a:t>
            </a:r>
            <a:r>
              <a:rPr lang="en-US" altLang="ko-KR" sz="1600" dirty="0"/>
              <a:t>. </a:t>
            </a:r>
            <a:r>
              <a:rPr lang="ko-KR" altLang="en-US" sz="1600" dirty="0"/>
              <a:t>실제 축적된 데이터들은 굶었을 경우에 유도되는 </a:t>
            </a:r>
            <a:r>
              <a:rPr lang="en-US" altLang="ko-KR" sz="1600" dirty="0"/>
              <a:t>acetyl-coenzyme A</a:t>
            </a:r>
            <a:r>
              <a:rPr lang="ko-KR" altLang="en-US" sz="1600" dirty="0"/>
              <a:t>의 감소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메티오닌</a:t>
            </a:r>
            <a:r>
              <a:rPr lang="ko-KR" altLang="en-US" sz="1600" dirty="0"/>
              <a:t> 제한과 관련된 </a:t>
            </a:r>
            <a:r>
              <a:rPr lang="en-US" altLang="ko-KR" sz="1600" dirty="0" err="1" smtClean="0"/>
              <a:t>Sadenosylmethionine</a:t>
            </a:r>
            <a:r>
              <a:rPr lang="en-US" altLang="ko-KR" sz="1600" dirty="0" smtClean="0"/>
              <a:t>(SAM</a:t>
            </a:r>
            <a:r>
              <a:rPr lang="en-US" altLang="ko-KR" sz="1600" dirty="0"/>
              <a:t>)</a:t>
            </a:r>
            <a:r>
              <a:rPr lang="ko-KR" altLang="en-US" sz="1600" dirty="0"/>
              <a:t>의 소모 같은 주요 대사적 변화가 </a:t>
            </a:r>
            <a:r>
              <a:rPr lang="ko-KR" altLang="en-US" sz="1600" dirty="0" err="1"/>
              <a:t>염색질</a:t>
            </a:r>
            <a:r>
              <a:rPr lang="en-US" altLang="ko-KR" sz="1600" dirty="0"/>
              <a:t>(</a:t>
            </a:r>
            <a:r>
              <a:rPr lang="en-US" altLang="ko-KR" sz="1600" dirty="0" smtClean="0"/>
              <a:t>chromatin</a:t>
            </a:r>
            <a:r>
              <a:rPr lang="en-US" altLang="ko-KR" sz="1600" dirty="0"/>
              <a:t>)</a:t>
            </a:r>
            <a:r>
              <a:rPr lang="ko-KR" altLang="en-US" sz="1600" dirty="0"/>
              <a:t>의 </a:t>
            </a:r>
            <a:r>
              <a:rPr lang="ko-KR" altLang="en-US" sz="1600" dirty="0" err="1"/>
              <a:t>아세틸화</a:t>
            </a:r>
            <a:r>
              <a:rPr lang="en-US" altLang="ko-KR" sz="1600" dirty="0"/>
              <a:t>(acetylation) </a:t>
            </a:r>
            <a:r>
              <a:rPr lang="ko-KR" altLang="en-US" sz="1600" dirty="0"/>
              <a:t>및 메틸화</a:t>
            </a:r>
            <a:r>
              <a:rPr lang="en-US" altLang="ko-KR" sz="1600" dirty="0"/>
              <a:t>(</a:t>
            </a:r>
            <a:r>
              <a:rPr lang="en-US" altLang="ko-KR" sz="1600" dirty="0" smtClean="0"/>
              <a:t>methylation</a:t>
            </a:r>
            <a:r>
              <a:rPr lang="en-US" altLang="ko-KR" sz="1600" dirty="0"/>
              <a:t>)</a:t>
            </a:r>
            <a:r>
              <a:rPr lang="ko-KR" altLang="en-US" sz="1600" dirty="0"/>
              <a:t>에 영향을 끼친다고 말해준다</a:t>
            </a:r>
            <a:r>
              <a:rPr lang="en-US" altLang="ko-KR" sz="1600" dirty="0"/>
              <a:t>. </a:t>
            </a:r>
          </a:p>
          <a:p>
            <a:r>
              <a:rPr lang="ko-KR" altLang="en-US" sz="1600" dirty="0"/>
              <a:t>한 세대</a:t>
            </a:r>
            <a:r>
              <a:rPr lang="en-US" altLang="ko-KR" sz="1600" dirty="0"/>
              <a:t>(generation)</a:t>
            </a:r>
            <a:r>
              <a:rPr lang="ko-KR" altLang="en-US" sz="1600" dirty="0"/>
              <a:t>로부터 다음 세대로 대사적 지표들이 전달된다는 것은 모든 세포에 영향을 끼치는 </a:t>
            </a:r>
            <a:r>
              <a:rPr lang="ko-KR" altLang="en-US" sz="1600" dirty="0" err="1"/>
              <a:t>후성유전학적</a:t>
            </a:r>
            <a:r>
              <a:rPr lang="ko-KR" altLang="en-US" sz="1600" dirty="0"/>
              <a:t> 변화의 단순한 패턴으로 설명하기가 아직은 어렵다</a:t>
            </a:r>
            <a:r>
              <a:rPr lang="en-US" altLang="ko-KR" sz="1600" dirty="0"/>
              <a:t>. </a:t>
            </a:r>
          </a:p>
          <a:p>
            <a:r>
              <a:rPr lang="ko-KR" altLang="en-US" sz="1600" dirty="0"/>
              <a:t>대사적 접근 방법 또는 </a:t>
            </a:r>
            <a:r>
              <a:rPr lang="en-US" altLang="ko-KR" sz="1600" dirty="0"/>
              <a:t>SIRT6 </a:t>
            </a:r>
            <a:r>
              <a:rPr lang="ko-KR" altLang="en-US" sz="1600" dirty="0"/>
              <a:t>같은 관련 효소의 활성을 향상시킴으로써 </a:t>
            </a:r>
            <a:r>
              <a:rPr lang="ko-KR" altLang="en-US" sz="1600" dirty="0" err="1"/>
              <a:t>후성유전체를</a:t>
            </a:r>
            <a:r>
              <a:rPr lang="ko-KR" altLang="en-US" sz="1600" dirty="0"/>
              <a:t> 제어하는 것은 노화 관련된 질환을 개선시키고 수명을 연장시킬 수 있을 것으로 판단된다</a:t>
            </a:r>
            <a:r>
              <a:rPr lang="en-US" altLang="ko-KR" sz="1600" dirty="0"/>
              <a:t>.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557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</a:t>
            </a:r>
            <a:r>
              <a:rPr lang="ko-KR" altLang="en-US" dirty="0"/>
              <a:t> 단백질 항상성의 손실 </a:t>
            </a:r>
            <a:br>
              <a:rPr lang="ko-KR" altLang="en-US" dirty="0"/>
            </a:br>
            <a:r>
              <a:rPr lang="en-US" altLang="ko-KR" dirty="0"/>
              <a:t>(loss of </a:t>
            </a:r>
            <a:r>
              <a:rPr lang="en-US" altLang="ko-KR" dirty="0" err="1"/>
              <a:t>proteostasis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sz="1800" dirty="0" smtClean="0"/>
              <a:t>노화 및 다양한 노화 관련 질환은 손상된 단백질 항상성의 손실과 상관이 있다</a:t>
            </a:r>
            <a:r>
              <a:rPr lang="en-US" altLang="ko-KR" sz="1800" dirty="0" smtClean="0"/>
              <a:t>. </a:t>
            </a:r>
            <a:r>
              <a:rPr lang="ko-KR" altLang="en-US" sz="1800" dirty="0" err="1" smtClean="0"/>
              <a:t>샤페론</a:t>
            </a:r>
            <a:r>
              <a:rPr lang="en-US" altLang="ko-KR" sz="1800" dirty="0" smtClean="0"/>
              <a:t>(chaperone)</a:t>
            </a:r>
            <a:r>
              <a:rPr lang="ko-KR" altLang="en-US" sz="1800" dirty="0" smtClean="0"/>
              <a:t>의 복잡한 네트워크와 관련 있는 </a:t>
            </a:r>
            <a:r>
              <a:rPr lang="ko-KR" altLang="en-US" sz="1800" dirty="0" err="1" smtClean="0"/>
              <a:t>폴딩</a:t>
            </a:r>
            <a:r>
              <a:rPr lang="en-US" altLang="ko-KR" sz="1800" dirty="0" smtClean="0"/>
              <a:t>(folding) </a:t>
            </a:r>
            <a:r>
              <a:rPr lang="ko-KR" altLang="en-US" sz="1800" dirty="0" smtClean="0"/>
              <a:t>기전과 </a:t>
            </a:r>
            <a:r>
              <a:rPr lang="ko-KR" altLang="en-US" sz="1800" dirty="0" err="1" smtClean="0"/>
              <a:t>유비퀴틴</a:t>
            </a:r>
            <a:r>
              <a:rPr lang="en-US" altLang="ko-KR" sz="1800" dirty="0" smtClean="0"/>
              <a:t>-</a:t>
            </a:r>
            <a:r>
              <a:rPr lang="ko-KR" altLang="en-US" sz="1800" dirty="0" err="1" smtClean="0"/>
              <a:t>프로테아좀</a:t>
            </a:r>
            <a:r>
              <a:rPr lang="en-US" altLang="ko-KR" sz="1800" dirty="0" smtClean="0"/>
              <a:t>(ubiquitin-proteasome) </a:t>
            </a:r>
            <a:r>
              <a:rPr lang="ko-KR" altLang="en-US" sz="1800" dirty="0" smtClean="0"/>
              <a:t>및 자가포식</a:t>
            </a:r>
            <a:r>
              <a:rPr lang="en-US" altLang="ko-KR" sz="1800" dirty="0" smtClean="0"/>
              <a:t>-</a:t>
            </a:r>
            <a:r>
              <a:rPr lang="ko-KR" altLang="en-US" sz="1800" dirty="0" err="1" smtClean="0"/>
              <a:t>리소좀</a:t>
            </a:r>
            <a:r>
              <a:rPr lang="en-US" altLang="ko-KR" sz="1800" dirty="0" smtClean="0"/>
              <a:t>(autophagy-lysosome)</a:t>
            </a:r>
            <a:r>
              <a:rPr lang="ko-KR" altLang="en-US" sz="1800" dirty="0" smtClean="0"/>
              <a:t>에 의한 분해 과정에 의해 </a:t>
            </a:r>
            <a:r>
              <a:rPr lang="ko-KR" altLang="en-US" sz="1800" dirty="0" err="1" smtClean="0"/>
              <a:t>단백질체의</a:t>
            </a:r>
            <a:r>
              <a:rPr lang="ko-KR" altLang="en-US" sz="1800" dirty="0" smtClean="0"/>
              <a:t> 정상적인 상태는 보존이 된다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err="1" smtClean="0"/>
              <a:t>프로테아좀</a:t>
            </a:r>
            <a:r>
              <a:rPr lang="ko-KR" altLang="en-US" sz="1800" dirty="0" smtClean="0"/>
              <a:t> 활성은 시간에 따라 감퇴를 하게 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노화되는 세포 및 조직의 </a:t>
            </a:r>
            <a:r>
              <a:rPr lang="ko-KR" altLang="en-US" sz="1800" dirty="0" err="1" smtClean="0"/>
              <a:t>단백질체에</a:t>
            </a:r>
            <a:r>
              <a:rPr lang="ko-KR" altLang="en-US" sz="1800" dirty="0" smtClean="0"/>
              <a:t> 변화를 일으키게 된다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반면에 건강한</a:t>
            </a:r>
            <a:r>
              <a:rPr lang="en-US" altLang="ko-KR" sz="1800" dirty="0" smtClean="0"/>
              <a:t>100</a:t>
            </a:r>
            <a:r>
              <a:rPr lang="ko-KR" altLang="en-US" sz="1800" dirty="0" smtClean="0"/>
              <a:t>세 이상의 사람들은 주목할 만한 </a:t>
            </a:r>
            <a:r>
              <a:rPr lang="ko-KR" altLang="en-US" sz="1800" dirty="0" err="1" smtClean="0"/>
              <a:t>프로테아좀의</a:t>
            </a:r>
            <a:r>
              <a:rPr lang="ko-KR" altLang="en-US" sz="1800" dirty="0" smtClean="0"/>
              <a:t> 활성을 보유하고 있다고 관찰되었다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효모의 수명에서 향상된 </a:t>
            </a:r>
            <a:r>
              <a:rPr lang="ko-KR" altLang="en-US" sz="1800" dirty="0" err="1" smtClean="0"/>
              <a:t>프로테아좀의</a:t>
            </a:r>
            <a:r>
              <a:rPr lang="ko-KR" altLang="en-US" sz="1800" dirty="0" smtClean="0"/>
              <a:t> 활성은 실제 </a:t>
            </a:r>
            <a:r>
              <a:rPr lang="en-US" altLang="ko-KR" sz="1800" dirty="0" smtClean="0"/>
              <a:t>AMP-activated protein kinase(AMPK) </a:t>
            </a:r>
            <a:r>
              <a:rPr lang="ko-KR" altLang="en-US" sz="1800" dirty="0" smtClean="0"/>
              <a:t>신호 전달 경로에 영향을 끼치는 것으로 알려졌다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정상적 노화를 수반하는 가장 중요한 변화 중 하나는 자가포식 기능의 감퇴이다</a:t>
            </a:r>
            <a:r>
              <a:rPr lang="en-US" altLang="ko-KR" sz="1800" dirty="0" smtClean="0"/>
              <a:t>. Lysosomal </a:t>
            </a:r>
            <a:r>
              <a:rPr lang="en-US" altLang="ko-KR" sz="1800" dirty="0" err="1" smtClean="0"/>
              <a:t>asscociated</a:t>
            </a:r>
            <a:r>
              <a:rPr lang="en-US" altLang="ko-KR" sz="1800" dirty="0" smtClean="0"/>
              <a:t> membrane protein 2(Lamp2)</a:t>
            </a:r>
            <a:r>
              <a:rPr lang="ko-KR" altLang="en-US" sz="1800" dirty="0" smtClean="0"/>
              <a:t>의 발현을 간에서 억제시킬 경우 당</a:t>
            </a:r>
            <a:r>
              <a:rPr lang="en-US" altLang="ko-KR" sz="1800" dirty="0" smtClean="0"/>
              <a:t>(carbohydrate) </a:t>
            </a:r>
            <a:r>
              <a:rPr lang="ko-KR" altLang="en-US" sz="1800" dirty="0" smtClean="0"/>
              <a:t>및 지질대사</a:t>
            </a:r>
            <a:r>
              <a:rPr lang="en-US" altLang="ko-KR" sz="1800" dirty="0" smtClean="0"/>
              <a:t>(lipid metabolism)</a:t>
            </a:r>
            <a:r>
              <a:rPr lang="ko-KR" altLang="en-US" sz="1800" dirty="0" smtClean="0"/>
              <a:t>에 관여하는 효소들이 축적이 되어 포도당 생성 기능이 감소하고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포도당 분해가 증가하고 간 </a:t>
            </a:r>
            <a:r>
              <a:rPr lang="ko-KR" altLang="en-US" sz="1800" dirty="0" err="1" smtClean="0"/>
              <a:t>지방증</a:t>
            </a:r>
            <a:r>
              <a:rPr lang="en-US" altLang="ko-KR" sz="1800" dirty="0" smtClean="0"/>
              <a:t>(hepatic steatosis)</a:t>
            </a:r>
            <a:r>
              <a:rPr lang="ko-KR" altLang="en-US" sz="1800" dirty="0" smtClean="0"/>
              <a:t>이 일어났다</a:t>
            </a:r>
            <a:r>
              <a:rPr lang="en-US" altLang="ko-KR" sz="1800" dirty="0" smtClean="0"/>
              <a:t>. Atg5 </a:t>
            </a:r>
            <a:r>
              <a:rPr lang="ko-KR" altLang="en-US" sz="1800" dirty="0" smtClean="0"/>
              <a:t>같은 자가포식을 촉진하도록 유전적인 조작을 한 경우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생쥐의 수명이 증가되었으며 인슐린 민감도</a:t>
            </a:r>
            <a:r>
              <a:rPr lang="en-US" altLang="ko-KR" sz="1800" dirty="0" smtClean="0"/>
              <a:t>(insulin sensitivity) </a:t>
            </a:r>
            <a:r>
              <a:rPr lang="ko-KR" altLang="en-US" sz="1800" dirty="0" smtClean="0"/>
              <a:t>및 운동 기능이 향상되었으며 살도 찌지 않았다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반면에 자가포식 기능이 결핍될 경우 </a:t>
            </a:r>
            <a:r>
              <a:rPr lang="en-US" altLang="ko-KR" sz="1800" dirty="0" smtClean="0"/>
              <a:t>klotho(KI) </a:t>
            </a:r>
            <a:r>
              <a:rPr lang="ko-KR" altLang="en-US" sz="1800" dirty="0" smtClean="0"/>
              <a:t>결핍을 겪는 생쥐에서처럼 노화가 촉진되며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동맥경화증</a:t>
            </a:r>
            <a:r>
              <a:rPr lang="en-US" altLang="ko-KR" sz="1800" dirty="0" smtClean="0"/>
              <a:t>(arteriosclerosis) </a:t>
            </a:r>
            <a:r>
              <a:rPr lang="ko-KR" altLang="en-US" sz="1800" dirty="0" smtClean="0"/>
              <a:t>같은 </a:t>
            </a:r>
            <a:r>
              <a:rPr lang="ko-KR" altLang="en-US" sz="1800" dirty="0" err="1" smtClean="0"/>
              <a:t>조로증</a:t>
            </a:r>
            <a:r>
              <a:rPr lang="ko-KR" altLang="en-US" sz="1800" dirty="0" smtClean="0"/>
              <a:t> 증세가 나타났고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기저 수준으로 자가포식이 감소되었다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반대로 </a:t>
            </a:r>
            <a:r>
              <a:rPr lang="en-US" altLang="ko-KR" sz="1800" dirty="0" smtClean="0"/>
              <a:t>KI</a:t>
            </a:r>
            <a:r>
              <a:rPr lang="ko-KR" altLang="en-US" sz="1800" dirty="0" smtClean="0"/>
              <a:t>를 </a:t>
            </a:r>
            <a:r>
              <a:rPr lang="ko-KR" altLang="en-US" sz="1800" dirty="0" err="1" smtClean="0"/>
              <a:t>과발현</a:t>
            </a:r>
            <a:r>
              <a:rPr lang="ko-KR" altLang="en-US" sz="1800" dirty="0" smtClean="0"/>
              <a:t> 시켰을 경우 수명이 연장되었으며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세포를 보호하는 자가포식 기능이 향상되었다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이러한 결과는 </a:t>
            </a:r>
            <a:r>
              <a:rPr lang="en-US" altLang="ko-KR" sz="1800" dirty="0" smtClean="0"/>
              <a:t>KI </a:t>
            </a:r>
            <a:r>
              <a:rPr lang="ko-KR" altLang="en-US" sz="1800" dirty="0" smtClean="0"/>
              <a:t>발현의 차이가 자가포식 기능의 변화에 영향을 끼치며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결국에는 노화에 영향을 끼친다는 점을 제시해준다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결론적으로 노화와 관련된 대사적인 변화는 단백질 항상성 네트워크의 붕괴를 가져올 수도 있다는 것이다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399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</a:t>
            </a:r>
            <a:r>
              <a:rPr lang="ko-KR" altLang="en-US" dirty="0"/>
              <a:t> 영양소 감지 이상 </a:t>
            </a:r>
            <a:br>
              <a:rPr lang="ko-KR" altLang="en-US" dirty="0"/>
            </a:br>
            <a:r>
              <a:rPr lang="en-US" altLang="ko-KR" dirty="0"/>
              <a:t>(Deregulated nutrient sensing)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900" dirty="0" smtClean="0"/>
              <a:t>영양소 수준의 변동을 감지하고 대응하는 서로 다른 신호 경로들은 노화 과정 및 대사 증후군을 겪고 있는 동안에는 일반적으로 조절이 잘 되지 않는다</a:t>
            </a:r>
            <a:r>
              <a:rPr lang="en-US" altLang="ko-KR" sz="1900" dirty="0" smtClean="0"/>
              <a:t>. “</a:t>
            </a:r>
            <a:r>
              <a:rPr lang="ko-KR" altLang="en-US" sz="1900" dirty="0" smtClean="0"/>
              <a:t>인슐린과 </a:t>
            </a:r>
            <a:r>
              <a:rPr lang="en-US" altLang="ko-KR" sz="1900" dirty="0" smtClean="0"/>
              <a:t>IGF1 </a:t>
            </a:r>
            <a:r>
              <a:rPr lang="ko-KR" altLang="en-US" sz="1900" dirty="0" smtClean="0"/>
              <a:t>신호 전달” 경로는 두드러진 노화 조절 효과를 가진다</a:t>
            </a:r>
            <a:r>
              <a:rPr lang="en-US" altLang="ko-KR" sz="1900" dirty="0" smtClean="0"/>
              <a:t>. </a:t>
            </a:r>
            <a:r>
              <a:rPr lang="ko-KR" altLang="en-US" sz="1900" dirty="0" smtClean="0"/>
              <a:t>여러 종</a:t>
            </a:r>
            <a:r>
              <a:rPr lang="en-US" altLang="ko-KR" sz="1900" dirty="0" smtClean="0"/>
              <a:t>(species)</a:t>
            </a:r>
            <a:r>
              <a:rPr lang="ko-KR" altLang="en-US" sz="1900" dirty="0" smtClean="0"/>
              <a:t>에 걸쳐서 수명을 연장하는 효과적인 방법은 칼로리 제한</a:t>
            </a:r>
            <a:r>
              <a:rPr lang="en-US" altLang="ko-KR" sz="1900" dirty="0" smtClean="0"/>
              <a:t>(caloric restriction, CR)</a:t>
            </a:r>
            <a:r>
              <a:rPr lang="ko-KR" altLang="en-US" sz="1900" dirty="0" smtClean="0"/>
              <a:t>이며</a:t>
            </a:r>
            <a:r>
              <a:rPr lang="en-US" altLang="ko-KR" sz="1900" dirty="0" smtClean="0"/>
              <a:t>, IIS (insulin/IGF-1) </a:t>
            </a:r>
            <a:r>
              <a:rPr lang="ko-KR" altLang="en-US" sz="1900" dirty="0" smtClean="0"/>
              <a:t>경로의 억제에 의존하고 </a:t>
            </a:r>
            <a:r>
              <a:rPr lang="en-US" altLang="ko-KR" sz="1900" dirty="0" smtClean="0"/>
              <a:t>FOXO </a:t>
            </a:r>
            <a:r>
              <a:rPr lang="ko-KR" altLang="en-US" sz="1900" dirty="0" smtClean="0"/>
              <a:t>단백질의 활성 및 </a:t>
            </a:r>
            <a:r>
              <a:rPr lang="en-US" altLang="ko-KR" sz="1900" dirty="0" err="1" smtClean="0"/>
              <a:t>mTOR</a:t>
            </a:r>
            <a:r>
              <a:rPr lang="en-US" altLang="ko-KR" sz="1900" dirty="0" smtClean="0"/>
              <a:t> </a:t>
            </a:r>
            <a:r>
              <a:rPr lang="ko-KR" altLang="en-US" sz="1900" dirty="0" smtClean="0"/>
              <a:t>억제와 관련이 있다</a:t>
            </a:r>
            <a:r>
              <a:rPr lang="en-US" altLang="ko-KR" sz="1900" dirty="0" smtClean="0"/>
              <a:t>. </a:t>
            </a:r>
          </a:p>
          <a:p>
            <a:r>
              <a:rPr lang="en-US" altLang="ko-KR" sz="1900" dirty="0" smtClean="0"/>
              <a:t>AMPK</a:t>
            </a:r>
            <a:r>
              <a:rPr lang="ko-KR" altLang="en-US" sz="1900" dirty="0" smtClean="0"/>
              <a:t>와 </a:t>
            </a:r>
            <a:r>
              <a:rPr lang="en-US" altLang="ko-KR" sz="1900" dirty="0" smtClean="0"/>
              <a:t>SIRTUINS</a:t>
            </a:r>
            <a:r>
              <a:rPr lang="ko-KR" altLang="en-US" sz="1900" dirty="0" smtClean="0"/>
              <a:t>는 노화를 겪게 됨에 따라 발현이 감소되는데</a:t>
            </a:r>
            <a:r>
              <a:rPr lang="en-US" altLang="ko-KR" sz="1900" dirty="0" smtClean="0"/>
              <a:t>, </a:t>
            </a:r>
            <a:r>
              <a:rPr lang="ko-KR" altLang="en-US" sz="1900" dirty="0" smtClean="0"/>
              <a:t>이들을 약리적으로 활성화시키면 수명이 연장된다</a:t>
            </a:r>
            <a:r>
              <a:rPr lang="en-US" altLang="ko-KR" sz="1900" dirty="0" smtClean="0"/>
              <a:t>. </a:t>
            </a:r>
            <a:r>
              <a:rPr lang="ko-KR" altLang="en-US" sz="1900" dirty="0" err="1" smtClean="0"/>
              <a:t>예쁜꼬마선충</a:t>
            </a:r>
            <a:r>
              <a:rPr lang="en-US" altLang="ko-KR" sz="1900" dirty="0" smtClean="0"/>
              <a:t>(</a:t>
            </a:r>
            <a:r>
              <a:rPr lang="en-US" altLang="ko-KR" sz="1900" dirty="0" err="1" smtClean="0"/>
              <a:t>C.elegans</a:t>
            </a:r>
            <a:r>
              <a:rPr lang="en-US" altLang="ko-KR" sz="1900" dirty="0" smtClean="0"/>
              <a:t>)</a:t>
            </a:r>
            <a:r>
              <a:rPr lang="ko-KR" altLang="en-US" sz="1900" dirty="0" smtClean="0"/>
              <a:t>의 단백질인 </a:t>
            </a:r>
            <a:r>
              <a:rPr lang="en-US" altLang="ko-KR" sz="1900" dirty="0" smtClean="0"/>
              <a:t>AAK-2(AMPK alpha subunit</a:t>
            </a:r>
            <a:r>
              <a:rPr lang="ko-KR" altLang="en-US" sz="1900" dirty="0" smtClean="0"/>
              <a:t>의 </a:t>
            </a:r>
            <a:r>
              <a:rPr lang="en-US" altLang="ko-KR" sz="1900" dirty="0" smtClean="0"/>
              <a:t>homologue)</a:t>
            </a:r>
            <a:r>
              <a:rPr lang="ko-KR" altLang="en-US" sz="1900" dirty="0" smtClean="0"/>
              <a:t>이 수명을 연장시키는 데 필요하다고 관찰되었다</a:t>
            </a:r>
            <a:r>
              <a:rPr lang="en-US" altLang="ko-KR" sz="1900" dirty="0" smtClean="0"/>
              <a:t>. SIRT1</a:t>
            </a:r>
            <a:r>
              <a:rPr lang="ko-KR" altLang="en-US" sz="1900" dirty="0" smtClean="0"/>
              <a:t>은 주요 </a:t>
            </a:r>
            <a:r>
              <a:rPr lang="en-US" altLang="ko-KR" sz="1900" dirty="0" smtClean="0"/>
              <a:t>cofactor</a:t>
            </a:r>
            <a:r>
              <a:rPr lang="ko-KR" altLang="en-US" sz="1900" dirty="0" smtClean="0"/>
              <a:t>인 </a:t>
            </a:r>
            <a:r>
              <a:rPr lang="en-US" altLang="ko-KR" sz="1900" dirty="0" smtClean="0"/>
              <a:t>NAD+</a:t>
            </a:r>
            <a:r>
              <a:rPr lang="ko-KR" altLang="en-US" sz="1900" dirty="0" smtClean="0"/>
              <a:t>가 노화됨에 따라 고갈이 되면 활성이 줄어든다</a:t>
            </a:r>
            <a:r>
              <a:rPr lang="en-US" altLang="ko-KR" sz="1900" dirty="0" smtClean="0"/>
              <a:t>. NAD+ </a:t>
            </a:r>
            <a:r>
              <a:rPr lang="ko-KR" altLang="en-US" sz="1900" dirty="0" smtClean="0"/>
              <a:t>손실을 설명하는 기전은 생합성 효소 일종인 </a:t>
            </a:r>
            <a:r>
              <a:rPr lang="en-US" altLang="ko-KR" sz="1900" dirty="0" smtClean="0"/>
              <a:t>nicotinamide </a:t>
            </a:r>
            <a:r>
              <a:rPr lang="en-US" altLang="ko-KR" sz="1900" dirty="0" err="1" smtClean="0"/>
              <a:t>phosphoribosyltransferase</a:t>
            </a:r>
            <a:r>
              <a:rPr lang="en-US" altLang="ko-KR" sz="1900" dirty="0" smtClean="0"/>
              <a:t>(NAMPT)</a:t>
            </a:r>
            <a:r>
              <a:rPr lang="ko-KR" altLang="en-US" sz="1900" dirty="0" smtClean="0"/>
              <a:t>의 발현이 감소하고 </a:t>
            </a:r>
            <a:r>
              <a:rPr lang="en-US" altLang="ko-KR" sz="1900" dirty="0" smtClean="0"/>
              <a:t>NAD+</a:t>
            </a:r>
            <a:r>
              <a:rPr lang="ko-KR" altLang="en-US" sz="1900" dirty="0" smtClean="0"/>
              <a:t>를 소모하는 </a:t>
            </a:r>
            <a:r>
              <a:rPr lang="en-US" altLang="ko-KR" sz="1900" dirty="0" smtClean="0"/>
              <a:t>PARP1</a:t>
            </a:r>
            <a:r>
              <a:rPr lang="ko-KR" altLang="en-US" sz="1900" dirty="0" smtClean="0"/>
              <a:t>이 </a:t>
            </a:r>
            <a:r>
              <a:rPr lang="ko-KR" altLang="en-US" sz="1900" dirty="0" err="1" smtClean="0"/>
              <a:t>과활성화되기</a:t>
            </a:r>
            <a:r>
              <a:rPr lang="ko-KR" altLang="en-US" sz="1900" dirty="0" smtClean="0"/>
              <a:t> 때문이다</a:t>
            </a:r>
            <a:r>
              <a:rPr lang="en-US" altLang="ko-KR" sz="1900" dirty="0" smtClean="0"/>
              <a:t>. </a:t>
            </a:r>
            <a:r>
              <a:rPr lang="ko-KR" altLang="en-US" sz="1900" dirty="0" smtClean="0"/>
              <a:t>스트레스에 의해 유도되는 단백질인 </a:t>
            </a:r>
            <a:r>
              <a:rPr lang="en-US" altLang="ko-KR" sz="1900" dirty="0" err="1" smtClean="0"/>
              <a:t>Sestrin</a:t>
            </a:r>
            <a:r>
              <a:rPr lang="ko-KR" altLang="en-US" sz="1900" dirty="0" smtClean="0"/>
              <a:t>은 </a:t>
            </a:r>
            <a:r>
              <a:rPr lang="en-US" altLang="ko-KR" sz="1900" dirty="0" smtClean="0"/>
              <a:t>AMPK</a:t>
            </a:r>
            <a:r>
              <a:rPr lang="ko-KR" altLang="en-US" sz="1900" dirty="0" smtClean="0"/>
              <a:t>와 </a:t>
            </a:r>
            <a:r>
              <a:rPr lang="en-US" altLang="ko-KR" sz="1900" dirty="0" err="1" smtClean="0"/>
              <a:t>mTOR</a:t>
            </a:r>
            <a:r>
              <a:rPr lang="ko-KR" altLang="en-US" sz="1900" dirty="0" smtClean="0"/>
              <a:t>에 의해서 조절되는데</a:t>
            </a:r>
            <a:r>
              <a:rPr lang="en-US" altLang="ko-KR" sz="1900" dirty="0" smtClean="0"/>
              <a:t>, </a:t>
            </a:r>
            <a:r>
              <a:rPr lang="ko-KR" altLang="en-US" sz="1900" dirty="0" smtClean="0"/>
              <a:t>대사 항상성 조절자임이 밝혀졌으며 다양한 모델에서 노화 진행을 지연시키는 것으로 보인다</a:t>
            </a:r>
            <a:r>
              <a:rPr lang="en-US" altLang="ko-KR" sz="1900" dirty="0" smtClean="0"/>
              <a:t>. </a:t>
            </a:r>
            <a:endParaRPr lang="ko-KR" altLang="en-US" sz="1900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76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</a:t>
            </a:r>
            <a:r>
              <a:rPr lang="ko-KR" altLang="en-US" dirty="0"/>
              <a:t> 미토콘드리아 기능 이상 </a:t>
            </a:r>
            <a:br>
              <a:rPr lang="ko-KR" altLang="en-US" dirty="0"/>
            </a:br>
            <a:r>
              <a:rPr lang="en-US" altLang="ko-KR" dirty="0"/>
              <a:t>(</a:t>
            </a:r>
            <a:r>
              <a:rPr lang="en-US" altLang="ko-KR" dirty="0" smtClean="0"/>
              <a:t>Mitochondrial </a:t>
            </a:r>
            <a:r>
              <a:rPr lang="en-US" altLang="ko-KR" dirty="0"/>
              <a:t>dysfunction)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600" dirty="0"/>
              <a:t>인간의 노화는 일반적으로 미토콘드리아의 기능 이상의 진행과 연관이 있다</a:t>
            </a:r>
            <a:r>
              <a:rPr lang="en-US" altLang="ko-KR" sz="1600" dirty="0"/>
              <a:t>. </a:t>
            </a:r>
            <a:r>
              <a:rPr lang="ko-KR" altLang="en-US" sz="1600" dirty="0"/>
              <a:t>이 원인은 이용 가능한 </a:t>
            </a:r>
            <a:r>
              <a:rPr lang="en-US" altLang="ko-KR" sz="1600" dirty="0"/>
              <a:t>NAD+</a:t>
            </a:r>
            <a:r>
              <a:rPr lang="ko-KR" altLang="en-US" sz="1600" dirty="0"/>
              <a:t>의 감소로</a:t>
            </a:r>
            <a:r>
              <a:rPr lang="en-US" altLang="ko-KR" sz="1600" dirty="0"/>
              <a:t>, deacetylase</a:t>
            </a:r>
            <a:r>
              <a:rPr lang="ko-KR" altLang="en-US" sz="1600" dirty="0"/>
              <a:t>인 </a:t>
            </a:r>
            <a:r>
              <a:rPr lang="en-US" altLang="ko-KR" sz="1600" dirty="0"/>
              <a:t>SIRT1</a:t>
            </a:r>
            <a:r>
              <a:rPr lang="ko-KR" altLang="en-US" sz="1600" dirty="0"/>
              <a:t>의 기능적인 손상으로 인해 일어난다</a:t>
            </a:r>
            <a:r>
              <a:rPr lang="en-US" altLang="ko-KR" sz="1600" dirty="0"/>
              <a:t>. </a:t>
            </a:r>
            <a:r>
              <a:rPr lang="ko-KR" altLang="en-US" sz="1600" dirty="0"/>
              <a:t>실제 낮은 </a:t>
            </a:r>
            <a:r>
              <a:rPr lang="en-US" altLang="ko-KR" sz="1600" dirty="0"/>
              <a:t>SIRT1 </a:t>
            </a:r>
            <a:r>
              <a:rPr lang="ko-KR" altLang="en-US" sz="1600" dirty="0"/>
              <a:t>활성은 </a:t>
            </a:r>
            <a:r>
              <a:rPr lang="en-US" altLang="ko-KR" sz="1600" dirty="0"/>
              <a:t>PGC1 alpha, MYC, HIF1A</a:t>
            </a:r>
            <a:r>
              <a:rPr lang="ko-KR" altLang="en-US" sz="1600" dirty="0"/>
              <a:t>의 </a:t>
            </a:r>
            <a:r>
              <a:rPr lang="ko-KR" altLang="en-US" sz="1600" dirty="0" err="1"/>
              <a:t>아세틸화에</a:t>
            </a:r>
            <a:r>
              <a:rPr lang="ko-KR" altLang="en-US" sz="1600" dirty="0"/>
              <a:t> 의존적으로 활성을 감소시키는데</a:t>
            </a:r>
            <a:r>
              <a:rPr lang="en-US" altLang="ko-KR" sz="1600" dirty="0"/>
              <a:t>, </a:t>
            </a:r>
            <a:r>
              <a:rPr lang="ko-KR" altLang="en-US" sz="1600" dirty="0"/>
              <a:t>이런 현상은 </a:t>
            </a:r>
            <a:r>
              <a:rPr lang="en-US" altLang="ko-KR" sz="1600" dirty="0"/>
              <a:t>MYC, HIF1A</a:t>
            </a:r>
            <a:r>
              <a:rPr lang="ko-KR" altLang="en-US" sz="1600" dirty="0"/>
              <a:t>에 의존적인 발현을 보이는 미토콘드리아 전사인자인 </a:t>
            </a:r>
            <a:r>
              <a:rPr lang="en-US" altLang="ko-KR" sz="1600" dirty="0"/>
              <a:t>TFAM</a:t>
            </a:r>
            <a:r>
              <a:rPr lang="ko-KR" altLang="en-US" sz="1600" dirty="0"/>
              <a:t>을 기능을 제한한다</a:t>
            </a:r>
            <a:r>
              <a:rPr lang="en-US" altLang="ko-KR" sz="1600" dirty="0"/>
              <a:t>. </a:t>
            </a:r>
            <a:r>
              <a:rPr lang="ko-KR" altLang="en-US" sz="1600" dirty="0"/>
              <a:t>이러한 사례는 </a:t>
            </a:r>
            <a:r>
              <a:rPr lang="en-US" altLang="ko-KR" sz="1600" dirty="0"/>
              <a:t>1</a:t>
            </a:r>
            <a:r>
              <a:rPr lang="ko-KR" altLang="en-US" sz="1600" dirty="0"/>
              <a:t>개의 단일 대사물질의 세포 수준에서의 변화가 어떻게 미토콘드리아와 핵 간의 상호작용에 손상을 끼쳐 미토콘드리아 노화에 영향을 끼치는지를 잘 설명해준다</a:t>
            </a:r>
            <a:r>
              <a:rPr lang="en-US" altLang="ko-KR" sz="1600" dirty="0"/>
              <a:t>. </a:t>
            </a:r>
            <a:r>
              <a:rPr lang="ko-KR" altLang="en-US" sz="1600" dirty="0"/>
              <a:t>역설적으로</a:t>
            </a:r>
            <a:r>
              <a:rPr lang="en-US" altLang="ko-KR" sz="1600" dirty="0"/>
              <a:t>, </a:t>
            </a:r>
            <a:r>
              <a:rPr lang="ko-KR" altLang="en-US" sz="1600" dirty="0"/>
              <a:t>다양한 모델 동물에서는 미토콘드리아의 기능에 약하게 문제를 유발할 경우</a:t>
            </a:r>
            <a:r>
              <a:rPr lang="en-US" altLang="ko-KR" sz="1600" dirty="0"/>
              <a:t>, </a:t>
            </a:r>
            <a:r>
              <a:rPr lang="ko-KR" altLang="en-US" sz="1600" dirty="0"/>
              <a:t>수명 연장이 관찰되었다</a:t>
            </a:r>
            <a:r>
              <a:rPr lang="en-US" altLang="ko-KR" sz="1600" dirty="0"/>
              <a:t>. </a:t>
            </a:r>
            <a:r>
              <a:rPr lang="ko-KR" altLang="en-US" sz="1600" dirty="0"/>
              <a:t>예를 들어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예쁜꼬마선충에서</a:t>
            </a:r>
            <a:r>
              <a:rPr lang="ko-KR" altLang="en-US" sz="1600" dirty="0"/>
              <a:t> 부분적으로 미토콘드리아의 기능 이상이 일어나면 </a:t>
            </a:r>
            <a:r>
              <a:rPr lang="ko-KR" altLang="en-US" sz="1600" dirty="0" err="1"/>
              <a:t>히스톤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탈메틸화와</a:t>
            </a:r>
            <a:r>
              <a:rPr lang="ko-KR" altLang="en-US" sz="1600" dirty="0"/>
              <a:t> 연결된 </a:t>
            </a:r>
            <a:r>
              <a:rPr lang="ko-KR" altLang="en-US" sz="1600" dirty="0" err="1"/>
              <a:t>후성유전학적</a:t>
            </a:r>
            <a:r>
              <a:rPr lang="ko-KR" altLang="en-US" sz="1600" dirty="0"/>
              <a:t> 변화에 따라서 수명이 연장되며</a:t>
            </a:r>
            <a:r>
              <a:rPr lang="en-US" altLang="ko-KR" sz="1600" dirty="0"/>
              <a:t>, </a:t>
            </a:r>
            <a:r>
              <a:rPr lang="ko-KR" altLang="en-US" sz="1600" dirty="0"/>
              <a:t>이는 다수의 전사인자의 활성과 연관이 있다</a:t>
            </a:r>
            <a:r>
              <a:rPr lang="en-US" altLang="ko-KR" sz="1600" dirty="0"/>
              <a:t>. </a:t>
            </a:r>
          </a:p>
          <a:p>
            <a:r>
              <a:rPr lang="ko-KR" altLang="en-US" sz="1600" dirty="0"/>
              <a:t>생쥐의 미토콘드리아는 잠재적으로 수명을 연장시키는</a:t>
            </a:r>
            <a:r>
              <a:rPr lang="en-US" altLang="ko-KR" sz="1600" dirty="0"/>
              <a:t>, </a:t>
            </a:r>
            <a:r>
              <a:rPr lang="ko-KR" altLang="en-US" sz="1600" dirty="0"/>
              <a:t>활성을 띤 </a:t>
            </a:r>
            <a:r>
              <a:rPr lang="en-US" altLang="ko-KR" sz="1600" dirty="0" err="1"/>
              <a:t>humanin</a:t>
            </a:r>
            <a:r>
              <a:rPr lang="ko-KR" altLang="en-US" sz="1600" dirty="0"/>
              <a:t>과 </a:t>
            </a:r>
            <a:r>
              <a:rPr lang="en-US" altLang="ko-KR" sz="1600" dirty="0"/>
              <a:t>MOTS-c </a:t>
            </a:r>
            <a:r>
              <a:rPr lang="ko-KR" altLang="en-US" sz="1600" dirty="0"/>
              <a:t>같은 </a:t>
            </a:r>
            <a:r>
              <a:rPr lang="ko-KR" altLang="en-US" sz="1600" dirty="0" err="1"/>
              <a:t>펩타이드를</a:t>
            </a:r>
            <a:r>
              <a:rPr lang="ko-KR" altLang="en-US" sz="1600" dirty="0"/>
              <a:t> 분비할 수 있다</a:t>
            </a:r>
            <a:r>
              <a:rPr lang="en-US" altLang="ko-KR" sz="1600" dirty="0"/>
              <a:t>. </a:t>
            </a:r>
            <a:r>
              <a:rPr lang="ko-KR" altLang="en-US" sz="1600" dirty="0"/>
              <a:t>미토콘드리아와 수명과의 중요한 관계는 미토콘드리아의 </a:t>
            </a:r>
            <a:r>
              <a:rPr lang="ko-KR" altLang="en-US" sz="1600" dirty="0" err="1"/>
              <a:t>순환율</a:t>
            </a:r>
            <a:r>
              <a:rPr lang="en-US" altLang="ko-KR" sz="1600" dirty="0"/>
              <a:t>(turnover) </a:t>
            </a:r>
            <a:r>
              <a:rPr lang="ko-KR" altLang="en-US" sz="1600" dirty="0"/>
              <a:t>즉</a:t>
            </a:r>
            <a:r>
              <a:rPr lang="en-US" altLang="ko-KR" sz="1600" dirty="0"/>
              <a:t>, </a:t>
            </a:r>
            <a:r>
              <a:rPr lang="ko-KR" altLang="en-US" sz="1600" dirty="0"/>
              <a:t>신규 미토콘드리아의 생성 능력과 </a:t>
            </a:r>
            <a:r>
              <a:rPr lang="ko-KR" altLang="en-US" sz="1600" dirty="0" err="1"/>
              <a:t>미토파지에</a:t>
            </a:r>
            <a:r>
              <a:rPr lang="ko-KR" altLang="en-US" sz="1600" dirty="0"/>
              <a:t> 의한 손상된 </a:t>
            </a:r>
            <a:r>
              <a:rPr lang="ko-KR" altLang="en-US" sz="1600" dirty="0" smtClean="0"/>
              <a:t>미토콘드</a:t>
            </a:r>
            <a:r>
              <a:rPr lang="ko-KR" altLang="en-US" sz="1600" dirty="0"/>
              <a:t>리아의 제거 능력</a:t>
            </a:r>
            <a:r>
              <a:rPr lang="en-US" altLang="ko-KR" sz="1600" dirty="0"/>
              <a:t>(</a:t>
            </a:r>
            <a:r>
              <a:rPr lang="en-US" altLang="ko-KR" sz="1600" dirty="0" err="1"/>
              <a:t>mitophagic</a:t>
            </a:r>
            <a:r>
              <a:rPr lang="en-US" altLang="ko-KR" sz="1600" dirty="0"/>
              <a:t> degradation)</a:t>
            </a:r>
            <a:r>
              <a:rPr lang="ko-KR" altLang="en-US" sz="1600" dirty="0"/>
              <a:t>에 있으며</a:t>
            </a:r>
            <a:r>
              <a:rPr lang="en-US" altLang="ko-KR" sz="1600" dirty="0"/>
              <a:t>, </a:t>
            </a:r>
            <a:r>
              <a:rPr lang="ko-KR" altLang="en-US" sz="1600" dirty="0"/>
              <a:t>결론적으로는 정상적인 미토콘드리아 즉</a:t>
            </a:r>
            <a:r>
              <a:rPr lang="en-US" altLang="ko-KR" sz="1600" dirty="0"/>
              <a:t>, </a:t>
            </a:r>
            <a:r>
              <a:rPr lang="ko-KR" altLang="en-US" sz="1600" dirty="0"/>
              <a:t>미토콘드리아의 질적 조절</a:t>
            </a:r>
            <a:r>
              <a:rPr lang="en-US" altLang="ko-KR" sz="1600" dirty="0"/>
              <a:t>(quality control)</a:t>
            </a:r>
            <a:r>
              <a:rPr lang="ko-KR" altLang="en-US" sz="1600" dirty="0"/>
              <a:t>을 유지하는 데 있다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PGC1 alpha</a:t>
            </a:r>
            <a:r>
              <a:rPr lang="ko-KR" altLang="en-US" sz="1600" dirty="0"/>
              <a:t>의 </a:t>
            </a:r>
            <a:r>
              <a:rPr lang="ko-KR" altLang="en-US" sz="1600" dirty="0" err="1"/>
              <a:t>발현양</a:t>
            </a:r>
            <a:r>
              <a:rPr lang="ko-KR" altLang="en-US" sz="1600" dirty="0"/>
              <a:t> 및 </a:t>
            </a:r>
            <a:r>
              <a:rPr lang="ko-KR" altLang="en-US" sz="1600" dirty="0" err="1"/>
              <a:t>미토파지는</a:t>
            </a:r>
            <a:r>
              <a:rPr lang="ko-KR" altLang="en-US" sz="1600" dirty="0"/>
              <a:t> 노화가 진행됨에 따라 감소한다</a:t>
            </a:r>
            <a:r>
              <a:rPr lang="en-US" altLang="ko-KR" sz="1600" dirty="0"/>
              <a:t>. Mitochondrial unfolded protein response(</a:t>
            </a:r>
            <a:r>
              <a:rPr lang="en-US" altLang="ko-KR" sz="1600" dirty="0" err="1"/>
              <a:t>UPRmt</a:t>
            </a:r>
            <a:r>
              <a:rPr lang="en-US" altLang="ko-KR" sz="1600" dirty="0"/>
              <a:t>)</a:t>
            </a:r>
            <a:r>
              <a:rPr lang="ko-KR" altLang="en-US" sz="1600" dirty="0"/>
              <a:t>가 미토콘드리아의 항상성을 유지하는 역할을 하여 </a:t>
            </a:r>
            <a:r>
              <a:rPr lang="ko-KR" altLang="en-US" sz="1600" dirty="0" err="1"/>
              <a:t>예쁜꼬마선충의</a:t>
            </a:r>
            <a:r>
              <a:rPr lang="ko-KR" altLang="en-US" sz="1600" dirty="0"/>
              <a:t> 수명을 연장시킨다고 관찰 </a:t>
            </a:r>
            <a:r>
              <a:rPr lang="ko-KR" altLang="en-US" sz="1600" dirty="0" err="1"/>
              <a:t>되었는</a:t>
            </a:r>
            <a:r>
              <a:rPr lang="ko-KR" altLang="en-US" sz="1600" dirty="0"/>
              <a:t> 데</a:t>
            </a:r>
            <a:r>
              <a:rPr lang="en-US" altLang="ko-KR" sz="1600" dirty="0"/>
              <a:t>, </a:t>
            </a:r>
            <a:r>
              <a:rPr lang="ko-KR" altLang="en-US" sz="1600" dirty="0"/>
              <a:t>최근 추가 연구 결과에서도 몇 가지 상위 모델 동물에서도 </a:t>
            </a:r>
            <a:r>
              <a:rPr lang="en-US" altLang="ko-KR" sz="1600" dirty="0" err="1"/>
              <a:t>UPRmt</a:t>
            </a:r>
            <a:r>
              <a:rPr lang="ko-KR" altLang="en-US" sz="1600" dirty="0"/>
              <a:t>가 수명 연장에 중요하다고 밝혀졌다</a:t>
            </a:r>
          </a:p>
        </p:txBody>
      </p:sp>
    </p:spTree>
    <p:extLst>
      <p:ext uri="{BB962C8B-B14F-4D97-AF65-F5344CB8AC3E}">
        <p14:creationId xmlns:p14="http://schemas.microsoft.com/office/powerpoint/2010/main" val="15311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</a:t>
            </a:r>
            <a:r>
              <a:rPr lang="ko-KR" altLang="en-US" dirty="0"/>
              <a:t> </a:t>
            </a:r>
            <a:r>
              <a:rPr lang="ko-KR" altLang="en-US" dirty="0" err="1"/>
              <a:t>세포성</a:t>
            </a:r>
            <a:r>
              <a:rPr lang="ko-KR" altLang="en-US" dirty="0"/>
              <a:t> </a:t>
            </a:r>
            <a:r>
              <a:rPr lang="ko-KR" altLang="en-US" dirty="0" err="1"/>
              <a:t>내인성</a:t>
            </a:r>
            <a:r>
              <a:rPr lang="ko-KR" altLang="en-US" dirty="0"/>
              <a:t> 노화 </a:t>
            </a:r>
            <a:br>
              <a:rPr lang="ko-KR" altLang="en-US" dirty="0"/>
            </a:br>
            <a:r>
              <a:rPr lang="en-US" altLang="ko-KR" dirty="0"/>
              <a:t>(Cellular Senescence)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600" dirty="0" err="1"/>
              <a:t>세포성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내인성</a:t>
            </a:r>
            <a:r>
              <a:rPr lang="ko-KR" altLang="en-US" sz="1600" dirty="0"/>
              <a:t> 노화는 다양한 스트레스에 반응하여 세포가 영원히 증식을 못하는 과정으로서</a:t>
            </a:r>
            <a:r>
              <a:rPr lang="en-US" altLang="ko-KR" sz="1600" dirty="0"/>
              <a:t>, </a:t>
            </a:r>
            <a:r>
              <a:rPr lang="ko-KR" altLang="en-US" sz="1600" dirty="0"/>
              <a:t>몇 가지 대사적인 변화와 밀접한 관련이 있다</a:t>
            </a:r>
            <a:r>
              <a:rPr lang="en-US" altLang="ko-KR" sz="1600" dirty="0"/>
              <a:t>. </a:t>
            </a:r>
            <a:r>
              <a:rPr lang="ko-KR" altLang="en-US" sz="1600" dirty="0" err="1"/>
              <a:t>조로증</a:t>
            </a:r>
            <a:r>
              <a:rPr lang="ko-KR" altLang="en-US" sz="1600" dirty="0"/>
              <a:t> 모델 동물에서 이 노화 세포</a:t>
            </a:r>
            <a:r>
              <a:rPr lang="en-US" altLang="ko-KR" sz="1600" dirty="0"/>
              <a:t>(senescent cells)</a:t>
            </a:r>
            <a:r>
              <a:rPr lang="ko-KR" altLang="en-US" sz="1600" dirty="0"/>
              <a:t>를 선택적으로 없앴을 경우 혈액 내에 순환하는 </a:t>
            </a:r>
            <a:r>
              <a:rPr lang="en-US" altLang="ko-KR" sz="1600" dirty="0"/>
              <a:t>activing A</a:t>
            </a:r>
            <a:r>
              <a:rPr lang="ko-KR" altLang="en-US" sz="1600" dirty="0"/>
              <a:t>의 수준을 떨어뜨리고</a:t>
            </a:r>
            <a:r>
              <a:rPr lang="en-US" altLang="ko-KR" sz="1600" dirty="0"/>
              <a:t>, </a:t>
            </a:r>
            <a:r>
              <a:rPr lang="ko-KR" altLang="en-US" sz="1600" dirty="0"/>
              <a:t>지방 생성</a:t>
            </a:r>
            <a:r>
              <a:rPr lang="en-US" altLang="ko-KR" sz="1600" dirty="0"/>
              <a:t>(</a:t>
            </a:r>
            <a:r>
              <a:rPr lang="en-US" altLang="ko-KR" sz="1600" dirty="0" err="1"/>
              <a:t>adipogenesis</a:t>
            </a:r>
            <a:r>
              <a:rPr lang="en-US" altLang="ko-KR" sz="1600" dirty="0"/>
              <a:t>)</a:t>
            </a:r>
            <a:r>
              <a:rPr lang="ko-KR" altLang="en-US" sz="1600" dirty="0"/>
              <a:t>을 촉진하고</a:t>
            </a:r>
            <a:r>
              <a:rPr lang="en-US" altLang="ko-KR" sz="1600" dirty="0"/>
              <a:t>, </a:t>
            </a:r>
            <a:r>
              <a:rPr lang="ko-KR" altLang="en-US" sz="1600" dirty="0"/>
              <a:t>지질 이상 </a:t>
            </a:r>
            <a:r>
              <a:rPr lang="ko-KR" altLang="en-US" sz="1600" dirty="0" err="1"/>
              <a:t>영양증</a:t>
            </a:r>
            <a:r>
              <a:rPr lang="en-US" altLang="ko-KR" sz="1600" dirty="0"/>
              <a:t>(lipodystrophy)</a:t>
            </a:r>
            <a:r>
              <a:rPr lang="ko-KR" altLang="en-US" sz="1600" dirty="0"/>
              <a:t>을 막았다</a:t>
            </a:r>
            <a:r>
              <a:rPr lang="en-US" altLang="ko-KR" sz="1600" dirty="0"/>
              <a:t>. </a:t>
            </a:r>
            <a:r>
              <a:rPr lang="ko-KR" altLang="en-US" sz="1600" dirty="0"/>
              <a:t>자연적으로 발생하는 노화 세포를 제거한 경우 몇 가지 기관</a:t>
            </a:r>
            <a:r>
              <a:rPr lang="en-US" altLang="ko-KR" sz="1600" dirty="0"/>
              <a:t>(organ) </a:t>
            </a:r>
            <a:r>
              <a:rPr lang="ko-KR" altLang="en-US" sz="1600" dirty="0"/>
              <a:t>및 조직에서 노화 관련 악화 현상을 감소시키고</a:t>
            </a:r>
            <a:r>
              <a:rPr lang="en-US" altLang="ko-KR" sz="1600" dirty="0"/>
              <a:t>, </a:t>
            </a:r>
            <a:r>
              <a:rPr lang="ko-KR" altLang="en-US" sz="1600" dirty="0"/>
              <a:t>생쥐 수명을 연장시켰다</a:t>
            </a:r>
            <a:r>
              <a:rPr lang="en-US" altLang="ko-KR" sz="1600" dirty="0"/>
              <a:t>. “senescence-associated secretory phenotype (SASP)”</a:t>
            </a:r>
            <a:r>
              <a:rPr lang="ko-KR" altLang="en-US" sz="1600" dirty="0"/>
              <a:t>은 노화 세포에서 분비하는 </a:t>
            </a:r>
            <a:r>
              <a:rPr lang="ko-KR" altLang="en-US" sz="1600" dirty="0" err="1"/>
              <a:t>단백질류로서</a:t>
            </a:r>
            <a:r>
              <a:rPr lang="ko-KR" altLang="en-US" sz="1600" dirty="0"/>
              <a:t> 전사인자인 </a:t>
            </a:r>
            <a:r>
              <a:rPr lang="en-US" altLang="ko-KR" sz="1600" dirty="0"/>
              <a:t>GATA4 </a:t>
            </a:r>
            <a:r>
              <a:rPr lang="ko-KR" altLang="en-US" sz="1600" dirty="0"/>
              <a:t>및 자가포식 </a:t>
            </a:r>
            <a:r>
              <a:rPr lang="ko-KR" altLang="en-US" sz="1600" dirty="0" err="1"/>
              <a:t>바이오마커인</a:t>
            </a:r>
            <a:r>
              <a:rPr lang="ko-KR" altLang="en-US" sz="1600" dirty="0"/>
              <a:t> </a:t>
            </a:r>
            <a:r>
              <a:rPr lang="en-US" altLang="ko-KR" sz="1600" dirty="0"/>
              <a:t>p62</a:t>
            </a:r>
            <a:r>
              <a:rPr lang="ko-KR" altLang="en-US" sz="1600" dirty="0"/>
              <a:t>의 분리로부터 진행이 되는데</a:t>
            </a:r>
            <a:r>
              <a:rPr lang="en-US" altLang="ko-KR" sz="1600" dirty="0"/>
              <a:t>, </a:t>
            </a:r>
            <a:r>
              <a:rPr lang="ko-KR" altLang="en-US" sz="1600" dirty="0"/>
              <a:t>이런 분리는 </a:t>
            </a:r>
            <a:r>
              <a:rPr lang="en-US" altLang="ko-KR" sz="1600" dirty="0"/>
              <a:t>GATA4</a:t>
            </a:r>
            <a:r>
              <a:rPr lang="ko-KR" altLang="en-US" sz="1600" dirty="0"/>
              <a:t>의 자가포식에 의한 분해를 없애며</a:t>
            </a:r>
            <a:r>
              <a:rPr lang="en-US" altLang="ko-KR" sz="1600" dirty="0"/>
              <a:t>, SASP</a:t>
            </a:r>
            <a:r>
              <a:rPr lang="ko-KR" altLang="en-US" sz="1600" dirty="0"/>
              <a:t>가 생성되도록 하여 결과적으로는 노화를 유발하는 염증 반응을 일으키게 한다</a:t>
            </a:r>
            <a:r>
              <a:rPr lang="en-US" altLang="ko-KR" sz="1600" dirty="0"/>
              <a:t>. </a:t>
            </a:r>
            <a:r>
              <a:rPr lang="ko-KR" altLang="en-US" sz="1600" dirty="0"/>
              <a:t>자가포식은 또한 핵에서 </a:t>
            </a:r>
            <a:r>
              <a:rPr lang="en-US" altLang="ko-KR" sz="1600" dirty="0"/>
              <a:t>LC3</a:t>
            </a:r>
            <a:r>
              <a:rPr lang="ko-KR" altLang="en-US" sz="1600" dirty="0"/>
              <a:t>와 </a:t>
            </a:r>
            <a:r>
              <a:rPr lang="en-US" altLang="ko-KR" sz="1600" dirty="0" err="1"/>
              <a:t>lamin</a:t>
            </a:r>
            <a:r>
              <a:rPr lang="en-US" altLang="ko-KR" sz="1600" dirty="0"/>
              <a:t> B1</a:t>
            </a:r>
            <a:r>
              <a:rPr lang="ko-KR" altLang="en-US" sz="1600" dirty="0"/>
              <a:t>과 상호작용을 하며 </a:t>
            </a:r>
            <a:r>
              <a:rPr lang="ko-KR" altLang="en-US" sz="1600" dirty="0" err="1"/>
              <a:t>이질염색질</a:t>
            </a:r>
            <a:r>
              <a:rPr lang="en-US" altLang="ko-KR" sz="1600" dirty="0"/>
              <a:t>(</a:t>
            </a:r>
            <a:r>
              <a:rPr lang="en-US" altLang="ko-KR" sz="1600" dirty="0" smtClean="0"/>
              <a:t>heterochromatin</a:t>
            </a:r>
            <a:r>
              <a:rPr lang="en-US" altLang="ko-KR" sz="1600" dirty="0"/>
              <a:t>)</a:t>
            </a:r>
            <a:r>
              <a:rPr lang="ko-KR" altLang="en-US" sz="1600" dirty="0"/>
              <a:t>이 손상되도록 하는 특이적인 기전을 통해 </a:t>
            </a:r>
            <a:r>
              <a:rPr lang="ko-KR" altLang="en-US" sz="1600" dirty="0" err="1"/>
              <a:t>세포성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내인성</a:t>
            </a:r>
            <a:r>
              <a:rPr lang="ko-KR" altLang="en-US" sz="1600" dirty="0"/>
              <a:t> 노화에 기여할 수 있다</a:t>
            </a:r>
            <a:r>
              <a:rPr lang="en-US" altLang="ko-KR" sz="1600" dirty="0"/>
              <a:t>. </a:t>
            </a:r>
          </a:p>
          <a:p>
            <a:r>
              <a:rPr lang="en-US" altLang="ko-KR" sz="1600" dirty="0" smtClean="0"/>
              <a:t>mitochondrial </a:t>
            </a:r>
            <a:r>
              <a:rPr lang="en-US" altLang="ko-KR" sz="1600" dirty="0"/>
              <a:t>dysfunction-associated </a:t>
            </a:r>
            <a:r>
              <a:rPr lang="en-US" altLang="ko-KR" sz="1600" dirty="0" err="1" smtClean="0"/>
              <a:t>sensecence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MiDAS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는 </a:t>
            </a:r>
            <a:r>
              <a:rPr lang="en-US" altLang="ko-KR" sz="1600" dirty="0"/>
              <a:t>NAD+/NADH </a:t>
            </a:r>
            <a:r>
              <a:rPr lang="ko-KR" altLang="en-US" sz="1600" dirty="0"/>
              <a:t>비율이 감소되어 있으며</a:t>
            </a:r>
            <a:r>
              <a:rPr lang="en-US" altLang="ko-KR" sz="1600" dirty="0"/>
              <a:t>, </a:t>
            </a:r>
            <a:r>
              <a:rPr lang="ko-KR" altLang="en-US" sz="1600" dirty="0"/>
              <a:t>이는 성장을 억제</a:t>
            </a:r>
            <a:r>
              <a:rPr lang="en-US" altLang="ko-KR" sz="1600" dirty="0"/>
              <a:t>(growth arrest)</a:t>
            </a:r>
            <a:r>
              <a:rPr lang="ko-KR" altLang="en-US" sz="1600" dirty="0"/>
              <a:t>하고</a:t>
            </a:r>
            <a:r>
              <a:rPr lang="en-US" altLang="ko-KR" sz="1600" dirty="0"/>
              <a:t>, AMPK</a:t>
            </a:r>
            <a:r>
              <a:rPr lang="ko-KR" altLang="en-US" sz="1600" dirty="0"/>
              <a:t>에 의한 </a:t>
            </a:r>
            <a:r>
              <a:rPr lang="en-US" altLang="ko-KR" sz="1600" dirty="0"/>
              <a:t>p53 </a:t>
            </a:r>
            <a:r>
              <a:rPr lang="ko-KR" altLang="en-US" sz="1600" dirty="0"/>
              <a:t>활성을 통해서 </a:t>
            </a:r>
            <a:r>
              <a:rPr lang="en-US" altLang="ko-KR" sz="1600" dirty="0"/>
              <a:t>IL-1 beta </a:t>
            </a:r>
            <a:r>
              <a:rPr lang="ko-KR" altLang="en-US" sz="1600" dirty="0"/>
              <a:t>분비를 막는 특징을 지닌다</a:t>
            </a:r>
            <a:r>
              <a:rPr lang="en-US" altLang="ko-KR" sz="1600" dirty="0"/>
              <a:t>. </a:t>
            </a:r>
            <a:r>
              <a:rPr lang="en-US" altLang="ko-KR" sz="1600" dirty="0" err="1"/>
              <a:t>MiDAS</a:t>
            </a:r>
            <a:r>
              <a:rPr lang="ko-KR" altLang="en-US" sz="1600" dirty="0"/>
              <a:t>는 </a:t>
            </a:r>
            <a:r>
              <a:rPr lang="ko-KR" altLang="en-US" sz="1600" dirty="0" err="1"/>
              <a:t>세포성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내인성</a:t>
            </a:r>
            <a:r>
              <a:rPr lang="ko-KR" altLang="en-US" sz="1600" dirty="0"/>
              <a:t> 노화와 </a:t>
            </a:r>
            <a:r>
              <a:rPr lang="ko-KR" altLang="en-US" sz="1600" dirty="0" err="1"/>
              <a:t>대사성</a:t>
            </a:r>
            <a:r>
              <a:rPr lang="ko-KR" altLang="en-US" sz="1600" dirty="0"/>
              <a:t> 기능 이상과의 강한 상호작용이 있음을 </a:t>
            </a:r>
            <a:r>
              <a:rPr lang="ko-KR" altLang="en-US" sz="1600" dirty="0" smtClean="0"/>
              <a:t>제시해준다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274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2901</Words>
  <Application>Microsoft Office PowerPoint</Application>
  <PresentationFormat>사용자 지정</PresentationFormat>
  <Paragraphs>69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Metabolic Control of Longevity   장수의 대사 조절 </vt:lpstr>
      <vt:lpstr>PowerPoint 프레젠테이션</vt:lpstr>
      <vt:lpstr>1. 유전체 불안정성     (genomic instability) </vt:lpstr>
      <vt:lpstr>2. 텔로미어 감소  (telomere attrition) </vt:lpstr>
      <vt:lpstr>3. 후성유전학적 변화  (Epigenetic Alterations) </vt:lpstr>
      <vt:lpstr>4. 단백질 항상성의 손실  (loss of proteostasis) </vt:lpstr>
      <vt:lpstr>5. 영양소 감지 이상  (Deregulated nutrient sensing) </vt:lpstr>
      <vt:lpstr>6. 미토콘드리아 기능 이상  (Mitochondrial dysfunction) </vt:lpstr>
      <vt:lpstr>7. 세포성 내인성 노화  (Cellular Senescence) </vt:lpstr>
      <vt:lpstr>8. 줄기세포 소멸  (Stem Cell Exhaustion) </vt:lpstr>
      <vt:lpstr>9. 변화된 세포 간 상호작용  (altered intercellular communication) </vt:lpstr>
      <vt:lpstr>메티오닌을 제한한 식이 방법, 물리적 운동, 칼로리 제한을 모사한 약물(CR mimetics) 같은 몇 가지 대사적인 접근 방법은 수명을 연장시킬 수 있다.</vt:lpstr>
      <vt:lpstr>1. 칼로리 제한 (Caloric Restriction) </vt:lpstr>
      <vt:lpstr>2. 단백질 및 아미노산 제한  (Protein and amino acid restriction) </vt:lpstr>
      <vt:lpstr>3. 칼로리 제한 모방  (Caloric Restriction Mimetics) </vt:lpstr>
      <vt:lpstr>4.영양 신호 전달 경로의 억제  (Inhibition of trophic Signal-Transduction Pathways)</vt:lpstr>
      <vt:lpstr>5. 메트포민 (Metformin) </vt:lpstr>
      <vt:lpstr>6. 운동 (Exercise) 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Metabolic Control of Longevity   장수의 대사 조절</dc:title>
  <dc:creator>Windows 사용자</dc:creator>
  <cp:lastModifiedBy>ryu</cp:lastModifiedBy>
  <cp:revision>17</cp:revision>
  <dcterms:created xsi:type="dcterms:W3CDTF">2017-05-26T05:28:27Z</dcterms:created>
  <dcterms:modified xsi:type="dcterms:W3CDTF">2017-05-26T17:45:55Z</dcterms:modified>
</cp:coreProperties>
</file>