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5" r:id="rId7"/>
    <p:sldId id="264" r:id="rId8"/>
    <p:sldId id="270" r:id="rId9"/>
    <p:sldId id="271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5/27/2017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5/27/2017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5/27/2017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5/27/2017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5/27/2017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5/27/2017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5/27/2017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5/27/2017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5/27/2017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5/27/2017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5/27/2017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5/27/2017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1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1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4800" b="1" dirty="0"/>
              <a:t>Mitochondrial</a:t>
            </a:r>
            <a:br>
              <a:rPr lang="en-US" altLang="ko-KR" sz="4800" b="1" dirty="0"/>
            </a:br>
            <a:r>
              <a:rPr lang="en-US" altLang="ko-KR" sz="4800" b="1" dirty="0"/>
              <a:t>fatty</a:t>
            </a:r>
            <a:r>
              <a:rPr lang="ko-KR" altLang="en-US" sz="4800" b="1" dirty="0"/>
              <a:t> </a:t>
            </a:r>
            <a:r>
              <a:rPr lang="en-US" altLang="ko-KR" sz="4800" b="1" dirty="0"/>
              <a:t>acid</a:t>
            </a:r>
            <a:r>
              <a:rPr lang="ko-KR" altLang="en-US" sz="4800" b="1" dirty="0"/>
              <a:t> </a:t>
            </a:r>
            <a:r>
              <a:rPr lang="en-US" altLang="ko-KR" sz="4800" b="1" dirty="0"/>
              <a:t>oxidation</a:t>
            </a:r>
            <a:br>
              <a:rPr lang="en-US" altLang="ko-KR" sz="4800" b="1" dirty="0"/>
            </a:br>
            <a:r>
              <a:rPr lang="en-US" altLang="ko-KR" sz="4800" b="1" dirty="0"/>
              <a:t>and</a:t>
            </a:r>
            <a:r>
              <a:rPr lang="ko-KR" altLang="en-US" sz="4800" b="1" dirty="0"/>
              <a:t> </a:t>
            </a:r>
            <a:r>
              <a:rPr lang="en-US" altLang="ko-KR" sz="4800" b="1" dirty="0"/>
              <a:t>Heart diseases</a:t>
            </a:r>
            <a:endParaRPr lang="ko-KR" altLang="en-US" sz="4800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ko-KR" sz="1400" b="1" dirty="0"/>
              <a:t>20132663 </a:t>
            </a:r>
            <a:r>
              <a:rPr lang="ko-KR" altLang="en-US" sz="1400" b="1" dirty="0"/>
              <a:t>김민향</a:t>
            </a:r>
          </a:p>
        </p:txBody>
      </p:sp>
    </p:spTree>
    <p:extLst>
      <p:ext uri="{BB962C8B-B14F-4D97-AF65-F5344CB8AC3E}">
        <p14:creationId xmlns:p14="http://schemas.microsoft.com/office/powerpoint/2010/main" val="23626535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8908" y="452109"/>
            <a:ext cx="558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To treat cardiac disease</a:t>
            </a:r>
            <a:endParaRPr lang="ko-KR" altLang="en-US" sz="2800" b="1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786" y="1123112"/>
            <a:ext cx="9590567" cy="465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742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8908" y="452109"/>
            <a:ext cx="558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To treat cardiac disease</a:t>
            </a:r>
            <a:endParaRPr lang="ko-KR" alt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084522" y="1446028"/>
            <a:ext cx="878249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dirty="0"/>
              <a:t>Inhibition of mitochondrial fatty acid oxidation</a:t>
            </a:r>
            <a:endParaRPr lang="en-US" altLang="ko-KR" sz="2800" dirty="0"/>
          </a:p>
          <a:p>
            <a:r>
              <a:rPr lang="en-US" altLang="ko-KR" sz="2000" dirty="0"/>
              <a:t> : directly inhibiting fatty acid oxidation or indirectly increasing glucose oxidation.</a:t>
            </a:r>
          </a:p>
          <a:p>
            <a:r>
              <a:rPr lang="en-US" altLang="ko-KR" sz="2000" dirty="0"/>
              <a:t> : MCD inhibitor  (i.e. CBM-301106)</a:t>
            </a:r>
          </a:p>
          <a:p>
            <a:r>
              <a:rPr lang="en-US" altLang="ko-KR" sz="2000" dirty="0"/>
              <a:t> : CPT-1 inhibitor (i.e. perhexiline, etomoxir)</a:t>
            </a:r>
          </a:p>
          <a:p>
            <a:r>
              <a:rPr lang="en-US" altLang="ko-KR" sz="2000" dirty="0"/>
              <a:t> : mitochondrial fatty acid oxidation inhibitor (i.e. trimetazidine)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ko-KR" sz="2400" dirty="0"/>
              <a:t>Other</a:t>
            </a:r>
          </a:p>
          <a:p>
            <a:r>
              <a:rPr lang="en-US" altLang="ko-KR" sz="2000" dirty="0"/>
              <a:t> : use of PPARα of </a:t>
            </a:r>
            <a:r>
              <a:rPr lang="en-US" altLang="ko-KR" sz="2000" dirty="0" err="1"/>
              <a:t>PPARγ</a:t>
            </a:r>
            <a:r>
              <a:rPr lang="en-US" altLang="ko-KR" sz="2000" dirty="0"/>
              <a:t> ligands</a:t>
            </a:r>
          </a:p>
          <a:p>
            <a:r>
              <a:rPr lang="en-US" altLang="ko-KR" sz="2000" dirty="0"/>
              <a:t> : not directly inhibiting pathways producing ATP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77596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8908" y="452109"/>
            <a:ext cx="558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To treat cardiac disease</a:t>
            </a:r>
            <a:endParaRPr lang="ko-KR" alt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020726" y="1095154"/>
            <a:ext cx="9739423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Trimetazidine</a:t>
            </a:r>
          </a:p>
          <a:p>
            <a:r>
              <a:rPr lang="en-US" altLang="ko-KR" sz="1600" dirty="0"/>
              <a:t>Directly targets mitochondrial tatty acid oxidation enzyme</a:t>
            </a:r>
          </a:p>
          <a:p>
            <a:r>
              <a:rPr lang="en-US" altLang="ko-KR" sz="1600" dirty="0"/>
              <a:t>Improves the function of  failing hearts</a:t>
            </a:r>
          </a:p>
          <a:p>
            <a:r>
              <a:rPr lang="en-US" altLang="ko-KR" sz="1600" dirty="0"/>
              <a:t>Reduce rates of glycolysis and/or increases glucose oxidation</a:t>
            </a:r>
          </a:p>
          <a:p>
            <a:r>
              <a:rPr lang="en-US" altLang="ko-KR" sz="1600" dirty="0"/>
              <a:t>resulting in reduced proton levels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MCD inhibitor</a:t>
            </a:r>
          </a:p>
          <a:p>
            <a:r>
              <a:rPr lang="en-US" altLang="ko-KR" sz="1600" dirty="0"/>
              <a:t>Increased glucose oxidation, decrease fatty acid oxidation</a:t>
            </a:r>
          </a:p>
          <a:p>
            <a:r>
              <a:rPr lang="en-US" altLang="ko-KR" sz="1600" dirty="0"/>
              <a:t>Improved insulin sensitivity</a:t>
            </a:r>
          </a:p>
          <a:p>
            <a:r>
              <a:rPr lang="en-US" altLang="ko-KR" sz="1600" dirty="0"/>
              <a:t>Inhibit CPT-1 </a:t>
            </a:r>
            <a:r>
              <a:rPr lang="ko-KR" altLang="en-US" sz="1600" dirty="0"/>
              <a:t>→ </a:t>
            </a:r>
            <a:r>
              <a:rPr lang="en-US" altLang="ko-KR" sz="1600" dirty="0"/>
              <a:t>elevated malonyl CoA levels</a:t>
            </a:r>
          </a:p>
          <a:p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PPARs : Two class of drug - fibrates , TZD</a:t>
            </a:r>
          </a:p>
          <a:p>
            <a:r>
              <a:rPr lang="en-US" altLang="ko-KR" sz="1600" dirty="0"/>
              <a:t>TZD</a:t>
            </a:r>
          </a:p>
          <a:p>
            <a:r>
              <a:rPr lang="en-US" altLang="ko-KR" sz="1600" dirty="0"/>
              <a:t>: lowering circulation TG and fatty acid levels</a:t>
            </a:r>
          </a:p>
          <a:p>
            <a:r>
              <a:rPr lang="en-US" altLang="ko-KR" sz="1600" dirty="0"/>
              <a:t>: and increasing cardiac glucose oxidation</a:t>
            </a:r>
          </a:p>
          <a:p>
            <a:endParaRPr lang="en-US" altLang="ko-KR" sz="1600" dirty="0"/>
          </a:p>
          <a:p>
            <a:r>
              <a:rPr lang="en-US" altLang="ko-KR" sz="1600" dirty="0"/>
              <a:t>Fibrates</a:t>
            </a:r>
          </a:p>
          <a:p>
            <a:r>
              <a:rPr lang="en-US" altLang="ko-KR" sz="1600" dirty="0"/>
              <a:t>: increase PPARα activity  -  decreased cardiac fatty acid oxidation</a:t>
            </a:r>
          </a:p>
          <a:p>
            <a:r>
              <a:rPr lang="en-US" altLang="ko-KR" sz="1600" dirty="0"/>
              <a:t>: increase PPAR activity  -  expression of many genes, increase cardiac glucose oxidation rates</a:t>
            </a:r>
            <a:endParaRPr lang="ko-KR" altLang="en-US" sz="1600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28001" y="3185314"/>
            <a:ext cx="2667000" cy="1104900"/>
          </a:xfrm>
          <a:prstGeom prst="rect">
            <a:avLst/>
          </a:prstGeom>
        </p:spPr>
      </p:pic>
      <p:pic>
        <p:nvPicPr>
          <p:cNvPr id="7" name="그래픽 6"/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r="50814"/>
          <a:stretch/>
        </p:blipFill>
        <p:spPr>
          <a:xfrm>
            <a:off x="6583104" y="3340274"/>
            <a:ext cx="1740750" cy="1463981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80251" y="1095154"/>
            <a:ext cx="2095500" cy="13144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006316" y="2344763"/>
            <a:ext cx="17694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Trimetazidine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381017" y="4434923"/>
            <a:ext cx="13609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Fenofibrate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53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0761" y="975329"/>
            <a:ext cx="6861634" cy="495777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8908" y="452109"/>
            <a:ext cx="3541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Fatty acid oxidation</a:t>
            </a:r>
            <a:endParaRPr lang="ko-KR" altLang="en-US" sz="2800" b="1" dirty="0"/>
          </a:p>
        </p:txBody>
      </p:sp>
      <p:sp>
        <p:nvSpPr>
          <p:cNvPr id="6" name="직사각형 5"/>
          <p:cNvSpPr/>
          <p:nvPr/>
        </p:nvSpPr>
        <p:spPr>
          <a:xfrm>
            <a:off x="5368229" y="859046"/>
            <a:ext cx="3743873" cy="2585904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4944139" y="3168502"/>
            <a:ext cx="2434856" cy="170120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922103" y="1345626"/>
            <a:ext cx="32354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/>
              <a:t>Fatty acid transporter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dirty="0"/>
              <a:t>CD36/FAT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dirty="0"/>
              <a:t>Fatty acid binding protein(FABP)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dirty="0"/>
              <a:t>CPT-1/CPT-2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22103" y="3168502"/>
            <a:ext cx="3109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altLang="ko-KR" b="1" i="1" dirty="0"/>
              <a:t>β</a:t>
            </a:r>
            <a:r>
              <a:rPr lang="en-US" altLang="ko-KR" b="1" dirty="0"/>
              <a:t> cycle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dirty="0"/>
              <a:t>Acyl-CoA dehydrogenase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dirty="0"/>
              <a:t>Enoyl-CoA hydratase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dirty="0"/>
              <a:t>3-hydroxyacyl-CoA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altLang="ko-KR" sz="1600" i="1" dirty="0"/>
              <a:t>β</a:t>
            </a:r>
            <a:r>
              <a:rPr lang="en-US" altLang="ko-KR" sz="1600" dirty="0"/>
              <a:t>-Ketoacyl-CoA </a:t>
            </a:r>
            <a:r>
              <a:rPr lang="en-US" altLang="ko-KR" sz="1600" dirty="0" err="1"/>
              <a:t>thiolase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69777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7631" y="427282"/>
            <a:ext cx="5316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Regulation of fatty acid oxidation</a:t>
            </a:r>
            <a:endParaRPr lang="ko-KR" altLang="en-US" sz="2800" b="1" dirty="0"/>
          </a:p>
        </p:txBody>
      </p:sp>
      <p:grpSp>
        <p:nvGrpSpPr>
          <p:cNvPr id="39" name="그룹 38"/>
          <p:cNvGrpSpPr/>
          <p:nvPr/>
        </p:nvGrpSpPr>
        <p:grpSpPr>
          <a:xfrm>
            <a:off x="2617471" y="1227600"/>
            <a:ext cx="6583679" cy="3870180"/>
            <a:chOff x="2434591" y="1330470"/>
            <a:chExt cx="5717923" cy="3193239"/>
          </a:xfrm>
        </p:grpSpPr>
        <p:grpSp>
          <p:nvGrpSpPr>
            <p:cNvPr id="19" name="그룹 18"/>
            <p:cNvGrpSpPr/>
            <p:nvPr/>
          </p:nvGrpSpPr>
          <p:grpSpPr>
            <a:xfrm>
              <a:off x="2533208" y="1330470"/>
              <a:ext cx="5619306" cy="990231"/>
              <a:chOff x="1961707" y="1424763"/>
              <a:chExt cx="5619306" cy="990231"/>
            </a:xfrm>
          </p:grpSpPr>
          <p:sp>
            <p:nvSpPr>
              <p:cNvPr id="8" name="직사각형 7"/>
              <p:cNvSpPr/>
              <p:nvPr/>
            </p:nvSpPr>
            <p:spPr>
              <a:xfrm>
                <a:off x="1961707" y="1488558"/>
                <a:ext cx="1222744" cy="89594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/>
                  <a:t>Acetyl CoA</a:t>
                </a:r>
                <a:endParaRPr lang="ko-KR" altLang="en-US" dirty="0"/>
              </a:p>
            </p:txBody>
          </p:sp>
          <p:sp>
            <p:nvSpPr>
              <p:cNvPr id="9" name="직사각형 8"/>
              <p:cNvSpPr/>
              <p:nvPr/>
            </p:nvSpPr>
            <p:spPr>
              <a:xfrm>
                <a:off x="6180174" y="1488558"/>
                <a:ext cx="1400839" cy="895943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/>
                  <a:t>Malonyl CoA</a:t>
                </a:r>
                <a:endParaRPr lang="ko-KR" altLang="en-US" dirty="0"/>
              </a:p>
            </p:txBody>
          </p:sp>
          <p:cxnSp>
            <p:nvCxnSpPr>
              <p:cNvPr id="11" name="직선 화살표 연결선 10"/>
              <p:cNvCxnSpPr/>
              <p:nvPr/>
            </p:nvCxnSpPr>
            <p:spPr>
              <a:xfrm>
                <a:off x="3381153" y="1669312"/>
                <a:ext cx="2530549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직선 화살표 연결선 12"/>
              <p:cNvCxnSpPr>
                <a:cxnSpLocks/>
              </p:cNvCxnSpPr>
              <p:nvPr/>
            </p:nvCxnSpPr>
            <p:spPr>
              <a:xfrm flipH="1">
                <a:off x="3381154" y="2137144"/>
                <a:ext cx="2530548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" name="타원 16"/>
              <p:cNvSpPr/>
              <p:nvPr/>
            </p:nvSpPr>
            <p:spPr>
              <a:xfrm>
                <a:off x="4065624" y="1424763"/>
                <a:ext cx="1233377" cy="478465"/>
              </a:xfrm>
              <a:prstGeom prst="ellipse">
                <a:avLst/>
              </a:prstGeom>
              <a:solidFill>
                <a:schemeClr val="bg1"/>
              </a:solidFill>
              <a:ln w="19050"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>
                    <a:solidFill>
                      <a:schemeClr val="tx1"/>
                    </a:solidFill>
                  </a:rPr>
                  <a:t>ACC</a:t>
                </a: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타원 17"/>
              <p:cNvSpPr/>
              <p:nvPr/>
            </p:nvSpPr>
            <p:spPr>
              <a:xfrm>
                <a:off x="4065623" y="1936529"/>
                <a:ext cx="1233377" cy="478465"/>
              </a:xfrm>
              <a:prstGeom prst="ellipse">
                <a:avLst/>
              </a:prstGeom>
              <a:solidFill>
                <a:schemeClr val="bg1"/>
              </a:solidFill>
              <a:ln w="19050"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dirty="0">
                    <a:solidFill>
                      <a:schemeClr val="tx1"/>
                    </a:solidFill>
                  </a:rPr>
                  <a:t>MCD</a:t>
                </a:r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3" name="연결선: 구부러짐 22"/>
            <p:cNvCxnSpPr>
              <a:cxnSpLocks/>
            </p:cNvCxnSpPr>
            <p:nvPr/>
          </p:nvCxnSpPr>
          <p:spPr>
            <a:xfrm rot="10800000" flipV="1">
              <a:off x="6053913" y="2305044"/>
              <a:ext cx="1221417" cy="777534"/>
            </a:xfrm>
            <a:prstGeom prst="curvedConnector3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직사각형 23"/>
            <p:cNvSpPr/>
            <p:nvPr/>
          </p:nvSpPr>
          <p:spPr>
            <a:xfrm>
              <a:off x="4637124" y="2920245"/>
              <a:ext cx="1400839" cy="324666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chemeClr val="tx1"/>
                  </a:solidFill>
                </a:rPr>
                <a:t>Malonyl CoA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2434591" y="3556219"/>
              <a:ext cx="1518064" cy="8959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Long chain</a:t>
              </a:r>
            </a:p>
            <a:p>
              <a:pPr algn="ctr"/>
              <a:r>
                <a:rPr lang="en-US" altLang="ko-KR" dirty="0"/>
                <a:t>Fatty acyl CoA</a:t>
              </a:r>
              <a:endParaRPr lang="ko-KR" altLang="en-US" dirty="0"/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6751675" y="3627766"/>
              <a:ext cx="1400839" cy="8959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Fatty acyl</a:t>
              </a:r>
            </a:p>
            <a:p>
              <a:pPr algn="ctr"/>
              <a:r>
                <a:rPr lang="en-US" altLang="ko-KR" dirty="0"/>
                <a:t>-carnitine</a:t>
              </a:r>
            </a:p>
          </p:txBody>
        </p:sp>
        <p:cxnSp>
          <p:nvCxnSpPr>
            <p:cNvPr id="29" name="직선 화살표 연결선 28"/>
            <p:cNvCxnSpPr/>
            <p:nvPr/>
          </p:nvCxnSpPr>
          <p:spPr>
            <a:xfrm>
              <a:off x="4086889" y="4004189"/>
              <a:ext cx="2530549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타원 29"/>
            <p:cNvSpPr/>
            <p:nvPr/>
          </p:nvSpPr>
          <p:spPr>
            <a:xfrm>
              <a:off x="4637124" y="3764956"/>
              <a:ext cx="1233377" cy="478465"/>
            </a:xfrm>
            <a:prstGeom prst="ellipse">
              <a:avLst/>
            </a:prstGeom>
            <a:solidFill>
              <a:schemeClr val="bg1"/>
            </a:solidFill>
            <a:ln w="19050"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solidFill>
                    <a:schemeClr val="tx1"/>
                  </a:solidFill>
                </a:rPr>
                <a:t>CPT-1</a:t>
              </a:r>
              <a:endParaRPr lang="ko-KR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직선 연결선 34"/>
            <p:cNvCxnSpPr>
              <a:cxnSpLocks/>
            </p:cNvCxnSpPr>
            <p:nvPr/>
          </p:nvCxnSpPr>
          <p:spPr>
            <a:xfrm>
              <a:off x="5253812" y="3244911"/>
              <a:ext cx="0" cy="39605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직선 연결선 36"/>
            <p:cNvCxnSpPr/>
            <p:nvPr/>
          </p:nvCxnSpPr>
          <p:spPr>
            <a:xfrm>
              <a:off x="5135656" y="3640965"/>
              <a:ext cx="257042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1188720" y="5456689"/>
            <a:ext cx="9955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MCD inhibition has been shown to decrease cardiac fatty acid oxidation and improve cardiac function.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29866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7631" y="427282"/>
            <a:ext cx="5316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Regulation of fatty acid oxidation</a:t>
            </a:r>
            <a:endParaRPr lang="ko-KR" alt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27108" y="1469145"/>
            <a:ext cx="5234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Fatty acid oxidation decreases glucose metabolism .</a:t>
            </a:r>
            <a:endParaRPr lang="ko-KR" alt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847935" y="1469145"/>
            <a:ext cx="597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Increased glucose oxidation can inhibit fatty acid oxidation.</a:t>
            </a:r>
          </a:p>
        </p:txBody>
      </p:sp>
      <p:grpSp>
        <p:nvGrpSpPr>
          <p:cNvPr id="15" name="그룹 14"/>
          <p:cNvGrpSpPr/>
          <p:nvPr/>
        </p:nvGrpSpPr>
        <p:grpSpPr>
          <a:xfrm>
            <a:off x="927689" y="2190995"/>
            <a:ext cx="4375831" cy="2421060"/>
            <a:chOff x="1295310" y="1436442"/>
            <a:chExt cx="4339679" cy="1709088"/>
          </a:xfrm>
        </p:grpSpPr>
        <p:sp>
          <p:nvSpPr>
            <p:cNvPr id="7" name="직사각형 6"/>
            <p:cNvSpPr/>
            <p:nvPr/>
          </p:nvSpPr>
          <p:spPr>
            <a:xfrm>
              <a:off x="1296371" y="1436442"/>
              <a:ext cx="2098339" cy="70249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/>
                <a:t>(From fatty acid oxidation)</a:t>
              </a:r>
            </a:p>
            <a:p>
              <a:pPr algn="ctr"/>
              <a:r>
                <a:rPr lang="en-US" altLang="ko-KR" sz="1600" b="1" dirty="0"/>
                <a:t>NADH, Acetyl CoA</a:t>
              </a:r>
              <a:r>
                <a:rPr lang="ko-KR" altLang="en-US" sz="1600" b="1" dirty="0"/>
                <a:t>↑</a:t>
              </a: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3888105" y="1436442"/>
              <a:ext cx="1746884" cy="70249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b="1" dirty="0"/>
                <a:t>Inhibit PDH</a:t>
              </a:r>
              <a:endParaRPr lang="ko-KR" altLang="en-US" sz="1600" b="1" dirty="0"/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1295310" y="2464719"/>
              <a:ext cx="2099400" cy="68081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b="1" dirty="0"/>
                <a:t>increased</a:t>
              </a:r>
            </a:p>
            <a:p>
              <a:pPr algn="ctr"/>
              <a:r>
                <a:rPr lang="en-US" altLang="ko-KR" sz="1600" b="1" dirty="0"/>
                <a:t>Citrate level</a:t>
              </a:r>
              <a:endParaRPr lang="ko-KR" altLang="en-US" sz="1600" b="1" dirty="0"/>
            </a:p>
          </p:txBody>
        </p:sp>
        <p:sp>
          <p:nvSpPr>
            <p:cNvPr id="31" name="직사각형 30"/>
            <p:cNvSpPr/>
            <p:nvPr/>
          </p:nvSpPr>
          <p:spPr>
            <a:xfrm>
              <a:off x="3888104" y="2464719"/>
              <a:ext cx="1746885" cy="68081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b="1" dirty="0"/>
                <a:t>Inhibit</a:t>
              </a:r>
            </a:p>
            <a:p>
              <a:pPr algn="ctr"/>
              <a:r>
                <a:rPr lang="en-US" altLang="ko-KR" sz="1600" b="1" dirty="0"/>
                <a:t>PFK1, hexokinase</a:t>
              </a:r>
              <a:endParaRPr lang="ko-KR" altLang="en-US" sz="1600" b="1" dirty="0"/>
            </a:p>
          </p:txBody>
        </p:sp>
        <p:cxnSp>
          <p:nvCxnSpPr>
            <p:cNvPr id="14" name="직선 화살표 연결선 13"/>
            <p:cNvCxnSpPr>
              <a:cxnSpLocks/>
              <a:stCxn id="7" idx="3"/>
              <a:endCxn id="10" idx="1"/>
            </p:cNvCxnSpPr>
            <p:nvPr/>
          </p:nvCxnSpPr>
          <p:spPr>
            <a:xfrm>
              <a:off x="3394710" y="1787688"/>
              <a:ext cx="49339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화살표 연결선 31"/>
            <p:cNvCxnSpPr/>
            <p:nvPr/>
          </p:nvCxnSpPr>
          <p:spPr>
            <a:xfrm>
              <a:off x="3394710" y="2788643"/>
              <a:ext cx="49339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그룹 15"/>
          <p:cNvGrpSpPr/>
          <p:nvPr/>
        </p:nvGrpSpPr>
        <p:grpSpPr>
          <a:xfrm>
            <a:off x="6951299" y="2190995"/>
            <a:ext cx="4375831" cy="2421060"/>
            <a:chOff x="1295310" y="3757180"/>
            <a:chExt cx="4838789" cy="1709089"/>
          </a:xfrm>
        </p:grpSpPr>
        <p:sp>
          <p:nvSpPr>
            <p:cNvPr id="33" name="직사각형 32"/>
            <p:cNvSpPr/>
            <p:nvPr/>
          </p:nvSpPr>
          <p:spPr>
            <a:xfrm>
              <a:off x="1296370" y="3757180"/>
              <a:ext cx="2339793" cy="70249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/>
                <a:t>(From PDH)</a:t>
              </a:r>
            </a:p>
            <a:p>
              <a:pPr algn="ctr"/>
              <a:r>
                <a:rPr lang="en-US" altLang="ko-KR" sz="1600" b="1" dirty="0"/>
                <a:t>Acetyl CoA</a:t>
              </a:r>
              <a:endParaRPr lang="ko-KR" altLang="en-US" sz="1600" b="1" dirty="0"/>
            </a:p>
          </p:txBody>
        </p:sp>
        <p:sp>
          <p:nvSpPr>
            <p:cNvPr id="34" name="직사각형 33"/>
            <p:cNvSpPr/>
            <p:nvPr/>
          </p:nvSpPr>
          <p:spPr>
            <a:xfrm>
              <a:off x="1295310" y="4787844"/>
              <a:ext cx="2340853" cy="67842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/>
                <a:t>(From glucose oxidation)</a:t>
              </a:r>
            </a:p>
            <a:p>
              <a:pPr algn="ctr"/>
              <a:r>
                <a:rPr lang="en-US" altLang="ko-KR" sz="1600" b="1" dirty="0"/>
                <a:t>NADH</a:t>
              </a:r>
              <a:endParaRPr lang="ko-KR" altLang="en-US" sz="1600" b="1" dirty="0"/>
            </a:p>
          </p:txBody>
        </p:sp>
        <p:sp>
          <p:nvSpPr>
            <p:cNvPr id="36" name="직사각형 35"/>
            <p:cNvSpPr/>
            <p:nvPr/>
          </p:nvSpPr>
          <p:spPr>
            <a:xfrm>
              <a:off x="4186303" y="3757180"/>
              <a:ext cx="1947796" cy="70249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b="1" dirty="0"/>
                <a:t>Inhibit </a:t>
              </a:r>
            </a:p>
            <a:p>
              <a:pPr algn="ctr"/>
              <a:r>
                <a:rPr lang="en-US" altLang="ko-KR" sz="1600" b="1" dirty="0"/>
                <a:t>3-ketoacyl CoA</a:t>
              </a:r>
            </a:p>
            <a:p>
              <a:pPr algn="ctr"/>
              <a:r>
                <a:rPr lang="en-US" altLang="ko-KR" sz="1600" b="1" dirty="0" err="1"/>
                <a:t>thiolase</a:t>
              </a:r>
              <a:endParaRPr lang="ko-KR" altLang="en-US" sz="1600" b="1" dirty="0"/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4186303" y="4787844"/>
              <a:ext cx="1947796" cy="67842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b="1" dirty="0"/>
                <a:t>Inhibit</a:t>
              </a:r>
            </a:p>
            <a:p>
              <a:pPr algn="ctr"/>
              <a:r>
                <a:rPr lang="en-US" altLang="ko-KR" sz="1600" b="1" dirty="0"/>
                <a:t>3-hydroxyacyl CoA</a:t>
              </a:r>
            </a:p>
            <a:p>
              <a:pPr algn="ctr"/>
              <a:r>
                <a:rPr lang="en-US" altLang="ko-KR" sz="1600" b="1" dirty="0"/>
                <a:t>dehydrogenase</a:t>
              </a:r>
            </a:p>
          </p:txBody>
        </p:sp>
        <p:cxnSp>
          <p:nvCxnSpPr>
            <p:cNvPr id="40" name="직선 화살표 연결선 39"/>
            <p:cNvCxnSpPr>
              <a:cxnSpLocks/>
              <a:endCxn id="36" idx="1"/>
            </p:cNvCxnSpPr>
            <p:nvPr/>
          </p:nvCxnSpPr>
          <p:spPr>
            <a:xfrm>
              <a:off x="3636163" y="4108426"/>
              <a:ext cx="550139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화살표 연결선 40"/>
            <p:cNvCxnSpPr>
              <a:cxnSpLocks/>
              <a:endCxn id="38" idx="1"/>
            </p:cNvCxnSpPr>
            <p:nvPr/>
          </p:nvCxnSpPr>
          <p:spPr>
            <a:xfrm>
              <a:off x="3636163" y="5120057"/>
              <a:ext cx="550139" cy="70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48932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7631" y="427282"/>
            <a:ext cx="5316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Regulation of fatty acid oxidation</a:t>
            </a:r>
            <a:endParaRPr lang="ko-KR" altLang="en-US" sz="28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1192574" y="1188826"/>
            <a:ext cx="603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Fatty acid are a less efficient energy substrate than glycose.</a:t>
            </a:r>
            <a:endParaRPr lang="ko-KR" altLang="en-US" dirty="0"/>
          </a:p>
        </p:txBody>
      </p:sp>
      <p:grpSp>
        <p:nvGrpSpPr>
          <p:cNvPr id="6" name="그룹 5"/>
          <p:cNvGrpSpPr/>
          <p:nvPr/>
        </p:nvGrpSpPr>
        <p:grpSpPr>
          <a:xfrm>
            <a:off x="2583180" y="1990792"/>
            <a:ext cx="5806440" cy="1047722"/>
            <a:chOff x="2297430" y="1645920"/>
            <a:chExt cx="5806440" cy="891540"/>
          </a:xfrm>
        </p:grpSpPr>
        <p:sp>
          <p:nvSpPr>
            <p:cNvPr id="4" name="사각형: 둥근 모서리 3"/>
            <p:cNvSpPr/>
            <p:nvPr/>
          </p:nvSpPr>
          <p:spPr>
            <a:xfrm>
              <a:off x="2297430" y="1645920"/>
              <a:ext cx="2377440" cy="8915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b="1" dirty="0"/>
                <a:t>One glycose molecule</a:t>
              </a:r>
            </a:p>
            <a:p>
              <a:pPr algn="ctr"/>
              <a:r>
                <a:rPr lang="en-US" altLang="ko-KR" sz="1600" dirty="0"/>
                <a:t>Consumes 6 O2 </a:t>
              </a:r>
            </a:p>
            <a:p>
              <a:pPr algn="ctr"/>
              <a:r>
                <a:rPr lang="en-US" altLang="ko-KR" sz="1600" dirty="0"/>
                <a:t>Produces 31 ATP</a:t>
              </a:r>
            </a:p>
          </p:txBody>
        </p:sp>
        <p:sp>
          <p:nvSpPr>
            <p:cNvPr id="21" name="사각형: 둥근 모서리 20"/>
            <p:cNvSpPr/>
            <p:nvPr/>
          </p:nvSpPr>
          <p:spPr>
            <a:xfrm>
              <a:off x="5726430" y="1645920"/>
              <a:ext cx="2377440" cy="8915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b="1" dirty="0"/>
                <a:t>One palmitate</a:t>
              </a:r>
            </a:p>
            <a:p>
              <a:pPr algn="ctr"/>
              <a:r>
                <a:rPr lang="en-US" altLang="ko-KR" sz="1600" dirty="0"/>
                <a:t>Consumes 23 O2, </a:t>
              </a:r>
            </a:p>
            <a:p>
              <a:pPr algn="ctr"/>
              <a:r>
                <a:rPr lang="en-US" altLang="ko-KR" sz="1600" dirty="0"/>
                <a:t>Produces 31 ATP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192574" y="3646170"/>
            <a:ext cx="90258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Since this mechanism only accounts for 10% of the reduction in cardiac efficiency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But elevated fatty acid oxidation can result in up to a 30% decrease in cardiac efficiency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Other mechanisms are also involved in the reduction in cardiac efficiency observed in hearts with elevated rates of  fatty acid oxidation</a:t>
            </a:r>
          </a:p>
          <a:p>
            <a:r>
              <a:rPr lang="en-US" altLang="ko-KR" dirty="0"/>
              <a:t> : uncoupling proteins and increased triacylglycerol(TG) cycling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95274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8908" y="452109"/>
            <a:ext cx="558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Fatty acid oxidation in Heart disease</a:t>
            </a:r>
            <a:endParaRPr lang="ko-KR" altLang="en-US" sz="2800" b="1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6664" y="1326566"/>
            <a:ext cx="7448372" cy="398284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8908" y="1475422"/>
            <a:ext cx="29099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eriod"/>
            </a:pPr>
            <a:r>
              <a:rPr lang="en-US" altLang="ko-KR" dirty="0"/>
              <a:t>Heart Failure</a:t>
            </a:r>
          </a:p>
          <a:p>
            <a:pPr marL="342900" indent="-342900">
              <a:buAutoNum type="alphaUcPeriod"/>
            </a:pPr>
            <a:endParaRPr lang="en-US" altLang="ko-KR" dirty="0"/>
          </a:p>
          <a:p>
            <a:pPr marL="342900" indent="-342900">
              <a:buAutoNum type="alphaUcPeriod"/>
            </a:pPr>
            <a:r>
              <a:rPr lang="en-US" altLang="ko-KR" dirty="0"/>
              <a:t>Ischemic/Reperfusion</a:t>
            </a:r>
          </a:p>
          <a:p>
            <a:pPr marL="342900" indent="-342900">
              <a:buAutoNum type="alphaUcPeriod"/>
            </a:pPr>
            <a:endParaRPr lang="en-US" altLang="ko-KR" dirty="0"/>
          </a:p>
          <a:p>
            <a:pPr marL="342900" indent="-342900">
              <a:buAutoNum type="alphaUcPeriod"/>
            </a:pPr>
            <a:r>
              <a:rPr lang="en-US" altLang="ko-KR" dirty="0"/>
              <a:t>Diabetic Cardiomyopathy</a:t>
            </a:r>
          </a:p>
          <a:p>
            <a:pPr marL="342900" indent="-342900">
              <a:buAutoNum type="alphaUcPeriod"/>
            </a:pPr>
            <a:endParaRPr lang="en-US" altLang="ko-KR" dirty="0"/>
          </a:p>
          <a:p>
            <a:pPr marL="342900" indent="-342900">
              <a:buAutoNum type="alphaU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60048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8827" y="558984"/>
            <a:ext cx="558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Heart failure</a:t>
            </a:r>
            <a:endParaRPr lang="ko-KR" alt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88827" y="1332338"/>
            <a:ext cx="970752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Mitochondrial metabolism is reduced 30-40% decrease in ATP levels and large decrease in phosphocreatine levels in the heart.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In hypertrophied heart due to pressure overload, this change in overall metabolic rate is accompanied by  change in expression and activity of transcriptional protein.</a:t>
            </a:r>
          </a:p>
          <a:p>
            <a:r>
              <a:rPr lang="en-US" altLang="ko-KR" sz="1600" dirty="0"/>
              <a:t>: inducible factor-1α</a:t>
            </a:r>
            <a:r>
              <a:rPr lang="ko-KR" altLang="en-US" sz="1600" dirty="0"/>
              <a:t>↑</a:t>
            </a:r>
            <a:r>
              <a:rPr lang="en-US" altLang="ko-KR" sz="1600" dirty="0"/>
              <a:t>,  PPARα</a:t>
            </a:r>
            <a:r>
              <a:rPr lang="ko-KR" altLang="en-US" sz="1600" dirty="0"/>
              <a:t>↓</a:t>
            </a:r>
            <a:r>
              <a:rPr lang="en-US" altLang="ko-KR" sz="1600" dirty="0"/>
              <a:t>,   PGC-1α</a:t>
            </a:r>
            <a:r>
              <a:rPr lang="ko-KR" altLang="en-US" sz="1600" dirty="0"/>
              <a:t>↓</a:t>
            </a:r>
            <a:r>
              <a:rPr lang="en-US" altLang="ko-KR" sz="1600" dirty="0"/>
              <a:t> </a:t>
            </a:r>
          </a:p>
          <a:p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It is also associated with a decrease in glucose and lactate oxidation rates.</a:t>
            </a:r>
          </a:p>
          <a:p>
            <a:r>
              <a:rPr lang="en-US" altLang="ko-KR" sz="1600" dirty="0"/>
              <a:t>: uncoupling of glycolysis , production of protons</a:t>
            </a:r>
          </a:p>
          <a:p>
            <a:r>
              <a:rPr lang="en-US" altLang="ko-KR" sz="1600" dirty="0"/>
              <a:t>: this can alter ionic homeostasis </a:t>
            </a:r>
          </a:p>
          <a:p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err="1"/>
              <a:t>AngiotensinⅡ</a:t>
            </a:r>
            <a:endParaRPr lang="en-US" altLang="ko-KR" dirty="0"/>
          </a:p>
          <a:p>
            <a:r>
              <a:rPr lang="en-US" altLang="ko-KR" sz="1600" dirty="0"/>
              <a:t>: Damages mitochondria in</a:t>
            </a:r>
            <a:r>
              <a:rPr lang="ko-KR" altLang="en-US" sz="1600" dirty="0"/>
              <a:t> </a:t>
            </a:r>
            <a:r>
              <a:rPr lang="en-US" altLang="ko-KR" sz="1600" dirty="0"/>
              <a:t>cardiomyocyte</a:t>
            </a:r>
          </a:p>
          <a:p>
            <a:r>
              <a:rPr lang="en-US" altLang="ko-KR" sz="1600" dirty="0"/>
              <a:t>: Affects mitochondrial oxidative phosphorylation, fatty acid oxidation</a:t>
            </a:r>
          </a:p>
          <a:p>
            <a:r>
              <a:rPr lang="en-US" altLang="ko-KR" sz="1600" dirty="0"/>
              <a:t>: Increasing PDK4 expression, decreased PDH activity</a:t>
            </a:r>
          </a:p>
          <a:p>
            <a:r>
              <a:rPr lang="en-US" altLang="ko-KR" sz="1600" dirty="0"/>
              <a:t>: Reduce APT levels</a:t>
            </a:r>
          </a:p>
        </p:txBody>
      </p:sp>
    </p:spTree>
    <p:extLst>
      <p:ext uri="{BB962C8B-B14F-4D97-AF65-F5344CB8AC3E}">
        <p14:creationId xmlns:p14="http://schemas.microsoft.com/office/powerpoint/2010/main" val="529889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8827" y="558984"/>
            <a:ext cx="558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err="1"/>
              <a:t>Ischaemia</a:t>
            </a:r>
            <a:r>
              <a:rPr lang="en-US" altLang="ko-KR" sz="2800" b="1" dirty="0"/>
              <a:t> / reperfusion</a:t>
            </a:r>
            <a:endParaRPr lang="ko-KR" alt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88827" y="1332338"/>
            <a:ext cx="97075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err="1"/>
              <a:t>ischaemia</a:t>
            </a:r>
            <a:r>
              <a:rPr lang="en-US" altLang="ko-KR" dirty="0"/>
              <a:t> </a:t>
            </a:r>
          </a:p>
          <a:p>
            <a:r>
              <a:rPr lang="en-US" altLang="ko-KR" dirty="0"/>
              <a:t> : mitochondrial oxidative metabolism decreases in proportion to the decease in oxygen supply to the heart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reperfusion of the </a:t>
            </a:r>
            <a:r>
              <a:rPr lang="en-US" altLang="ko-KR" dirty="0" err="1"/>
              <a:t>ischaemic</a:t>
            </a:r>
            <a:r>
              <a:rPr lang="en-US" altLang="ko-KR" dirty="0"/>
              <a:t> heart</a:t>
            </a:r>
          </a:p>
          <a:p>
            <a:r>
              <a:rPr lang="en-US" altLang="ko-KR" dirty="0"/>
              <a:t> : cardiac fatty acid oxidation rates are elevated due to elevated circulating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Elevated levels of circulating fatty acid combined with a decrease in malonyl CoA levels </a:t>
            </a:r>
          </a:p>
          <a:p>
            <a:r>
              <a:rPr lang="en-US" altLang="ko-KR" dirty="0"/>
              <a:t> : inhibition of glucose oxidation rates with decrease in glucose oxidation rates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The decrease in glucose oxidation</a:t>
            </a:r>
          </a:p>
          <a:p>
            <a:r>
              <a:rPr lang="en-US" altLang="ko-KR" dirty="0"/>
              <a:t> : increased uncoupling of glycolysis from glucose oxidation and increase in production of lactate and protons which can decrease cardiac efficiency and impair heart function.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The mechanisms involved in removing protons</a:t>
            </a:r>
          </a:p>
          <a:p>
            <a:r>
              <a:rPr lang="en-US" altLang="ko-KR" dirty="0"/>
              <a:t> : accumulation of intracellular calcium and sodium</a:t>
            </a:r>
          </a:p>
        </p:txBody>
      </p:sp>
    </p:spTree>
    <p:extLst>
      <p:ext uri="{BB962C8B-B14F-4D97-AF65-F5344CB8AC3E}">
        <p14:creationId xmlns:p14="http://schemas.microsoft.com/office/powerpoint/2010/main" val="164412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8827" y="558984"/>
            <a:ext cx="5586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Diabetic cardiomyopathy</a:t>
            </a:r>
            <a:endParaRPr lang="ko-KR" alt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88827" y="1332338"/>
            <a:ext cx="970752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define : ventricular dysfunction occurring in patients with </a:t>
            </a:r>
            <a:r>
              <a:rPr lang="en-US" altLang="ko-KR" dirty="0" err="1"/>
              <a:t>diabet</a:t>
            </a:r>
            <a:r>
              <a:rPr lang="en-US" altLang="ko-KR" dirty="0"/>
              <a:t> mellitus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Hearts from animals or humans with DM or obesity : elevated fatty acid oxidation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The mechanism by which excessive fatty acids </a:t>
            </a:r>
          </a:p>
          <a:p>
            <a:r>
              <a:rPr lang="en-US" altLang="ko-KR" sz="1600" dirty="0"/>
              <a:t>: The accumulation of fatty acids in the heart, high rates of fatty acid oxidation</a:t>
            </a:r>
          </a:p>
          <a:p>
            <a:r>
              <a:rPr lang="en-US" altLang="ko-KR" sz="1600" dirty="0"/>
              <a:t>: Diacylglycerol and ceramides: contribute to cardiac insulin resistance and reduce cardiac function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The accumulation of lipids in the DM </a:t>
            </a:r>
          </a:p>
          <a:p>
            <a:r>
              <a:rPr lang="en-US" altLang="ko-KR" sz="1600" dirty="0"/>
              <a:t>: the elevated levels of circulating fatty acids</a:t>
            </a:r>
          </a:p>
          <a:p>
            <a:r>
              <a:rPr lang="en-US" altLang="ko-KR" sz="1600" dirty="0"/>
              <a:t>: Type 2 DM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Cardiac insulin resistance is accompanied by a persistent relocation : CD36 and FABP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Chronic elevation in fatty acid uptake in diabetic hearts</a:t>
            </a:r>
          </a:p>
          <a:p>
            <a:r>
              <a:rPr lang="en-US" altLang="ko-KR" dirty="0"/>
              <a:t> : reducing the FABP expression  </a:t>
            </a:r>
            <a:r>
              <a:rPr lang="ko-KR" altLang="en-US" dirty="0"/>
              <a:t>→</a:t>
            </a:r>
            <a:r>
              <a:rPr lang="en-US" altLang="ko-KR" dirty="0"/>
              <a:t>  decrease cardiac insulin resistance</a:t>
            </a:r>
          </a:p>
          <a:p>
            <a:r>
              <a:rPr lang="en-US" altLang="ko-KR" dirty="0"/>
              <a:t> : PPAR</a:t>
            </a:r>
          </a:p>
          <a:p>
            <a:r>
              <a:rPr lang="en-US" altLang="ko-KR" dirty="0"/>
              <a:t>   : PPARα :</a:t>
            </a:r>
            <a:r>
              <a:rPr lang="ko-KR" altLang="en-US" dirty="0"/>
              <a:t> </a:t>
            </a:r>
            <a:r>
              <a:rPr lang="en-US" altLang="ko-KR" dirty="0"/>
              <a:t>augment expression of CD36, CPT-1, MCD, LCAD</a:t>
            </a:r>
            <a:r>
              <a:rPr lang="ko-KR" altLang="en-US" dirty="0"/>
              <a:t>→ </a:t>
            </a:r>
            <a:r>
              <a:rPr lang="en-US" altLang="ko-KR" dirty="0"/>
              <a:t>increase fatty acid oxidation rates</a:t>
            </a:r>
          </a:p>
        </p:txBody>
      </p:sp>
    </p:spTree>
    <p:extLst>
      <p:ext uri="{BB962C8B-B14F-4D97-AF65-F5344CB8AC3E}">
        <p14:creationId xmlns:p14="http://schemas.microsoft.com/office/powerpoint/2010/main" val="2043540715"/>
      </p:ext>
    </p:extLst>
  </p:cSld>
  <p:clrMapOvr>
    <a:masterClrMapping/>
  </p:clrMapOvr>
</p:sld>
</file>

<file path=ppt/theme/theme1.xml><?xml version="1.0" encoding="utf-8"?>
<a:theme xmlns:a="http://schemas.openxmlformats.org/drawingml/2006/main" name="추억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643</TotalTime>
  <Words>793</Words>
  <Application>Microsoft Office PowerPoint</Application>
  <PresentationFormat>와이드스크린</PresentationFormat>
  <Paragraphs>144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맑은 고딕</vt:lpstr>
      <vt:lpstr>Arial</vt:lpstr>
      <vt:lpstr>Calibri</vt:lpstr>
      <vt:lpstr>Calibri Light</vt:lpstr>
      <vt:lpstr>추억</vt:lpstr>
      <vt:lpstr>Mitochondrial fatty acid oxidation and Heart diseases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Mitochondrial fatty acid oxidation  and Heart diseases</dc:title>
  <dc:creator>김민향</dc:creator>
  <cp:lastModifiedBy>김민향</cp:lastModifiedBy>
  <cp:revision>48</cp:revision>
  <dcterms:created xsi:type="dcterms:W3CDTF">2017-05-26T22:21:47Z</dcterms:created>
  <dcterms:modified xsi:type="dcterms:W3CDTF">2017-05-27T14:20:29Z</dcterms:modified>
</cp:coreProperties>
</file>