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9" r:id="rId3"/>
    <p:sldId id="257" r:id="rId4"/>
    <p:sldId id="258" r:id="rId5"/>
    <p:sldId id="260" r:id="rId6"/>
    <p:sldId id="261" r:id="rId7"/>
    <p:sldId id="270" r:id="rId8"/>
    <p:sldId id="262" r:id="rId9"/>
    <p:sldId id="271" r:id="rId10"/>
    <p:sldId id="272" r:id="rId11"/>
    <p:sldId id="273" r:id="rId12"/>
    <p:sldId id="278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-2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46A9-F84E-494E-9743-D15F2B8F3EF8}" type="datetimeFigureOut">
              <a:rPr lang="ko-KR" altLang="en-US" smtClean="0"/>
              <a:pPr/>
              <a:t>2017-05-24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9F26-F3D9-451C-9C29-E10D604F4F3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81000" y="594000"/>
            <a:ext cx="1134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381000" y="263730"/>
            <a:ext cx="2474913" cy="3143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</a:lstStyle>
          <a:p>
            <a:pPr lvl="0"/>
            <a:endParaRPr lang="ko-KR" alt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4"/>
          </p:nvPr>
        </p:nvSpPr>
        <p:spPr>
          <a:xfrm>
            <a:off x="2993735" y="133004"/>
            <a:ext cx="8370888" cy="445052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  <a:lvl2pPr>
              <a:defRPr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2pPr>
            <a:lvl3pPr>
              <a:defRPr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3pPr>
            <a:lvl4pPr>
              <a:defRPr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4pPr>
            <a:lvl5pPr>
              <a:defRPr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5pPr>
          </a:lstStyle>
          <a:p>
            <a:pPr lvl="0"/>
            <a:endParaRPr lang="ko-KR" altLang="en-US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5"/>
          </p:nvPr>
        </p:nvSpPr>
        <p:spPr>
          <a:xfrm>
            <a:off x="380999" y="863600"/>
            <a:ext cx="2474913" cy="4860925"/>
          </a:xfrm>
        </p:spPr>
        <p:txBody>
          <a:bodyPr>
            <a:normAutofit/>
          </a:bodyPr>
          <a:lstStyle>
            <a:lvl1pPr marL="0" indent="0" latinLnBrk="0">
              <a:lnSpc>
                <a:spcPts val="1600"/>
              </a:lnSpc>
              <a:spcBef>
                <a:spcPts val="1200"/>
              </a:spcBef>
              <a:buNone/>
              <a:defRPr sz="1300"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  <a:lvl2pPr>
              <a:defRPr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2pPr>
            <a:lvl3pPr>
              <a:defRPr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3pPr>
            <a:lvl4pPr>
              <a:defRPr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4pPr>
            <a:lvl5pPr>
              <a:defRPr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5pPr>
          </a:lstStyle>
          <a:p>
            <a:pPr lvl="0"/>
            <a:endParaRPr lang="ko-KR" altLang="en-US"/>
          </a:p>
        </p:txBody>
      </p:sp>
      <p:cxnSp>
        <p:nvCxnSpPr>
          <p:cNvPr id="17" name="직선 연결선 16"/>
          <p:cNvCxnSpPr/>
          <p:nvPr userDrawn="1"/>
        </p:nvCxnSpPr>
        <p:spPr>
          <a:xfrm>
            <a:off x="381000" y="6444000"/>
            <a:ext cx="1134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331122" y="6483016"/>
            <a:ext cx="333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i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www.redslide.blog.me</a:t>
            </a:r>
            <a:endParaRPr lang="ko-KR" altLang="en-US" sz="1000" i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476122" y="6483016"/>
            <a:ext cx="333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C189F26-F3D9-451C-9C29-E10D604F4F36}" type="slidenum">
              <a:rPr lang="ko-KR" altLang="en-US" sz="1000" i="0" kern="1200" noProof="0" smtClean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pPr algn="r"/>
              <a:t>‹#›</a:t>
            </a:fld>
            <a:endParaRPr lang="ko-KR" altLang="en-US" sz="1000" i="0" kern="1200">
              <a:solidFill>
                <a:schemeClr val="tx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56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46A9-F84E-494E-9743-D15F2B8F3EF8}" type="datetimeFigureOut">
              <a:rPr lang="ko-KR" altLang="en-US" smtClean="0"/>
              <a:pPr/>
              <a:t>2017-05-24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89F26-F3D9-451C-9C29-E10D604F4F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8540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err="1" smtClean="0"/>
              <a:t>Tyrosinase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426000" y="6534000"/>
            <a:ext cx="1305000" cy="22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81000" y="263730"/>
            <a:ext cx="2565000" cy="314325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20152371 </a:t>
            </a:r>
            <a:r>
              <a:rPr lang="ko-KR" altLang="en-US" dirty="0" smtClean="0"/>
              <a:t>김민정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2" name="Picture 2" descr="C:\Users\USER\Desktop\01AST012010100141958011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6000" y="1404000"/>
            <a:ext cx="6000750" cy="4362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34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2901000" y="133004"/>
            <a:ext cx="9198266" cy="445052"/>
          </a:xfrm>
        </p:spPr>
        <p:txBody>
          <a:bodyPr/>
          <a:lstStyle/>
          <a:p>
            <a:r>
              <a:rPr lang="en-US" altLang="ko-KR" dirty="0" smtClean="0"/>
              <a:t>Inhibitors with   -phenyl-  ,  -unsaturated carbonyl functionality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426000" y="6534000"/>
            <a:ext cx="1305000" cy="22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81000" y="263730"/>
            <a:ext cx="2565000" cy="314325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Mushroom TYR inhibitors</a:t>
            </a:r>
            <a:endParaRPr lang="ko-KR" altLang="en-US" dirty="0"/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/>
        </p:nvGraphicFramePr>
        <p:xfrm>
          <a:off x="5016000" y="189000"/>
          <a:ext cx="236250" cy="315000"/>
        </p:xfrm>
        <a:graphic>
          <a:graphicData uri="http://schemas.openxmlformats.org/presentationml/2006/ole">
            <p:oleObj spid="_x0000_s9218" name="수식" r:id="rId3" imgW="152280" imgH="203040" progId="Equation.3">
              <p:embed/>
            </p:oleObj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/>
        </p:nvGraphicFramePr>
        <p:xfrm>
          <a:off x="6456000" y="234000"/>
          <a:ext cx="294545" cy="270000"/>
        </p:xfrm>
        <a:graphic>
          <a:graphicData uri="http://schemas.openxmlformats.org/presentationml/2006/ole">
            <p:oleObj spid="_x0000_s9219" name="수식" r:id="rId4" imgW="152280" imgH="139680" progId="Equation.3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6771000" y="189000"/>
          <a:ext cx="234950" cy="314325"/>
        </p:xfrm>
        <a:graphic>
          <a:graphicData uri="http://schemas.openxmlformats.org/presentationml/2006/ole">
            <p:oleObj spid="_x0000_s9220" name="수식" r:id="rId5" imgW="152280" imgH="203040" progId="Equation.3">
              <p:embed/>
            </p:oleObj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 l="33755" t="12752" r="34177" b="25738"/>
          <a:stretch>
            <a:fillRect/>
          </a:stretch>
        </p:blipFill>
        <p:spPr bwMode="auto">
          <a:xfrm>
            <a:off x="831000" y="836763"/>
            <a:ext cx="4905000" cy="52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 l="28422" t="39970" r="28733" b="15535"/>
          <a:stretch>
            <a:fillRect/>
          </a:stretch>
        </p:blipFill>
        <p:spPr bwMode="auto">
          <a:xfrm>
            <a:off x="6134898" y="2059842"/>
            <a:ext cx="5271102" cy="307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34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err="1" smtClean="0"/>
              <a:t>Thiourea</a:t>
            </a:r>
            <a:r>
              <a:rPr lang="en-US" altLang="ko-KR" dirty="0" smtClean="0"/>
              <a:t> derivatives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5"/>
          </p:nvPr>
        </p:nvSpPr>
        <p:spPr>
          <a:xfrm>
            <a:off x="1011000" y="2618600"/>
            <a:ext cx="5040001" cy="1755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600" b="1" dirty="0" smtClean="0"/>
              <a:t>Phenylthiourea</a:t>
            </a:r>
            <a:endParaRPr lang="en-US" altLang="ko-KR" sz="1600" b="1" dirty="0" smtClean="0"/>
          </a:p>
          <a:p>
            <a:r>
              <a:rPr lang="en-US" altLang="ko-KR" sz="1600" dirty="0" smtClean="0"/>
              <a:t>  - </a:t>
            </a:r>
            <a:r>
              <a:rPr lang="ko-KR" altLang="en-US" sz="1600" dirty="0" smtClean="0"/>
              <a:t>가장 잘 알려진 </a:t>
            </a:r>
            <a:r>
              <a:rPr lang="en-US" altLang="ko-KR" sz="1600" dirty="0" err="1" smtClean="0"/>
              <a:t>tyrosinase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억제제</a:t>
            </a:r>
            <a:endParaRPr lang="en-US" altLang="ko-KR" sz="1600" dirty="0" smtClean="0"/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 - </a:t>
            </a:r>
            <a:r>
              <a:rPr lang="ko-KR" altLang="en-US" sz="1600" dirty="0" smtClean="0"/>
              <a:t>황 원자는 </a:t>
            </a:r>
            <a:r>
              <a:rPr lang="en-US" altLang="ko-KR" sz="1600" dirty="0" err="1" smtClean="0"/>
              <a:t>tyrosinase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활성 부위의 구리 이온과 </a:t>
            </a:r>
            <a:endParaRPr lang="en-US" altLang="ko-KR" sz="1600" dirty="0" smtClean="0"/>
          </a:p>
          <a:p>
            <a:r>
              <a:rPr lang="en-US" altLang="ko-KR" sz="1600" dirty="0" smtClean="0"/>
              <a:t>    </a:t>
            </a:r>
            <a:r>
              <a:rPr lang="ko-KR" altLang="en-US" sz="1600" dirty="0" smtClean="0"/>
              <a:t>결합하여 효소 활성 차단</a:t>
            </a:r>
            <a:endParaRPr lang="en-US" altLang="ko-KR" sz="1600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426000" y="6534000"/>
            <a:ext cx="1305000" cy="22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81000" y="263730"/>
            <a:ext cx="2565000" cy="314325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Mushroom TYR inhibitors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2423" t="14849" r="33589" b="18329"/>
          <a:stretch>
            <a:fillRect/>
          </a:stretch>
        </p:blipFill>
        <p:spPr bwMode="auto">
          <a:xfrm>
            <a:off x="6096000" y="909000"/>
            <a:ext cx="4815000" cy="532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34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err="1" smtClean="0"/>
              <a:t>Thiourea</a:t>
            </a:r>
            <a:r>
              <a:rPr lang="en-US" altLang="ko-KR" dirty="0" smtClean="0"/>
              <a:t> derivatives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5"/>
          </p:nvPr>
        </p:nvSpPr>
        <p:spPr>
          <a:xfrm>
            <a:off x="1011000" y="2618600"/>
            <a:ext cx="5040001" cy="1755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600" b="1" dirty="0" smtClean="0"/>
              <a:t>Phenylthiourea</a:t>
            </a:r>
            <a:endParaRPr lang="en-US" altLang="ko-KR" sz="1600" b="1" dirty="0" smtClean="0"/>
          </a:p>
          <a:p>
            <a:r>
              <a:rPr lang="en-US" altLang="ko-KR" sz="1600" dirty="0" smtClean="0"/>
              <a:t>  - </a:t>
            </a:r>
            <a:r>
              <a:rPr lang="ko-KR" altLang="en-US" sz="1600" dirty="0" smtClean="0"/>
              <a:t>가장 잘 알려진 </a:t>
            </a:r>
            <a:r>
              <a:rPr lang="en-US" altLang="ko-KR" sz="1600" dirty="0" err="1" smtClean="0"/>
              <a:t>tyrosinase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억제제</a:t>
            </a:r>
            <a:endParaRPr lang="en-US" altLang="ko-KR" sz="1600" dirty="0" smtClean="0"/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 - </a:t>
            </a:r>
            <a:r>
              <a:rPr lang="ko-KR" altLang="en-US" sz="1600" dirty="0" smtClean="0"/>
              <a:t>황 원자는 </a:t>
            </a:r>
            <a:r>
              <a:rPr lang="en-US" altLang="ko-KR" sz="1600" dirty="0" err="1" smtClean="0"/>
              <a:t>tyrosinase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활성 부위의 구리 이온과 </a:t>
            </a:r>
            <a:endParaRPr lang="en-US" altLang="ko-KR" sz="1600" dirty="0" smtClean="0"/>
          </a:p>
          <a:p>
            <a:r>
              <a:rPr lang="en-US" altLang="ko-KR" sz="1600" dirty="0" smtClean="0"/>
              <a:t>    </a:t>
            </a:r>
            <a:r>
              <a:rPr lang="ko-KR" altLang="en-US" sz="1600" dirty="0" smtClean="0"/>
              <a:t>결합하여 효소 활성 차단</a:t>
            </a:r>
            <a:endParaRPr lang="en-US" altLang="ko-KR" sz="1600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426000" y="6534000"/>
            <a:ext cx="1305000" cy="22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81000" y="263730"/>
            <a:ext cx="2565000" cy="314325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Mushroom TYR inhibitors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2300" t="21912" r="32849" b="16131"/>
          <a:stretch>
            <a:fillRect/>
          </a:stretch>
        </p:blipFill>
        <p:spPr bwMode="auto">
          <a:xfrm>
            <a:off x="6141000" y="954000"/>
            <a:ext cx="5130000" cy="51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34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err="1" smtClean="0"/>
              <a:t>Thiosemicarbazone</a:t>
            </a:r>
            <a:r>
              <a:rPr lang="en-US" altLang="ko-KR" dirty="0" smtClean="0"/>
              <a:t>-type inhibitors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5"/>
          </p:nvPr>
        </p:nvSpPr>
        <p:spPr>
          <a:xfrm>
            <a:off x="1415999" y="2618600"/>
            <a:ext cx="3105001" cy="1530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600" b="1" dirty="0" err="1" smtClean="0"/>
              <a:t>킬레이트화</a:t>
            </a:r>
            <a:r>
              <a:rPr lang="ko-KR" altLang="en-US" sz="1600" b="1" dirty="0" smtClean="0"/>
              <a:t> 능력</a:t>
            </a:r>
            <a:endParaRPr lang="en-US" altLang="ko-KR" sz="1600" b="1" dirty="0" smtClean="0"/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 - </a:t>
            </a:r>
            <a:r>
              <a:rPr lang="en-US" altLang="ko-KR" sz="1600" dirty="0" err="1" smtClean="0"/>
              <a:t>Tyrosinase</a:t>
            </a:r>
            <a:r>
              <a:rPr lang="ko-KR" altLang="en-US" sz="1600" dirty="0" smtClean="0"/>
              <a:t>의 활성 부위에서</a:t>
            </a:r>
            <a:endParaRPr lang="en-US" altLang="ko-KR" sz="16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600" b="1" dirty="0" err="1" smtClean="0"/>
              <a:t>Thiosemicarbazide</a:t>
            </a:r>
            <a:r>
              <a:rPr lang="en-US" altLang="ko-KR" sz="1600" b="1" dirty="0" smtClean="0"/>
              <a:t> </a:t>
            </a:r>
            <a:r>
              <a:rPr lang="ko-KR" altLang="en-US" sz="1600" b="1" dirty="0" err="1" smtClean="0"/>
              <a:t>지지체</a:t>
            </a:r>
            <a:endParaRPr lang="en-US" altLang="ko-KR" sz="1600" b="1" dirty="0" smtClean="0"/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 - </a:t>
            </a:r>
            <a:r>
              <a:rPr lang="en-US" altLang="ko-KR" sz="1600" dirty="0" err="1" smtClean="0"/>
              <a:t>Tyrosinase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억제 활성 결정</a:t>
            </a:r>
            <a:endParaRPr lang="en-US" altLang="ko-KR" sz="1600" dirty="0"/>
          </a:p>
        </p:txBody>
      </p:sp>
      <p:sp>
        <p:nvSpPr>
          <p:cNvPr id="9" name="직사각형 8"/>
          <p:cNvSpPr/>
          <p:nvPr/>
        </p:nvSpPr>
        <p:spPr>
          <a:xfrm>
            <a:off x="426000" y="6534000"/>
            <a:ext cx="1305000" cy="22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81000" y="263730"/>
            <a:ext cx="2565000" cy="314325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Mushroom TYR inhibitors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5684" t="22861" r="35702" b="12505"/>
          <a:stretch>
            <a:fillRect/>
          </a:stretch>
        </p:blipFill>
        <p:spPr bwMode="auto">
          <a:xfrm>
            <a:off x="5376000" y="683999"/>
            <a:ext cx="4950000" cy="566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34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Peptide type inhibitors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5"/>
          </p:nvPr>
        </p:nvSpPr>
        <p:spPr>
          <a:xfrm>
            <a:off x="875999" y="2393600"/>
            <a:ext cx="3420001" cy="1485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600" b="1" dirty="0" err="1" smtClean="0"/>
              <a:t>Oligopetide</a:t>
            </a:r>
            <a:endParaRPr lang="en-US" altLang="ko-KR" sz="1600" b="1" dirty="0" smtClean="0"/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 - P3 : </a:t>
            </a:r>
            <a:r>
              <a:rPr lang="en-US" altLang="ko-KR" sz="1600" dirty="0" err="1" smtClean="0"/>
              <a:t>octapeptide</a:t>
            </a:r>
            <a:endParaRPr lang="en-US" altLang="ko-KR" sz="1600" dirty="0" smtClean="0"/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 - P4 : </a:t>
            </a:r>
            <a:r>
              <a:rPr lang="en-US" altLang="ko-KR" sz="1600" dirty="0" err="1" smtClean="0"/>
              <a:t>decapeptide</a:t>
            </a:r>
            <a:endParaRPr lang="en-US" altLang="ko-KR" sz="1600" dirty="0" smtClean="0"/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 - </a:t>
            </a:r>
            <a:r>
              <a:rPr lang="ko-KR" altLang="en-US" sz="1600" dirty="0" smtClean="0"/>
              <a:t>멜라닌 세포의 세포 독성 영향 </a:t>
            </a:r>
            <a:endParaRPr lang="en-US" altLang="ko-KR" sz="1600" dirty="0"/>
          </a:p>
        </p:txBody>
      </p:sp>
      <p:sp>
        <p:nvSpPr>
          <p:cNvPr id="9" name="직사각형 8"/>
          <p:cNvSpPr/>
          <p:nvPr/>
        </p:nvSpPr>
        <p:spPr>
          <a:xfrm>
            <a:off x="426000" y="6534000"/>
            <a:ext cx="1305000" cy="22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81000" y="263730"/>
            <a:ext cx="2565000" cy="314325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Mushroom TYR inhibitors</a:t>
            </a:r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13780" t="26684" r="53015" b="33233"/>
          <a:stretch>
            <a:fillRect/>
          </a:stretch>
        </p:blipFill>
        <p:spPr bwMode="auto">
          <a:xfrm>
            <a:off x="4746000" y="3330667"/>
            <a:ext cx="4320000" cy="293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 l="4279" t="49101" r="54876" b="14938"/>
          <a:stretch>
            <a:fillRect/>
          </a:stretch>
        </p:blipFill>
        <p:spPr bwMode="auto">
          <a:xfrm>
            <a:off x="4566000" y="774000"/>
            <a:ext cx="4725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개체 10"/>
          <p:cNvGraphicFramePr>
            <a:graphicFrameLocks noChangeAspect="1"/>
          </p:cNvGraphicFramePr>
          <p:nvPr/>
        </p:nvGraphicFramePr>
        <p:xfrm>
          <a:off x="3976500" y="3429000"/>
          <a:ext cx="274500" cy="305000"/>
        </p:xfrm>
        <a:graphic>
          <a:graphicData uri="http://schemas.openxmlformats.org/presentationml/2006/ole">
            <p:oleObj spid="_x0000_s13317" name="수식" r:id="rId5" imgW="114120" imgH="12672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334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Human </a:t>
            </a:r>
            <a:r>
              <a:rPr lang="en-US" altLang="ko-KR" dirty="0" err="1" smtClean="0"/>
              <a:t>tyrosinase</a:t>
            </a:r>
            <a:r>
              <a:rPr lang="en-US" altLang="ko-KR" dirty="0" smtClean="0"/>
              <a:t> inhibitors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5"/>
          </p:nvPr>
        </p:nvSpPr>
        <p:spPr>
          <a:xfrm>
            <a:off x="1596000" y="3293600"/>
            <a:ext cx="3060001" cy="360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600" b="1" dirty="0" err="1" smtClean="0"/>
              <a:t>Kojic</a:t>
            </a:r>
            <a:r>
              <a:rPr lang="en-US" altLang="ko-KR" sz="1600" b="1" dirty="0" smtClean="0"/>
              <a:t> acid </a:t>
            </a:r>
            <a:r>
              <a:rPr lang="en-US" altLang="ko-KR" sz="1600" b="1" dirty="0" err="1" smtClean="0"/>
              <a:t>vs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 smtClean="0"/>
              <a:t>mTYR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 smtClean="0"/>
              <a:t>vs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 smtClean="0"/>
              <a:t>hTYR</a:t>
            </a:r>
            <a:endParaRPr lang="en-US" altLang="ko-KR" sz="1600" b="1" dirty="0"/>
          </a:p>
        </p:txBody>
      </p:sp>
      <p:sp>
        <p:nvSpPr>
          <p:cNvPr id="9" name="직사각형 8"/>
          <p:cNvSpPr/>
          <p:nvPr/>
        </p:nvSpPr>
        <p:spPr>
          <a:xfrm>
            <a:off x="426000" y="6534000"/>
            <a:ext cx="1305000" cy="22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81000" y="263730"/>
            <a:ext cx="2565000" cy="314325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Human TYR inhibitors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30891" t="14687" r="30675" b="9323"/>
          <a:stretch>
            <a:fillRect/>
          </a:stretch>
        </p:blipFill>
        <p:spPr bwMode="auto">
          <a:xfrm>
            <a:off x="5871000" y="864000"/>
            <a:ext cx="4815000" cy="535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34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5"/>
          </p:nvPr>
        </p:nvSpPr>
        <p:spPr>
          <a:xfrm>
            <a:off x="2406000" y="1494000"/>
            <a:ext cx="7335000" cy="3510000"/>
          </a:xfrm>
        </p:spPr>
        <p:txBody>
          <a:bodyPr>
            <a:normAutofit/>
          </a:bodyPr>
          <a:lstStyle/>
          <a:p>
            <a:pPr algn="ctr"/>
            <a:endParaRPr lang="en-US" altLang="ko-KR" sz="8800" dirty="0" smtClean="0"/>
          </a:p>
          <a:p>
            <a:pPr algn="ctr"/>
            <a:endParaRPr lang="en-US" altLang="ko-KR" sz="8800" dirty="0" smtClean="0"/>
          </a:p>
          <a:p>
            <a:pPr algn="ctr"/>
            <a:endParaRPr lang="en-US" altLang="ko-KR" sz="8800" dirty="0" smtClean="0"/>
          </a:p>
          <a:p>
            <a:pPr algn="ctr"/>
            <a:endParaRPr lang="en-US" altLang="ko-KR" sz="8800" dirty="0" smtClean="0"/>
          </a:p>
          <a:p>
            <a:pPr algn="ctr"/>
            <a:endParaRPr lang="en-US" altLang="ko-KR" sz="8800" dirty="0" smtClean="0"/>
          </a:p>
          <a:p>
            <a:pPr algn="ctr"/>
            <a:endParaRPr lang="en-US" altLang="ko-KR" sz="8800" dirty="0" smtClean="0"/>
          </a:p>
          <a:p>
            <a:pPr algn="ctr"/>
            <a:endParaRPr lang="en-US" altLang="ko-KR" sz="20000" dirty="0" smtClean="0"/>
          </a:p>
          <a:p>
            <a:pPr algn="ctr"/>
            <a:endParaRPr lang="en-US" altLang="ko-KR" sz="20000" dirty="0" smtClean="0"/>
          </a:p>
          <a:p>
            <a:pPr algn="ctr"/>
            <a:r>
              <a:rPr lang="en-US" altLang="ko-KR" sz="20000" dirty="0" smtClean="0"/>
              <a:t>Q&amp;A</a:t>
            </a:r>
            <a:endParaRPr lang="en-US" altLang="ko-KR" sz="20000" dirty="0"/>
          </a:p>
        </p:txBody>
      </p:sp>
      <p:sp>
        <p:nvSpPr>
          <p:cNvPr id="9" name="직사각형 8"/>
          <p:cNvSpPr/>
          <p:nvPr/>
        </p:nvSpPr>
        <p:spPr>
          <a:xfrm>
            <a:off x="426000" y="6534000"/>
            <a:ext cx="1305000" cy="22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81000" y="263730"/>
            <a:ext cx="2565000" cy="314325"/>
          </a:xfrm>
        </p:spPr>
        <p:txBody>
          <a:bodyPr>
            <a:noAutofit/>
          </a:bodyPr>
          <a:lstStyle/>
          <a:p>
            <a:r>
              <a:rPr lang="ko-KR" altLang="en-US" dirty="0" smtClean="0"/>
              <a:t>질의응답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9334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Melanin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Regulation of </a:t>
            </a:r>
            <a:r>
              <a:rPr lang="en-US" altLang="ko-KR" dirty="0" err="1" smtClean="0"/>
              <a:t>melanogenesis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5"/>
          </p:nvPr>
        </p:nvSpPr>
        <p:spPr>
          <a:xfrm>
            <a:off x="561000" y="1584000"/>
            <a:ext cx="3600000" cy="4140925"/>
          </a:xfrm>
        </p:spPr>
        <p:txBody>
          <a:bodyPr/>
          <a:lstStyle/>
          <a:p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1600" b="1" dirty="0" smtClean="0"/>
              <a:t>멜라닌 생성 </a:t>
            </a:r>
            <a:r>
              <a:rPr lang="ko-KR" altLang="en-US" sz="1600" b="1" dirty="0" smtClean="0"/>
              <a:t>효소</a:t>
            </a:r>
            <a:endParaRPr lang="en-US" altLang="ko-KR" sz="1600" b="1" dirty="0" smtClean="0"/>
          </a:p>
          <a:p>
            <a:r>
              <a:rPr lang="en-US" altLang="ko-KR" sz="1600" dirty="0" smtClean="0"/>
              <a:t> - </a:t>
            </a:r>
            <a:r>
              <a:rPr lang="en-US" altLang="ko-KR" sz="1600" dirty="0" err="1" smtClean="0"/>
              <a:t>Tyrosinase</a:t>
            </a:r>
            <a:endParaRPr lang="en-US" altLang="ko-KR" sz="1600" dirty="0" smtClean="0"/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- TRP-1</a:t>
            </a:r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- TRP-2</a:t>
            </a:r>
          </a:p>
          <a:p>
            <a:endParaRPr lang="en-US" altLang="ko-KR" sz="16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600" b="1" dirty="0" err="1" smtClean="0"/>
              <a:t>Dopaqulnone</a:t>
            </a:r>
            <a:r>
              <a:rPr lang="en-US" altLang="ko-KR" sz="1600" b="1" dirty="0" smtClean="0"/>
              <a:t> </a:t>
            </a:r>
            <a:r>
              <a:rPr lang="en-US" altLang="ko-KR" sz="1600" b="1" dirty="0" smtClean="0"/>
              <a:t>(DQ)</a:t>
            </a:r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- </a:t>
            </a:r>
            <a:r>
              <a:rPr lang="en-US" altLang="ko-KR" sz="1600" dirty="0" err="1" smtClean="0"/>
              <a:t>eumelanin</a:t>
            </a:r>
            <a:r>
              <a:rPr lang="ko-KR" altLang="en-US" sz="1600" dirty="0" smtClean="0"/>
              <a:t>과 </a:t>
            </a:r>
            <a:r>
              <a:rPr lang="en-US" altLang="ko-KR" sz="1600" dirty="0" err="1" smtClean="0"/>
              <a:t>pheomelanin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합성의 </a:t>
            </a:r>
            <a:endParaRPr lang="en-US" altLang="ko-KR" sz="1600" dirty="0" smtClean="0"/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  </a:t>
            </a:r>
            <a:r>
              <a:rPr lang="ko-KR" altLang="en-US" sz="1600" dirty="0" smtClean="0"/>
              <a:t>기질</a:t>
            </a:r>
            <a:endParaRPr lang="en-US" altLang="ko-KR" sz="1600" dirty="0" smtClean="0"/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멜라닌 합성 속도 제한 단계</a:t>
            </a:r>
            <a:endParaRPr lang="en-US" altLang="ko-KR" sz="1600" dirty="0" smtClean="0"/>
          </a:p>
          <a:p>
            <a:r>
              <a:rPr lang="en-US" altLang="ko-KR" dirty="0" smtClean="0"/>
              <a:t> </a:t>
            </a:r>
            <a:endParaRPr lang="en-US" altLang="ko-KR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426000" y="6534000"/>
            <a:ext cx="1305000" cy="22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510" t="14430" r="22484" b="22078"/>
          <a:stretch>
            <a:fillRect/>
          </a:stretch>
        </p:blipFill>
        <p:spPr bwMode="auto">
          <a:xfrm>
            <a:off x="4296000" y="1269000"/>
            <a:ext cx="7200000" cy="45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813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err="1" smtClean="0"/>
              <a:t>Tyrosinase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err="1" smtClean="0"/>
              <a:t>Tyrosinase</a:t>
            </a:r>
            <a:r>
              <a:rPr lang="en-US" altLang="ko-KR" dirty="0" smtClean="0"/>
              <a:t> and its key role in melanin synthesis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5"/>
          </p:nvPr>
        </p:nvSpPr>
        <p:spPr>
          <a:xfrm>
            <a:off x="515999" y="2124000"/>
            <a:ext cx="3150001" cy="2520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600" b="1" dirty="0" err="1" smtClean="0"/>
              <a:t>Tyrosinase</a:t>
            </a:r>
            <a:endParaRPr lang="en-US" altLang="ko-KR" sz="1600" b="1" dirty="0" smtClean="0"/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멜라닌 세포에서만 생산</a:t>
            </a:r>
            <a:endParaRPr lang="en-US" altLang="ko-KR" sz="1600" dirty="0" smtClean="0"/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- </a:t>
            </a:r>
            <a:r>
              <a:rPr lang="en-US" altLang="ko-KR" sz="1600" dirty="0" err="1" smtClean="0"/>
              <a:t>eumelanin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생산 촉매</a:t>
            </a:r>
            <a:endParaRPr lang="en-US" altLang="ko-KR" sz="1600" dirty="0" smtClean="0"/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과도한 </a:t>
            </a:r>
            <a:r>
              <a:rPr lang="en-US" altLang="ko-KR" sz="1600" dirty="0" smtClean="0"/>
              <a:t>DQ</a:t>
            </a:r>
            <a:r>
              <a:rPr lang="ko-KR" altLang="en-US" sz="1600" dirty="0" smtClean="0"/>
              <a:t>생산 </a:t>
            </a:r>
            <a:endParaRPr lang="en-US" altLang="ko-KR" sz="1600" dirty="0" smtClean="0"/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   -&gt; </a:t>
            </a:r>
            <a:r>
              <a:rPr lang="ko-KR" altLang="en-US" sz="1600" dirty="0" err="1" smtClean="0"/>
              <a:t>파키슨</a:t>
            </a:r>
            <a:r>
              <a:rPr lang="ko-KR" altLang="en-US" sz="1600" dirty="0" smtClean="0"/>
              <a:t> 병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헌팅턴</a:t>
            </a:r>
            <a:r>
              <a:rPr lang="ko-KR" altLang="en-US" sz="1600" dirty="0" smtClean="0"/>
              <a:t> 병 초래</a:t>
            </a:r>
            <a:endParaRPr lang="en-US" altLang="ko-KR" sz="1600" dirty="0" smtClean="0"/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억제함으로써 색소 침착 예방</a:t>
            </a:r>
            <a:endParaRPr lang="ko-KR" altLang="en-US" sz="1600" dirty="0"/>
          </a:p>
        </p:txBody>
      </p:sp>
      <p:sp>
        <p:nvSpPr>
          <p:cNvPr id="7" name="직사각형 6"/>
          <p:cNvSpPr/>
          <p:nvPr/>
        </p:nvSpPr>
        <p:spPr>
          <a:xfrm>
            <a:off x="426000" y="6534000"/>
            <a:ext cx="1305000" cy="22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520" t="27603" r="22094" b="27845"/>
          <a:stretch>
            <a:fillRect/>
          </a:stretch>
        </p:blipFill>
        <p:spPr bwMode="auto">
          <a:xfrm>
            <a:off x="3666000" y="1719000"/>
            <a:ext cx="7796250" cy="346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96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err="1" smtClean="0"/>
              <a:t>Tyrosinase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err="1" smtClean="0"/>
              <a:t>Tyrosinase</a:t>
            </a:r>
            <a:r>
              <a:rPr lang="en-US" altLang="ko-KR" dirty="0" smtClean="0"/>
              <a:t> inhibitors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426000" y="6534000"/>
            <a:ext cx="1305000" cy="22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067" t="28434" r="27657" b="29571"/>
          <a:stretch>
            <a:fillRect/>
          </a:stretch>
        </p:blipFill>
        <p:spPr bwMode="auto">
          <a:xfrm>
            <a:off x="2001000" y="1314000"/>
            <a:ext cx="828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34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err="1" smtClean="0"/>
              <a:t>Tyrosinase</a:t>
            </a:r>
            <a:r>
              <a:rPr lang="en-US" altLang="ko-KR" dirty="0" smtClean="0"/>
              <a:t> inhibitors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Chemical classification of </a:t>
            </a:r>
            <a:r>
              <a:rPr lang="en-US" altLang="ko-KR" dirty="0" err="1" smtClean="0"/>
              <a:t>tyrosinase</a:t>
            </a:r>
            <a:r>
              <a:rPr lang="en-US" altLang="ko-KR" dirty="0" smtClean="0"/>
              <a:t> inhibitors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426000" y="6534000"/>
            <a:ext cx="1305000" cy="22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5705" t="26771" r="26312" b="32546"/>
          <a:stretch>
            <a:fillRect/>
          </a:stretch>
        </p:blipFill>
        <p:spPr bwMode="auto">
          <a:xfrm>
            <a:off x="1686000" y="1493999"/>
            <a:ext cx="8770645" cy="418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6038850" y="3319463"/>
          <a:ext cx="114300" cy="215900"/>
        </p:xfrm>
        <a:graphic>
          <a:graphicData uri="http://schemas.openxmlformats.org/presentationml/2006/ole">
            <p:oleObj spid="_x0000_s4101" name="수식" r:id="rId4" imgW="114120" imgH="215640" progId="Equation.3">
              <p:embed/>
            </p:oleObj>
          </a:graphicData>
        </a:graphic>
      </p:graphicFrame>
      <p:sp>
        <p:nvSpPr>
          <p:cNvPr id="18" name="직사각형 17"/>
          <p:cNvSpPr/>
          <p:nvPr/>
        </p:nvSpPr>
        <p:spPr>
          <a:xfrm>
            <a:off x="5671043" y="3244334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9334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81000" y="263730"/>
            <a:ext cx="2565000" cy="314325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Mushroom TYR inhibitors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err="1" smtClean="0"/>
              <a:t>Chalcones</a:t>
            </a:r>
            <a:r>
              <a:rPr lang="en-US" altLang="ko-KR" dirty="0" smtClean="0"/>
              <a:t> and </a:t>
            </a:r>
            <a:r>
              <a:rPr lang="en-US" altLang="ko-KR" dirty="0" err="1" smtClean="0"/>
              <a:t>flavanone</a:t>
            </a:r>
            <a:r>
              <a:rPr lang="en-US" altLang="ko-KR" dirty="0" smtClean="0"/>
              <a:t> inhibitors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5"/>
          </p:nvPr>
        </p:nvSpPr>
        <p:spPr>
          <a:xfrm>
            <a:off x="1460999" y="1853600"/>
            <a:ext cx="2385001" cy="3015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/>
              <a:t> inhibitory strength( </a:t>
            </a:r>
            <a:r>
              <a:rPr lang="en-US" altLang="ko-KR" sz="1400" dirty="0" smtClean="0"/>
              <a:t>     ) </a:t>
            </a:r>
            <a:endParaRPr lang="en-US" altLang="ko-KR" sz="14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리간드</a:t>
            </a:r>
            <a:r>
              <a:rPr lang="en-US" altLang="ko-KR" sz="1400" dirty="0" smtClean="0"/>
              <a:t>-</a:t>
            </a:r>
            <a:r>
              <a:rPr lang="ko-KR" altLang="en-US" sz="1400" dirty="0" smtClean="0"/>
              <a:t>결합 </a:t>
            </a:r>
            <a:r>
              <a:rPr lang="ko-KR" altLang="en-US" sz="1400" dirty="0" smtClean="0">
                <a:ea typeface="나눔스퀘어 Bold"/>
              </a:rPr>
              <a:t>친화성</a:t>
            </a:r>
            <a:r>
              <a:rPr lang="en-US" altLang="ko-KR" sz="1400" dirty="0" smtClean="0"/>
              <a:t>(   </a:t>
            </a:r>
            <a:r>
              <a:rPr lang="en-US" altLang="ko-KR" sz="1400" dirty="0" smtClean="0"/>
              <a:t> )</a:t>
            </a:r>
            <a:endParaRPr lang="en-US" altLang="ko-KR" sz="1400" dirty="0" smtClean="0"/>
          </a:p>
          <a:p>
            <a:r>
              <a:rPr lang="en-US" altLang="ko-KR" sz="1400" dirty="0" smtClean="0"/>
              <a:t>  - </a:t>
            </a:r>
            <a:r>
              <a:rPr lang="ko-KR" altLang="en-US" sz="1400" dirty="0" smtClean="0"/>
              <a:t>낮은   </a:t>
            </a:r>
            <a:r>
              <a:rPr lang="en-US" altLang="ko-KR" sz="1400" dirty="0" smtClean="0">
                <a:latin typeface="바탕"/>
                <a:ea typeface="바탕"/>
              </a:rPr>
              <a:t>⇒</a:t>
            </a:r>
            <a:r>
              <a:rPr lang="ko-KR" altLang="en-US" sz="1400" dirty="0" smtClean="0"/>
              <a:t>결합친화력</a:t>
            </a:r>
            <a:r>
              <a:rPr lang="ko-KR" altLang="en-US" sz="1400" dirty="0" smtClean="0">
                <a:latin typeface="바탕"/>
                <a:ea typeface="바탕"/>
              </a:rPr>
              <a:t>↑</a:t>
            </a:r>
            <a:endParaRPr lang="en-US" altLang="ko-KR" sz="1400" dirty="0" smtClean="0">
              <a:latin typeface="바탕"/>
              <a:ea typeface="바탕"/>
            </a:endParaRPr>
          </a:p>
          <a:p>
            <a:r>
              <a:rPr lang="en-US" altLang="ko-KR" sz="1400" dirty="0" smtClean="0">
                <a:latin typeface="바탕"/>
                <a:ea typeface="바탕"/>
              </a:rPr>
              <a:t>  </a:t>
            </a:r>
            <a:r>
              <a:rPr lang="en-US" altLang="ko-KR" sz="1400" dirty="0" smtClean="0"/>
              <a:t>-</a:t>
            </a:r>
            <a:r>
              <a:rPr lang="en-US" altLang="ko-KR" sz="1400" dirty="0" smtClean="0">
                <a:latin typeface="바탕"/>
                <a:ea typeface="나눔스퀘어 Bold"/>
              </a:rPr>
              <a:t> </a:t>
            </a:r>
            <a:r>
              <a:rPr lang="ko-KR" altLang="en-US" sz="1400" dirty="0" smtClean="0">
                <a:latin typeface="바탕"/>
                <a:ea typeface="나눔스퀘어 Bold"/>
              </a:rPr>
              <a:t>높은    </a:t>
            </a:r>
            <a:r>
              <a:rPr lang="en-US" altLang="ko-KR" sz="1400" dirty="0" smtClean="0">
                <a:latin typeface="바탕"/>
                <a:ea typeface="바탕"/>
              </a:rPr>
              <a:t>⇒</a:t>
            </a:r>
            <a:r>
              <a:rPr lang="ko-KR" altLang="en-US" sz="1400" dirty="0" smtClean="0"/>
              <a:t>결합친화력</a:t>
            </a:r>
            <a:r>
              <a:rPr lang="ko-KR" altLang="en-US" sz="1400" dirty="0" smtClean="0">
                <a:latin typeface="바탕"/>
                <a:ea typeface="바탕"/>
              </a:rPr>
              <a:t>↓</a:t>
            </a:r>
            <a:endParaRPr lang="en-US" altLang="ko-KR" sz="1400" dirty="0" smtClean="0">
              <a:latin typeface="바탕"/>
              <a:ea typeface="바탕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바탕"/>
              </a:rPr>
              <a:t> </a:t>
            </a:r>
            <a:r>
              <a:rPr lang="ko-KR" altLang="en-US" sz="1400" dirty="0" smtClean="0">
                <a:latin typeface="바탕"/>
              </a:rPr>
              <a:t>경쟁적 </a:t>
            </a:r>
            <a:r>
              <a:rPr lang="ko-KR" altLang="en-US" sz="1400" dirty="0" err="1" smtClean="0">
                <a:latin typeface="바탕"/>
              </a:rPr>
              <a:t>억제제</a:t>
            </a:r>
            <a:endParaRPr lang="en-US" altLang="ko-KR" sz="1400" dirty="0" smtClean="0">
              <a:latin typeface="바탕"/>
            </a:endParaRPr>
          </a:p>
          <a:p>
            <a:r>
              <a:rPr lang="en-US" altLang="ko-KR" sz="1400" dirty="0" smtClean="0">
                <a:latin typeface="바탕"/>
              </a:rPr>
              <a:t> </a:t>
            </a:r>
            <a:r>
              <a:rPr lang="en-US" altLang="ko-KR" sz="1400" dirty="0" smtClean="0"/>
              <a:t> -    = </a:t>
            </a:r>
            <a:endParaRPr lang="en-US" altLang="ko-KR" sz="1400" dirty="0" smtClean="0">
              <a:latin typeface="바탕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바탕"/>
              </a:rPr>
              <a:t> </a:t>
            </a:r>
            <a:r>
              <a:rPr lang="ko-KR" altLang="en-US" sz="1400" dirty="0" smtClean="0">
                <a:latin typeface="바탕"/>
              </a:rPr>
              <a:t>비경쟁적 </a:t>
            </a:r>
            <a:r>
              <a:rPr lang="ko-KR" altLang="en-US" sz="1400" dirty="0" err="1" smtClean="0">
                <a:latin typeface="바탕"/>
              </a:rPr>
              <a:t>억제제</a:t>
            </a:r>
            <a:endParaRPr lang="en-US" altLang="ko-KR" sz="1400" dirty="0" smtClean="0">
              <a:latin typeface="바탕"/>
            </a:endParaRPr>
          </a:p>
          <a:p>
            <a:r>
              <a:rPr lang="en-US" altLang="ko-KR" sz="1400" dirty="0" smtClean="0"/>
              <a:t>  -    =  </a:t>
            </a:r>
            <a:endParaRPr lang="en-US" altLang="ko-KR" sz="1400" dirty="0" smtClean="0">
              <a:latin typeface="바탕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26000" y="6534000"/>
            <a:ext cx="1305000" cy="22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731125" y="3645150"/>
          <a:ext cx="269875" cy="323850"/>
        </p:xfrm>
        <a:graphic>
          <a:graphicData uri="http://schemas.openxmlformats.org/presentationml/2006/ole">
            <p:oleObj spid="_x0000_s5122" name="수식" r:id="rId3" imgW="190440" imgH="22860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731125" y="4365150"/>
          <a:ext cx="269875" cy="323850"/>
        </p:xfrm>
        <a:graphic>
          <a:graphicData uri="http://schemas.openxmlformats.org/presentationml/2006/ole">
            <p:oleObj spid="_x0000_s5123" name="수식" r:id="rId4" imgW="190440" imgH="228600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261125" y="2214000"/>
          <a:ext cx="269875" cy="323850"/>
        </p:xfrm>
        <a:graphic>
          <a:graphicData uri="http://schemas.openxmlformats.org/presentationml/2006/ole">
            <p:oleObj spid="_x0000_s5124" name="수식" r:id="rId5" imgW="190440" imgH="228600" progId="Equation.3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260638" y="1888012"/>
          <a:ext cx="360362" cy="280988"/>
        </p:xfrm>
        <a:graphic>
          <a:graphicData uri="http://schemas.openxmlformats.org/presentationml/2006/ole">
            <p:oleObj spid="_x0000_s5125" name="수식" r:id="rId6" imgW="291960" imgH="228600" progId="Equation.3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136125" y="2934000"/>
          <a:ext cx="269875" cy="323850"/>
        </p:xfrm>
        <a:graphic>
          <a:graphicData uri="http://schemas.openxmlformats.org/presentationml/2006/ole">
            <p:oleObj spid="_x0000_s5126" name="수식" r:id="rId7" imgW="190440" imgH="228600" progId="Equation.3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136125" y="2565150"/>
          <a:ext cx="269875" cy="323850"/>
        </p:xfrm>
        <a:graphic>
          <a:graphicData uri="http://schemas.openxmlformats.org/presentationml/2006/ole">
            <p:oleObj spid="_x0000_s5127" name="수식" r:id="rId8" imgW="190440" imgH="228600" progId="Equation.3">
              <p:embed/>
            </p:oleObj>
          </a:graphicData>
        </a:graphic>
      </p:graphicFrame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/>
          <a:srcRect l="32574" t="15748" r="33799" b="45062"/>
          <a:stretch>
            <a:fillRect/>
          </a:stretch>
        </p:blipFill>
        <p:spPr bwMode="auto">
          <a:xfrm>
            <a:off x="5421000" y="638999"/>
            <a:ext cx="4385594" cy="287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 l="32972" t="59493" r="33809" b="9011"/>
          <a:stretch>
            <a:fillRect/>
          </a:stretch>
        </p:blipFill>
        <p:spPr bwMode="auto">
          <a:xfrm>
            <a:off x="5151000" y="3474000"/>
            <a:ext cx="5484375" cy="29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2092017" y="3654000"/>
          <a:ext cx="403983" cy="315000"/>
        </p:xfrm>
        <a:graphic>
          <a:graphicData uri="http://schemas.openxmlformats.org/presentationml/2006/ole">
            <p:oleObj spid="_x0000_s5130" name="수식" r:id="rId10" imgW="291960" imgH="228600" progId="Equation.3">
              <p:embed/>
            </p:oleObj>
          </a:graphicData>
        </a:graphic>
      </p:graphicFrame>
      <p:graphicFrame>
        <p:nvGraphicFramePr>
          <p:cNvPr id="17" name="개체 16"/>
          <p:cNvGraphicFramePr>
            <a:graphicFrameLocks noChangeAspect="1"/>
          </p:cNvGraphicFramePr>
          <p:nvPr/>
        </p:nvGraphicFramePr>
        <p:xfrm>
          <a:off x="2136000" y="4226727"/>
          <a:ext cx="540000" cy="507273"/>
        </p:xfrm>
        <a:graphic>
          <a:graphicData uri="http://schemas.openxmlformats.org/presentationml/2006/ole">
            <p:oleObj spid="_x0000_s5131" name="수식" r:id="rId11" imgW="419040" imgH="3934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334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81000" y="263730"/>
            <a:ext cx="2565000" cy="314325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Mushroom TYR inhibitors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err="1" smtClean="0"/>
              <a:t>Chalcones</a:t>
            </a:r>
            <a:r>
              <a:rPr lang="en-US" altLang="ko-KR" dirty="0" smtClean="0"/>
              <a:t> and </a:t>
            </a:r>
            <a:r>
              <a:rPr lang="en-US" altLang="ko-KR" dirty="0" err="1" smtClean="0"/>
              <a:t>flavanone</a:t>
            </a:r>
            <a:r>
              <a:rPr lang="en-US" altLang="ko-KR" dirty="0" smtClean="0"/>
              <a:t> inhibitors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5"/>
          </p:nvPr>
        </p:nvSpPr>
        <p:spPr>
          <a:xfrm>
            <a:off x="1460999" y="1853600"/>
            <a:ext cx="2385001" cy="3015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/>
              <a:t> inhibitory strength( </a:t>
            </a:r>
            <a:r>
              <a:rPr lang="en-US" altLang="ko-KR" sz="1400" dirty="0" smtClean="0"/>
              <a:t>     ) </a:t>
            </a:r>
            <a:endParaRPr lang="en-US" altLang="ko-KR" sz="14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리간드</a:t>
            </a:r>
            <a:r>
              <a:rPr lang="en-US" altLang="ko-KR" sz="1400" dirty="0" smtClean="0"/>
              <a:t>-</a:t>
            </a:r>
            <a:r>
              <a:rPr lang="ko-KR" altLang="en-US" sz="1400" dirty="0" smtClean="0"/>
              <a:t>결합 </a:t>
            </a:r>
            <a:r>
              <a:rPr lang="ko-KR" altLang="en-US" sz="1400" dirty="0" smtClean="0">
                <a:ea typeface="나눔스퀘어 Bold"/>
              </a:rPr>
              <a:t>친화성</a:t>
            </a:r>
            <a:r>
              <a:rPr lang="en-US" altLang="ko-KR" sz="1400" dirty="0" smtClean="0"/>
              <a:t>(   </a:t>
            </a:r>
            <a:r>
              <a:rPr lang="en-US" altLang="ko-KR" sz="1400" dirty="0" smtClean="0"/>
              <a:t> )</a:t>
            </a:r>
            <a:endParaRPr lang="en-US" altLang="ko-KR" sz="1400" dirty="0" smtClean="0"/>
          </a:p>
          <a:p>
            <a:r>
              <a:rPr lang="en-US" altLang="ko-KR" sz="1400" dirty="0" smtClean="0"/>
              <a:t>  - </a:t>
            </a:r>
            <a:r>
              <a:rPr lang="ko-KR" altLang="en-US" sz="1400" dirty="0" smtClean="0"/>
              <a:t>낮은   </a:t>
            </a:r>
            <a:r>
              <a:rPr lang="en-US" altLang="ko-KR" sz="1400" dirty="0" smtClean="0">
                <a:latin typeface="바탕"/>
                <a:ea typeface="바탕"/>
              </a:rPr>
              <a:t>⇒</a:t>
            </a:r>
            <a:r>
              <a:rPr lang="ko-KR" altLang="en-US" sz="1400" dirty="0" smtClean="0"/>
              <a:t>결합친화력</a:t>
            </a:r>
            <a:r>
              <a:rPr lang="ko-KR" altLang="en-US" sz="1400" dirty="0" smtClean="0">
                <a:latin typeface="바탕"/>
                <a:ea typeface="바탕"/>
              </a:rPr>
              <a:t>↑</a:t>
            </a:r>
            <a:endParaRPr lang="en-US" altLang="ko-KR" sz="1400" dirty="0" smtClean="0">
              <a:latin typeface="바탕"/>
              <a:ea typeface="바탕"/>
            </a:endParaRPr>
          </a:p>
          <a:p>
            <a:r>
              <a:rPr lang="en-US" altLang="ko-KR" sz="1400" dirty="0" smtClean="0">
                <a:latin typeface="바탕"/>
                <a:ea typeface="바탕"/>
              </a:rPr>
              <a:t>  </a:t>
            </a:r>
            <a:r>
              <a:rPr lang="en-US" altLang="ko-KR" sz="1400" dirty="0" smtClean="0"/>
              <a:t>-</a:t>
            </a:r>
            <a:r>
              <a:rPr lang="en-US" altLang="ko-KR" sz="1400" dirty="0" smtClean="0">
                <a:latin typeface="바탕"/>
                <a:ea typeface="나눔스퀘어 Bold"/>
              </a:rPr>
              <a:t> </a:t>
            </a:r>
            <a:r>
              <a:rPr lang="ko-KR" altLang="en-US" sz="1400" dirty="0" smtClean="0">
                <a:latin typeface="바탕"/>
                <a:ea typeface="나눔스퀘어 Bold"/>
              </a:rPr>
              <a:t>높은    </a:t>
            </a:r>
            <a:r>
              <a:rPr lang="en-US" altLang="ko-KR" sz="1400" dirty="0" smtClean="0">
                <a:latin typeface="바탕"/>
                <a:ea typeface="바탕"/>
              </a:rPr>
              <a:t>⇒</a:t>
            </a:r>
            <a:r>
              <a:rPr lang="ko-KR" altLang="en-US" sz="1400" dirty="0" smtClean="0"/>
              <a:t>결합친화력</a:t>
            </a:r>
            <a:r>
              <a:rPr lang="ko-KR" altLang="en-US" sz="1400" dirty="0" smtClean="0">
                <a:latin typeface="바탕"/>
                <a:ea typeface="바탕"/>
              </a:rPr>
              <a:t>↓</a:t>
            </a:r>
            <a:endParaRPr lang="en-US" altLang="ko-KR" sz="1400" dirty="0" smtClean="0">
              <a:latin typeface="바탕"/>
              <a:ea typeface="바탕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바탕"/>
              </a:rPr>
              <a:t> </a:t>
            </a:r>
            <a:r>
              <a:rPr lang="ko-KR" altLang="en-US" sz="1400" dirty="0" smtClean="0">
                <a:latin typeface="바탕"/>
              </a:rPr>
              <a:t>경쟁적 </a:t>
            </a:r>
            <a:r>
              <a:rPr lang="ko-KR" altLang="en-US" sz="1400" dirty="0" err="1" smtClean="0">
                <a:latin typeface="바탕"/>
              </a:rPr>
              <a:t>억제제</a:t>
            </a:r>
            <a:endParaRPr lang="en-US" altLang="ko-KR" sz="1400" dirty="0" smtClean="0">
              <a:latin typeface="바탕"/>
            </a:endParaRPr>
          </a:p>
          <a:p>
            <a:r>
              <a:rPr lang="en-US" altLang="ko-KR" sz="1400" dirty="0" smtClean="0">
                <a:latin typeface="바탕"/>
              </a:rPr>
              <a:t> </a:t>
            </a:r>
            <a:r>
              <a:rPr lang="en-US" altLang="ko-KR" sz="1400" dirty="0" smtClean="0"/>
              <a:t> -    = </a:t>
            </a:r>
            <a:endParaRPr lang="en-US" altLang="ko-KR" sz="1400" dirty="0" smtClean="0">
              <a:latin typeface="바탕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바탕"/>
              </a:rPr>
              <a:t> </a:t>
            </a:r>
            <a:r>
              <a:rPr lang="ko-KR" altLang="en-US" sz="1400" dirty="0" smtClean="0">
                <a:latin typeface="바탕"/>
              </a:rPr>
              <a:t>비경쟁적 </a:t>
            </a:r>
            <a:r>
              <a:rPr lang="ko-KR" altLang="en-US" sz="1400" dirty="0" err="1" smtClean="0">
                <a:latin typeface="바탕"/>
              </a:rPr>
              <a:t>억제제</a:t>
            </a:r>
            <a:endParaRPr lang="en-US" altLang="ko-KR" sz="1400" dirty="0" smtClean="0">
              <a:latin typeface="바탕"/>
            </a:endParaRPr>
          </a:p>
          <a:p>
            <a:r>
              <a:rPr lang="en-US" altLang="ko-KR" sz="1400" dirty="0" smtClean="0"/>
              <a:t>  -    =  </a:t>
            </a:r>
            <a:endParaRPr lang="en-US" altLang="ko-KR" sz="1400" dirty="0" smtClean="0">
              <a:latin typeface="바탕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26000" y="6534000"/>
            <a:ext cx="1305000" cy="22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731125" y="3645150"/>
          <a:ext cx="269875" cy="323850"/>
        </p:xfrm>
        <a:graphic>
          <a:graphicData uri="http://schemas.openxmlformats.org/presentationml/2006/ole">
            <p:oleObj spid="_x0000_s6146" name="수식" r:id="rId3" imgW="190440" imgH="22860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731125" y="4365150"/>
          <a:ext cx="269875" cy="323850"/>
        </p:xfrm>
        <a:graphic>
          <a:graphicData uri="http://schemas.openxmlformats.org/presentationml/2006/ole">
            <p:oleObj spid="_x0000_s6147" name="수식" r:id="rId4" imgW="190440" imgH="228600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261125" y="2214000"/>
          <a:ext cx="269875" cy="323850"/>
        </p:xfrm>
        <a:graphic>
          <a:graphicData uri="http://schemas.openxmlformats.org/presentationml/2006/ole">
            <p:oleObj spid="_x0000_s6148" name="수식" r:id="rId5" imgW="190440" imgH="228600" progId="Equation.3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260638" y="1888012"/>
          <a:ext cx="360362" cy="280988"/>
        </p:xfrm>
        <a:graphic>
          <a:graphicData uri="http://schemas.openxmlformats.org/presentationml/2006/ole">
            <p:oleObj spid="_x0000_s6149" name="수식" r:id="rId6" imgW="291960" imgH="228600" progId="Equation.3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136125" y="2934000"/>
          <a:ext cx="269875" cy="323850"/>
        </p:xfrm>
        <a:graphic>
          <a:graphicData uri="http://schemas.openxmlformats.org/presentationml/2006/ole">
            <p:oleObj spid="_x0000_s6150" name="수식" r:id="rId7" imgW="190440" imgH="228600" progId="Equation.3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136125" y="2565150"/>
          <a:ext cx="269875" cy="323850"/>
        </p:xfrm>
        <a:graphic>
          <a:graphicData uri="http://schemas.openxmlformats.org/presentationml/2006/ole">
            <p:oleObj spid="_x0000_s6151" name="수식" r:id="rId8" imgW="190440" imgH="228600" progId="Equation.3">
              <p:embed/>
            </p:oleObj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2092017" y="3654000"/>
          <a:ext cx="403983" cy="315000"/>
        </p:xfrm>
        <a:graphic>
          <a:graphicData uri="http://schemas.openxmlformats.org/presentationml/2006/ole">
            <p:oleObj spid="_x0000_s6152" name="수식" r:id="rId9" imgW="291960" imgH="228600" progId="Equation.3">
              <p:embed/>
            </p:oleObj>
          </a:graphicData>
        </a:graphic>
      </p:graphicFrame>
      <p:graphicFrame>
        <p:nvGraphicFramePr>
          <p:cNvPr id="17" name="개체 16"/>
          <p:cNvGraphicFramePr>
            <a:graphicFrameLocks noChangeAspect="1"/>
          </p:cNvGraphicFramePr>
          <p:nvPr/>
        </p:nvGraphicFramePr>
        <p:xfrm>
          <a:off x="2136000" y="4226727"/>
          <a:ext cx="540000" cy="507273"/>
        </p:xfrm>
        <a:graphic>
          <a:graphicData uri="http://schemas.openxmlformats.org/presentationml/2006/ole">
            <p:oleObj spid="_x0000_s6153" name="수식" r:id="rId10" imgW="419040" imgH="393480" progId="Equation.3">
              <p:embed/>
            </p:oleObj>
          </a:graphicData>
        </a:graphic>
      </p:graphicFrame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 cstate="print"/>
          <a:srcRect l="25398" t="29216" r="26046" b="11687"/>
          <a:stretch>
            <a:fillRect/>
          </a:stretch>
        </p:blipFill>
        <p:spPr bwMode="auto">
          <a:xfrm>
            <a:off x="4746000" y="1629000"/>
            <a:ext cx="5850000" cy="40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34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err="1" smtClean="0"/>
              <a:t>Resveratrol</a:t>
            </a:r>
            <a:r>
              <a:rPr lang="en-US" altLang="ko-KR" dirty="0" smtClean="0"/>
              <a:t> analogs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5"/>
          </p:nvPr>
        </p:nvSpPr>
        <p:spPr>
          <a:xfrm>
            <a:off x="740999" y="1583600"/>
            <a:ext cx="3195001" cy="3960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600" b="1" dirty="0"/>
              <a:t> </a:t>
            </a:r>
            <a:r>
              <a:rPr lang="ko-KR" altLang="en-US" sz="1600" b="1" dirty="0" smtClean="0"/>
              <a:t>멜라닌 생성 억제</a:t>
            </a:r>
            <a:endParaRPr lang="en-US" altLang="ko-KR" sz="1600" b="1" dirty="0" smtClean="0"/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 - </a:t>
            </a:r>
            <a:r>
              <a:rPr lang="ko-KR" altLang="en-US" sz="1600" dirty="0" smtClean="0"/>
              <a:t>멜라닌 생성 관련 단백질</a:t>
            </a:r>
            <a:endParaRPr lang="en-US" altLang="ko-KR" sz="1600" dirty="0" smtClean="0"/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억제</a:t>
            </a:r>
            <a:endParaRPr lang="en-US" altLang="ko-KR" sz="16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/>
              <a:t> </a:t>
            </a:r>
            <a:r>
              <a:rPr lang="en-US" altLang="ko-KR" sz="1600" b="1" dirty="0" smtClean="0"/>
              <a:t>-CH group</a:t>
            </a:r>
            <a:r>
              <a:rPr lang="ko-KR" altLang="en-US" sz="1600" b="1" dirty="0" smtClean="0"/>
              <a:t>중 하나가 질소 </a:t>
            </a:r>
            <a:endParaRPr lang="en-US" altLang="ko-KR" sz="1600" b="1" dirty="0" smtClean="0"/>
          </a:p>
          <a:p>
            <a:r>
              <a:rPr lang="en-US" altLang="ko-KR" sz="1600" b="1" dirty="0" smtClean="0"/>
              <a:t>  </a:t>
            </a:r>
            <a:r>
              <a:rPr lang="ko-KR" altLang="en-US" sz="1600" b="1" dirty="0" smtClean="0"/>
              <a:t>원자로 대체</a:t>
            </a:r>
            <a:endParaRPr lang="en-US" altLang="ko-KR" sz="1600" b="1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1600" b="1" dirty="0" err="1" smtClean="0"/>
              <a:t>치환기에</a:t>
            </a:r>
            <a:r>
              <a:rPr lang="ko-KR" altLang="en-US" sz="1600" b="1" dirty="0" smtClean="0"/>
              <a:t> 따른 성질</a:t>
            </a:r>
            <a:endParaRPr lang="en-US" altLang="ko-KR" sz="1600" b="1" dirty="0" smtClean="0"/>
          </a:p>
          <a:p>
            <a:r>
              <a:rPr lang="en-US" altLang="ko-KR" sz="1600" dirty="0" smtClean="0"/>
              <a:t>   ☞ 4-methoxy</a:t>
            </a:r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  ☞ 4-hydroxy</a:t>
            </a:r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  ☞ 2-hydroxy</a:t>
            </a:r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  ☞ 4-hydroxy-anilino group</a:t>
            </a:r>
            <a:endParaRPr lang="en-US" altLang="ko-KR" sz="1600" dirty="0" smtClean="0"/>
          </a:p>
          <a:p>
            <a:r>
              <a:rPr lang="en-US" altLang="ko-KR" sz="1600" dirty="0" smtClean="0"/>
              <a:t>   ☞ </a:t>
            </a:r>
            <a:r>
              <a:rPr lang="en-US" altLang="ko-KR" sz="1600" dirty="0" smtClean="0"/>
              <a:t>2-hydorxy-anilino group</a:t>
            </a:r>
            <a:endParaRPr lang="en-US" altLang="ko-KR" sz="1600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426000" y="6534000"/>
            <a:ext cx="1305000" cy="22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81000" y="263730"/>
            <a:ext cx="2565000" cy="314325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Mushroom TYR inhibitors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1301" t="28331" r="22107" b="19776"/>
          <a:stretch>
            <a:fillRect/>
          </a:stretch>
        </p:blipFill>
        <p:spPr bwMode="auto">
          <a:xfrm>
            <a:off x="3691865" y="1629000"/>
            <a:ext cx="7939135" cy="409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34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err="1" smtClean="0"/>
              <a:t>Cumarin</a:t>
            </a:r>
            <a:r>
              <a:rPr lang="en-US" altLang="ko-KR" dirty="0" smtClean="0"/>
              <a:t> derivatives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5"/>
          </p:nvPr>
        </p:nvSpPr>
        <p:spPr>
          <a:xfrm>
            <a:off x="515999" y="2393600"/>
            <a:ext cx="4770001" cy="22954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600" dirty="0" smtClean="0"/>
              <a:t> </a:t>
            </a:r>
            <a:r>
              <a:rPr lang="en-US" altLang="ko-KR" sz="1600" b="1" dirty="0" err="1" smtClean="0"/>
              <a:t>esculein</a:t>
            </a:r>
            <a:r>
              <a:rPr lang="ko-KR" altLang="en-US" sz="1600" b="1" dirty="0" smtClean="0"/>
              <a:t>과 </a:t>
            </a:r>
            <a:r>
              <a:rPr lang="en-US" altLang="ko-KR" sz="1600" b="1" dirty="0" err="1" smtClean="0"/>
              <a:t>umbelliferone</a:t>
            </a:r>
            <a:r>
              <a:rPr lang="ko-KR" altLang="en-US" sz="1600" b="1" dirty="0" smtClean="0"/>
              <a:t>은 강한 </a:t>
            </a:r>
            <a:r>
              <a:rPr lang="en-US" altLang="ko-KR" sz="1600" b="1" dirty="0" err="1" smtClean="0"/>
              <a:t>tyrosinase</a:t>
            </a:r>
            <a:r>
              <a:rPr lang="en-US" altLang="ko-KR" sz="1600" b="1" dirty="0" smtClean="0"/>
              <a:t> </a:t>
            </a:r>
            <a:endParaRPr lang="en-US" altLang="ko-KR" sz="1600" b="1" dirty="0" smtClean="0"/>
          </a:p>
          <a:p>
            <a:r>
              <a:rPr lang="ko-KR" altLang="en-US" sz="1600" b="1" dirty="0" smtClean="0"/>
              <a:t>  억제 활성 소유</a:t>
            </a:r>
            <a:endParaRPr lang="en-US" altLang="ko-KR" sz="1600" b="1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600" b="1" dirty="0" err="1" smtClean="0"/>
              <a:t>Hydroxycoumarin</a:t>
            </a:r>
            <a:endParaRPr lang="en-US" altLang="ko-KR" sz="1600" b="1" dirty="0" smtClean="0"/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 - Hydroxyl </a:t>
            </a:r>
            <a:r>
              <a:rPr lang="ko-KR" altLang="en-US" sz="1600" dirty="0" err="1" smtClean="0"/>
              <a:t>치환기의</a:t>
            </a:r>
            <a:r>
              <a:rPr lang="ko-KR" altLang="en-US" sz="1600" dirty="0" smtClean="0"/>
              <a:t> 위치가 효소 억제 역할</a:t>
            </a:r>
            <a:endParaRPr lang="en-US" altLang="ko-KR" sz="16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/>
              <a:t> </a:t>
            </a:r>
            <a:r>
              <a:rPr lang="en-US" altLang="ko-KR" sz="1600" b="1" dirty="0" smtClean="0"/>
              <a:t>Hydroxylation</a:t>
            </a:r>
          </a:p>
          <a:p>
            <a:r>
              <a:rPr lang="en-US" altLang="ko-KR" sz="1600" dirty="0" smtClean="0"/>
              <a:t>  - </a:t>
            </a:r>
            <a:r>
              <a:rPr lang="en-US" altLang="ko-KR" sz="1600" dirty="0" err="1" smtClean="0"/>
              <a:t>pyron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rin</a:t>
            </a:r>
            <a:r>
              <a:rPr lang="ko-KR" altLang="en-US" sz="1600" dirty="0" smtClean="0"/>
              <a:t>은 </a:t>
            </a:r>
            <a:r>
              <a:rPr lang="en-US" altLang="ko-KR" sz="1600" dirty="0" smtClean="0"/>
              <a:t>hydroxylation </a:t>
            </a:r>
            <a:r>
              <a:rPr lang="ko-KR" altLang="en-US" sz="1600" dirty="0" smtClean="0"/>
              <a:t>될 수 없다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sp>
        <p:nvSpPr>
          <p:cNvPr id="9" name="직사각형 8"/>
          <p:cNvSpPr/>
          <p:nvPr/>
        </p:nvSpPr>
        <p:spPr>
          <a:xfrm>
            <a:off x="426000" y="6534000"/>
            <a:ext cx="1305000" cy="22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81000" y="263730"/>
            <a:ext cx="2565000" cy="314325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Mushroom TYR inhibitors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4629" t="15537" r="25318" b="17373"/>
          <a:stretch>
            <a:fillRect/>
          </a:stretch>
        </p:blipFill>
        <p:spPr bwMode="auto">
          <a:xfrm>
            <a:off x="4926000" y="1044000"/>
            <a:ext cx="6525000" cy="491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34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384</Words>
  <Application>Microsoft Office PowerPoint</Application>
  <PresentationFormat>사용자 지정</PresentationFormat>
  <Paragraphs>108</Paragraphs>
  <Slides>16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8" baseType="lpstr">
      <vt:lpstr>Office 테마</vt:lpstr>
      <vt:lpstr>Microsoft Equation 3.0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jp hong</dc:creator>
  <cp:lastModifiedBy>USER</cp:lastModifiedBy>
  <cp:revision>31</cp:revision>
  <dcterms:created xsi:type="dcterms:W3CDTF">2017-03-23T03:12:02Z</dcterms:created>
  <dcterms:modified xsi:type="dcterms:W3CDTF">2017-05-24T12:07:04Z</dcterms:modified>
</cp:coreProperties>
</file>