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2"/>
  </p:notesMasterIdLst>
  <p:sldIdLst>
    <p:sldId id="257" r:id="rId2"/>
    <p:sldId id="274" r:id="rId3"/>
    <p:sldId id="259" r:id="rId4"/>
    <p:sldId id="275" r:id="rId5"/>
    <p:sldId id="277" r:id="rId6"/>
    <p:sldId id="276" r:id="rId7"/>
    <p:sldId id="262" r:id="rId8"/>
    <p:sldId id="278" r:id="rId9"/>
    <p:sldId id="279" r:id="rId10"/>
    <p:sldId id="280" r:id="rId11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9">
          <p15:clr>
            <a:srgbClr val="A4A3A4"/>
          </p15:clr>
        </p15:guide>
        <p15:guide id="2" pos="287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7"/>
    <p:restoredTop sz="94834"/>
  </p:normalViewPr>
  <p:slideViewPr>
    <p:cSldViewPr>
      <p:cViewPr varScale="1">
        <p:scale>
          <a:sx n="86" d="100"/>
          <a:sy n="86" d="100"/>
        </p:scale>
        <p:origin x="1116" y="60"/>
      </p:cViewPr>
      <p:guideLst>
        <p:guide orient="horz" pos="2159"/>
        <p:guide pos="287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8FA35A-EFD5-4943-BF44-1F7E382DFD12}" type="datetimeFigureOut">
              <a:rPr lang="ko-KR" altLang="en-US" smtClean="0"/>
              <a:pPr/>
              <a:t>2017-05-27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F186BB-73F4-4FE1-BF2F-AFC09E8EC98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99096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 lang="ko-KR" altLang="en-US"/>
            </a:pPr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 lang="ko-KR" altLang="en-US"/>
            </a:pPr>
            <a:fld id="{B01C3562-3162-4EF6-9259-FD771922B7F2}" type="datetime1">
              <a:rPr lang="ko-KR" altLang="en-US" smtClean="0"/>
              <a:pPr lvl="0">
                <a:defRPr lang="ko-KR" altLang="en-US"/>
              </a:pPr>
              <a:t>2017-05-27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 lang="ko-KR" altLang="en-US"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ko-KR" altLang="en-US"/>
            </a:pPr>
            <a:fld id="{BC24A344-5658-44FF-BA1B-C7CB127BCC8C}" type="slidenum">
              <a:rPr lang="ko-KR" altLang="en-US"/>
              <a:pPr lvl="0"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세로 텍스트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</a:p>
          <a:p>
            <a:pPr lvl="1">
              <a:defRPr lang="ko-KR" altLang="en-US"/>
            </a:pPr>
            <a:r>
              <a:rPr lang="ko-KR" altLang="en-US"/>
              <a:t>둘째 수준</a:t>
            </a:r>
          </a:p>
          <a:p>
            <a:pPr lvl="2">
              <a:defRPr lang="ko-KR" altLang="en-US"/>
            </a:pPr>
            <a:r>
              <a:rPr lang="ko-KR" altLang="en-US"/>
              <a:t>셋째 수준</a:t>
            </a:r>
          </a:p>
          <a:p>
            <a:pPr lvl="3">
              <a:defRPr lang="ko-KR" altLang="en-US"/>
            </a:pPr>
            <a:r>
              <a:rPr lang="ko-KR" altLang="en-US"/>
              <a:t>넷째 수준</a:t>
            </a:r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 lang="ko-KR" altLang="en-US"/>
            </a:pPr>
            <a:fld id="{9A2156CD-7BA9-4C14-9DD4-5763AA42561E}" type="datetime1">
              <a:rPr lang="ko-KR" altLang="en-US" smtClean="0"/>
              <a:pPr lvl="0">
                <a:defRPr lang="ko-KR" altLang="en-US"/>
              </a:pPr>
              <a:t>2017-05-27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 lang="ko-KR" altLang="en-US"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ko-KR" altLang="en-US"/>
            </a:pPr>
            <a:fld id="{BC24A344-5658-44FF-BA1B-C7CB127BCC8C}" type="slidenum">
              <a:rPr lang="ko-KR" altLang="en-US"/>
              <a:pPr lvl="0"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세로 제목 및 텍스트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</a:p>
          <a:p>
            <a:pPr lvl="1">
              <a:defRPr lang="ko-KR" altLang="en-US"/>
            </a:pPr>
            <a:r>
              <a:rPr lang="ko-KR" altLang="en-US"/>
              <a:t>둘째 수준</a:t>
            </a:r>
          </a:p>
          <a:p>
            <a:pPr lvl="2">
              <a:defRPr lang="ko-KR" altLang="en-US"/>
            </a:pPr>
            <a:r>
              <a:rPr lang="ko-KR" altLang="en-US"/>
              <a:t>셋째 수준</a:t>
            </a:r>
          </a:p>
          <a:p>
            <a:pPr lvl="3">
              <a:defRPr lang="ko-KR" altLang="en-US"/>
            </a:pPr>
            <a:r>
              <a:rPr lang="ko-KR" altLang="en-US"/>
              <a:t>넷째 수준</a:t>
            </a:r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 lang="ko-KR" altLang="en-US"/>
            </a:pPr>
            <a:fld id="{F072B870-AAC7-46CF-B2C6-8FFC0D5663D3}" type="datetime1">
              <a:rPr lang="ko-KR" altLang="en-US" smtClean="0"/>
              <a:pPr lvl="0">
                <a:defRPr lang="ko-KR" altLang="en-US"/>
              </a:pPr>
              <a:t>2017-05-27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 lang="ko-KR" altLang="en-US"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ko-KR" altLang="en-US"/>
            </a:pPr>
            <a:fld id="{BC24A344-5658-44FF-BA1B-C7CB127BCC8C}" type="slidenum">
              <a:rPr lang="ko-KR" altLang="en-US"/>
              <a:pPr lvl="0"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내용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</a:p>
          <a:p>
            <a:pPr lvl="1">
              <a:defRPr lang="ko-KR" altLang="en-US"/>
            </a:pPr>
            <a:r>
              <a:rPr lang="ko-KR" altLang="en-US"/>
              <a:t>둘째 수준</a:t>
            </a:r>
          </a:p>
          <a:p>
            <a:pPr lvl="2">
              <a:defRPr lang="ko-KR" altLang="en-US"/>
            </a:pPr>
            <a:r>
              <a:rPr lang="ko-KR" altLang="en-US"/>
              <a:t>셋째 수준</a:t>
            </a:r>
          </a:p>
          <a:p>
            <a:pPr lvl="3">
              <a:defRPr lang="ko-KR" altLang="en-US"/>
            </a:pPr>
            <a:r>
              <a:rPr lang="ko-KR" altLang="en-US"/>
              <a:t>넷째 수준</a:t>
            </a:r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 lang="ko-KR" altLang="en-US"/>
            </a:pPr>
            <a:fld id="{D8890AA0-8FD6-4B84-AFD4-6C732CCAD1DE}" type="datetime1">
              <a:rPr lang="ko-KR" altLang="en-US" smtClean="0"/>
              <a:pPr lvl="0">
                <a:defRPr lang="ko-KR" altLang="en-US"/>
              </a:pPr>
              <a:t>2017-05-27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 lang="ko-KR" altLang="en-US"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ko-KR" altLang="en-US"/>
            </a:pPr>
            <a:fld id="{BC24A344-5658-44FF-BA1B-C7CB127BCC8C}" type="slidenum">
              <a:rPr lang="ko-KR" altLang="en-US"/>
              <a:pPr lvl="0"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구역 머리글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 lang="ko-KR" altLang="en-US"/>
            </a:pPr>
            <a:fld id="{3F647C0F-AE9C-4207-829A-1E72CD073144}" type="datetime1">
              <a:rPr lang="ko-KR" altLang="en-US" smtClean="0"/>
              <a:pPr lvl="0">
                <a:defRPr lang="ko-KR" altLang="en-US"/>
              </a:pPr>
              <a:t>2017-05-27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 lang="ko-KR" altLang="en-US"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ko-KR" altLang="en-US"/>
            </a:pPr>
            <a:fld id="{BC24A344-5658-44FF-BA1B-C7CB127BCC8C}" type="slidenum">
              <a:rPr lang="ko-KR" altLang="en-US"/>
              <a:pPr lvl="0"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콘텐츠 2개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</a:p>
          <a:p>
            <a:pPr lvl="1">
              <a:defRPr lang="ko-KR" altLang="en-US"/>
            </a:pPr>
            <a:r>
              <a:rPr lang="ko-KR" altLang="en-US"/>
              <a:t>둘째 수준</a:t>
            </a:r>
          </a:p>
          <a:p>
            <a:pPr lvl="2">
              <a:defRPr lang="ko-KR" altLang="en-US"/>
            </a:pPr>
            <a:r>
              <a:rPr lang="ko-KR" altLang="en-US"/>
              <a:t>셋째 수준</a:t>
            </a:r>
          </a:p>
          <a:p>
            <a:pPr lvl="3">
              <a:defRPr lang="ko-KR" altLang="en-US"/>
            </a:pPr>
            <a:r>
              <a:rPr lang="ko-KR" altLang="en-US"/>
              <a:t>넷째 수준</a:t>
            </a:r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</a:p>
          <a:p>
            <a:pPr lvl="1">
              <a:defRPr lang="ko-KR" altLang="en-US"/>
            </a:pPr>
            <a:r>
              <a:rPr lang="ko-KR" altLang="en-US"/>
              <a:t>둘째 수준</a:t>
            </a:r>
          </a:p>
          <a:p>
            <a:pPr lvl="2">
              <a:defRPr lang="ko-KR" altLang="en-US"/>
            </a:pPr>
            <a:r>
              <a:rPr lang="ko-KR" altLang="en-US"/>
              <a:t>셋째 수준</a:t>
            </a:r>
          </a:p>
          <a:p>
            <a:pPr lvl="3">
              <a:defRPr lang="ko-KR" altLang="en-US"/>
            </a:pPr>
            <a:r>
              <a:rPr lang="ko-KR" altLang="en-US"/>
              <a:t>넷째 수준</a:t>
            </a:r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 lang="ko-KR" altLang="en-US"/>
            </a:pPr>
            <a:fld id="{5F2F746D-0C2C-42D7-BE8F-F54357500F60}" type="datetime1">
              <a:rPr lang="ko-KR" altLang="en-US" smtClean="0"/>
              <a:pPr lvl="0">
                <a:defRPr lang="ko-KR" altLang="en-US"/>
              </a:pPr>
              <a:t>2017-05-27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 lang="ko-KR" altLang="en-US"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ko-KR" altLang="en-US"/>
            </a:pPr>
            <a:fld id="{BC24A344-5658-44FF-BA1B-C7CB127BCC8C}" type="slidenum">
              <a:rPr lang="ko-KR" altLang="en-US"/>
              <a:pPr lvl="0"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비교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</a:p>
          <a:p>
            <a:pPr lvl="1">
              <a:defRPr lang="ko-KR" altLang="en-US"/>
            </a:pPr>
            <a:r>
              <a:rPr lang="ko-KR" altLang="en-US"/>
              <a:t>둘째 수준</a:t>
            </a:r>
          </a:p>
          <a:p>
            <a:pPr lvl="2">
              <a:defRPr lang="ko-KR" altLang="en-US"/>
            </a:pPr>
            <a:r>
              <a:rPr lang="ko-KR" altLang="en-US"/>
              <a:t>셋째 수준</a:t>
            </a:r>
          </a:p>
          <a:p>
            <a:pPr lvl="3">
              <a:defRPr lang="ko-KR" altLang="en-US"/>
            </a:pPr>
            <a:r>
              <a:rPr lang="ko-KR" altLang="en-US"/>
              <a:t>넷째 수준</a:t>
            </a:r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</a:p>
          <a:p>
            <a:pPr lvl="1">
              <a:defRPr lang="ko-KR" altLang="en-US"/>
            </a:pPr>
            <a:r>
              <a:rPr lang="ko-KR" altLang="en-US"/>
              <a:t>둘째 수준</a:t>
            </a:r>
          </a:p>
          <a:p>
            <a:pPr lvl="2">
              <a:defRPr lang="ko-KR" altLang="en-US"/>
            </a:pPr>
            <a:r>
              <a:rPr lang="ko-KR" altLang="en-US"/>
              <a:t>셋째 수준</a:t>
            </a:r>
          </a:p>
          <a:p>
            <a:pPr lvl="3">
              <a:defRPr lang="ko-KR" altLang="en-US"/>
            </a:pPr>
            <a:r>
              <a:rPr lang="ko-KR" altLang="en-US"/>
              <a:t>넷째 수준</a:t>
            </a:r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 lang="ko-KR" altLang="en-US"/>
            </a:pPr>
            <a:fld id="{661BBC55-0DF0-422E-9FCF-F1CF3317DB94}" type="datetime1">
              <a:rPr lang="ko-KR" altLang="en-US" smtClean="0"/>
              <a:pPr lvl="0">
                <a:defRPr lang="ko-KR" altLang="en-US"/>
              </a:pPr>
              <a:t>2017-05-27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 lang="ko-KR" altLang="en-US"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ko-KR" altLang="en-US"/>
            </a:pPr>
            <a:fld id="{BC24A344-5658-44FF-BA1B-C7CB127BCC8C}" type="slidenum">
              <a:rPr lang="ko-KR" altLang="en-US"/>
              <a:pPr lvl="0"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 lang="ko-KR" altLang="en-US"/>
            </a:pPr>
            <a:fld id="{B3C76CC6-3A7F-4754-9BAC-5E0247355C58}" type="datetime1">
              <a:rPr lang="ko-KR" altLang="en-US" smtClean="0"/>
              <a:pPr lvl="0">
                <a:defRPr lang="ko-KR" altLang="en-US"/>
              </a:pPr>
              <a:t>2017-05-27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 lang="ko-KR" altLang="en-US"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ko-KR" altLang="en-US"/>
            </a:pPr>
            <a:fld id="{BC24A344-5658-44FF-BA1B-C7CB127BCC8C}" type="slidenum">
              <a:rPr lang="ko-KR" altLang="en-US"/>
              <a:pPr lvl="0"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 lang="ko-KR" altLang="en-US"/>
            </a:pPr>
            <a:fld id="{1EC2709F-8FDF-4DC5-A599-70E8FB733E29}" type="datetime1">
              <a:rPr lang="ko-KR" altLang="en-US" smtClean="0"/>
              <a:pPr lvl="0">
                <a:defRPr lang="ko-KR" altLang="en-US"/>
              </a:pPr>
              <a:t>2017-05-27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 lang="ko-KR" altLang="en-US"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ko-KR" altLang="en-US"/>
            </a:pPr>
            <a:fld id="{BC24A344-5658-44FF-BA1B-C7CB127BCC8C}" type="slidenum">
              <a:rPr lang="ko-KR" altLang="en-US"/>
              <a:pPr lvl="0"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캡션 있는 콘텐츠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</a:p>
          <a:p>
            <a:pPr lvl="1">
              <a:defRPr lang="ko-KR" altLang="en-US"/>
            </a:pPr>
            <a:r>
              <a:rPr lang="ko-KR" altLang="en-US"/>
              <a:t>둘째 수준</a:t>
            </a:r>
          </a:p>
          <a:p>
            <a:pPr lvl="2">
              <a:defRPr lang="ko-KR" altLang="en-US"/>
            </a:pPr>
            <a:r>
              <a:rPr lang="ko-KR" altLang="en-US"/>
              <a:t>셋째 수준</a:t>
            </a:r>
          </a:p>
          <a:p>
            <a:pPr lvl="3">
              <a:defRPr lang="ko-KR" altLang="en-US"/>
            </a:pPr>
            <a:r>
              <a:rPr lang="ko-KR" altLang="en-US"/>
              <a:t>넷째 수준</a:t>
            </a:r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 lang="ko-KR" altLang="en-US"/>
            </a:pPr>
            <a:fld id="{25A3B801-D4EC-4051-A8C7-38E0A36D6EEB}" type="datetime1">
              <a:rPr lang="ko-KR" altLang="en-US" smtClean="0"/>
              <a:pPr lvl="0">
                <a:defRPr lang="ko-KR" altLang="en-US"/>
              </a:pPr>
              <a:t>2017-05-27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 lang="ko-KR" altLang="en-US"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ko-KR" altLang="en-US"/>
            </a:pPr>
            <a:fld id="{BC24A344-5658-44FF-BA1B-C7CB127BCC8C}" type="slidenum">
              <a:rPr lang="ko-KR" altLang="en-US"/>
              <a:pPr lvl="0"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캡션 있는 그림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 noTextEdit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>
              <a:defRPr lang="ko-KR" altLang="en-US"/>
            </a:pP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 lang="ko-KR" altLang="en-US"/>
            </a:pPr>
            <a:fld id="{5BBF47AE-1F5A-4F44-B588-20D543234621}" type="datetime1">
              <a:rPr lang="ko-KR" altLang="en-US" smtClean="0"/>
              <a:pPr lvl="0">
                <a:defRPr lang="ko-KR" altLang="en-US"/>
              </a:pPr>
              <a:t>2017-05-27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 lang="ko-KR" altLang="en-US"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ko-KR" altLang="en-US"/>
            </a:pPr>
            <a:fld id="{BC24A344-5658-44FF-BA1B-C7CB127BCC8C}" type="slidenum">
              <a:rPr lang="ko-KR" altLang="en-US"/>
              <a:pPr lvl="0"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Office 테마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anchor="ctr">
            <a:normAutofit/>
          </a:bodyPr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>
            <a:normAutofit/>
          </a:bodyPr>
          <a:lstStyle/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</a:p>
          <a:p>
            <a:pPr lvl="1">
              <a:defRPr lang="ko-KR" altLang="en-US"/>
            </a:pPr>
            <a:r>
              <a:rPr lang="ko-KR" altLang="en-US"/>
              <a:t>둘째 수준</a:t>
            </a:r>
          </a:p>
          <a:p>
            <a:pPr lvl="2">
              <a:defRPr lang="ko-KR" altLang="en-US"/>
            </a:pPr>
            <a:r>
              <a:rPr lang="ko-KR" altLang="en-US"/>
              <a:t>셋째 수준</a:t>
            </a:r>
          </a:p>
          <a:p>
            <a:pPr lvl="3">
              <a:defRPr lang="ko-KR" altLang="en-US"/>
            </a:pPr>
            <a:r>
              <a:rPr lang="ko-KR" altLang="en-US"/>
              <a:t>넷째 수준</a:t>
            </a:r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>
              <a:defRPr lang="ko-KR" altLang="en-US"/>
            </a:pPr>
            <a:fld id="{62142A5E-3118-4729-9600-CA07A7A4DE57}" type="datetime1">
              <a:rPr lang="ko-KR" altLang="en-US" smtClean="0"/>
              <a:pPr lvl="0">
                <a:defRPr lang="ko-KR" altLang="en-US"/>
              </a:pPr>
              <a:t>2017-05-27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>
              <a:defRPr lang="ko-KR" altLang="en-US"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>
              <a:defRPr lang="ko-KR" altLang="en-US"/>
            </a:pPr>
            <a:fld id="{BC24A344-5658-44FF-BA1B-C7CB127BCC8C}" type="slidenum">
              <a:rPr lang="ko-KR" altLang="en-US"/>
              <a:pPr lvl="0"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0" y="404664"/>
            <a:ext cx="9144000" cy="21602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79512" y="1916832"/>
            <a:ext cx="9396536" cy="1368152"/>
          </a:xfrm>
        </p:spPr>
        <p:txBody>
          <a:bodyPr>
            <a:noAutofit/>
          </a:bodyPr>
          <a:lstStyle/>
          <a:p>
            <a:pPr algn="l">
              <a:defRPr lang="ko-KR" altLang="en-US"/>
            </a:pPr>
            <a:r>
              <a:rPr lang="en-US" altLang="ko-KR" sz="3600" dirty="0"/>
              <a:t>Cancer cell metabolism and mitochondria: Nutrient plasticity for TCA cycle fueling</a:t>
            </a:r>
            <a:endParaRPr lang="en-US" altLang="ko-KR" sz="3600" b="1" dirty="0">
              <a:solidFill>
                <a:schemeClr val="tx2">
                  <a:lumMod val="50000"/>
                </a:schemeClr>
              </a:solidFill>
              <a:latin typeface="THE명품고딕M"/>
              <a:ea typeface="THE명품고딕M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763688" y="5373216"/>
            <a:ext cx="7704856" cy="1800200"/>
          </a:xfrm>
        </p:spPr>
        <p:txBody>
          <a:bodyPr>
            <a:normAutofit/>
          </a:bodyPr>
          <a:lstStyle/>
          <a:p>
            <a:pPr algn="l">
              <a:defRPr lang="ko-KR" altLang="en-US"/>
            </a:pPr>
            <a:r>
              <a:rPr lang="ko-KR" altLang="en-US" dirty="0" smtClean="0">
                <a:solidFill>
                  <a:schemeClr val="tx1"/>
                </a:solidFill>
              </a:rPr>
              <a:t>인제대 </a:t>
            </a:r>
            <a:r>
              <a:rPr lang="ko-KR" altLang="en-US" dirty="0" err="1" smtClean="0">
                <a:solidFill>
                  <a:schemeClr val="tx1"/>
                </a:solidFill>
              </a:rPr>
              <a:t>생명과학부</a:t>
            </a:r>
            <a:r>
              <a:rPr lang="ko-KR" altLang="en-US" dirty="0" smtClean="0">
                <a:solidFill>
                  <a:schemeClr val="tx1"/>
                </a:solidFill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</a:rPr>
              <a:t>20122698 </a:t>
            </a:r>
            <a:r>
              <a:rPr lang="ko-KR" altLang="en-US" dirty="0" err="1" smtClean="0">
                <a:solidFill>
                  <a:schemeClr val="tx1"/>
                </a:solidFill>
              </a:rPr>
              <a:t>김건협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 algn="l">
              <a:defRPr lang="ko-KR" altLang="en-US"/>
            </a:pPr>
            <a:endParaRPr lang="ko-KR" altLang="en-US" dirty="0"/>
          </a:p>
        </p:txBody>
      </p:sp>
      <p:sp>
        <p:nvSpPr>
          <p:cNvPr id="4" name="직사각형 3"/>
          <p:cNvSpPr/>
          <p:nvPr/>
        </p:nvSpPr>
        <p:spPr>
          <a:xfrm>
            <a:off x="0" y="0"/>
            <a:ext cx="9144000" cy="47667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>
              <a:defRPr lang="ko-KR" altLang="en-US"/>
            </a:pPr>
            <a:r>
              <a:rPr lang="en-US" altLang="ko-KR" dirty="0"/>
              <a:t>              </a:t>
            </a:r>
            <a:endParaRPr lang="ko-KR" altLang="en-US" dirty="0"/>
          </a:p>
        </p:txBody>
      </p:sp>
      <p:grpSp>
        <p:nvGrpSpPr>
          <p:cNvPr id="11" name="그룹 10"/>
          <p:cNvGrpSpPr/>
          <p:nvPr/>
        </p:nvGrpSpPr>
        <p:grpSpPr>
          <a:xfrm>
            <a:off x="359532" y="3284984"/>
            <a:ext cx="8424936" cy="144016"/>
            <a:chOff x="467544" y="3212976"/>
            <a:chExt cx="8424936" cy="144016"/>
          </a:xfrm>
        </p:grpSpPr>
        <p:sp>
          <p:nvSpPr>
            <p:cNvPr id="8" name="직사각형 7"/>
            <p:cNvSpPr/>
            <p:nvPr/>
          </p:nvSpPr>
          <p:spPr>
            <a:xfrm>
              <a:off x="467544" y="3212976"/>
              <a:ext cx="8424936" cy="14401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" name="직사각형 8"/>
            <p:cNvSpPr/>
            <p:nvPr/>
          </p:nvSpPr>
          <p:spPr>
            <a:xfrm>
              <a:off x="467544" y="3212976"/>
              <a:ext cx="3015952" cy="135632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</p:grpSp>
      <p:sp>
        <p:nvSpPr>
          <p:cNvPr id="13" name="직사각형 12"/>
          <p:cNvSpPr/>
          <p:nvPr/>
        </p:nvSpPr>
        <p:spPr>
          <a:xfrm flipV="1">
            <a:off x="0" y="6669359"/>
            <a:ext cx="9144000" cy="234357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0" y="404664"/>
            <a:ext cx="9144000" cy="21602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79512" y="1916832"/>
            <a:ext cx="9396536" cy="1368152"/>
          </a:xfrm>
        </p:spPr>
        <p:txBody>
          <a:bodyPr>
            <a:noAutofit/>
          </a:bodyPr>
          <a:lstStyle/>
          <a:p>
            <a:pPr>
              <a:defRPr lang="ko-KR" altLang="en-US"/>
            </a:pPr>
            <a:r>
              <a:rPr lang="ko-KR" altLang="en-US" sz="3600" b="1" dirty="0" smtClean="0">
                <a:solidFill>
                  <a:schemeClr val="tx2">
                    <a:lumMod val="50000"/>
                  </a:schemeClr>
                </a:solidFill>
                <a:latin typeface="THE명품고딕M"/>
                <a:ea typeface="THE명품고딕M"/>
              </a:rPr>
              <a:t>감사합니다</a:t>
            </a:r>
            <a:r>
              <a:rPr lang="en-US" altLang="ko-KR" sz="3600" b="1" dirty="0" smtClean="0">
                <a:solidFill>
                  <a:schemeClr val="tx2">
                    <a:lumMod val="50000"/>
                  </a:schemeClr>
                </a:solidFill>
                <a:latin typeface="THE명품고딕M"/>
                <a:ea typeface="THE명품고딕M"/>
              </a:rPr>
              <a:t>.</a:t>
            </a:r>
            <a:endParaRPr lang="en-US" altLang="ko-KR" sz="3600" b="1" dirty="0">
              <a:solidFill>
                <a:schemeClr val="tx2">
                  <a:lumMod val="50000"/>
                </a:schemeClr>
              </a:solidFill>
              <a:latin typeface="THE명품고딕M"/>
              <a:ea typeface="THE명품고딕M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0" y="0"/>
            <a:ext cx="9144000" cy="47667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>
              <a:defRPr lang="ko-KR" altLang="en-US"/>
            </a:pPr>
            <a:r>
              <a:rPr lang="en-US" altLang="ko-KR" dirty="0"/>
              <a:t>              </a:t>
            </a:r>
            <a:endParaRPr lang="ko-KR" altLang="en-US" dirty="0"/>
          </a:p>
        </p:txBody>
      </p:sp>
      <p:grpSp>
        <p:nvGrpSpPr>
          <p:cNvPr id="11" name="그룹 10"/>
          <p:cNvGrpSpPr/>
          <p:nvPr/>
        </p:nvGrpSpPr>
        <p:grpSpPr>
          <a:xfrm>
            <a:off x="359532" y="3284984"/>
            <a:ext cx="8424936" cy="144016"/>
            <a:chOff x="467544" y="3212976"/>
            <a:chExt cx="8424936" cy="144016"/>
          </a:xfrm>
        </p:grpSpPr>
        <p:sp>
          <p:nvSpPr>
            <p:cNvPr id="8" name="직사각형 7"/>
            <p:cNvSpPr/>
            <p:nvPr/>
          </p:nvSpPr>
          <p:spPr>
            <a:xfrm>
              <a:off x="467544" y="3212976"/>
              <a:ext cx="8424936" cy="14401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" name="직사각형 8"/>
            <p:cNvSpPr/>
            <p:nvPr/>
          </p:nvSpPr>
          <p:spPr>
            <a:xfrm>
              <a:off x="467544" y="3212976"/>
              <a:ext cx="3015952" cy="135632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</p:grpSp>
      <p:sp>
        <p:nvSpPr>
          <p:cNvPr id="13" name="직사각형 12"/>
          <p:cNvSpPr/>
          <p:nvPr/>
        </p:nvSpPr>
        <p:spPr>
          <a:xfrm flipV="1">
            <a:off x="0" y="6669359"/>
            <a:ext cx="9144000" cy="234357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25781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0" y="1196752"/>
            <a:ext cx="9144000" cy="21602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251520" y="1556792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  <a:defRPr lang="ko-KR" altLang="en-US"/>
            </a:pPr>
            <a:r>
              <a:rPr lang="en-US" altLang="ko-KR" sz="1800" b="1" dirty="0" smtClean="0"/>
              <a:t>1. </a:t>
            </a:r>
            <a:r>
              <a:rPr lang="en-US" altLang="ko-KR" sz="1800" dirty="0" smtClean="0"/>
              <a:t>Introduction</a:t>
            </a:r>
          </a:p>
        </p:txBody>
      </p:sp>
      <p:sp>
        <p:nvSpPr>
          <p:cNvPr id="5" name="직사각형 4"/>
          <p:cNvSpPr/>
          <p:nvPr/>
        </p:nvSpPr>
        <p:spPr>
          <a:xfrm flipV="1">
            <a:off x="0" y="6669360"/>
            <a:ext cx="9144000" cy="234354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0" y="260648"/>
            <a:ext cx="9144000" cy="100811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>
              <a:defRPr lang="ko-KR" altLang="en-US"/>
            </a:pPr>
            <a:r>
              <a:rPr lang="en-US" altLang="ko-KR" sz="3200" b="1" dirty="0" smtClean="0"/>
              <a:t>Contents</a:t>
            </a:r>
          </a:p>
        </p:txBody>
      </p:sp>
      <p:sp>
        <p:nvSpPr>
          <p:cNvPr id="16" name="슬라이드 번호 개체 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ko-KR" altLang="en-US"/>
            </a:pPr>
            <a:fld id="{BC24A344-5658-44FF-BA1B-C7CB127BCC8C}" type="slidenum">
              <a:rPr lang="ko-KR" altLang="en-US" smtClean="0"/>
              <a:pPr lvl="0">
                <a:defRPr lang="ko-KR" altLang="en-US"/>
              </a:pPr>
              <a:t>2</a:t>
            </a:fld>
            <a:endParaRPr lang="ko-KR" altLang="en-US"/>
          </a:p>
        </p:txBody>
      </p:sp>
      <p:sp>
        <p:nvSpPr>
          <p:cNvPr id="19" name="내용 개체 틀 2"/>
          <p:cNvSpPr txBox="1"/>
          <p:nvPr/>
        </p:nvSpPr>
        <p:spPr>
          <a:xfrm>
            <a:off x="251520" y="1961324"/>
            <a:ext cx="8280920" cy="504056"/>
          </a:xfrm>
          <a:prstGeom prst="rect">
            <a:avLst/>
          </a:prstGeom>
        </p:spPr>
        <p:txBody>
          <a:bodyPr vert="horz" lIns="91440" tIns="45720" rIns="91440" bIns="45720">
            <a:noAutofit/>
          </a:bodyPr>
          <a:lstStyle/>
          <a:p>
            <a:pPr>
              <a:defRPr lang="ko-KR" altLang="en-US"/>
            </a:pPr>
            <a:r>
              <a:rPr lang="en-US" altLang="ko-KR" sz="2000" b="1" dirty="0" smtClean="0"/>
              <a:t>2. </a:t>
            </a:r>
            <a:r>
              <a:rPr lang="en-US" altLang="ko-KR" sz="2000" dirty="0" smtClean="0"/>
              <a:t>Pyruvate reductive and oxidative metabolism</a:t>
            </a:r>
            <a:endParaRPr lang="en-US" altLang="ko-KR" sz="2000" b="1" dirty="0"/>
          </a:p>
        </p:txBody>
      </p:sp>
      <p:sp>
        <p:nvSpPr>
          <p:cNvPr id="20" name="내용 개체 틀 2"/>
          <p:cNvSpPr txBox="1"/>
          <p:nvPr/>
        </p:nvSpPr>
        <p:spPr>
          <a:xfrm>
            <a:off x="251520" y="2357368"/>
            <a:ext cx="8280920" cy="504056"/>
          </a:xfrm>
          <a:prstGeom prst="rect">
            <a:avLst/>
          </a:prstGeom>
        </p:spPr>
        <p:txBody>
          <a:bodyPr vert="horz" lIns="91440" tIns="45720" rIns="91440" bIns="45720">
            <a:noAutofit/>
          </a:bodyPr>
          <a:lstStyle/>
          <a:p>
            <a:pPr>
              <a:defRPr lang="ko-KR" altLang="en-US"/>
            </a:pPr>
            <a:r>
              <a:rPr lang="en-US" altLang="ko-KR" sz="2000" b="1" dirty="0"/>
              <a:t>3. </a:t>
            </a:r>
            <a:r>
              <a:rPr lang="en-US" altLang="ko-KR" sz="2000" dirty="0"/>
              <a:t>Lactate as an alternate source of pyruvate</a:t>
            </a:r>
            <a:endParaRPr lang="en-US" altLang="ko-KR" sz="2000" b="1" dirty="0"/>
          </a:p>
        </p:txBody>
      </p:sp>
      <p:sp>
        <p:nvSpPr>
          <p:cNvPr id="21" name="내용 개체 틀 2"/>
          <p:cNvSpPr txBox="1"/>
          <p:nvPr/>
        </p:nvSpPr>
        <p:spPr>
          <a:xfrm>
            <a:off x="251520" y="2798257"/>
            <a:ext cx="8280920" cy="504056"/>
          </a:xfrm>
          <a:prstGeom prst="rect">
            <a:avLst/>
          </a:prstGeom>
        </p:spPr>
        <p:txBody>
          <a:bodyPr vert="horz" lIns="91440" tIns="45720" rIns="91440" bIns="45720">
            <a:noAutofit/>
          </a:bodyPr>
          <a:lstStyle/>
          <a:p>
            <a:pPr>
              <a:defRPr lang="ko-KR" altLang="en-US"/>
            </a:pPr>
            <a:r>
              <a:rPr lang="en-US" altLang="ko-KR" sz="2000" b="1" dirty="0"/>
              <a:t>4. </a:t>
            </a:r>
            <a:r>
              <a:rPr lang="en-US" altLang="ko-KR" sz="2000" dirty="0"/>
              <a:t>Fatty acid metabolism</a:t>
            </a:r>
            <a:endParaRPr lang="en-US" altLang="ko-KR" sz="2000" b="1" dirty="0"/>
          </a:p>
        </p:txBody>
      </p:sp>
      <p:sp>
        <p:nvSpPr>
          <p:cNvPr id="22" name="내용 개체 틀 2"/>
          <p:cNvSpPr txBox="1"/>
          <p:nvPr/>
        </p:nvSpPr>
        <p:spPr>
          <a:xfrm>
            <a:off x="261760" y="3224002"/>
            <a:ext cx="8280920" cy="504056"/>
          </a:xfrm>
          <a:prstGeom prst="rect">
            <a:avLst/>
          </a:prstGeom>
        </p:spPr>
        <p:txBody>
          <a:bodyPr vert="horz" lIns="91440" tIns="45720" rIns="91440" bIns="45720">
            <a:noAutofit/>
          </a:bodyPr>
          <a:lstStyle/>
          <a:p>
            <a:pPr>
              <a:defRPr lang="ko-KR" altLang="en-US"/>
            </a:pPr>
            <a:r>
              <a:rPr lang="en-US" altLang="ko-KR" sz="2000" b="1" dirty="0"/>
              <a:t>5. </a:t>
            </a:r>
            <a:r>
              <a:rPr lang="en-US" altLang="ko-KR" sz="2000" dirty="0"/>
              <a:t>Mitochondrial metabolism of glutamine and other amino acids</a:t>
            </a:r>
            <a:endParaRPr lang="en-US" altLang="ko-KR" sz="2000" b="1" dirty="0"/>
          </a:p>
        </p:txBody>
      </p:sp>
      <p:sp>
        <p:nvSpPr>
          <p:cNvPr id="23" name="내용 개체 틀 2"/>
          <p:cNvSpPr txBox="1"/>
          <p:nvPr/>
        </p:nvSpPr>
        <p:spPr>
          <a:xfrm>
            <a:off x="261266" y="4162992"/>
            <a:ext cx="8280920" cy="504056"/>
          </a:xfrm>
          <a:prstGeom prst="rect">
            <a:avLst/>
          </a:prstGeom>
        </p:spPr>
        <p:txBody>
          <a:bodyPr vert="horz" lIns="91440" tIns="45720" rIns="91440" bIns="45720">
            <a:noAutofit/>
          </a:bodyPr>
          <a:lstStyle/>
          <a:p>
            <a:pPr>
              <a:defRPr lang="ko-KR" altLang="en-US"/>
            </a:pPr>
            <a:r>
              <a:rPr lang="en-US" altLang="ko-KR" sz="2000" b="1" dirty="0"/>
              <a:t>7. </a:t>
            </a:r>
            <a:r>
              <a:rPr lang="en-US" altLang="ko-KR" sz="2000" dirty="0"/>
              <a:t>Conclusions</a:t>
            </a:r>
            <a:endParaRPr lang="en-US" altLang="ko-KR" sz="2000" b="1" dirty="0"/>
          </a:p>
        </p:txBody>
      </p:sp>
      <p:sp>
        <p:nvSpPr>
          <p:cNvPr id="24" name="내용 개체 틀 2"/>
          <p:cNvSpPr txBox="1"/>
          <p:nvPr/>
        </p:nvSpPr>
        <p:spPr>
          <a:xfrm>
            <a:off x="261266" y="3709752"/>
            <a:ext cx="8280920" cy="504056"/>
          </a:xfrm>
          <a:prstGeom prst="rect">
            <a:avLst/>
          </a:prstGeom>
        </p:spPr>
        <p:txBody>
          <a:bodyPr vert="horz" lIns="91440" tIns="45720" rIns="91440" bIns="45720">
            <a:noAutofit/>
          </a:bodyPr>
          <a:lstStyle/>
          <a:p>
            <a:pPr>
              <a:defRPr lang="ko-KR" altLang="en-US"/>
            </a:pPr>
            <a:r>
              <a:rPr lang="en-US" altLang="ko-KR" sz="2000" b="1" dirty="0"/>
              <a:t>6. </a:t>
            </a:r>
            <a:r>
              <a:rPr lang="en-US" altLang="ko-KR" sz="2000" dirty="0"/>
              <a:t>Mitochondrial metabolism and ROS production</a:t>
            </a:r>
            <a:endParaRPr lang="en-US" altLang="ko-KR" sz="2000" b="1" dirty="0"/>
          </a:p>
        </p:txBody>
      </p:sp>
    </p:spTree>
    <p:extLst>
      <p:ext uri="{BB962C8B-B14F-4D97-AF65-F5344CB8AC3E}">
        <p14:creationId xmlns:p14="http://schemas.microsoft.com/office/powerpoint/2010/main" val="1604104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0" y="1196752"/>
            <a:ext cx="9144000" cy="21602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251520" y="1397246"/>
            <a:ext cx="8229600" cy="4525963"/>
          </a:xfrm>
        </p:spPr>
        <p:txBody>
          <a:bodyPr>
            <a:normAutofit/>
          </a:bodyPr>
          <a:lstStyle/>
          <a:p>
            <a:pPr>
              <a:buNone/>
              <a:defRPr lang="ko-KR" altLang="en-US"/>
            </a:pPr>
            <a:r>
              <a:rPr lang="en-US" altLang="ko-KR" sz="2000" b="1" dirty="0" smtClean="0"/>
              <a:t>Warburg effect</a:t>
            </a:r>
          </a:p>
          <a:p>
            <a:r>
              <a:rPr lang="en-US" altLang="ko-KR" sz="2000" b="1" dirty="0"/>
              <a:t> </a:t>
            </a:r>
            <a:r>
              <a:rPr lang="en-US" altLang="ko-KR" sz="1800" b="1" dirty="0"/>
              <a:t> </a:t>
            </a:r>
            <a:r>
              <a:rPr lang="ko-KR" altLang="en-US" sz="1800" spc="100" dirty="0"/>
              <a:t>증식하는 세포의 경우 많은 양의 포도당</a:t>
            </a:r>
            <a:r>
              <a:rPr lang="en-US" altLang="ko-KR" sz="1800" spc="100" dirty="0"/>
              <a:t>(glucose) </a:t>
            </a:r>
            <a:r>
              <a:rPr lang="ko-KR" altLang="en-US" sz="1800" spc="100" dirty="0"/>
              <a:t>분해물을 발효과정에 의해 분비하는 경향이 있는 것이 효모균에서 처음 관찰되었다고 알려집니다</a:t>
            </a:r>
            <a:r>
              <a:rPr lang="en-US" altLang="ko-KR" sz="1800" spc="100" dirty="0"/>
              <a:t>. </a:t>
            </a:r>
            <a:r>
              <a:rPr lang="ko-KR" altLang="en-US" sz="1800" spc="100" dirty="0"/>
              <a:t>독일의 생화학자인 </a:t>
            </a:r>
            <a:r>
              <a:rPr lang="en-US" altLang="ko-KR" sz="1800" spc="100" dirty="0"/>
              <a:t>Otto Warburg</a:t>
            </a:r>
            <a:r>
              <a:rPr lang="ko-KR" altLang="en-US" sz="1800" spc="100" dirty="0"/>
              <a:t>는 이러한 현상을 동물세포에서도 관찰하였으며 산소가 충분히 있음에도 불구하고 암세포의 경우 포도당이 미토콘드리아</a:t>
            </a:r>
            <a:r>
              <a:rPr lang="en-US" altLang="ko-KR" sz="1800" spc="100" dirty="0"/>
              <a:t>(mitochondria)</a:t>
            </a:r>
            <a:r>
              <a:rPr lang="ko-KR" altLang="en-US" sz="1800" spc="100" dirty="0"/>
              <a:t>에 의한 완전 연소가 되지 않고 대부분 젖산</a:t>
            </a:r>
            <a:r>
              <a:rPr lang="en-US" altLang="ko-KR" sz="1800" spc="100" dirty="0"/>
              <a:t>(lactate)</a:t>
            </a:r>
            <a:r>
              <a:rPr lang="ko-KR" altLang="en-US" sz="1800" spc="100" dirty="0"/>
              <a:t>으로 전환되는 것을 처음 발견하였습니다</a:t>
            </a:r>
            <a:r>
              <a:rPr lang="en-US" altLang="ko-KR" sz="1800" spc="100" dirty="0" smtClean="0"/>
              <a:t>.</a:t>
            </a:r>
            <a:endParaRPr lang="ko-KR" altLang="en-US" sz="1800" spc="100" dirty="0"/>
          </a:p>
          <a:p>
            <a:endParaRPr lang="en-US" altLang="ko-KR" sz="1800" spc="100" dirty="0" smtClean="0"/>
          </a:p>
          <a:p>
            <a:r>
              <a:rPr lang="ko-KR" altLang="en-US" sz="1800" spc="100" dirty="0" smtClean="0"/>
              <a:t>이러한 </a:t>
            </a:r>
            <a:r>
              <a:rPr lang="ko-KR" altLang="en-US" sz="1800" spc="100" dirty="0"/>
              <a:t>현상을 </a:t>
            </a:r>
            <a:r>
              <a:rPr lang="ko-KR" altLang="en-US" sz="1800" spc="100" dirty="0" err="1"/>
              <a:t>와버그</a:t>
            </a:r>
            <a:r>
              <a:rPr lang="ko-KR" altLang="en-US" sz="1800" spc="100" dirty="0"/>
              <a:t> 효과</a:t>
            </a:r>
            <a:r>
              <a:rPr lang="en-US" altLang="ko-KR" sz="1800" spc="100" dirty="0"/>
              <a:t>(Warburg effect)</a:t>
            </a:r>
            <a:r>
              <a:rPr lang="ko-KR" altLang="en-US" sz="1800" spc="100" dirty="0"/>
              <a:t>라고 명명하였으며 그 동안 암세포의 경우 미토콘드리아의 이상에 의한 결과로 여겨 졌으며 이러한 이론에 근거하여 미토콘드리아의 이상이 있을 경우 암이 발생한다는 이론에 제기되었습니다</a:t>
            </a:r>
            <a:r>
              <a:rPr lang="en-US" altLang="ko-KR" sz="1800" spc="100" dirty="0"/>
              <a:t>.</a:t>
            </a:r>
            <a:endParaRPr lang="ko-KR" altLang="en-US" sz="1800" spc="100" dirty="0"/>
          </a:p>
          <a:p>
            <a:pPr>
              <a:buNone/>
              <a:defRPr lang="ko-KR" altLang="en-US"/>
            </a:pPr>
            <a:endParaRPr lang="ko-KR" altLang="en-US" sz="2000" b="1" dirty="0"/>
          </a:p>
        </p:txBody>
      </p:sp>
      <p:sp>
        <p:nvSpPr>
          <p:cNvPr id="5" name="직사각형 4"/>
          <p:cNvSpPr/>
          <p:nvPr/>
        </p:nvSpPr>
        <p:spPr>
          <a:xfrm flipV="1">
            <a:off x="0" y="6669360"/>
            <a:ext cx="9144000" cy="234354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0" y="260648"/>
            <a:ext cx="9144000" cy="100811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>
              <a:defRPr lang="ko-KR" altLang="en-US"/>
            </a:pPr>
            <a:r>
              <a:rPr lang="en-US" altLang="ko-KR" sz="3200" b="1" dirty="0"/>
              <a:t> </a:t>
            </a:r>
            <a:r>
              <a:rPr lang="en-US" altLang="ko-KR" sz="4400" b="1" dirty="0"/>
              <a:t>I</a:t>
            </a:r>
            <a:r>
              <a:rPr lang="en-US" altLang="ko-KR" sz="3200" b="1" dirty="0"/>
              <a:t>ntroduction </a:t>
            </a:r>
            <a:r>
              <a:rPr lang="en-US" altLang="ko-KR" sz="3200" b="1" dirty="0" smtClean="0"/>
              <a:t> </a:t>
            </a:r>
            <a:endParaRPr lang="ko-KR" altLang="en-US" sz="3200" b="1" dirty="0"/>
          </a:p>
        </p:txBody>
      </p:sp>
      <p:sp>
        <p:nvSpPr>
          <p:cNvPr id="10" name="내용 개체 틀 2"/>
          <p:cNvSpPr txBox="1"/>
          <p:nvPr/>
        </p:nvSpPr>
        <p:spPr>
          <a:xfrm>
            <a:off x="683568" y="2780928"/>
            <a:ext cx="8028384" cy="648072"/>
          </a:xfrm>
          <a:prstGeom prst="rect">
            <a:avLst/>
          </a:prstGeom>
        </p:spPr>
        <p:txBody>
          <a:bodyPr vert="horz" lIns="91440" tIns="45720" rIns="91440" bIns="45720">
            <a:noAutofit/>
          </a:bodyPr>
          <a:lstStyle/>
          <a:p>
            <a:pPr marL="342900" lvl="0" indent="-342900" algn="l" defTabSz="914400" eaLnBrk="1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defRPr lang="ko-KR"/>
            </a:pPr>
            <a:endParaRPr lang="ko-KR" altLang="en-US" i="0" spc="5">
              <a:solidFill>
                <a:schemeClr val="tx1"/>
              </a:solidFill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16" name="슬라이드 번호 개체 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ko-KR" altLang="en-US"/>
            </a:pPr>
            <a:fld id="{BC24A344-5658-44FF-BA1B-C7CB127BCC8C}" type="slidenum">
              <a:rPr lang="ko-KR" altLang="en-US" smtClean="0"/>
              <a:pPr lvl="0">
                <a:defRPr lang="ko-KR" altLang="en-US"/>
              </a:pPr>
              <a:t>3</a:t>
            </a:fld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0" y="1196752"/>
            <a:ext cx="9144000" cy="21602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pic>
        <p:nvPicPr>
          <p:cNvPr id="2" name="내용 개체 틀 1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7338" y="1581770"/>
            <a:ext cx="5224591" cy="4489024"/>
          </a:xfrm>
        </p:spPr>
      </p:pic>
      <p:sp>
        <p:nvSpPr>
          <p:cNvPr id="5" name="직사각형 4"/>
          <p:cNvSpPr/>
          <p:nvPr/>
        </p:nvSpPr>
        <p:spPr>
          <a:xfrm flipV="1">
            <a:off x="0" y="6669360"/>
            <a:ext cx="9144000" cy="234354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0" y="260648"/>
            <a:ext cx="9144000" cy="100811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>
              <a:defRPr lang="ko-KR" altLang="en-US"/>
            </a:pPr>
            <a:r>
              <a:rPr lang="en-US" altLang="ko-KR" sz="3200" b="1" dirty="0"/>
              <a:t> </a:t>
            </a:r>
            <a:r>
              <a:rPr lang="en-US" altLang="ko-KR" sz="4400" b="1" dirty="0"/>
              <a:t>I</a:t>
            </a:r>
            <a:r>
              <a:rPr lang="en-US" altLang="ko-KR" sz="3200" b="1" dirty="0"/>
              <a:t>ntroduction </a:t>
            </a:r>
            <a:r>
              <a:rPr lang="en-US" altLang="ko-KR" sz="3200" b="1" dirty="0" smtClean="0"/>
              <a:t> </a:t>
            </a:r>
            <a:endParaRPr lang="ko-KR" altLang="en-US" sz="3200" b="1" dirty="0"/>
          </a:p>
        </p:txBody>
      </p:sp>
      <p:sp>
        <p:nvSpPr>
          <p:cNvPr id="10" name="내용 개체 틀 2"/>
          <p:cNvSpPr txBox="1"/>
          <p:nvPr/>
        </p:nvSpPr>
        <p:spPr>
          <a:xfrm>
            <a:off x="683568" y="2780928"/>
            <a:ext cx="8028384" cy="648072"/>
          </a:xfrm>
          <a:prstGeom prst="rect">
            <a:avLst/>
          </a:prstGeom>
        </p:spPr>
        <p:txBody>
          <a:bodyPr vert="horz" lIns="91440" tIns="45720" rIns="91440" bIns="45720">
            <a:noAutofit/>
          </a:bodyPr>
          <a:lstStyle/>
          <a:p>
            <a:pPr marL="342900" lvl="0" indent="-342900" algn="l" defTabSz="914400" eaLnBrk="1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defRPr lang="ko-KR"/>
            </a:pPr>
            <a:endParaRPr lang="ko-KR" altLang="en-US" i="0" spc="5">
              <a:solidFill>
                <a:schemeClr val="tx1"/>
              </a:solidFill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16" name="슬라이드 번호 개체 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ko-KR" altLang="en-US"/>
            </a:pPr>
            <a:fld id="{BC24A344-5658-44FF-BA1B-C7CB127BCC8C}" type="slidenum">
              <a:rPr lang="ko-KR" altLang="en-US" smtClean="0"/>
              <a:pPr lvl="0">
                <a:defRPr lang="ko-KR" altLang="en-US"/>
              </a:pPr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0355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0" y="1196752"/>
            <a:ext cx="9144000" cy="21602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5" name="직사각형 4"/>
          <p:cNvSpPr/>
          <p:nvPr/>
        </p:nvSpPr>
        <p:spPr>
          <a:xfrm flipV="1">
            <a:off x="0" y="6669360"/>
            <a:ext cx="9144000" cy="234354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0" y="260648"/>
            <a:ext cx="9144000" cy="100811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 lang="ko-KR" altLang="en-US"/>
            </a:pPr>
            <a:r>
              <a:rPr lang="en-US" altLang="ko-KR" sz="3200" b="1" dirty="0"/>
              <a:t> </a:t>
            </a:r>
            <a:r>
              <a:rPr lang="en-US" altLang="ko-KR" sz="3200" b="1" dirty="0"/>
              <a:t>Pyruvate reductive and oxidative </a:t>
            </a:r>
            <a:r>
              <a:rPr lang="en-US" altLang="ko-KR" sz="3200" b="1" dirty="0" smtClean="0"/>
              <a:t>metabolism</a:t>
            </a:r>
            <a:endParaRPr lang="en-US" altLang="ko-KR" sz="3200" b="1" dirty="0"/>
          </a:p>
        </p:txBody>
      </p:sp>
      <p:sp>
        <p:nvSpPr>
          <p:cNvPr id="10" name="내용 개체 틀 2"/>
          <p:cNvSpPr txBox="1"/>
          <p:nvPr/>
        </p:nvSpPr>
        <p:spPr>
          <a:xfrm>
            <a:off x="683568" y="2780928"/>
            <a:ext cx="8028384" cy="648072"/>
          </a:xfrm>
          <a:prstGeom prst="rect">
            <a:avLst/>
          </a:prstGeom>
        </p:spPr>
        <p:txBody>
          <a:bodyPr vert="horz" lIns="91440" tIns="45720" rIns="91440" bIns="45720">
            <a:noAutofit/>
          </a:bodyPr>
          <a:lstStyle/>
          <a:p>
            <a:pPr marL="342900" lvl="0" indent="-342900" algn="l" defTabSz="914400" eaLnBrk="1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defRPr lang="ko-KR"/>
            </a:pPr>
            <a:endParaRPr lang="ko-KR" altLang="en-US" i="0" spc="5">
              <a:solidFill>
                <a:schemeClr val="tx1"/>
              </a:solidFill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16" name="슬라이드 번호 개체 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ko-KR" altLang="en-US"/>
            </a:pPr>
            <a:fld id="{BC24A344-5658-44FF-BA1B-C7CB127BCC8C}" type="slidenum">
              <a:rPr lang="ko-KR" altLang="en-US" smtClean="0"/>
              <a:pPr lvl="0">
                <a:defRPr lang="ko-KR" altLang="en-US"/>
              </a:pPr>
              <a:t>5</a:t>
            </a:fld>
            <a:endParaRPr lang="ko-KR" altLang="en-US"/>
          </a:p>
        </p:txBody>
      </p:sp>
      <p:pic>
        <p:nvPicPr>
          <p:cNvPr id="8" name="내용 개체 틀 7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4294" y="1412776"/>
            <a:ext cx="3768906" cy="5166032"/>
          </a:xfrm>
        </p:spPr>
      </p:pic>
    </p:spTree>
    <p:extLst>
      <p:ext uri="{BB962C8B-B14F-4D97-AF65-F5344CB8AC3E}">
        <p14:creationId xmlns:p14="http://schemas.microsoft.com/office/powerpoint/2010/main" val="239144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0" y="1196752"/>
            <a:ext cx="9144000" cy="21602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5" name="직사각형 4"/>
          <p:cNvSpPr/>
          <p:nvPr/>
        </p:nvSpPr>
        <p:spPr>
          <a:xfrm flipV="1">
            <a:off x="0" y="6669360"/>
            <a:ext cx="9144000" cy="234354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0" y="260648"/>
            <a:ext cx="9144000" cy="100811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>
              <a:defRPr lang="ko-KR" altLang="en-US"/>
            </a:pPr>
            <a:r>
              <a:rPr lang="en-US" altLang="ko-KR" sz="3200" b="1" dirty="0"/>
              <a:t> </a:t>
            </a:r>
            <a:r>
              <a:rPr lang="en-US" altLang="ko-KR" sz="3200" b="1" dirty="0"/>
              <a:t>Lactate as an alternate source of pyruvate</a:t>
            </a:r>
            <a:endParaRPr lang="ko-KR" altLang="en-US" sz="3200" b="1" dirty="0"/>
          </a:p>
        </p:txBody>
      </p:sp>
      <p:sp>
        <p:nvSpPr>
          <p:cNvPr id="10" name="내용 개체 틀 2"/>
          <p:cNvSpPr txBox="1"/>
          <p:nvPr/>
        </p:nvSpPr>
        <p:spPr>
          <a:xfrm>
            <a:off x="683568" y="2780928"/>
            <a:ext cx="8028384" cy="648072"/>
          </a:xfrm>
          <a:prstGeom prst="rect">
            <a:avLst/>
          </a:prstGeom>
        </p:spPr>
        <p:txBody>
          <a:bodyPr vert="horz" lIns="91440" tIns="45720" rIns="91440" bIns="45720">
            <a:noAutofit/>
          </a:bodyPr>
          <a:lstStyle/>
          <a:p>
            <a:pPr marL="342900" lvl="0" indent="-342900" algn="l" defTabSz="914400" eaLnBrk="1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defRPr lang="ko-KR"/>
            </a:pPr>
            <a:endParaRPr lang="ko-KR" altLang="en-US" i="0" spc="5">
              <a:solidFill>
                <a:schemeClr val="tx1"/>
              </a:solidFill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16" name="슬라이드 번호 개체 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ko-KR" altLang="en-US"/>
            </a:pPr>
            <a:fld id="{BC24A344-5658-44FF-BA1B-C7CB127BCC8C}" type="slidenum">
              <a:rPr lang="ko-KR" altLang="en-US" smtClean="0"/>
              <a:pPr lvl="0">
                <a:defRPr lang="ko-KR" altLang="en-US"/>
              </a:pPr>
              <a:t>6</a:t>
            </a:fld>
            <a:endParaRPr lang="ko-KR" altLang="en-US"/>
          </a:p>
        </p:txBody>
      </p:sp>
      <p:pic>
        <p:nvPicPr>
          <p:cNvPr id="8" name="내용 개체 틀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5592" y="1442554"/>
            <a:ext cx="3024336" cy="5168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6809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0" y="1196752"/>
            <a:ext cx="9144000" cy="21602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0" y="260648"/>
            <a:ext cx="9144000" cy="100811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>
              <a:defRPr lang="ko-KR" altLang="en-US"/>
            </a:pPr>
            <a:r>
              <a:rPr lang="en-US" altLang="ko-KR" sz="3200" b="1" dirty="0" smtClean="0"/>
              <a:t>Fatty acid metabolism</a:t>
            </a:r>
          </a:p>
        </p:txBody>
      </p:sp>
      <p:sp>
        <p:nvSpPr>
          <p:cNvPr id="8" name="슬라이드 번호 개체 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ko-KR" altLang="en-US"/>
            </a:pPr>
            <a:fld id="{BC24A344-5658-44FF-BA1B-C7CB127BCC8C}" type="slidenum">
              <a:rPr lang="ko-KR" altLang="en-US" smtClean="0"/>
              <a:pPr lvl="0">
                <a:defRPr lang="ko-KR" altLang="en-US"/>
              </a:pPr>
              <a:t>7</a:t>
            </a:fld>
            <a:endParaRPr lang="ko-KR" altLang="en-US"/>
          </a:p>
        </p:txBody>
      </p:sp>
      <p:grpSp>
        <p:nvGrpSpPr>
          <p:cNvPr id="14" name="그룹 13"/>
          <p:cNvGrpSpPr/>
          <p:nvPr/>
        </p:nvGrpSpPr>
        <p:grpSpPr>
          <a:xfrm>
            <a:off x="0" y="6768752"/>
            <a:ext cx="9144000" cy="188640"/>
            <a:chOff x="467544" y="3212976"/>
            <a:chExt cx="8424936" cy="144016"/>
          </a:xfrm>
        </p:grpSpPr>
        <p:sp>
          <p:nvSpPr>
            <p:cNvPr id="15" name="직사각형 14"/>
            <p:cNvSpPr/>
            <p:nvPr/>
          </p:nvSpPr>
          <p:spPr>
            <a:xfrm>
              <a:off x="467544" y="3212976"/>
              <a:ext cx="8424936" cy="14401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6" name="직사각형 15"/>
            <p:cNvSpPr/>
            <p:nvPr/>
          </p:nvSpPr>
          <p:spPr>
            <a:xfrm>
              <a:off x="467544" y="3212976"/>
              <a:ext cx="3015952" cy="135632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</p:grpSp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5828" y="1519274"/>
            <a:ext cx="4058380" cy="52259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0" y="1700808"/>
            <a:ext cx="9144000" cy="21602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5" name="직사각형 4"/>
          <p:cNvSpPr/>
          <p:nvPr/>
        </p:nvSpPr>
        <p:spPr>
          <a:xfrm flipV="1">
            <a:off x="0" y="6669360"/>
            <a:ext cx="9144000" cy="234354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0" y="260648"/>
            <a:ext cx="9144000" cy="144016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>
              <a:defRPr lang="ko-KR" altLang="en-US"/>
            </a:pPr>
            <a:r>
              <a:rPr lang="en-US" altLang="ko-KR" sz="3200" b="1" dirty="0"/>
              <a:t> </a:t>
            </a:r>
            <a:r>
              <a:rPr lang="en-US" altLang="ko-KR" sz="3200" b="1" dirty="0"/>
              <a:t>Mitochondrial metabolism of glutamine and other amino acids</a:t>
            </a:r>
            <a:endParaRPr lang="ko-KR" altLang="en-US" sz="3200" b="1" dirty="0"/>
          </a:p>
        </p:txBody>
      </p:sp>
      <p:sp>
        <p:nvSpPr>
          <p:cNvPr id="10" name="내용 개체 틀 2"/>
          <p:cNvSpPr txBox="1"/>
          <p:nvPr/>
        </p:nvSpPr>
        <p:spPr>
          <a:xfrm>
            <a:off x="683568" y="2780928"/>
            <a:ext cx="8028384" cy="648072"/>
          </a:xfrm>
          <a:prstGeom prst="rect">
            <a:avLst/>
          </a:prstGeom>
        </p:spPr>
        <p:txBody>
          <a:bodyPr vert="horz" lIns="91440" tIns="45720" rIns="91440" bIns="45720">
            <a:noAutofit/>
          </a:bodyPr>
          <a:lstStyle/>
          <a:p>
            <a:pPr marL="342900" lvl="0" indent="-342900" algn="l" defTabSz="914400" eaLnBrk="1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defRPr lang="ko-KR"/>
            </a:pPr>
            <a:endParaRPr lang="ko-KR" altLang="en-US" i="0" spc="5">
              <a:solidFill>
                <a:schemeClr val="tx1"/>
              </a:solidFill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16" name="슬라이드 번호 개체 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ko-KR" altLang="en-US"/>
            </a:pPr>
            <a:fld id="{BC24A344-5658-44FF-BA1B-C7CB127BCC8C}" type="slidenum">
              <a:rPr lang="ko-KR" altLang="en-US" smtClean="0"/>
              <a:pPr lvl="0">
                <a:defRPr lang="ko-KR" altLang="en-US"/>
              </a:pPr>
              <a:t>8</a:t>
            </a:fld>
            <a:endParaRPr lang="ko-KR" altLang="en-US"/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469" y="2013818"/>
            <a:ext cx="8137331" cy="4257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6703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0" y="1196752"/>
            <a:ext cx="9144000" cy="21602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215516" y="1420498"/>
            <a:ext cx="8712968" cy="4959104"/>
          </a:xfrm>
        </p:spPr>
        <p:txBody>
          <a:bodyPr>
            <a:normAutofit/>
          </a:bodyPr>
          <a:lstStyle/>
          <a:p>
            <a:pPr>
              <a:buNone/>
              <a:defRPr lang="ko-KR" altLang="en-US"/>
            </a:pPr>
            <a:r>
              <a:rPr lang="ko-KR" altLang="en-US" sz="1600" dirty="0" smtClean="0"/>
              <a:t>종양의 많은 대사경로가 수렴하는 곳은 미토콘드리아다</a:t>
            </a:r>
            <a:r>
              <a:rPr lang="en-US" altLang="ko-KR" sz="1600" dirty="0" smtClean="0"/>
              <a:t>. </a:t>
            </a:r>
            <a:r>
              <a:rPr lang="ko-KR" altLang="en-US" sz="1600" dirty="0" smtClean="0"/>
              <a:t>상호 연결된 신진대사 경로에 </a:t>
            </a:r>
            <a:r>
              <a:rPr lang="ko-KR" altLang="en-US" sz="1600" dirty="0" smtClean="0"/>
              <a:t>대한 지식은 효소 또는 운반자의 약리학적 봉쇄에 대한 종양의 반응을 이해하고 예상할 수도 있다</a:t>
            </a:r>
            <a:r>
              <a:rPr lang="en-US" altLang="ko-KR" sz="1600" dirty="0" smtClean="0"/>
              <a:t>.</a:t>
            </a:r>
            <a:r>
              <a:rPr lang="en-US" altLang="ko-KR" sz="1600" dirty="0"/>
              <a:t> </a:t>
            </a:r>
            <a:r>
              <a:rPr lang="ko-KR" altLang="en-US" sz="1600" dirty="0" smtClean="0"/>
              <a:t>이것은 또한 효율적으로 종양세포를 </a:t>
            </a:r>
            <a:r>
              <a:rPr lang="ko-KR" altLang="en-US" sz="1600" dirty="0" err="1" smtClean="0"/>
              <a:t>타겟팅하는</a:t>
            </a:r>
            <a:r>
              <a:rPr lang="ko-KR" altLang="en-US" sz="1600" dirty="0" smtClean="0"/>
              <a:t> 과업을 만든다</a:t>
            </a:r>
            <a:r>
              <a:rPr lang="en-US" altLang="ko-KR" sz="1600" dirty="0" smtClean="0"/>
              <a:t>.</a:t>
            </a:r>
            <a:r>
              <a:rPr lang="en-US" altLang="ko-KR" sz="1600" dirty="0"/>
              <a:t> </a:t>
            </a:r>
            <a:r>
              <a:rPr lang="ko-KR" altLang="en-US" sz="1600" dirty="0" smtClean="0"/>
              <a:t>그러므로 종양의 </a:t>
            </a:r>
            <a:r>
              <a:rPr lang="ko-KR" altLang="en-US" sz="1600" dirty="0" err="1" smtClean="0"/>
              <a:t>생체애너지의</a:t>
            </a:r>
            <a:r>
              <a:rPr lang="ko-KR" altLang="en-US" sz="1600" dirty="0" smtClean="0"/>
              <a:t> </a:t>
            </a:r>
            <a:r>
              <a:rPr lang="ko-KR" altLang="en-US" sz="1600" dirty="0" err="1" smtClean="0"/>
              <a:t>대리마커의</a:t>
            </a:r>
            <a:r>
              <a:rPr lang="ko-KR" altLang="en-US" sz="1600" dirty="0" smtClean="0"/>
              <a:t> 개발은 곧 신진대사 </a:t>
            </a:r>
            <a:r>
              <a:rPr lang="ko-KR" altLang="en-US" sz="1600" dirty="0" err="1" smtClean="0"/>
              <a:t>타게팅</a:t>
            </a:r>
            <a:r>
              <a:rPr lang="ko-KR" altLang="en-US" sz="1600" dirty="0" smtClean="0"/>
              <a:t> 약물의 경로를 결정하는 데에 필요하다</a:t>
            </a:r>
            <a:r>
              <a:rPr lang="en-US" altLang="ko-KR" sz="1600" dirty="0" smtClean="0"/>
              <a:t>. </a:t>
            </a:r>
            <a:r>
              <a:rPr lang="ko-KR" altLang="en-US" sz="1600" dirty="0" smtClean="0"/>
              <a:t>그러나 대부분의 상황에서 신진대사 효소와 전달인자는 암에서 돌연변이가 나타나지 않는다</a:t>
            </a:r>
            <a:r>
              <a:rPr lang="en-US" altLang="ko-KR" sz="1600" dirty="0" smtClean="0"/>
              <a:t>. </a:t>
            </a:r>
            <a:r>
              <a:rPr lang="ko-KR" altLang="en-US" sz="1600" dirty="0" smtClean="0"/>
              <a:t>그래서 </a:t>
            </a:r>
            <a:r>
              <a:rPr lang="ko-KR" altLang="en-US" sz="1600" dirty="0"/>
              <a:t>현재의 표적 치료법과 비교하면 큰 어려움이 될 수 있습니다</a:t>
            </a:r>
            <a:r>
              <a:rPr lang="en-US" altLang="ko-KR" sz="1600" dirty="0" smtClean="0"/>
              <a:t>.</a:t>
            </a:r>
            <a:r>
              <a:rPr lang="en-US" altLang="ko-KR" sz="1600" dirty="0"/>
              <a:t> </a:t>
            </a:r>
            <a:r>
              <a:rPr lang="ko-KR" altLang="en-US" sz="1600" dirty="0" smtClean="0"/>
              <a:t>그럼에도 불구하고 유전적 변화가 암세포의 대사선호를 적어도 부분적으로 결정한다는 증거가 점점 더 강해지고 있다</a:t>
            </a:r>
            <a:r>
              <a:rPr lang="en-US" altLang="ko-KR" sz="1600" dirty="0" smtClean="0"/>
              <a:t>. </a:t>
            </a:r>
            <a:r>
              <a:rPr lang="ko-KR" altLang="en-US" sz="1600" dirty="0" smtClean="0"/>
              <a:t>이러한 증거가 암환자를 진단할 수 있는 </a:t>
            </a:r>
            <a:r>
              <a:rPr lang="ko-KR" altLang="en-US" sz="1600" dirty="0" err="1" smtClean="0"/>
              <a:t>첫번째</a:t>
            </a:r>
            <a:r>
              <a:rPr lang="ko-KR" altLang="en-US" sz="1600" dirty="0" smtClean="0"/>
              <a:t> 기초가 될 수 있다</a:t>
            </a:r>
            <a:r>
              <a:rPr lang="en-US" altLang="ko-KR" sz="1600" dirty="0" smtClean="0"/>
              <a:t>. </a:t>
            </a:r>
            <a:r>
              <a:rPr lang="ko-KR" altLang="en-US" sz="1600" dirty="0" smtClean="0"/>
              <a:t>마지막으로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인간 암환자의 대사연구는 시험관 내의 실험과 관련성에 의문을 갖게 되고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실험 모델에서 저산소증</a:t>
            </a:r>
            <a:r>
              <a:rPr lang="en-US" altLang="ko-KR" sz="1600" dirty="0" smtClean="0"/>
              <a:t>, </a:t>
            </a:r>
            <a:r>
              <a:rPr lang="ko-KR" altLang="en-US" sz="1600" dirty="0" err="1" smtClean="0"/>
              <a:t>산증</a:t>
            </a:r>
            <a:r>
              <a:rPr lang="ko-KR" altLang="en-US" sz="1600" dirty="0" smtClean="0"/>
              <a:t> 및 관련 영양소 농도와 같은 중요한 생체 내 매개변수를 통합하기 위해 보다 다루기 쉬운 모델의 사용자를 </a:t>
            </a:r>
            <a:r>
              <a:rPr lang="ko-KR" altLang="en-US" sz="1600" dirty="0" err="1" smtClean="0"/>
              <a:t>자극해야합니다</a:t>
            </a:r>
            <a:r>
              <a:rPr lang="en-US" altLang="ko-KR" sz="1600" dirty="0" smtClean="0"/>
              <a:t>. </a:t>
            </a:r>
            <a:r>
              <a:rPr lang="ko-KR" altLang="en-US" sz="1600" dirty="0"/>
              <a:t>이것은 지난 </a:t>
            </a:r>
            <a:r>
              <a:rPr lang="ko-KR" altLang="en-US" sz="1600" dirty="0" err="1"/>
              <a:t>수십년간</a:t>
            </a:r>
            <a:r>
              <a:rPr lang="ko-KR" altLang="en-US" sz="1600" dirty="0"/>
              <a:t> 축적된 지식인들과 종양 학자들에 의해 축적된 지식인들에 의해 축적된 지식과 관련된 암 신진대사를 제공해야만 한다</a:t>
            </a:r>
            <a:r>
              <a:rPr lang="en-US" altLang="ko-KR" sz="1600" dirty="0"/>
              <a:t>.</a:t>
            </a:r>
            <a:endParaRPr lang="ko-KR" altLang="en-US" sz="1600" dirty="0"/>
          </a:p>
        </p:txBody>
      </p:sp>
      <p:sp>
        <p:nvSpPr>
          <p:cNvPr id="5" name="직사각형 4"/>
          <p:cNvSpPr/>
          <p:nvPr/>
        </p:nvSpPr>
        <p:spPr>
          <a:xfrm flipV="1">
            <a:off x="0" y="6669360"/>
            <a:ext cx="9144000" cy="234354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0" y="260648"/>
            <a:ext cx="9144000" cy="100811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>
              <a:defRPr lang="ko-KR" altLang="en-US"/>
            </a:pPr>
            <a:r>
              <a:rPr lang="en-US" altLang="ko-KR" sz="3200" b="1" dirty="0" smtClean="0"/>
              <a:t>Conclusions</a:t>
            </a:r>
          </a:p>
        </p:txBody>
      </p:sp>
      <p:sp>
        <p:nvSpPr>
          <p:cNvPr id="10" name="내용 개체 틀 2"/>
          <p:cNvSpPr txBox="1"/>
          <p:nvPr/>
        </p:nvSpPr>
        <p:spPr>
          <a:xfrm>
            <a:off x="683568" y="2780928"/>
            <a:ext cx="8028384" cy="648072"/>
          </a:xfrm>
          <a:prstGeom prst="rect">
            <a:avLst/>
          </a:prstGeom>
        </p:spPr>
        <p:txBody>
          <a:bodyPr vert="horz" lIns="91440" tIns="45720" rIns="91440" bIns="45720">
            <a:noAutofit/>
          </a:bodyPr>
          <a:lstStyle/>
          <a:p>
            <a:pPr marL="342900" lvl="0" indent="-342900" algn="l" defTabSz="914400" eaLnBrk="1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defRPr lang="ko-KR"/>
            </a:pPr>
            <a:endParaRPr lang="ko-KR" altLang="en-US" i="0" spc="5">
              <a:solidFill>
                <a:schemeClr val="tx1"/>
              </a:solidFill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16" name="슬라이드 번호 개체 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ko-KR" altLang="en-US"/>
            </a:pPr>
            <a:fld id="{BC24A344-5658-44FF-BA1B-C7CB127BCC8C}" type="slidenum">
              <a:rPr lang="ko-KR" altLang="en-US" smtClean="0"/>
              <a:pPr lvl="0">
                <a:defRPr lang="ko-KR" altLang="en-US"/>
              </a:pPr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1382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2761</TotalTime>
  <Words>314</Words>
  <Application>Microsoft Office PowerPoint</Application>
  <PresentationFormat>화면 슬라이드 쇼(4:3)</PresentationFormat>
  <Paragraphs>33</Paragraphs>
  <Slides>10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5" baseType="lpstr">
      <vt:lpstr>Arial Unicode MS</vt:lpstr>
      <vt:lpstr>THE명품고딕M</vt:lpstr>
      <vt:lpstr>맑은 고딕</vt:lpstr>
      <vt:lpstr>Arial</vt:lpstr>
      <vt:lpstr>Office 테마</vt:lpstr>
      <vt:lpstr>Cancer cell metabolism and mitochondria: Nutrient plasticity for TCA cycle fueling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감사합니다.</vt:lpstr>
    </vt:vector>
  </TitlesOfParts>
  <Company>Hewlett-Packard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Graphene synthesis:  relationship to applications</dc:title>
  <dc:creator>김지운</dc:creator>
  <cp:lastModifiedBy>Windows 사용자</cp:lastModifiedBy>
  <cp:revision>42</cp:revision>
  <dcterms:created xsi:type="dcterms:W3CDTF">2015-01-07T06:52:49Z</dcterms:created>
  <dcterms:modified xsi:type="dcterms:W3CDTF">2017-05-27T03:44:23Z</dcterms:modified>
</cp:coreProperties>
</file>