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1" r:id="rId17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9367"/>
    <p:restoredTop sz="95781"/>
  </p:normalViewPr>
  <p:slideViewPr>
    <p:cSldViewPr>
      <p:cViewPr varScale="1">
        <p:scale>
          <a:sx n="111" d="100"/>
          <a:sy n="111" d="100"/>
        </p:scale>
        <p:origin x="1620" y="108"/>
      </p:cViewPr>
      <p:guideLst>
        <p:guide orient="horz" pos="2154"/>
        <p:guide pos="2878"/>
        <p:guide pos="27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slideMaster" Target="slideMasters/slideMaster1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각 삼각형 28"/>
          <p:cNvSpPr/>
          <p:nvPr/>
        </p:nvSpPr>
        <p:spPr>
          <a:xfrm flipV="1">
            <a:off x="0" y="0"/>
            <a:ext cx="4648200" cy="3582988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4" name="그룹 40"/>
          <p:cNvGrpSpPr/>
          <p:nvPr/>
        </p:nvGrpSpPr>
        <p:grpSpPr>
          <a:xfrm rot="20467452" flipV="1">
            <a:off x="1039912" y="-342319"/>
            <a:ext cx="5867400" cy="5519823"/>
            <a:chOff x="1214414" y="0"/>
            <a:chExt cx="7289840" cy="6858000"/>
          </a:xfrm>
        </p:grpSpPr>
        <p:sp>
          <p:nvSpPr>
            <p:cNvPr id="31" name="타원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2" name="타원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5" name="타원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6" name="타원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7" name="타원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8" name="타원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9" name="타원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0" name="타원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2" name="타원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3" name="타원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4" name="타원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5" name="타원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6" name="타원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7" name="타원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8" name="타원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9" name="타원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0" name="타원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1" name="타원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2" name="타원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3" name="타원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4" name="타원 53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5" name="타원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6" name="타원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7" name="타원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8" name="타원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9" name="타원 58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0" name="타원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57200" y="3429000"/>
            <a:ext cx="7143800" cy="1074551"/>
          </a:xfrm>
        </p:spPr>
        <p:txBody>
          <a:bodyPr/>
          <a:lstStyle>
            <a:lvl1pPr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7200" y="4500569"/>
            <a:ext cx="6400800" cy="58769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1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7C8F9AC-C743-4CF1-9CDC-5778D607EC85}" type="datetime1">
              <a:rPr lang="ko-KR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2017-05-29</a:t>
            </a:fld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1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2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>
            <a:off x="0" y="2743200"/>
            <a:ext cx="5338118" cy="41148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3" name="그룹 40"/>
          <p:cNvGrpSpPr/>
          <p:nvPr/>
        </p:nvGrpSpPr>
        <p:grpSpPr>
          <a:xfrm rot="0">
            <a:off x="1214414" y="32658"/>
            <a:ext cx="7127844" cy="6705600"/>
            <a:chOff x="1214414" y="0"/>
            <a:chExt cx="7289840" cy="6858000"/>
          </a:xfrm>
        </p:grpSpPr>
        <p:sp>
          <p:nvSpPr>
            <p:cNvPr id="41" name="타원 4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2" name="타원 4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3" name="타원 42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4" name="타원 43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5" name="타원 44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6" name="타원 45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7" name="타원 46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8" name="타원 47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9" name="타원 48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0" name="타원 49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1" name="타원 50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2" name="타원 51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3" name="타원 52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4" name="타원 53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5" name="타원 54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6" name="타원 55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7" name="타원 56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8" name="타원 57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9" name="타원 58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0" name="타원 59"/>
            <p:cNvSpPr/>
            <p:nvPr/>
          </p:nvSpPr>
          <p:spPr>
            <a:xfrm>
              <a:off x="7286644" y="857232"/>
              <a:ext cx="428596" cy="42859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1" name="타원 60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2" name="타원 61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3" name="타원 62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4" name="타원 63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5" name="타원 64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6" name="타원 65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7" name="타원 66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311499" y="2285992"/>
            <a:ext cx="8521002" cy="1470025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8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92ABC9BA-42AA-4685-93DD-7FD76BFF3AE1}" type="datetime1">
              <a:rPr lang="ko-KR" altLang="en-US">
                <a:solidFill>
                  <a:srgbClr val="ffffff"/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2017-05-29</a:t>
            </a:fld>
            <a:endParaRPr lang="en-US" altLang="en-US">
              <a:solidFill>
                <a:srgbClr val="ffffff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7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/>
          <p:cNvSpPr/>
          <p:nvPr/>
        </p:nvSpPr>
        <p:spPr>
          <a:xfrm>
            <a:off x="0" y="2819400"/>
            <a:ext cx="5239265" cy="40386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7" name="직각 삼각형 6"/>
          <p:cNvSpPr/>
          <p:nvPr/>
        </p:nvSpPr>
        <p:spPr>
          <a:xfrm flipH="1" flipV="1">
            <a:off x="3608171" y="0"/>
            <a:ext cx="5535827" cy="4267200"/>
          </a:xfrm>
          <a:prstGeom prst="rtTriangle">
            <a:avLst/>
          </a:prstGeom>
          <a:gradFill>
            <a:gsLst>
              <a:gs pos="74000">
                <a:schemeClr val="accent1">
                  <a:lumMod val="60000"/>
                  <a:lumOff val="40000"/>
                  <a:alpha val="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8" name="그룹 45"/>
          <p:cNvGrpSpPr/>
          <p:nvPr/>
        </p:nvGrpSpPr>
        <p:grpSpPr>
          <a:xfrm rot="20271788" flipH="1" flipV="1">
            <a:off x="4915757" y="710203"/>
            <a:ext cx="4619610" cy="4345951"/>
            <a:chOff x="1214414" y="0"/>
            <a:chExt cx="7289840" cy="6858000"/>
          </a:xfrm>
        </p:grpSpPr>
        <p:sp>
          <p:nvSpPr>
            <p:cNvPr id="9" name="타원 8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타원 9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타원 10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타원 12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타원 13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타원 14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타원 15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타원 16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8" name="타원 17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" name="타원 18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0" name="타원 19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1" name="타원 20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2" name="타원 21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타원 22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4" name="타원 23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5" name="타원 24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6" name="타원 25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7" name="타원 26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8" name="타원 27"/>
            <p:cNvSpPr/>
            <p:nvPr/>
          </p:nvSpPr>
          <p:spPr>
            <a:xfrm>
              <a:off x="7286644" y="857232"/>
              <a:ext cx="428596" cy="42859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9" name="타원 28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0" name="타원 29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1" name="타원 30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2" name="타원 31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3" name="타원 32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4" name="타원 33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5" name="타원 34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62000" y="914400"/>
            <a:ext cx="6172200" cy="1129604"/>
          </a:xfr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9" name="텍스트 개체 틀 3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133600"/>
            <a:ext cx="6183313" cy="357028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0A537D4F-2816-4191-B966-3AB5762B9300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0"/>
          <p:cNvGrpSpPr/>
          <p:nvPr/>
        </p:nvGrpSpPr>
        <p:grpSpPr>
          <a:xfrm rot="5400000">
            <a:off x="5219700" y="2933700"/>
            <a:ext cx="6858000" cy="990600"/>
            <a:chOff x="0" y="0"/>
            <a:chExt cx="9144000" cy="990600"/>
          </a:xfrm>
        </p:grpSpPr>
        <p:sp>
          <p:nvSpPr>
            <p:cNvPr id="8" name="자유형 7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0" name="그룹 17"/>
          <p:cNvGrpSpPr/>
          <p:nvPr/>
        </p:nvGrpSpPr>
        <p:grpSpPr>
          <a:xfrm rot="5400000">
            <a:off x="7606888" y="5485396"/>
            <a:ext cx="928516" cy="1664292"/>
            <a:chOff x="8077200" y="152400"/>
            <a:chExt cx="928516" cy="1664292"/>
          </a:xfrm>
        </p:grpSpPr>
        <p:sp>
          <p:nvSpPr>
            <p:cNvPr id="11" name="타원 10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타원 11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타원 12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타원 13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타원 14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타원 15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088086" y="274638"/>
            <a:ext cx="870857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48937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E9A09CFD-CD73-42CD-8107-FABA9430AA5B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88047A4E-B306-4D3E-8C4B-2AC13D241DAE}" type="slidenum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33474"/>
            <a:ext cx="8229600" cy="5142997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760BDF17-240F-45C2-9667-5F01B32F94EA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D4475B81-6B56-4E14-881C-F068C03C5382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grpSp>
        <p:nvGrpSpPr>
          <p:cNvPr id="2" name="그룹 11"/>
          <p:cNvGrpSpPr/>
          <p:nvPr/>
        </p:nvGrpSpPr>
        <p:grpSpPr>
          <a:xfrm rot="0">
            <a:off x="7643834" y="152399"/>
            <a:ext cx="1361882" cy="2441067"/>
            <a:chOff x="8077200" y="152400"/>
            <a:chExt cx="928516" cy="1664292"/>
          </a:xfrm>
        </p:grpSpPr>
        <p:sp>
          <p:nvSpPr>
            <p:cNvPr id="6" name="타원 5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7" name="타원 6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타원 7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타원 8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타원 9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타원 10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/>
        </p:nvSpPr>
        <p:spPr>
          <a:xfrm flipH="1" flipV="1">
            <a:off x="4399006" y="-1"/>
            <a:ext cx="4744994" cy="3657600"/>
          </a:xfrm>
          <a:prstGeom prst="rtTriangle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77000">
                <a:schemeClr val="accent1">
                  <a:lumMod val="60000"/>
                  <a:lumOff val="40000"/>
                  <a:alpha val="62000"/>
                </a:schemeClr>
              </a:gs>
              <a:gs pos="100000">
                <a:schemeClr val="accent1"/>
              </a:gs>
            </a:gsLst>
            <a:lin ang="7800000" scaled="0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4624923"/>
            <a:ext cx="8229600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8229600" cy="43392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39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BFB287CB-68EA-421A-A4AD-33B9DC2E91B2}" type="datetime1">
              <a:rPr lang="ko-KR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2017-05-29</a:t>
            </a:fld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0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24aa7e">
                    <a:lumMod val="50000"/>
                  </a:srgbClr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24aa7e">
                  <a:lumMod val="50000"/>
                </a:srgbClr>
              </a:solidFill>
              <a:latin typeface="Arial"/>
              <a:ea typeface="한컴 윤고딕 230"/>
              <a:cs typeface="+mn-cs"/>
            </a:endParaRPr>
          </a:p>
        </p:txBody>
      </p:sp>
      <p:grpSp>
        <p:nvGrpSpPr>
          <p:cNvPr id="4" name="그룹 40"/>
          <p:cNvGrpSpPr/>
          <p:nvPr/>
        </p:nvGrpSpPr>
        <p:grpSpPr>
          <a:xfrm rot="1132548" flipH="1" flipV="1">
            <a:off x="2335313" y="-418519"/>
            <a:ext cx="5867400" cy="5519823"/>
            <a:chOff x="1214414" y="0"/>
            <a:chExt cx="7289840" cy="6858000"/>
          </a:xfrm>
        </p:grpSpPr>
        <p:sp>
          <p:nvSpPr>
            <p:cNvPr id="37" name="타원 36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8" name="타원 37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2" name="타원 41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3" name="타원 42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4" name="타원 43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5" name="타원 44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6" name="타원 45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7" name="타원 46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8" name="타원 47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9" name="타원 48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0" name="타원 49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1" name="타원 50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2" name="타원 51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3" name="타원 52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4" name="타원 53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5" name="타원 54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6" name="타원 55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7" name="타원 56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8" name="타원 57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59" name="타원 58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0" name="타원 59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1" name="타원 60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2" name="타원 61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3" name="타원 62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4" name="타원 63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5" name="타원 64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66" name="타원 65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76177"/>
            <a:ext cx="8229600" cy="86834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200" y="1071563"/>
            <a:ext cx="3971925" cy="51435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1" name="내용 개체 틀 8"/>
          <p:cNvSpPr>
            <a:spLocks noGrp="1"/>
          </p:cNvSpPr>
          <p:nvPr>
            <p:ph sz="quarter" idx="14"/>
          </p:nvPr>
        </p:nvSpPr>
        <p:spPr>
          <a:xfrm>
            <a:off x="4714875" y="1071563"/>
            <a:ext cx="3971925" cy="51435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0264C91A-EF41-4988-8E36-6CAFB7D2E136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BBE2AEF3-4D86-4CBE-9B32-DDE7C01B53B0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76177"/>
            <a:ext cx="8229600" cy="86834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142984"/>
            <a:ext cx="8229600" cy="504680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5E9D41CA-F875-454A-B646-AC4E6349A4E4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76177"/>
            <a:ext cx="8229600" cy="868346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457200" y="1114425"/>
            <a:ext cx="3981450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8" name="내용 개체 틀 10"/>
          <p:cNvSpPr>
            <a:spLocks noGrp="1"/>
          </p:cNvSpPr>
          <p:nvPr>
            <p:ph sz="quarter" idx="14"/>
          </p:nvPr>
        </p:nvSpPr>
        <p:spPr>
          <a:xfrm>
            <a:off x="4705350" y="1114425"/>
            <a:ext cx="3981450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9" name="내용 개체 틀 10"/>
          <p:cNvSpPr>
            <a:spLocks noGrp="1"/>
          </p:cNvSpPr>
          <p:nvPr>
            <p:ph sz="quarter" idx="15"/>
          </p:nvPr>
        </p:nvSpPr>
        <p:spPr>
          <a:xfrm>
            <a:off x="457200" y="3748106"/>
            <a:ext cx="3981450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20" name="내용 개체 틀 10"/>
          <p:cNvSpPr>
            <a:spLocks noGrp="1"/>
          </p:cNvSpPr>
          <p:nvPr>
            <p:ph sz="quarter" idx="16"/>
          </p:nvPr>
        </p:nvSpPr>
        <p:spPr>
          <a:xfrm>
            <a:off x="4705350" y="3748106"/>
            <a:ext cx="3981450" cy="250031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FC519585-A1C3-4349-A2A9-E286BDE96C0E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DF28FB93-0A08-4E7D-8E63-9EFA29F1E093}" type="slidenum">
              <a:rPr lang="en-US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en-US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 rot="0">
            <a:off x="0" y="0"/>
            <a:ext cx="9144000" cy="990600"/>
            <a:chOff x="0" y="0"/>
            <a:chExt cx="9144000" cy="990600"/>
          </a:xfrm>
        </p:grpSpPr>
        <p:sp>
          <p:nvSpPr>
            <p:cNvPr id="9" name="자유형 8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1" name="그룹 27"/>
          <p:cNvGrpSpPr/>
          <p:nvPr/>
        </p:nvGrpSpPr>
        <p:grpSpPr>
          <a:xfrm rot="0">
            <a:off x="7681902" y="180972"/>
            <a:ext cx="1328754" cy="3270256"/>
            <a:chOff x="7681902" y="180972"/>
            <a:chExt cx="1328754" cy="3270256"/>
          </a:xfrm>
        </p:grpSpPr>
        <p:sp>
          <p:nvSpPr>
            <p:cNvPr id="12" name="타원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타원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타원 13"/>
            <p:cNvSpPr/>
            <p:nvPr/>
          </p:nvSpPr>
          <p:spPr>
            <a:xfrm>
              <a:off x="8382000" y="762000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타원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타원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타원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8" name="타원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" name="타원 18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0" name="그룹 28"/>
          <p:cNvGrpSpPr/>
          <p:nvPr/>
        </p:nvGrpSpPr>
        <p:grpSpPr>
          <a:xfrm rot="0" flipH="1" flipV="1">
            <a:off x="101600" y="3276600"/>
            <a:ext cx="1328754" cy="3270256"/>
            <a:chOff x="7681902" y="180972"/>
            <a:chExt cx="1328754" cy="3270256"/>
          </a:xfrm>
        </p:grpSpPr>
        <p:sp>
          <p:nvSpPr>
            <p:cNvPr id="21" name="타원 20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2" name="타원 21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타원 22"/>
            <p:cNvSpPr/>
            <p:nvPr/>
          </p:nvSpPr>
          <p:spPr>
            <a:xfrm>
              <a:off x="8382000" y="762000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4" name="타원 23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5" name="타원 24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6" name="타원 25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7" name="타원 26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8" name="타원 27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304800"/>
            <a:ext cx="54864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 hasCustomPrompt="1"/>
          </p:nvPr>
        </p:nvSpPr>
        <p:spPr>
          <a:xfrm>
            <a:off x="1792288" y="1393371"/>
            <a:ext cx="5486400" cy="3334204"/>
          </a:xfr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 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909457"/>
            <a:ext cx="5486400" cy="12627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 altLang="en-US"/>
            </a:pPr>
            <a:fld id="{C18D79A8-719F-4115-92E5-24663253EB2B}" type="datetime1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l">
                <a:defRPr lang="ko-KR" altLang="en-US"/>
              </a:pPr>
              <a:t>2017-05-29</a:t>
            </a:fld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 altLang="en-US"/>
            </a:pPr>
            <a:fld id="{C8C3B62A-3DFE-4006-8418-4121DC00BB4B}" type="slidenum">
              <a:rPr lang="ko-KR" altLang="en-US" sz="1200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 algn="r">
                <a:defRPr lang="ko-KR" altLang="en-US"/>
              </a:pPr>
              <a:t>‹#›</a:t>
            </a:fld>
            <a:endParaRPr lang="ko-KR" altLang="en-US" sz="1200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13" Type="http://schemas.openxmlformats.org/officeDocument/2006/relationships/slideLayout" Target="../slideLayouts/slideLayout12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물방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0"/>
          <p:cNvGrpSpPr/>
          <p:nvPr/>
        </p:nvGrpSpPr>
        <p:grpSpPr>
          <a:xfrm rot="0">
            <a:off x="0" y="0"/>
            <a:ext cx="9144000" cy="990600"/>
            <a:chOff x="0" y="0"/>
            <a:chExt cx="9144000" cy="990600"/>
          </a:xfrm>
        </p:grpSpPr>
        <p:sp>
          <p:nvSpPr>
            <p:cNvPr id="10" name="자유형 9"/>
            <p:cNvSpPr/>
            <p:nvPr/>
          </p:nvSpPr>
          <p:spPr>
            <a:xfrm flipH="1">
              <a:off x="0" y="0"/>
              <a:ext cx="88392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8839200 w 8839200"/>
                <a:gd name="connsiteY0" fmla="*/ 0 h 990600"/>
                <a:gd name="connsiteX1" fmla="*/ 0 w 8839200"/>
                <a:gd name="connsiteY1" fmla="*/ 685800 h 990600"/>
                <a:gd name="connsiteX2" fmla="*/ 8839200 w 8839200"/>
                <a:gd name="connsiteY2" fmla="*/ 990600 h 990600"/>
                <a:gd name="connsiteX3" fmla="*/ 8839200 w 8839200"/>
                <a:gd name="connsiteY3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9200" h="990600">
                  <a:moveTo>
                    <a:pt x="8839200" y="0"/>
                  </a:moveTo>
                  <a:lnTo>
                    <a:pt x="0" y="685800"/>
                  </a:lnTo>
                  <a:lnTo>
                    <a:pt x="8839200" y="990600"/>
                  </a:lnTo>
                  <a:lnTo>
                    <a:pt x="8839200" y="0"/>
                  </a:ln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>
              <a:off x="0" y="0"/>
              <a:ext cx="9144000" cy="990600"/>
            </a:xfrm>
            <a:custGeom>
              <a:avLst/>
              <a:gdLst>
                <a:gd name="connsiteX0" fmla="*/ 0 w 7162800"/>
                <a:gd name="connsiteY0" fmla="*/ 1066800 h 1066800"/>
                <a:gd name="connsiteX1" fmla="*/ 3581400 w 7162800"/>
                <a:gd name="connsiteY1" fmla="*/ 0 h 1066800"/>
                <a:gd name="connsiteX2" fmla="*/ 7162800 w 7162800"/>
                <a:gd name="connsiteY2" fmla="*/ 1066800 h 1066800"/>
                <a:gd name="connsiteX3" fmla="*/ 0 w 7162800"/>
                <a:gd name="connsiteY3" fmla="*/ 1066800 h 1066800"/>
                <a:gd name="connsiteX0" fmla="*/ 457200 w 7620000"/>
                <a:gd name="connsiteY0" fmla="*/ 1524000 h 1524000"/>
                <a:gd name="connsiteX1" fmla="*/ 0 w 7620000"/>
                <a:gd name="connsiteY1" fmla="*/ 0 h 1524000"/>
                <a:gd name="connsiteX2" fmla="*/ 7620000 w 7620000"/>
                <a:gd name="connsiteY2" fmla="*/ 1524000 h 1524000"/>
                <a:gd name="connsiteX3" fmla="*/ 457200 w 7620000"/>
                <a:gd name="connsiteY3" fmla="*/ 1524000 h 1524000"/>
                <a:gd name="connsiteX0" fmla="*/ 9144000 w 9144000"/>
                <a:gd name="connsiteY0" fmla="*/ 0 h 1524000"/>
                <a:gd name="connsiteX1" fmla="*/ 0 w 9144000"/>
                <a:gd name="connsiteY1" fmla="*/ 0 h 1524000"/>
                <a:gd name="connsiteX2" fmla="*/ 7620000 w 9144000"/>
                <a:gd name="connsiteY2" fmla="*/ 1524000 h 1524000"/>
                <a:gd name="connsiteX3" fmla="*/ 9144000 w 9144000"/>
                <a:gd name="connsiteY3" fmla="*/ 0 h 15240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144000 w 9144000"/>
                <a:gd name="connsiteY2" fmla="*/ 990600 h 990600"/>
                <a:gd name="connsiteX3" fmla="*/ 9144000 w 9144000"/>
                <a:gd name="connsiteY3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466725 w 9144000"/>
                <a:gd name="connsiteY2" fmla="*/ 476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  <a:gd name="connsiteX0" fmla="*/ 9144000 w 9144000"/>
                <a:gd name="connsiteY0" fmla="*/ 0 h 990600"/>
                <a:gd name="connsiteX1" fmla="*/ 0 w 9144000"/>
                <a:gd name="connsiteY1" fmla="*/ 0 h 990600"/>
                <a:gd name="connsiteX2" fmla="*/ 9525 w 9144000"/>
                <a:gd name="connsiteY2" fmla="*/ 504825 h 990600"/>
                <a:gd name="connsiteX3" fmla="*/ 9144000 w 9144000"/>
                <a:gd name="connsiteY3" fmla="*/ 990600 h 990600"/>
                <a:gd name="connsiteX4" fmla="*/ 9144000 w 9144000"/>
                <a:gd name="connsiteY4" fmla="*/ 0 h 9906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990600">
                  <a:moveTo>
                    <a:pt x="9144000" y="0"/>
                  </a:moveTo>
                  <a:lnTo>
                    <a:pt x="0" y="0"/>
                  </a:lnTo>
                  <a:lnTo>
                    <a:pt x="9525" y="504825"/>
                  </a:lnTo>
                  <a:lnTo>
                    <a:pt x="9144000" y="990600"/>
                  </a:lnTo>
                  <a:lnTo>
                    <a:pt x="9144000" y="0"/>
                  </a:lnTo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  <a:ln w="9525">
              <a:noFill/>
              <a:round/>
            </a:ln>
            <a:effectLst>
              <a:outerShdw blurRad="50800" dist="38100" dir="5400000" algn="t" rotWithShape="0">
                <a:schemeClr val="accent1">
                  <a:lumMod val="75000"/>
                  <a:alpha val="40000"/>
                </a:schemeClr>
              </a:outerShdw>
            </a:effectLst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8" name="그룹 17"/>
          <p:cNvGrpSpPr/>
          <p:nvPr/>
        </p:nvGrpSpPr>
        <p:grpSpPr>
          <a:xfrm rot="0">
            <a:off x="8077200" y="152400"/>
            <a:ext cx="928516" cy="1664292"/>
            <a:chOff x="8077200" y="152400"/>
            <a:chExt cx="928516" cy="1664292"/>
          </a:xfrm>
        </p:grpSpPr>
        <p:sp>
          <p:nvSpPr>
            <p:cNvPr id="12" name="타원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타원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타원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타원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타원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타원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76177"/>
            <a:ext cx="8229600" cy="86834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33476"/>
            <a:ext cx="8229600" cy="506635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4100758-C520-409D-A43F-1BA465BE9CC9}" type="datetime1">
              <a:rPr lang="ko-KR" altLang="en-US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2017-05-29</a:t>
            </a:fld>
            <a:endParaRPr lang="en-US" altLang="en-US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en-US" altLang="en-US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t/>
            </a:r>
            <a:endParaRPr lang="en-US" altLang="en-US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F28FB93-0A08-4E7D-8E63-9EFA29F1E093}" type="slidenum">
              <a:rPr lang="en-US" altLang="en-US">
                <a:solidFill>
                  <a:srgbClr val="333333"/>
                </a:solidFill>
                <a:latin typeface="Arial"/>
                <a:ea typeface="한컴 윤고딕 230"/>
                <a:cs typeface="+mn-cs"/>
              </a:rPr>
              <a:pPr>
                <a:defRPr lang="ko-KR" altLang="en-US"/>
              </a:pPr>
              <a:t>‹#›</a:t>
            </a:fld>
            <a:endParaRPr lang="en-US" altLang="en-US">
              <a:solidFill>
                <a:srgbClr val="333333"/>
              </a:solidFill>
              <a:latin typeface="Arial"/>
              <a:ea typeface="한컴 윤고딕 23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£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Wingdings"/>
        <a:buChar char="£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jpeg"  /><Relationship Id="rId3" Type="http://schemas.openxmlformats.org/officeDocument/2006/relationships/hyperlink" Target="http://www.google.co.kr/url?sa=i&amp;rct=j&amp;q=&amp;esrc=s&amp;source=images&amp;cd=&amp;cad=rja&amp;uact=8&amp;ved=0ahUKEwj-3uaP2vPTAhUKTLwKHXezDUIQjRwIBw&amp;url=http://blog.naver.com/PostView.nhn?blogId%3Dranman%26logNo%3D220167930895&amp;psig=AFQjCNE9skAeJL5-7_Q5JqTilAzVsnstag&amp;ust=1494999630049587" TargetMode="External" /><Relationship Id="rId4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Relationship Id="rId4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//www.google.co.kr/url?sa=i&amp;rct=j&amp;q=&amp;esrc=s&amp;source=images&amp;cd=&amp;cad=rja&amp;uact=8&amp;ved=0ahUKEwiPqP-e0vPTAhUHzbwKHfwJBV4QjRwIBw&amp;url=http://www.cell.com/trends/molecular-medicine/fulltext/S1471-4914(11)00102-X&amp;psig=AFQjCNHv7pWasTnnjLUStK96eYX6ebhUWQ&amp;ust=1494997126817597" TargetMode="External" /><Relationship Id="rId3" Type="http://schemas.openxmlformats.org/officeDocument/2006/relationships/image" Target="../media/image3.jpeg"  /><Relationship Id="rId4" Type="http://schemas.openxmlformats.org/officeDocument/2006/relationships/hyperlink" Target="http://oregonstate.edu/instruct/bb350/ahernmaterials/a23.html" TargetMode="External" /><Relationship Id="rId5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www.google.co.kr/url?sa=i&amp;rct=j&amp;q=&amp;esrc=s&amp;source=images&amp;cd=&amp;cad=rja&amp;uact=8&amp;ved=0ahUKEwjr24_r0fPTAhVE2LwKHeKHDmsQjRwIBw&amp;url=http://www.chemistrylearning.com/krebs-cycle/&amp;psig=AFQjCNHv7pWasTnnjLUStK96eYX6ebhUWQ&amp;ust=1494997126817597" TargetMode="External" /><Relationship Id="rId3" Type="http://schemas.openxmlformats.org/officeDocument/2006/relationships/image" Target="../media/image5.jpeg"  /><Relationship Id="rId4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hyperlink" Target="http://www.google.co.kr/url?sa=i&amp;rct=j&amp;q=&amp;esrc=s&amp;source=images&amp;cd=&amp;cad=rja&amp;uact=8&amp;ved=0ahUKEwjhvJ3MyvPTAhVEO7wKHUcxAAsQjRwIBw&amp;url=http://www.bioinfo.org.cn/book/biochemistry/chapt15/bio4.htm&amp;psig=AFQjCNFdhN15n0GlFJscotw_ME5D--bRMg&amp;ust=1494995208680779" TargetMode="External"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8.png"  /><Relationship Id="rId3" Type="http://schemas.openxmlformats.org/officeDocument/2006/relationships/image" Target="../media/image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Metabolic</a:t>
            </a:r>
            <a:r>
              <a:rPr lang="ko-KR" altLang="en-US"/>
              <a:t> </a:t>
            </a:r>
            <a:r>
              <a:rPr lang="en-US" altLang="ko-KR"/>
              <a:t>engineering</a:t>
            </a:r>
            <a:endParaRPr lang="ko-KR" altLang="en-US"/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1987624" y="5085184"/>
            <a:ext cx="6400800" cy="587697"/>
          </a:xfrm>
        </p:spPr>
        <p:txBody>
          <a:bodyPr>
            <a:noAutofit/>
          </a:bodyPr>
          <a:lstStyle/>
          <a:p>
            <a:pPr algn="r">
              <a:defRPr lang="ko-KR" altLang="en-US"/>
            </a:pPr>
            <a:r>
              <a:rPr lang="en-US" altLang="ko-KR" sz="2000"/>
              <a:t>20132655</a:t>
            </a:r>
            <a:endParaRPr lang="en-US" altLang="ko-KR" sz="2000"/>
          </a:p>
          <a:p>
            <a:pPr algn="r">
              <a:defRPr lang="ko-KR" altLang="en-US"/>
            </a:pPr>
            <a:r>
              <a:rPr lang="ko-KR" altLang="en-US" sz="2000"/>
              <a:t>강진희</a:t>
            </a:r>
            <a:endParaRPr lang="ko-KR" altLang="en-US" sz="2000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10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572000" y="3104964"/>
            <a:ext cx="4214800" cy="3190900"/>
          </a:xfrm>
          <a:prstGeom prst="rect">
            <a:avLst/>
          </a:prstGeom>
        </p:spPr>
      </p:pic>
      <p:pic>
        <p:nvPicPr>
          <p:cNvPr id="4" name="Picture 6" descr="관련 이미지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1519" y="212453"/>
            <a:ext cx="4176463" cy="339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6" presetClass="emph" presetSubtype="0" fill="hold" nodeType="click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PFK</a:t>
            </a:r>
            <a:endParaRPr lang="en-US" altLang="ko-KR"/>
          </a:p>
        </p:txBody>
      </p:sp>
      <p:pic>
        <p:nvPicPr>
          <p:cNvPr id="4" name="그림 1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3527884" y="1833550"/>
            <a:ext cx="5616116" cy="2495550"/>
          </a:xfrm>
          <a:prstGeom prst="rect">
            <a:avLst/>
          </a:prstGeom>
        </p:spPr>
      </p:pic>
      <p:pic>
        <p:nvPicPr>
          <p:cNvPr id="5" name="그림 1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716016" y="3838500"/>
            <a:ext cx="3924436" cy="2722848"/>
          </a:xfrm>
          <a:prstGeom prst="rect">
            <a:avLst/>
          </a:prstGeom>
        </p:spPr>
      </p:pic>
      <p:pic>
        <p:nvPicPr>
          <p:cNvPr id="6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1922" y="1740185"/>
            <a:ext cx="26479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6" presetClass="emph" presetSubtype="0" fill="hold" nodeType="after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26" presetClass="emph" presetSubtype="0" fill="hold" nodeType="after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en-US" altLang="ko-KR"/>
              <a:t>PFK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91580" y="1484784"/>
            <a:ext cx="3924436" cy="4104456"/>
          </a:xfrm>
          <a:prstGeom prst="rect">
            <a:avLst/>
          </a:prstGeom>
        </p:spPr>
      </p:pic>
      <p:sp>
        <p:nvSpPr>
          <p:cNvPr id="6" name="직사각형 5"/>
          <p:cNvSpPr txBox="1"/>
          <p:nvPr/>
        </p:nvSpPr>
        <p:spPr>
          <a:xfrm>
            <a:off x="5220071" y="2060848"/>
            <a:ext cx="3708413" cy="17388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High [ATP] -&gt; Inhibit PFK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High [ADP] -&gt; stimulate PFK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High [AMP] -&gt; stimulate PFK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High [citrate] -&gt; Inhibit PFK</a:t>
            </a:r>
            <a:endParaRPr lang="en-US" altLang="ko-KR"/>
          </a:p>
          <a:p>
            <a:pPr>
              <a:defRPr lang="ko-KR" altLang="en-US"/>
            </a:pPr>
            <a:endParaRPr lang="en-US" altLang="ko-KR"/>
          </a:p>
          <a:p>
            <a:pPr>
              <a:defRPr lang="ko-KR" altLang="en-US"/>
            </a:pPr>
            <a:endParaRPr lang="en-US" altLang="ko-KR"/>
          </a:p>
        </p:txBody>
      </p:sp>
      <p:sp>
        <p:nvSpPr>
          <p:cNvPr id="7" name="직사각형 6"/>
          <p:cNvSpPr txBox="1"/>
          <p:nvPr/>
        </p:nvSpPr>
        <p:spPr>
          <a:xfrm>
            <a:off x="4752020" y="3866748"/>
            <a:ext cx="5580620" cy="6423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ATP, citrate - allosteric negative regulators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ADP, AMP - allosteric positive regulators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after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8" fill="hold" grpId="0" nodeType="click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1"/>
      <p:bldP spid="7" grpId="0" bldLvl="0" animBg="1" autoUpdate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"/>
          <p:cNvSpPr>
            <a:spLocks noGrp="1"/>
          </p:cNvSpPr>
          <p:nvPr>
            <p:ph type="title" idx="0"/>
          </p:nvPr>
        </p:nvSpPr>
        <p:spPr>
          <a:noFill/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 lang="ko-KR" altLang="en-US"/>
            </a:pPr>
            <a:r>
              <a:rPr lang="en-US" altLang="ko-KR"/>
              <a:t>Summary</a:t>
            </a:r>
            <a:endParaRPr lang="en-US" altLang="ko-KR"/>
          </a:p>
        </p:txBody>
      </p:sp>
      <p:sp>
        <p:nvSpPr>
          <p:cNvPr id="4" name="직사각형 6"/>
          <p:cNvSpPr txBox="1"/>
          <p:nvPr/>
        </p:nvSpPr>
        <p:spPr>
          <a:xfrm>
            <a:off x="575555" y="1790137"/>
            <a:ext cx="5652629" cy="282758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Metabolic engineerng approaches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pathway flux (PFK)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enzyme </a:t>
            </a:r>
            <a:endParaRPr lang="en-US" altLang="ko-KR"/>
          </a:p>
          <a:p>
            <a:pPr>
              <a:defRPr lang="ko-KR" altLang="en-US"/>
            </a:pPr>
            <a:endParaRPr lang="en-US" altLang="ko-KR"/>
          </a:p>
          <a:p>
            <a:pPr>
              <a:defRPr lang="ko-KR" altLang="en-US"/>
            </a:pPr>
            <a:r>
              <a:rPr lang="en-US" altLang="ko-KR"/>
              <a:t>Regulation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CAC : ATP, ADP, Acetyl-CoA, NADH</a:t>
            </a:r>
            <a:endParaRPr lang="en-US" altLang="ko-KR"/>
          </a:p>
          <a:p>
            <a:pPr>
              <a:defRPr lang="ko-KR" altLang="en-US"/>
            </a:pPr>
            <a:endParaRPr lang="en-US" altLang="ko-KR"/>
          </a:p>
          <a:p>
            <a:pPr>
              <a:defRPr lang="ko-KR" altLang="en-US"/>
            </a:pPr>
            <a:r>
              <a:rPr lang="en-US" altLang="ko-KR"/>
              <a:t>Citrate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</a:t>
            </a:r>
            <a:r>
              <a:rPr lang="ko-KR" altLang="en-US"/>
              <a:t>지방산 생합성, </a:t>
            </a:r>
            <a:r>
              <a:rPr lang="en-US" altLang="ko-KR"/>
              <a:t>Clotting</a:t>
            </a:r>
            <a:r>
              <a:rPr lang="ko-KR" altLang="en-US"/>
              <a:t> 억제, </a:t>
            </a:r>
            <a:endParaRPr lang="ko-KR" altLang="en-US"/>
          </a:p>
          <a:p>
            <a:pPr>
              <a:defRPr lang="ko-KR" altLang="en-US"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6" presetClass="emph" presetSubtype="0" fill="hold" grpId="0" nodeType="afterEffect" mc:Ignorable="hp" hp:hslPresetID="52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302840" y="2430016"/>
            <a:ext cx="8229600" cy="1143000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끝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6" presetClass="emph" presetSubtype="0" fill="hold" nodeType="afterEffect" mc:Ignorable="hp" hp:hslPresetID="49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4" name="TextBox 2"/>
          <p:cNvSpPr txBox="1"/>
          <p:nvPr/>
        </p:nvSpPr>
        <p:spPr>
          <a:xfrm>
            <a:off x="575556" y="1736811"/>
            <a:ext cx="8111244" cy="3109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None/>
              <a:defRPr lang="ko-KR" altLang="en-US"/>
            </a:pPr>
            <a:r>
              <a:rPr lang="en-US" altLang="ko-KR"/>
              <a:t>1. Metabolic engineering</a:t>
            </a:r>
            <a:endParaRPr lang="en-US" altLang="ko-KR"/>
          </a:p>
          <a:p>
            <a:pPr marL="342900" indent="-342900">
              <a:buAutoNum type="arabicPeriod"/>
              <a:defRPr lang="ko-KR" altLang="en-US"/>
            </a:pPr>
            <a:endParaRPr lang="en-US" altLang="ko-KR"/>
          </a:p>
          <a:p>
            <a:pPr marL="342900" indent="-342900">
              <a:buNone/>
              <a:defRPr lang="ko-KR" altLang="en-US"/>
            </a:pPr>
            <a:r>
              <a:rPr lang="en-US" altLang="ko-KR"/>
              <a:t>2. Krebs Cycle</a:t>
            </a:r>
            <a:endParaRPr lang="en-US" altLang="ko-KR"/>
          </a:p>
          <a:p>
            <a:pPr marL="342900" indent="-342900">
              <a:buAutoNum type="arabicPeriod"/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3. Citrate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4. Summary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ko-KR" altLang="en-US"/>
          </a:p>
          <a:p>
            <a:pPr lvl="0">
              <a:defRPr lang="ko-KR" altLang="en-US"/>
            </a:pPr>
            <a:endParaRPr lang="en-US" altLang="ko-KR"/>
          </a:p>
          <a:p>
            <a:pPr marL="342900" indent="-342900">
              <a:buAutoNum type="arabicPeriod"/>
              <a:defRPr lang="ko-KR" altLang="en-US"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3" presetClass="entr" presetSubtype="10" fill="hold" grpId="0" nodeType="afterEffect" mc:Ignorable="hp" hp:hslPresetID="4" hp:hslPresetSubtype="DirectionWidth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/>
              <a:t>What is the Metabolic engineering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435280" cy="447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har char="-"/>
              <a:defRPr lang="ko-KR" altLang="en-US"/>
            </a:pPr>
            <a:r>
              <a:rPr lang="en-US" altLang="ko-KR"/>
              <a:t>Regulation of metabolic pathway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 -&gt;</a:t>
            </a:r>
            <a:r>
              <a:rPr lang="ko-KR" altLang="en-US"/>
              <a:t> 세포의 활성을 증진시키는데 재조합 핵산기술을 이용하는 것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    </a:t>
            </a:r>
            <a:r>
              <a:rPr lang="en-US" altLang="ko-KR"/>
              <a:t>-&gt; </a:t>
            </a:r>
            <a:r>
              <a:rPr lang="ko-KR" altLang="en-US"/>
              <a:t>변화 혹은 새로운 물질대사 경로를 만드는 기술</a:t>
            </a:r>
            <a:r>
              <a:rPr lang="en-US" altLang="ko-KR"/>
              <a:t>.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marL="285750" indent="-285750">
              <a:buChar char="-"/>
              <a:defRPr lang="ko-KR" altLang="en-US"/>
            </a:pPr>
            <a:r>
              <a:rPr lang="en-US" altLang="ko-KR"/>
              <a:t>The natural</a:t>
            </a:r>
            <a:r>
              <a:rPr lang="ko-KR" altLang="en-US"/>
              <a:t> </a:t>
            </a:r>
            <a:r>
              <a:rPr lang="en-US" altLang="ko-KR"/>
              <a:t>yield is slow or the condition of production is not suitable 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for industrial scale production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marL="285750" indent="-285750">
              <a:buChar char="-"/>
              <a:defRPr lang="ko-KR" altLang="en-US"/>
            </a:pPr>
            <a:r>
              <a:rPr lang="en-US" altLang="ko-KR"/>
              <a:t>To improve the production, 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-&gt; Genetic changes, environmental controls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marL="285750" indent="-285750">
              <a:buChar char="-"/>
              <a:defRPr lang="ko-KR" altLang="en-US"/>
            </a:pPr>
            <a:r>
              <a:rPr lang="en-US" altLang="ko-KR"/>
              <a:t>How?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-&gt; Metabolic engineering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marL="285750" indent="-285750">
              <a:buChar char="-"/>
              <a:defRPr lang="ko-KR" altLang="en-US"/>
            </a:pPr>
            <a:r>
              <a:rPr lang="en-US" altLang="ko-KR"/>
              <a:t>Main target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-&gt; Metabolic pathway (Flux, Enzymes etc.)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-&gt; Genes (RNAi, Manipulation etc.)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3" presetClass="entr" presetSubtype="10" fill="hold" grpId="0" nodeType="afterEffect" mc:Ignorable="hp" hp:hslPresetID="4" hp:hslPresetSubtype="DirectionWidth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9732" y="2837172"/>
            <a:ext cx="6534726" cy="3400140"/>
          </a:xfrm>
          <a:prstGeom prst="rect">
            <a:avLst/>
          </a:prstGeom>
        </p:spPr>
      </p:pic>
      <p:pic>
        <p:nvPicPr>
          <p:cNvPr id="3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584" y="567337"/>
            <a:ext cx="2844316" cy="210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nodeType="after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8" fill="hold" nodeType="clickEffect" mc:Ignorable="hp" hp:hslPresetID="1" hp:hslPresetSubtype="DirectionLeftToRight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en-US" altLang="ko-KR" sz="4000"/>
              <a:t>What is the KREBS Cycle?</a:t>
            </a:r>
            <a:endParaRPr lang="ko-KR" altLang="en-US" sz="4000"/>
          </a:p>
        </p:txBody>
      </p:sp>
      <p:sp>
        <p:nvSpPr>
          <p:cNvPr id="4" name="TextBox 2"/>
          <p:cNvSpPr txBox="1"/>
          <p:nvPr/>
        </p:nvSpPr>
        <p:spPr>
          <a:xfrm>
            <a:off x="607189" y="1144156"/>
            <a:ext cx="7929620" cy="228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Krebs cycle, Citric acid cycle(CAC), Tricarboxylic acid(TCA) cycle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- a series of enzyme-catalyzed chemical reactions to generate energy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 and release CO2 by utilization of acetyl CoA 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The central metabolic pathway and final common oxidative pathway for carbohydrates, fats, amino acids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endParaRPr lang="en-US" altLang="ko-KR"/>
          </a:p>
        </p:txBody>
      </p:sp>
      <p:pic>
        <p:nvPicPr>
          <p:cNvPr id="5" name="Picture 4" descr="관련 이미지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64088" y="4653136"/>
            <a:ext cx="2832089" cy="2124067"/>
          </a:xfrm>
          <a:prstGeom prst="rect">
            <a:avLst/>
          </a:prstGeom>
          <a:noFill/>
        </p:spPr>
      </p:pic>
      <p:pic>
        <p:nvPicPr>
          <p:cNvPr id="6" name="Picture 6" descr="관련 이미지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64381" y="4653136"/>
            <a:ext cx="3571900" cy="2113709"/>
          </a:xfrm>
          <a:prstGeom prst="rect">
            <a:avLst/>
          </a:prstGeom>
          <a:noFill/>
        </p:spPr>
      </p:pic>
      <p:sp>
        <p:nvSpPr>
          <p:cNvPr id="8" name="직사각형 7"/>
          <p:cNvSpPr txBox="1"/>
          <p:nvPr/>
        </p:nvSpPr>
        <p:spPr>
          <a:xfrm>
            <a:off x="647564" y="2973755"/>
            <a:ext cx="4788532" cy="91054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 lang="ko-KR" altLang="en-US"/>
            </a:pPr>
            <a:r>
              <a:rPr lang="en-US" altLang="ko-KR"/>
              <a:t>Amphibolic pathway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- both catabolic and anabolic processes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- </a:t>
            </a:r>
            <a:r>
              <a:rPr lang="ko-KR" altLang="en-US"/>
              <a:t>해당과정</a:t>
            </a:r>
            <a:r>
              <a:rPr lang="en-US" altLang="ko-KR"/>
              <a:t>, </a:t>
            </a:r>
            <a:r>
              <a:rPr lang="ko-KR" altLang="en-US"/>
              <a:t>오탄당 경로</a:t>
            </a:r>
            <a:r>
              <a:rPr lang="en-US" altLang="ko-KR"/>
              <a:t>, CAC cycle</a:t>
            </a:r>
            <a:endParaRPr lang="en-US" altLang="ko-KR"/>
          </a:p>
        </p:txBody>
      </p:sp>
      <p:sp>
        <p:nvSpPr>
          <p:cNvPr id="9" name="직사각형 8"/>
          <p:cNvSpPr txBox="1"/>
          <p:nvPr/>
        </p:nvSpPr>
        <p:spPr>
          <a:xfrm>
            <a:off x="683567" y="3825044"/>
            <a:ext cx="7776864" cy="64027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 lang="ko-KR" altLang="en-US"/>
            </a:pP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In eukaryotic cells, the cycle occurs in the matrix of the mitochondrion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after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8" fill="hold" grpId="0" nodeType="click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6" presetID="8" presetClass="entr" presetSubtype="16" fill="hold" nodeType="afterEffect" mc:Ignorable="hp" hp:hslPresetID="30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2" presetClass="entr" presetSubtype="8" fill="hold" grpId="0" nodeType="click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6" presetID="8" presetClass="entr" presetSubtype="16" fill="hold" nodeType="afterEffect" mc:Ignorable="hp" hp:hslPresetID="30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1"/>
      <p:bldP spid="8" grpId="0" bldLvl="0" animBg="1" autoUpdateAnimBg="1"/>
      <p:bldP spid="9" grpId="0" bldLvl="0" animBg="1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2500"/>
              <a:t>유기산 생성 </a:t>
            </a:r>
            <a:r>
              <a:rPr lang="en-US" altLang="ko-KR" sz="2500"/>
              <a:t>in CAC </a:t>
            </a:r>
            <a:endParaRPr lang="en-US" altLang="ko-KR" sz="2500"/>
          </a:p>
        </p:txBody>
      </p:sp>
      <p:pic>
        <p:nvPicPr>
          <p:cNvPr id="5" name="Picture 4" descr="krebs cycle에 대한 이미지 검색결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7544" y="1376772"/>
            <a:ext cx="4410885" cy="4536504"/>
          </a:xfrm>
          <a:prstGeom prst="rect">
            <a:avLst/>
          </a:prstGeom>
          <a:noFill/>
        </p:spPr>
      </p:pic>
      <p:pic>
        <p:nvPicPr>
          <p:cNvPr id="6" name="그림 102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48064" y="3167702"/>
            <a:ext cx="3744415" cy="522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6" presetClass="emph" presetSubtype="0" fill="hold" nodeType="after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ID="26" presetClass="emph" presetSubtype="0" fill="hold" nodeType="click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Regulation of CAC</a:t>
            </a:r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4572000" y="2013637"/>
            <a:ext cx="4824537" cy="146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Pathway controlled by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- Allosteric modulators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- Covalent modification of enzymes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- Supply of acetyl CoA, PDH</a:t>
            </a:r>
            <a:endParaRPr lang="en-US" altLang="ko-KR"/>
          </a:p>
          <a:p>
            <a:pPr lvl="0">
              <a:defRPr lang="ko-KR" altLang="en-US"/>
            </a:pPr>
            <a:endParaRPr lang="en-US" altLang="ko-KR"/>
          </a:p>
        </p:txBody>
      </p:sp>
      <p:grpSp>
        <p:nvGrpSpPr>
          <p:cNvPr id="5" name="그룹 29"/>
          <p:cNvGrpSpPr/>
          <p:nvPr/>
        </p:nvGrpSpPr>
        <p:grpSpPr>
          <a:xfrm rot="0">
            <a:off x="467544" y="1520788"/>
            <a:ext cx="3929090" cy="4933330"/>
            <a:chOff x="769952" y="1548235"/>
            <a:chExt cx="3929090" cy="4933330"/>
          </a:xfrm>
        </p:grpSpPr>
        <p:grpSp>
          <p:nvGrpSpPr>
            <p:cNvPr id="6" name="그룹 8"/>
            <p:cNvGrpSpPr/>
            <p:nvPr/>
          </p:nvGrpSpPr>
          <p:grpSpPr>
            <a:xfrm rot="0">
              <a:off x="769952" y="1548235"/>
              <a:ext cx="3929090" cy="4933330"/>
              <a:chOff x="755576" y="1571612"/>
              <a:chExt cx="3929090" cy="4933330"/>
            </a:xfrm>
          </p:grpSpPr>
          <p:pic>
            <p:nvPicPr>
              <p:cNvPr id="7" name="Picture 2" descr="tca cycle에 대한 이미지 검색결과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55576" y="1571612"/>
                <a:ext cx="3929090" cy="4933330"/>
              </a:xfrm>
              <a:prstGeom prst="rect">
                <a:avLst/>
              </a:prstGeom>
              <a:noFill/>
            </p:spPr>
          </p:pic>
          <p:sp>
            <p:nvSpPr>
              <p:cNvPr id="8" name="TextBox 6"/>
              <p:cNvSpPr txBox="1"/>
              <p:nvPr/>
            </p:nvSpPr>
            <p:spPr>
              <a:xfrm>
                <a:off x="1763687" y="5063266"/>
                <a:ext cx="576064" cy="300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700"/>
                  <a:t>Succinate</a:t>
                </a:r>
                <a:endParaRPr lang="ko-KR" altLang="en-US" sz="700"/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1151619" y="4625116"/>
                <a:ext cx="648072" cy="195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700"/>
                  <a:t>Fumarate</a:t>
                </a:r>
                <a:endParaRPr lang="ko-KR" altLang="en-US" sz="700"/>
              </a:p>
            </p:txBody>
          </p:sp>
        </p:grpSp>
        <p:grpSp>
          <p:nvGrpSpPr>
            <p:cNvPr id="10" name="그룹 19"/>
            <p:cNvGrpSpPr/>
            <p:nvPr/>
          </p:nvGrpSpPr>
          <p:grpSpPr>
            <a:xfrm rot="0">
              <a:off x="2236458" y="1940954"/>
              <a:ext cx="288032" cy="72008"/>
              <a:chOff x="179512" y="1340768"/>
              <a:chExt cx="360040" cy="17305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11" name="직선 연결선 17"/>
              <p:cNvCxnSpPr/>
              <p:nvPr/>
            </p:nvCxnSpPr>
            <p:spPr>
              <a:xfrm flipH="1">
                <a:off x="179512" y="1340768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8"/>
              <p:cNvCxnSpPr/>
              <p:nvPr/>
            </p:nvCxnSpPr>
            <p:spPr>
              <a:xfrm flipH="1">
                <a:off x="251520" y="1369807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20"/>
            <p:cNvGrpSpPr/>
            <p:nvPr/>
          </p:nvGrpSpPr>
          <p:grpSpPr>
            <a:xfrm rot="0">
              <a:off x="2504071" y="2810890"/>
              <a:ext cx="288032" cy="72008"/>
              <a:chOff x="179512" y="1340768"/>
              <a:chExt cx="360040" cy="17305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14" name="직선 연결선 21"/>
              <p:cNvCxnSpPr/>
              <p:nvPr/>
            </p:nvCxnSpPr>
            <p:spPr>
              <a:xfrm flipH="1">
                <a:off x="179512" y="1340768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22"/>
              <p:cNvCxnSpPr/>
              <p:nvPr/>
            </p:nvCxnSpPr>
            <p:spPr>
              <a:xfrm flipH="1">
                <a:off x="251520" y="1369807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그룹 23"/>
            <p:cNvGrpSpPr/>
            <p:nvPr/>
          </p:nvGrpSpPr>
          <p:grpSpPr>
            <a:xfrm rot="0">
              <a:off x="3431839" y="3896951"/>
              <a:ext cx="288032" cy="72008"/>
              <a:chOff x="179512" y="1340768"/>
              <a:chExt cx="360040" cy="17305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17" name="직선 연결선 24"/>
              <p:cNvCxnSpPr/>
              <p:nvPr/>
            </p:nvCxnSpPr>
            <p:spPr>
              <a:xfrm flipH="1">
                <a:off x="179512" y="1340768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25"/>
              <p:cNvCxnSpPr/>
              <p:nvPr/>
            </p:nvCxnSpPr>
            <p:spPr>
              <a:xfrm flipH="1">
                <a:off x="251520" y="1369807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26"/>
            <p:cNvGrpSpPr/>
            <p:nvPr/>
          </p:nvGrpSpPr>
          <p:grpSpPr>
            <a:xfrm rot="0">
              <a:off x="3345429" y="4435547"/>
              <a:ext cx="288032" cy="72008"/>
              <a:chOff x="179512" y="1340768"/>
              <a:chExt cx="360040" cy="173055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cxnSp>
            <p:nvCxnSpPr>
              <p:cNvPr id="20" name="직선 연결선 27"/>
              <p:cNvCxnSpPr/>
              <p:nvPr/>
            </p:nvCxnSpPr>
            <p:spPr>
              <a:xfrm flipH="1">
                <a:off x="179512" y="1340768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8"/>
              <p:cNvCxnSpPr/>
              <p:nvPr/>
            </p:nvCxnSpPr>
            <p:spPr>
              <a:xfrm flipH="1">
                <a:off x="251520" y="1369807"/>
                <a:ext cx="288032" cy="1440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직사각형 21"/>
          <p:cNvSpPr txBox="1"/>
          <p:nvPr/>
        </p:nvSpPr>
        <p:spPr>
          <a:xfrm>
            <a:off x="4572000" y="3609020"/>
            <a:ext cx="4320480" cy="90392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 lang="ko-KR" altLang="en-US"/>
            </a:pPr>
            <a:r>
              <a:rPr lang="en-US" altLang="ko-KR"/>
              <a:t>Inhibited by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- ATP, NADH, Citrate</a:t>
            </a:r>
            <a:endParaRPr lang="en-US" altLang="ko-KR"/>
          </a:p>
          <a:p>
            <a:pPr lvl="0">
              <a:defRPr lang="ko-KR" altLang="en-US"/>
            </a:pPr>
            <a:r>
              <a:rPr lang="en-US" altLang="ko-KR"/>
              <a:t>   -&gt; competitive inhibitor of oxaloacetate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after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2" presetClass="entr" presetSubtype="8" fill="hold" grpId="0" nodeType="click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4" presetClass="entr" presetSubtype="16" fill="hold" nodeType="clickEffect" mc:Ignorable="hp" hp:hslPresetID="33" hp:hslPresetSubtype="DirectionOutToIn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1"/>
      <p:bldP spid="22" grpId="0" bldLvl="0" animBg="1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en-US" altLang="ko-KR"/>
              <a:t>What is the citrate?</a:t>
            </a:r>
            <a:endParaRPr lang="ko-KR" altLang="en-US"/>
          </a:p>
        </p:txBody>
      </p:sp>
      <p:sp>
        <p:nvSpPr>
          <p:cNvPr id="4" name="직사각형 3"/>
          <p:cNvSpPr txBox="1"/>
          <p:nvPr/>
        </p:nvSpPr>
        <p:spPr>
          <a:xfrm>
            <a:off x="755576" y="1700808"/>
            <a:ext cx="1800200" cy="36421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 altLang="ko-KR"/>
          </a:p>
        </p:txBody>
      </p:sp>
      <p:sp>
        <p:nvSpPr>
          <p:cNvPr id="5" name="직사각형 4"/>
          <p:cNvSpPr txBox="1"/>
          <p:nvPr/>
        </p:nvSpPr>
        <p:spPr>
          <a:xfrm>
            <a:off x="359532" y="1736811"/>
            <a:ext cx="8784468" cy="173790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Food, Fruit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Lemonade, Orange, Carrot juice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-&gt; inhibit both a build up of uric acid and also stop calcium salts from forming</a:t>
            </a:r>
            <a:endParaRPr lang="en-US" altLang="ko-KR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r>
              <a:rPr lang="en-US" altLang="ko-KR"/>
              <a:t>Efficacy - Inhibitor to stone formation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       - hepatic metabolism (Inhibit clotting)</a:t>
            </a:r>
            <a:endParaRPr lang="en-US" altLang="ko-KR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24128" y="4581128"/>
            <a:ext cx="3076575" cy="1895475"/>
          </a:xfrm>
          <a:prstGeom prst="rect">
            <a:avLst/>
          </a:prstGeom>
        </p:spPr>
      </p:pic>
      <p:pic>
        <p:nvPicPr>
          <p:cNvPr id="7" name="그림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83568" y="4725144"/>
            <a:ext cx="2015716" cy="1376772"/>
          </a:xfrm>
          <a:prstGeom prst="rect">
            <a:avLst/>
          </a:prstGeom>
        </p:spPr>
      </p:pic>
      <p:sp>
        <p:nvSpPr>
          <p:cNvPr id="8" name="직사각형 7"/>
          <p:cNvSpPr txBox="1"/>
          <p:nvPr/>
        </p:nvSpPr>
        <p:spPr>
          <a:xfrm>
            <a:off x="359532" y="1297169"/>
            <a:ext cx="5328592" cy="3676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Tricarboxylic acid, </a:t>
            </a:r>
            <a:r>
              <a:rPr lang="ko-KR" altLang="en-US"/>
              <a:t>시트르산염, 구연산염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after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ID="26" presetClass="emph" presetSubtype="0" fill="hold" nodeType="after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2" presetClass="entr" presetSubtype="8" fill="hold" grpId="0" nodeType="click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0" presetID="4" presetClass="entr" presetSubtype="16" fill="hold" nodeType="afterEffect" mc:Ignorable="hp" hp:hslPresetID="33" hp:hslPresetSubtype="DirectionOutToIn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1"/>
      <p:bldP spid="5" grpId="0" bldLvl="0" animBg="1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 txBox="1"/>
          <p:nvPr/>
        </p:nvSpPr>
        <p:spPr>
          <a:xfrm>
            <a:off x="4355976" y="2024844"/>
            <a:ext cx="4428492" cy="36402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endParaRPr lang="en-US" altLang="ko-KR"/>
          </a:p>
        </p:txBody>
      </p:sp>
      <p:pic>
        <p:nvPicPr>
          <p:cNvPr id="4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1540" y="2090737"/>
            <a:ext cx="3514725" cy="2676525"/>
          </a:xfrm>
          <a:prstGeom prst="rect">
            <a:avLst/>
          </a:prstGeom>
        </p:spPr>
      </p:pic>
      <p:sp>
        <p:nvSpPr>
          <p:cNvPr id="5" name="직사각형 13"/>
          <p:cNvSpPr txBox="1"/>
          <p:nvPr/>
        </p:nvSpPr>
        <p:spPr>
          <a:xfrm>
            <a:off x="3995936" y="2013391"/>
            <a:ext cx="5328592" cy="28329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/>
              <a:t>Temperature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- 30'C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higher temperatures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-&gt; rapid process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-&gt; consuming large amounts of sugar 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    thus lowering the yield of citrate</a:t>
            </a:r>
            <a:endParaRPr lang="en-US" altLang="ko-KR"/>
          </a:p>
          <a:p>
            <a:pPr>
              <a:defRPr lang="ko-KR" altLang="en-US"/>
            </a:pPr>
            <a:endParaRPr lang="en-US" altLang="ko-KR"/>
          </a:p>
          <a:p>
            <a:pPr>
              <a:defRPr lang="ko-KR" altLang="en-US"/>
            </a:pPr>
            <a:r>
              <a:rPr lang="en-US" altLang="ko-KR"/>
              <a:t> - lower temperatures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-&gt; higher yields of citrate are possible </a:t>
            </a:r>
            <a:endParaRPr lang="en-US" altLang="ko-KR"/>
          </a:p>
          <a:p>
            <a:pPr>
              <a:defRPr lang="ko-KR" altLang="en-US"/>
            </a:pPr>
            <a:r>
              <a:rPr lang="en-US" altLang="ko-KR"/>
              <a:t>    -&gt; by prolonging the fermentation process</a:t>
            </a:r>
            <a:endParaRPr lang="en-US" altLang="ko-KR"/>
          </a:p>
        </p:txBody>
      </p:sp>
      <p:sp>
        <p:nvSpPr>
          <p:cNvPr id="6" name="직사각형 14"/>
          <p:cNvSpPr txBox="1"/>
          <p:nvPr/>
        </p:nvSpPr>
        <p:spPr>
          <a:xfrm>
            <a:off x="467544" y="368660"/>
            <a:ext cx="8172908" cy="63908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 lang="ko-KR" altLang="en-US"/>
            </a:pPr>
            <a:r>
              <a:rPr lang="en-US" altLang="ko-KR" sz="25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altLang="ko-KR" sz="3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Citrate Mechanism</a:t>
            </a:r>
            <a:endParaRPr lang="en-US" altLang="ko-KR" sz="36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2" presetClass="entr" presetSubtype="8" fill="hold" grpId="0" nodeType="afterEffect" mc:Ignorable="hp" hp:hslPresetID="1" hp:hslPresetSubtype="DirectionLeftToRight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0" presetID="26" presetClass="emph" presetSubtype="0" fill="hold" nodeType="afterEffect" mc:Ignorable="hp" hp:hslPresetID="52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 tmFilter="0, 0; .2, .5; .8, .5; 1, 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물방울">
  <a:themeElements>
    <a:clrScheme name="물방울">
      <a:dk1>
        <a:srgbClr val="333333"/>
      </a:dk1>
      <a:lt1>
        <a:srgbClr val="ffffff"/>
      </a:lt1>
      <a:dk2>
        <a:srgbClr val="24aa7e"/>
      </a:dk2>
      <a:lt2>
        <a:srgbClr val="b9d6db"/>
      </a:lt2>
      <a:accent1>
        <a:srgbClr val="2e6774"/>
      </a:accent1>
      <a:accent2>
        <a:srgbClr val="00825a"/>
      </a:accent2>
      <a:accent3>
        <a:srgbClr val="31255d"/>
      </a:accent3>
      <a:accent4>
        <a:srgbClr val="49711e"/>
      </a:accent4>
      <a:accent5>
        <a:srgbClr val="92d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물방울">
      <a:majorFont>
        <a:latin typeface="Tahoma"/>
        <a:ea typeface="한컴 윤고딕 240"/>
        <a:cs typeface=""/>
      </a:majorFont>
      <a:minorFont>
        <a:latin typeface="Arial"/>
        <a:ea typeface="한컴 윤고딕 230"/>
        <a:cs typeface=""/>
      </a:minorFont>
    </a:fontScheme>
    <a:fmtScheme name="물방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100000"/>
                <a:alpha val="100000"/>
                <a:hueMod val="600000"/>
                <a:satMod val="100000"/>
                <a:lumMod val="100000"/>
              </a:schemeClr>
            </a:gs>
            <a:gs pos="50000">
              <a:schemeClr val="phClr">
                <a:tint val="30000"/>
                <a:shade val="80000"/>
                <a:alpha val="100000"/>
                <a:hueMod val="100000"/>
                <a:satMod val="100000"/>
                <a:lumMod val="100000"/>
              </a:schemeClr>
            </a:gs>
            <a:gs pos="100000">
              <a:schemeClr val="phClr">
                <a:tint val="20000"/>
                <a:shade val="100000"/>
                <a:alpha val="100000"/>
                <a:satMod val="200000"/>
                <a:lum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349</ep:Words>
  <ep:PresentationFormat>화면 슬라이드 쇼(4:3)</ep:PresentationFormat>
  <ep:Paragraphs>73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물방울</vt:lpstr>
      <vt:lpstr>Metabolic engineering</vt:lpstr>
      <vt:lpstr>Contents</vt:lpstr>
      <vt:lpstr>What is the Metabolic engineering</vt:lpstr>
      <vt:lpstr>슬라이드 4</vt:lpstr>
      <vt:lpstr>What is the KREBS Cycle?</vt:lpstr>
      <vt:lpstr>유기산 생성 in CAC</vt:lpstr>
      <vt:lpstr>Regulation of CAC</vt:lpstr>
      <vt:lpstr>What is the citrate?</vt:lpstr>
      <vt:lpstr>슬라이드 9</vt:lpstr>
      <vt:lpstr>슬라이드 10</vt:lpstr>
      <vt:lpstr>PFK</vt:lpstr>
      <vt:lpstr>PFK</vt:lpstr>
      <vt:lpstr>Summary</vt:lpstr>
      <vt:lpstr>끝</vt:lpstr>
    </vt:vector>
  </ep:TitlesOfParts>
  <ep:HyperlinkBase/>
  <ep:Application>Hancom Office Hanshow 2010</ep:Application>
  <ep:AppVersion>8.5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dcterms:created xsi:type="dcterms:W3CDTF">2017-05-16T04:21:06.000</dcterms:created>
  <dc:creator>user</dc:creator>
  <dc:description/>
  <cp:keywords/>
  <cp:lastModifiedBy>강진희</cp:lastModifiedBy>
  <dcterms:modified xsi:type="dcterms:W3CDTF">2017-05-29T03:56:37.708</dcterms:modified>
  <cp:revision>65</cp:revision>
  <dc:subject/>
  <dc:title>Metabolic engineering</dc:title>
</cp:coreProperties>
</file>