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8" r:id="rId4"/>
    <p:sldId id="289" r:id="rId5"/>
    <p:sldId id="301" r:id="rId6"/>
    <p:sldId id="298" r:id="rId7"/>
    <p:sldId id="297" r:id="rId8"/>
    <p:sldId id="299" r:id="rId9"/>
    <p:sldId id="300" r:id="rId10"/>
    <p:sldId id="290" r:id="rId11"/>
    <p:sldId id="291" r:id="rId12"/>
    <p:sldId id="306" r:id="rId13"/>
    <p:sldId id="311" r:id="rId14"/>
    <p:sldId id="312" r:id="rId15"/>
    <p:sldId id="313" r:id="rId16"/>
    <p:sldId id="315" r:id="rId17"/>
    <p:sldId id="314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46" r:id="rId31"/>
    <p:sldId id="328" r:id="rId32"/>
    <p:sldId id="329" r:id="rId33"/>
    <p:sldId id="330" r:id="rId34"/>
    <p:sldId id="331" r:id="rId35"/>
    <p:sldId id="332" r:id="rId36"/>
    <p:sldId id="333" r:id="rId37"/>
    <p:sldId id="347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5" r:id="rId48"/>
    <p:sldId id="343" r:id="rId49"/>
    <p:sldId id="344" r:id="rId50"/>
    <p:sldId id="348" r:id="rId5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9900"/>
    <a:srgbClr val="EDF0AE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08" autoAdjust="0"/>
  </p:normalViewPr>
  <p:slideViewPr>
    <p:cSldViewPr showGuides="1">
      <p:cViewPr varScale="1">
        <p:scale>
          <a:sx n="122" d="100"/>
          <a:sy n="122" d="100"/>
        </p:scale>
        <p:origin x="8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D568-8B85-4573-9B38-A27DA82817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51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99B4-30F1-4560-88C9-32A3B4C6B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774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AC4C-D523-4867-ADE5-AC7E7A504C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258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690A-2EC6-404A-AE29-31A584E4FC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51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58FF-963D-4404-9146-12FF1061BD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0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7745-C9C4-40B7-8B4C-A341D35552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58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C2D3-66CD-455D-BFC8-7EB2A4CC4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87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521A-8766-4B03-A2AE-FB8E50632A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236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EEB96-1715-490F-8DCF-D2615B07F1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43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A784-FEF2-498C-8AE4-961385417C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406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AD5B4-7268-4CBC-AC06-6C3FD0E477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84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54EC21DF-44CC-4D69-A11F-E47C849DB9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8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549275"/>
            <a:ext cx="91440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33CC"/>
                </a:solidFill>
              </a:rPr>
              <a:t>UNIT 9</a:t>
            </a:r>
            <a:r>
              <a:rPr lang="en-US" altLang="ko-KR" sz="4000">
                <a:solidFill>
                  <a:srgbClr val="EC8C00"/>
                </a:solidFill>
              </a:rPr>
              <a:t/>
            </a:r>
            <a:br>
              <a:rPr lang="en-US" altLang="ko-KR" sz="4000">
                <a:solidFill>
                  <a:srgbClr val="EC8C00"/>
                </a:solidFill>
              </a:rPr>
            </a:br>
            <a: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  <a:t/>
            </a:r>
            <a:b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</a:br>
            <a:r>
              <a:rPr lang="en-US" altLang="ko-KR" sz="4000">
                <a:solidFill>
                  <a:srgbClr val="2B2BAD"/>
                </a:solidFill>
                <a:latin typeface="Arial Narrow" panose="020B0606020202030204" pitchFamily="34" charset="0"/>
              </a:rPr>
              <a:t> </a:t>
            </a:r>
            <a:r>
              <a:rPr lang="en-US" altLang="ko-KR" sz="4000">
                <a:solidFill>
                  <a:srgbClr val="CC0000"/>
                </a:solidFill>
              </a:rPr>
              <a:t>MULTIPLEXERS, DECODERS, AND PROGRAMMABLE LOGIC DEVICES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19475" y="3141663"/>
            <a:ext cx="4935538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b="1" i="1">
                <a:cs typeface="Arial" panose="020B0604020202020204" pitchFamily="34" charset="0"/>
              </a:rPr>
              <a:t>This chapter in the book includes:</a:t>
            </a:r>
            <a:endParaRPr kumimoji="0" lang="en-US" altLang="ko-KR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	Objectives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	Study Guide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9.1	Introduction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9.2	Multiplexers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9.3	Three-State Buffers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9.4	Decoders and Encoders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9.5	Read-Only Memories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9.6	Programmable Logic Devices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9.7	Complex Programmable Logic Devices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9.8	Field Programmable Gate Arrays</a:t>
            </a:r>
          </a:p>
          <a:p>
            <a:pPr eaLnBrk="1" hangingPunct="1"/>
            <a:r>
              <a:rPr kumimoji="0" lang="en-US" altLang="ko-KR">
                <a:solidFill>
                  <a:srgbClr val="006600"/>
                </a:solidFill>
              </a:rPr>
              <a:t>	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304800" y="1600200"/>
            <a:ext cx="6172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Quad Multiplexer with </a:t>
            </a: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  <a:r>
              <a:rPr kumimoji="0" lang="en-US" altLang="ko-KR" sz="2000">
                <a:solidFill>
                  <a:schemeClr val="tx2"/>
                </a:solidFill>
              </a:rPr>
              <a:t> Inputs and Output</a:t>
            </a:r>
          </a:p>
        </p:txBody>
      </p:sp>
      <p:pic>
        <p:nvPicPr>
          <p:cNvPr id="11267" name="Picture 15" descr="roth+f09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7051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17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203575" y="5300663"/>
            <a:ext cx="1905000" cy="641350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ko-KR" sz="1800" i="1">
                <a:solidFill>
                  <a:schemeClr val="tx2"/>
                </a:solidFill>
                <a:latin typeface="Times New Roman" panose="02020603050405020304" pitchFamily="18" charset="0"/>
              </a:rPr>
              <a:t>Y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:  Bus input</a:t>
            </a:r>
          </a:p>
          <a:p>
            <a:pPr latinLnBrk="0"/>
            <a:r>
              <a:rPr kumimoji="0" lang="en-US" altLang="ko-KR" sz="1800" i="1">
                <a:solidFill>
                  <a:schemeClr val="tx2"/>
                </a:solidFill>
                <a:latin typeface="Times New Roman" panose="02020603050405020304" pitchFamily="18" charset="0"/>
              </a:rPr>
              <a:t>Z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     :  Bus output</a:t>
            </a:r>
          </a:p>
        </p:txBody>
      </p:sp>
      <p:pic>
        <p:nvPicPr>
          <p:cNvPr id="11270" name="Picture 19" descr="roth+f09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55435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304800" y="1600200"/>
            <a:ext cx="4572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Gate Circuit with Added Buffer</a:t>
            </a:r>
          </a:p>
        </p:txBody>
      </p:sp>
      <p:pic>
        <p:nvPicPr>
          <p:cNvPr id="12292" name="Picture 14" descr="roth+f09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4537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6084888" y="2636838"/>
            <a:ext cx="2808287" cy="915987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>
                <a:solidFill>
                  <a:schemeClr val="tx2"/>
                </a:solidFill>
              </a:rPr>
              <a:t>The logic of the </a:t>
            </a:r>
            <a:r>
              <a:rPr kumimoji="0" lang="en-US" altLang="ko-KR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buffer </a:t>
            </a:r>
            <a:r>
              <a:rPr kumimoji="0" lang="en-US" altLang="ko-KR" sz="1800">
                <a:solidFill>
                  <a:schemeClr val="tx2"/>
                </a:solidFill>
              </a:rPr>
              <a:t>input and output are the same  (</a:t>
            </a:r>
            <a:r>
              <a:rPr kumimoji="0" lang="en-US" altLang="ko-KR" sz="1800" i="1">
                <a:solidFill>
                  <a:schemeClr val="tx2"/>
                </a:solidFill>
                <a:latin typeface="Times New Roman" panose="02020603050405020304" pitchFamily="18" charset="0"/>
              </a:rPr>
              <a:t>F = C</a:t>
            </a:r>
            <a:r>
              <a:rPr kumimoji="0" lang="en-US" altLang="ko-KR" sz="1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6084888" y="3716338"/>
            <a:ext cx="280828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/>
              <a:t>Buffer is used to </a:t>
            </a:r>
            <a:r>
              <a:rPr kumimoji="0" lang="en-US" altLang="ko-KR" sz="1800">
                <a:solidFill>
                  <a:schemeClr val="tx2"/>
                </a:solidFill>
              </a:rPr>
              <a:t>increase </a:t>
            </a:r>
            <a:r>
              <a:rPr kumimoji="0" lang="en-US" altLang="ko-KR" sz="1800">
                <a:solidFill>
                  <a:srgbClr val="FF0000"/>
                </a:solidFill>
              </a:rPr>
              <a:t>driving capability</a:t>
            </a:r>
          </a:p>
        </p:txBody>
      </p:sp>
      <p:sp>
        <p:nvSpPr>
          <p:cNvPr id="12295" name="Oval 17"/>
          <p:cNvSpPr>
            <a:spLocks noChangeArrowheads="1"/>
          </p:cNvSpPr>
          <p:nvPr/>
        </p:nvSpPr>
        <p:spPr bwMode="auto">
          <a:xfrm>
            <a:off x="2627313" y="2636838"/>
            <a:ext cx="865187" cy="792162"/>
          </a:xfrm>
          <a:prstGeom prst="ellipse">
            <a:avLst/>
          </a:prstGeom>
          <a:solidFill>
            <a:srgbClr val="FFFF99">
              <a:alpha val="16862"/>
            </a:srgbClr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23225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Three-State Buffer</a:t>
            </a:r>
          </a:p>
        </p:txBody>
      </p:sp>
      <p:pic>
        <p:nvPicPr>
          <p:cNvPr id="13316" name="Picture 5" descr="roth+f09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73453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827088" y="5373688"/>
            <a:ext cx="74168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>
                <a:solidFill>
                  <a:schemeClr val="tx2"/>
                </a:solidFill>
              </a:rPr>
              <a:t>The output is enabled when </a:t>
            </a:r>
            <a:r>
              <a:rPr kumimoji="0" lang="en-US" altLang="ko-KR" sz="20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ko-KR" sz="2000">
                <a:solidFill>
                  <a:schemeClr val="tx2"/>
                </a:solidFill>
              </a:rPr>
              <a:t> = 1, disabled when </a:t>
            </a:r>
            <a:r>
              <a:rPr kumimoji="0" lang="en-US" altLang="ko-KR" sz="2000" b="1" i="1">
                <a:solidFill>
                  <a:schemeClr val="tx2"/>
                </a:solidFill>
                <a:latin typeface="Times New Roman" panose="02020603050405020304" pitchFamily="18" charset="0"/>
              </a:rPr>
              <a:t>B </a:t>
            </a:r>
            <a:r>
              <a:rPr kumimoji="0" lang="en-US" altLang="ko-KR" sz="2000">
                <a:solidFill>
                  <a:schemeClr val="tx2"/>
                </a:solidFill>
              </a:rPr>
              <a:t>= 0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39750" y="2060575"/>
            <a:ext cx="2087563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Tri-State Buffer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497388" y="4797425"/>
            <a:ext cx="3746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rgbClr val="3333FF"/>
                </a:solidFill>
                <a:latin typeface="Times New Roman" panose="02020603050405020304" pitchFamily="18" charset="0"/>
              </a:rPr>
              <a:t>High-impedance</a:t>
            </a:r>
            <a:r>
              <a:rPr kumimoji="0" lang="en-US" altLang="ko-KR" sz="2000">
                <a:solidFill>
                  <a:srgbClr val="3333FF"/>
                </a:solidFill>
              </a:rPr>
              <a:t> (</a:t>
            </a:r>
            <a:r>
              <a:rPr kumimoji="0" lang="en-US" altLang="ko-KR" sz="2000" b="1" i="1">
                <a:solidFill>
                  <a:srgbClr val="3333FF"/>
                </a:solidFill>
                <a:latin typeface="Times New Roman" panose="02020603050405020304" pitchFamily="18" charset="0"/>
              </a:rPr>
              <a:t>Hi-Z</a:t>
            </a:r>
            <a:r>
              <a:rPr kumimoji="0" lang="en-US" altLang="ko-KR" sz="2000">
                <a:solidFill>
                  <a:srgbClr val="3333FF"/>
                </a:solidFill>
              </a:rPr>
              <a:t>)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9149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Four Kinds of Three-State Buffers</a:t>
            </a:r>
          </a:p>
        </p:txBody>
      </p:sp>
      <p:pic>
        <p:nvPicPr>
          <p:cNvPr id="14340" name="Picture 4" descr="roth+f09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95538"/>
            <a:ext cx="8329612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707" name="Group 35"/>
          <p:cNvGraphicFramePr>
            <a:graphicFrameLocks noGrp="1"/>
          </p:cNvGraphicFramePr>
          <p:nvPr/>
        </p:nvGraphicFramePr>
        <p:xfrm>
          <a:off x="468313" y="4173538"/>
          <a:ext cx="1366837" cy="1547812"/>
        </p:xfrm>
        <a:graphic>
          <a:graphicData uri="http://schemas.openxmlformats.org/drawingml/2006/table">
            <a:tbl>
              <a:tblPr/>
              <a:tblGrid>
                <a:gridCol w="790575"/>
                <a:gridCol w="576262"/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1042988" y="587692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(a)</a:t>
            </a:r>
          </a:p>
        </p:txBody>
      </p:sp>
      <p:graphicFrame>
        <p:nvGraphicFramePr>
          <p:cNvPr id="156708" name="Group 36"/>
          <p:cNvGraphicFramePr>
            <a:graphicFrameLocks noGrp="1"/>
          </p:cNvGraphicFramePr>
          <p:nvPr/>
        </p:nvGraphicFramePr>
        <p:xfrm>
          <a:off x="2773363" y="4197350"/>
          <a:ext cx="1366837" cy="1547813"/>
        </p:xfrm>
        <a:graphic>
          <a:graphicData uri="http://schemas.openxmlformats.org/drawingml/2006/table">
            <a:tbl>
              <a:tblPr/>
              <a:tblGrid>
                <a:gridCol w="790575"/>
                <a:gridCol w="576262"/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6" name="Text Box 51"/>
          <p:cNvSpPr txBox="1">
            <a:spLocks noChangeArrowheads="1"/>
          </p:cNvSpPr>
          <p:nvPr/>
        </p:nvSpPr>
        <p:spPr bwMode="auto">
          <a:xfrm>
            <a:off x="3348038" y="590073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(b)</a:t>
            </a:r>
          </a:p>
        </p:txBody>
      </p:sp>
      <p:graphicFrame>
        <p:nvGraphicFramePr>
          <p:cNvPr id="156724" name="Group 52"/>
          <p:cNvGraphicFramePr>
            <a:graphicFrameLocks noGrp="1"/>
          </p:cNvGraphicFramePr>
          <p:nvPr/>
        </p:nvGraphicFramePr>
        <p:xfrm>
          <a:off x="4932363" y="4173538"/>
          <a:ext cx="1366837" cy="1547812"/>
        </p:xfrm>
        <a:graphic>
          <a:graphicData uri="http://schemas.openxmlformats.org/drawingml/2006/table">
            <a:tbl>
              <a:tblPr/>
              <a:tblGrid>
                <a:gridCol w="790575"/>
                <a:gridCol w="576262"/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4" name="Text Box 67"/>
          <p:cNvSpPr txBox="1">
            <a:spLocks noChangeArrowheads="1"/>
          </p:cNvSpPr>
          <p:nvPr/>
        </p:nvSpPr>
        <p:spPr bwMode="auto">
          <a:xfrm>
            <a:off x="5434013" y="587692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(c)</a:t>
            </a:r>
          </a:p>
        </p:txBody>
      </p:sp>
      <p:graphicFrame>
        <p:nvGraphicFramePr>
          <p:cNvPr id="156740" name="Group 68"/>
          <p:cNvGraphicFramePr>
            <a:graphicFrameLocks noGrp="1"/>
          </p:cNvGraphicFramePr>
          <p:nvPr/>
        </p:nvGraphicFramePr>
        <p:xfrm>
          <a:off x="7164388" y="4197350"/>
          <a:ext cx="1366837" cy="1547813"/>
        </p:xfrm>
        <a:graphic>
          <a:graphicData uri="http://schemas.openxmlformats.org/drawingml/2006/table">
            <a:tbl>
              <a:tblPr/>
              <a:tblGrid>
                <a:gridCol w="790575"/>
                <a:gridCol w="576262"/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Text Box 83"/>
          <p:cNvSpPr txBox="1">
            <a:spLocks noChangeArrowheads="1"/>
          </p:cNvSpPr>
          <p:nvPr/>
        </p:nvSpPr>
        <p:spPr bwMode="auto">
          <a:xfrm>
            <a:off x="7739063" y="590073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867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Data Selection Using Three-State Buffers</a:t>
            </a:r>
          </a:p>
        </p:txBody>
      </p:sp>
      <p:pic>
        <p:nvPicPr>
          <p:cNvPr id="15364" name="Picture 4" descr="roth+f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571750"/>
            <a:ext cx="7062787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2057400" y="5486400"/>
            <a:ext cx="26670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endParaRPr kumimoji="0" lang="ko-KR" altLang="ko-KR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86000" y="5437188"/>
          <a:ext cx="2209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914003" imgH="177723" progId="Equation.3">
                  <p:embed/>
                </p:oleObj>
              </mc:Choice>
              <mc:Fallback>
                <p:oleObj name="Equation" r:id="rId4" imgW="914003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37188"/>
                        <a:ext cx="2209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334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Circuit with Two Three-State Buffers</a:t>
            </a:r>
          </a:p>
        </p:txBody>
      </p:sp>
      <p:pic>
        <p:nvPicPr>
          <p:cNvPr id="16388" name="Picture 4" descr="roth+f09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38388"/>
            <a:ext cx="3033713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8813" name="Group 93"/>
          <p:cNvGraphicFramePr>
            <a:graphicFrameLocks noGrp="1"/>
          </p:cNvGraphicFramePr>
          <p:nvPr/>
        </p:nvGraphicFramePr>
        <p:xfrm>
          <a:off x="4645025" y="3141663"/>
          <a:ext cx="3455988" cy="1841500"/>
        </p:xfrm>
        <a:graphic>
          <a:graphicData uri="http://schemas.openxmlformats.org/drawingml/2006/table">
            <a:tbl>
              <a:tblPr/>
              <a:tblGrid>
                <a:gridCol w="671513"/>
                <a:gridCol w="695325"/>
                <a:gridCol w="720725"/>
                <a:gridCol w="719137"/>
                <a:gridCol w="649288"/>
              </a:tblGrid>
              <a:tr h="628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S1</a:t>
                      </a:r>
                    </a:p>
                  </a:txBody>
                  <a:tcPr marT="45733" marB="4573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S2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439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  </a:t>
                      </a:r>
                    </a:p>
                  </a:txBody>
                  <a:tcPr marT="45733" marB="4573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Rectangle 92"/>
          <p:cNvSpPr>
            <a:spLocks noChangeArrowheads="1"/>
          </p:cNvSpPr>
          <p:nvPr/>
        </p:nvSpPr>
        <p:spPr bwMode="auto">
          <a:xfrm>
            <a:off x="5148263" y="5300663"/>
            <a:ext cx="1363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anose="02020603050405020304" pitchFamily="18" charset="0"/>
              </a:rPr>
              <a:t>X</a:t>
            </a:r>
            <a:r>
              <a:rPr lang="en-US" altLang="ko-KR">
                <a:latin typeface="굴림" panose="020B0600000101010101" pitchFamily="50" charset="-127"/>
              </a:rPr>
              <a:t> </a:t>
            </a:r>
            <a:r>
              <a:rPr lang="en-US" altLang="ko-KR">
                <a:latin typeface="Times New Roman" panose="02020603050405020304" pitchFamily="18" charset="0"/>
              </a:rPr>
              <a:t>= Unknown</a:t>
            </a:r>
          </a:p>
        </p:txBody>
      </p:sp>
      <p:sp>
        <p:nvSpPr>
          <p:cNvPr id="16403" name="Text Box 94"/>
          <p:cNvSpPr txBox="1">
            <a:spLocks noChangeArrowheads="1"/>
          </p:cNvSpPr>
          <p:nvPr/>
        </p:nvSpPr>
        <p:spPr bwMode="auto">
          <a:xfrm>
            <a:off x="3059113" y="3213100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9900"/>
                </a:solidFill>
                <a:latin typeface="Times New Roman" panose="02020603050405020304" pitchFamily="18" charset="0"/>
              </a:rPr>
              <a:t>S1</a:t>
            </a:r>
          </a:p>
        </p:txBody>
      </p:sp>
      <p:sp>
        <p:nvSpPr>
          <p:cNvPr id="16404" name="Text Box 95"/>
          <p:cNvSpPr txBox="1">
            <a:spLocks noChangeArrowheads="1"/>
          </p:cNvSpPr>
          <p:nvPr/>
        </p:nvSpPr>
        <p:spPr bwMode="auto">
          <a:xfrm>
            <a:off x="2987675" y="5229225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9900"/>
                </a:solidFill>
                <a:latin typeface="Times New Roman" panose="02020603050405020304" pitchFamily="18" charset="0"/>
              </a:rPr>
              <a:t>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oth+f09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345363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705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4-Bit Adder with Four Sources for </a:t>
            </a:r>
            <a:r>
              <a:rPr kumimoji="0" lang="en-US" altLang="ko-KR" sz="2000" b="1" i="1">
                <a:solidFill>
                  <a:schemeClr val="tx2"/>
                </a:solidFill>
                <a:latin typeface="Times New Roman" panose="02020603050405020304" pitchFamily="18" charset="0"/>
              </a:rPr>
              <a:t>One</a:t>
            </a:r>
            <a:r>
              <a:rPr kumimoji="0" lang="en-US" altLang="ko-KR" sz="2000">
                <a:solidFill>
                  <a:schemeClr val="tx2"/>
                </a:solidFill>
              </a:rPr>
              <a:t> Operand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16238" y="5516563"/>
            <a:ext cx="1403350" cy="33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>
                <a:solidFill>
                  <a:schemeClr val="tx2"/>
                </a:solidFill>
              </a:rPr>
              <a:t>Four Sources</a:t>
            </a:r>
          </a:p>
        </p:txBody>
      </p:sp>
      <p:sp>
        <p:nvSpPr>
          <p:cNvPr id="17414" name="AutoShape 9"/>
          <p:cNvSpPr>
            <a:spLocks/>
          </p:cNvSpPr>
          <p:nvPr/>
        </p:nvSpPr>
        <p:spPr bwMode="auto">
          <a:xfrm rot="16200000" flipV="1">
            <a:off x="3492500" y="3355976"/>
            <a:ext cx="287337" cy="3744912"/>
          </a:xfrm>
          <a:prstGeom prst="leftBrace">
            <a:avLst>
              <a:gd name="adj1" fmla="val 1086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9.3	Three-State Buffers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7239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Integrated Circuit with Bi-Directional Input/Output Pin</a:t>
            </a:r>
          </a:p>
        </p:txBody>
      </p:sp>
      <p:pic>
        <p:nvPicPr>
          <p:cNvPr id="18436" name="Picture 5" descr="roth+f09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68421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9.4	Decoders and Encoders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505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3-to-8 Line Decoder</a:t>
            </a:r>
          </a:p>
        </p:txBody>
      </p:sp>
      <p:pic>
        <p:nvPicPr>
          <p:cNvPr id="19460" name="Picture 5" descr="roth+f09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0013"/>
            <a:ext cx="360045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003" name="Group 187"/>
          <p:cNvGraphicFramePr>
            <a:graphicFrameLocks noGrp="1"/>
          </p:cNvGraphicFramePr>
          <p:nvPr/>
        </p:nvGraphicFramePr>
        <p:xfrm>
          <a:off x="5148263" y="2713038"/>
          <a:ext cx="3600450" cy="2795587"/>
        </p:xfrm>
        <a:graphic>
          <a:graphicData uri="http://schemas.openxmlformats.org/drawingml/2006/table">
            <a:tbl>
              <a:tblPr/>
              <a:tblGrid>
                <a:gridCol w="714375"/>
                <a:gridCol w="365125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</a:tblGrid>
              <a:tr h="412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  c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1  1  1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9.4	Decoders and Encoders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267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A 4-to-10 Line Decoder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331913" y="2060575"/>
          <a:ext cx="6408737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비트맵 이미지" r:id="rId3" imgW="6904762" imgH="5028571" progId="Paint.Picture">
                  <p:embed/>
                </p:oleObj>
              </mc:Choice>
              <mc:Fallback>
                <p:oleObj name="비트맵 이미지" r:id="rId3" imgW="6904762" imgH="50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6408737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619250" y="3933825"/>
            <a:ext cx="649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585913" y="3889375"/>
            <a:ext cx="73025" cy="730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051050" y="3836988"/>
            <a:ext cx="360363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258888" y="3573463"/>
            <a:ext cx="1441450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66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075" name="Text Box 30"/>
          <p:cNvSpPr txBox="1">
            <a:spLocks noChangeArrowheads="1"/>
          </p:cNvSpPr>
          <p:nvPr/>
        </p:nvSpPr>
        <p:spPr bwMode="auto">
          <a:xfrm>
            <a:off x="323850" y="1557338"/>
            <a:ext cx="8496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 sz="1800"/>
              <a:t>Explain the function of a multiplexer and implement a multiplexer using gates.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three-state buffers. Determine the resulting output when three-state buffers outputs are connected together. Use three-state  buffers to multiplex signals onto a bus.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a decoder and encoder and use a decoder with added gates to implement a set of logic functions. Implement a decoder or priority encoder using gates.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a read-only memory (ROM) and use a ROM to implement a set of logic functions.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a programmable logic array (PLA). Use a PLA to  implement a set of logic functions. Given a PLA table or an internal connection diagram for a PLA, determine the logic functions realized.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a programmable array logic device (PAL). Determine the programming pattern required to realize a set of logic function with a PAL.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Explain the operation of a complex programmable logic device (CPLD) and a field programmable gate array (FPGA).</a:t>
            </a:r>
          </a:p>
          <a:p>
            <a:pPr eaLnBrk="1" hangingPunct="1">
              <a:buFontTx/>
              <a:buAutoNum type="arabicPeriod"/>
            </a:pPr>
            <a:r>
              <a:rPr lang="en-US" altLang="ko-KR" sz="1800"/>
              <a:t>Use Shannon’s expansion theorem to decompose a switching function.</a:t>
            </a:r>
          </a:p>
          <a:p>
            <a:pPr eaLnBrk="1" hangingPunct="1"/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9.4	Decoders and Encoders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539750" y="2617788"/>
          <a:ext cx="37528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비트맵 이미지" r:id="rId3" imgW="3753374" imgH="2467319" progId="Paint.Picture">
                  <p:embed/>
                </p:oleObj>
              </mc:Choice>
              <mc:Fallback>
                <p:oleObj name="비트맵 이미지" r:id="rId3" imgW="3753374" imgH="24673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17788"/>
                        <a:ext cx="3752850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4267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A 4-to-10 Line Decoder</a:t>
            </a:r>
          </a:p>
        </p:txBody>
      </p:sp>
      <p:graphicFrame>
        <p:nvGraphicFramePr>
          <p:cNvPr id="170171" name="Group 187"/>
          <p:cNvGraphicFramePr>
            <a:graphicFrameLocks noGrp="1"/>
          </p:cNvGraphicFramePr>
          <p:nvPr/>
        </p:nvGraphicFramePr>
        <p:xfrm>
          <a:off x="4852988" y="1484313"/>
          <a:ext cx="3967162" cy="4875212"/>
        </p:xfrm>
        <a:graphic>
          <a:graphicData uri="http://schemas.openxmlformats.org/drawingml/2006/table">
            <a:tbl>
              <a:tblPr/>
              <a:tblGrid>
                <a:gridCol w="990600"/>
                <a:gridCol w="231775"/>
                <a:gridCol w="304800"/>
                <a:gridCol w="306387"/>
                <a:gridCol w="304800"/>
                <a:gridCol w="303213"/>
                <a:gridCol w="304800"/>
                <a:gridCol w="306387"/>
                <a:gridCol w="304800"/>
                <a:gridCol w="304800"/>
                <a:gridCol w="304800"/>
              </a:tblGrid>
              <a:tr h="365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BCD Input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Decimal Output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  C  D</a:t>
                      </a:r>
                      <a:endParaRPr kumimoji="1" lang="en-US" altLang="ko-KR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9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01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0   0   0   0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0   0   0   1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0   0   1   0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0   0   1   1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0   1   0   0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0   1   0   1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0   1   1   0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0   1   1   1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1   0   0   0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1   0   0   1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1   0   1   0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1   0   1   1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1   1   0   0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1   1   0   1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1   1   1   0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1   1   1   1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7" name="Text Box 181"/>
          <p:cNvSpPr txBox="1">
            <a:spLocks noChangeArrowheads="1"/>
          </p:cNvSpPr>
          <p:nvPr/>
        </p:nvSpPr>
        <p:spPr bwMode="auto">
          <a:xfrm>
            <a:off x="6300788" y="6308725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(c) Truth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1752600" y="2133600"/>
            <a:ext cx="5638800" cy="1143000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9.4	Decoders and Encoders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4800" y="1508125"/>
            <a:ext cx="7620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Realization of a Multiple-Output Circuit Using a Decoder</a:t>
            </a:r>
          </a:p>
        </p:txBody>
      </p:sp>
      <p:pic>
        <p:nvPicPr>
          <p:cNvPr id="22533" name="Picture 4" descr="roth+f09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3887787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1908175" y="2060575"/>
          <a:ext cx="54006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4" imgW="3454400" imgH="711200" progId="Equation.3">
                  <p:embed/>
                </p:oleObj>
              </mc:Choice>
              <mc:Fallback>
                <p:oleObj name="Equation" r:id="rId4" imgW="34544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0575"/>
                        <a:ext cx="54006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4818063" y="4140200"/>
          <a:ext cx="3425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6" imgW="1663700" imgH="457200" progId="Equation.3">
                  <p:embed/>
                </p:oleObj>
              </mc:Choice>
              <mc:Fallback>
                <p:oleObj name="Equation" r:id="rId6" imgW="16637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140200"/>
                        <a:ext cx="34258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4821238" y="5529263"/>
          <a:ext cx="34226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8" imgW="1701800" imgH="457200" progId="Equation.3">
                  <p:embed/>
                </p:oleObj>
              </mc:Choice>
              <mc:Fallback>
                <p:oleObj name="Equation" r:id="rId8" imgW="17018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529263"/>
                        <a:ext cx="34226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9.4	Decoders and Encoders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810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8-to-3 Priority Encoder</a:t>
            </a:r>
          </a:p>
        </p:txBody>
      </p:sp>
      <p:pic>
        <p:nvPicPr>
          <p:cNvPr id="23556" name="Picture 4" descr="roth+f09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46363"/>
            <a:ext cx="28082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2277" name="Group 245"/>
          <p:cNvGraphicFramePr>
            <a:graphicFrameLocks noGrp="1"/>
          </p:cNvGraphicFramePr>
          <p:nvPr/>
        </p:nvGraphicFramePr>
        <p:xfrm>
          <a:off x="4356100" y="2543175"/>
          <a:ext cx="4305300" cy="3109913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  <a:gridCol w="358775"/>
              </a:tblGrid>
              <a:tr h="43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6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9798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An 8-Word x 4-Bit ROM</a:t>
            </a:r>
          </a:p>
        </p:txBody>
      </p:sp>
      <p:pic>
        <p:nvPicPr>
          <p:cNvPr id="24580" name="Picture 4" descr="roth+f09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9238"/>
            <a:ext cx="34559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3215" name="Group 159"/>
          <p:cNvGraphicFramePr>
            <a:graphicFrameLocks noGrp="1"/>
          </p:cNvGraphicFramePr>
          <p:nvPr/>
        </p:nvGraphicFramePr>
        <p:xfrm>
          <a:off x="4356100" y="2349500"/>
          <a:ext cx="3152775" cy="2816225"/>
        </p:xfrm>
        <a:graphic>
          <a:graphicData uri="http://schemas.openxmlformats.org/drawingml/2006/table">
            <a:tbl>
              <a:tblPr/>
              <a:tblGrid>
                <a:gridCol w="390446"/>
                <a:gridCol w="392034"/>
                <a:gridCol w="390446"/>
                <a:gridCol w="208244"/>
                <a:gridCol w="208244"/>
                <a:gridCol w="390446"/>
                <a:gridCol w="390446"/>
                <a:gridCol w="392033"/>
                <a:gridCol w="390446"/>
              </a:tblGrid>
              <a:tr h="433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2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2" name="Text Box 86"/>
          <p:cNvSpPr txBox="1">
            <a:spLocks noChangeArrowheads="1"/>
          </p:cNvSpPr>
          <p:nvPr/>
        </p:nvSpPr>
        <p:spPr bwMode="auto">
          <a:xfrm>
            <a:off x="1258888" y="554037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(a)  Block diagram</a:t>
            </a:r>
          </a:p>
        </p:txBody>
      </p:sp>
      <p:sp>
        <p:nvSpPr>
          <p:cNvPr id="24603" name="Text Box 87"/>
          <p:cNvSpPr txBox="1">
            <a:spLocks noChangeArrowheads="1"/>
          </p:cNvSpPr>
          <p:nvPr/>
        </p:nvSpPr>
        <p:spPr bwMode="auto">
          <a:xfrm>
            <a:off x="4765675" y="5516563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(b)  Truth table for ROM</a:t>
            </a:r>
          </a:p>
        </p:txBody>
      </p:sp>
      <p:sp>
        <p:nvSpPr>
          <p:cNvPr id="24604" name="AutoShape 122"/>
          <p:cNvSpPr>
            <a:spLocks/>
          </p:cNvSpPr>
          <p:nvPr/>
        </p:nvSpPr>
        <p:spPr bwMode="auto">
          <a:xfrm>
            <a:off x="7369175" y="2924175"/>
            <a:ext cx="215900" cy="2160588"/>
          </a:xfrm>
          <a:prstGeom prst="rightBrace">
            <a:avLst>
              <a:gd name="adj1" fmla="val 83395"/>
              <a:gd name="adj2" fmla="val 50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605" name="Text Box 123"/>
          <p:cNvSpPr txBox="1">
            <a:spLocks noChangeArrowheads="1"/>
          </p:cNvSpPr>
          <p:nvPr/>
        </p:nvSpPr>
        <p:spPr bwMode="auto">
          <a:xfrm>
            <a:off x="7596188" y="3409950"/>
            <a:ext cx="14398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typical data stored in ROM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(2</a:t>
            </a:r>
            <a:r>
              <a:rPr lang="en-US" altLang="ko-KR" baseline="30000">
                <a:latin typeface="Times New Roman" panose="02020603050405020304" pitchFamily="18" charset="0"/>
              </a:rPr>
              <a:t>3 </a:t>
            </a:r>
            <a:r>
              <a:rPr lang="en-US" altLang="ko-KR">
                <a:latin typeface="Times New Roman" panose="02020603050405020304" pitchFamily="18" charset="0"/>
              </a:rPr>
              <a:t>words of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4bits each)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781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Read-Only Memory with </a:t>
            </a:r>
            <a:r>
              <a:rPr kumimoji="0" lang="en-US" altLang="ko-KR" sz="2000" i="1">
                <a:solidFill>
                  <a:schemeClr val="tx2"/>
                </a:solidFill>
              </a:rPr>
              <a:t>n</a:t>
            </a:r>
            <a:r>
              <a:rPr kumimoji="0" lang="en-US" altLang="ko-KR" sz="2000">
                <a:solidFill>
                  <a:schemeClr val="tx2"/>
                </a:solidFill>
              </a:rPr>
              <a:t> Inputs and </a:t>
            </a:r>
            <a:r>
              <a:rPr kumimoji="0" lang="en-US" altLang="ko-KR" sz="2000" i="1">
                <a:solidFill>
                  <a:schemeClr val="tx2"/>
                </a:solidFill>
              </a:rPr>
              <a:t>m</a:t>
            </a:r>
            <a:r>
              <a:rPr kumimoji="0" lang="en-US" altLang="ko-KR" sz="2000">
                <a:solidFill>
                  <a:schemeClr val="tx2"/>
                </a:solidFill>
              </a:rPr>
              <a:t> Outputs</a:t>
            </a:r>
          </a:p>
        </p:txBody>
      </p:sp>
      <p:pic>
        <p:nvPicPr>
          <p:cNvPr id="25604" name="Picture 4" descr="roth+f09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11450"/>
            <a:ext cx="2592387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275" name="Group 171"/>
          <p:cNvGraphicFramePr>
            <a:graphicFrameLocks noGrp="1"/>
          </p:cNvGraphicFramePr>
          <p:nvPr/>
        </p:nvGraphicFramePr>
        <p:xfrm>
          <a:off x="3708400" y="2420938"/>
          <a:ext cx="3722688" cy="5578475"/>
        </p:xfrm>
        <a:graphic>
          <a:graphicData uri="http://schemas.openxmlformats.org/drawingml/2006/table">
            <a:tbl>
              <a:tblPr/>
              <a:tblGrid>
                <a:gridCol w="553944"/>
                <a:gridCol w="552356"/>
                <a:gridCol w="553943"/>
                <a:gridCol w="208248"/>
                <a:gridCol w="208248"/>
                <a:gridCol w="539658"/>
                <a:gridCol w="552356"/>
                <a:gridCol w="553944"/>
              </a:tblGrid>
              <a:tr h="6584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n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Variables</a:t>
                      </a:r>
                    </a:p>
                  </a:txBody>
                  <a:tcPr marL="91424" marR="9142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m</a:t>
                      </a:r>
                      <a:r>
                        <a:rPr kumimoji="0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Variables</a:t>
                      </a:r>
                    </a:p>
                  </a:txBody>
                  <a:tcPr marL="91424" marR="9142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20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91424" marR="91424"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8" name="AutoShape 172"/>
          <p:cNvSpPr>
            <a:spLocks/>
          </p:cNvSpPr>
          <p:nvPr/>
        </p:nvSpPr>
        <p:spPr bwMode="auto">
          <a:xfrm>
            <a:off x="7380288" y="3213100"/>
            <a:ext cx="215900" cy="2808288"/>
          </a:xfrm>
          <a:prstGeom prst="rightBrace">
            <a:avLst>
              <a:gd name="adj1" fmla="val 108395"/>
              <a:gd name="adj2" fmla="val 50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19" name="Text Box 173"/>
          <p:cNvSpPr txBox="1">
            <a:spLocks noChangeArrowheads="1"/>
          </p:cNvSpPr>
          <p:nvPr/>
        </p:nvSpPr>
        <p:spPr bwMode="auto">
          <a:xfrm>
            <a:off x="7669213" y="4005263"/>
            <a:ext cx="12954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typical data array stored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in ROM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(2</a:t>
            </a:r>
            <a:r>
              <a:rPr lang="en-US" altLang="ko-KR" b="1" i="1" baseline="30000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ko-KR" baseline="30000">
                <a:latin typeface="Times New Roman" panose="02020603050405020304" pitchFamily="18" charset="0"/>
              </a:rPr>
              <a:t> </a:t>
            </a:r>
            <a:r>
              <a:rPr lang="en-US" altLang="ko-KR">
                <a:latin typeface="Times New Roman" panose="02020603050405020304" pitchFamily="18" charset="0"/>
              </a:rPr>
              <a:t>words of 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ko-KR" b="1" i="1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ko-KR">
                <a:latin typeface="Times New Roman" panose="02020603050405020304" pitchFamily="18" charset="0"/>
              </a:rPr>
              <a:t> bits each)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733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Basic ROM Structure</a:t>
            </a:r>
          </a:p>
        </p:txBody>
      </p:sp>
      <p:pic>
        <p:nvPicPr>
          <p:cNvPr id="26628" name="Picture 4" descr="roth+f09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28900"/>
            <a:ext cx="535305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3962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An 8-Word x 4-Bit ROM</a:t>
            </a:r>
          </a:p>
        </p:txBody>
      </p:sp>
      <p:pic>
        <p:nvPicPr>
          <p:cNvPr id="27652" name="Picture 4" descr="roth+f09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68550"/>
            <a:ext cx="5357813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651500" y="4321175"/>
          <a:ext cx="30384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1943100" imgH="1041400" progId="Equation.3">
                  <p:embed/>
                </p:oleObj>
              </mc:Choice>
              <mc:Fallback>
                <p:oleObj name="Equation" r:id="rId4" imgW="1943100" imgH="1041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321175"/>
                        <a:ext cx="3038475" cy="1628775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267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Equivalent OR Gate for </a:t>
            </a:r>
            <a:r>
              <a:rPr kumimoji="0" lang="en-US" altLang="ko-KR" sz="2000" i="1">
                <a:solidFill>
                  <a:schemeClr val="tx2"/>
                </a:solidFill>
              </a:rPr>
              <a:t>F</a:t>
            </a:r>
            <a:r>
              <a:rPr kumimoji="0" lang="en-US" altLang="ko-KR" sz="2000" baseline="-25000">
                <a:solidFill>
                  <a:schemeClr val="tx2"/>
                </a:solidFill>
              </a:rPr>
              <a:t>0</a:t>
            </a:r>
          </a:p>
        </p:txBody>
      </p:sp>
      <p:pic>
        <p:nvPicPr>
          <p:cNvPr id="28676" name="Picture 4" descr="roth+f09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662238"/>
            <a:ext cx="5649913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590800" y="5181600"/>
          <a:ext cx="3743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4" imgW="1892300" imgH="254000" progId="Equation.3">
                  <p:embed/>
                </p:oleObj>
              </mc:Choice>
              <mc:Fallback>
                <p:oleObj name="Equation" r:id="rId4" imgW="18923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3743325" cy="503238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715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Hexadecimal to ASCII Code Converter</a:t>
            </a:r>
          </a:p>
        </p:txBody>
      </p:sp>
      <p:pic>
        <p:nvPicPr>
          <p:cNvPr id="29700" name="Picture 5" descr="roth+f09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376488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9474" name="Group 274"/>
          <p:cNvGraphicFramePr>
            <a:graphicFrameLocks noGrp="1"/>
          </p:cNvGraphicFramePr>
          <p:nvPr/>
        </p:nvGraphicFramePr>
        <p:xfrm>
          <a:off x="539750" y="2330450"/>
          <a:ext cx="4968875" cy="4194175"/>
        </p:xfrm>
        <a:graphic>
          <a:graphicData uri="http://schemas.openxmlformats.org/drawingml/2006/table">
            <a:tbl>
              <a:tblPr/>
              <a:tblGrid>
                <a:gridCol w="354013"/>
                <a:gridCol w="355600"/>
                <a:gridCol w="355600"/>
                <a:gridCol w="355600"/>
                <a:gridCol w="354012"/>
                <a:gridCol w="354013"/>
                <a:gridCol w="355600"/>
                <a:gridCol w="355600"/>
                <a:gridCol w="355600"/>
                <a:gridCol w="354012"/>
                <a:gridCol w="355600"/>
                <a:gridCol w="354013"/>
                <a:gridCol w="355600"/>
                <a:gridCol w="354012"/>
              </a:tblGrid>
              <a:tr h="2921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Input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Hex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Digit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ASCII Code for Hex Digit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  <a:r>
                        <a:rPr kumimoji="1" lang="en-US" altLang="ko-KR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41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ROM Realization of Code Converter</a:t>
            </a:r>
          </a:p>
        </p:txBody>
      </p:sp>
      <p:pic>
        <p:nvPicPr>
          <p:cNvPr id="30724" name="Picture 6" descr="roth+f09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514600"/>
            <a:ext cx="41100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Oval 12"/>
          <p:cNvSpPr>
            <a:spLocks noChangeArrowheads="1"/>
          </p:cNvSpPr>
          <p:nvPr/>
        </p:nvSpPr>
        <p:spPr bwMode="auto">
          <a:xfrm>
            <a:off x="5364163" y="4365625"/>
            <a:ext cx="360362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9.1	 Introduction</a:t>
            </a:r>
          </a:p>
        </p:txBody>
      </p:sp>
      <p:sp>
        <p:nvSpPr>
          <p:cNvPr id="4099" name="Text Box 26"/>
          <p:cNvSpPr txBox="1">
            <a:spLocks noChangeArrowheads="1"/>
          </p:cNvSpPr>
          <p:nvPr/>
        </p:nvSpPr>
        <p:spPr bwMode="auto">
          <a:xfrm>
            <a:off x="684213" y="1412875"/>
            <a:ext cx="7391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IC (Integrated Circuit)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/>
              <a:t> SSI (Small-Scale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/>
              <a:t> MSI (Medium-Scale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/>
              <a:t> LSI (Large-Scale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/>
              <a:t> VLSI (Very-Large-Scale Integration)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Multiplexers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Three-state Buffer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Decoders and Encoders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ROMs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PLA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CPLD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/>
              <a:t> FPGA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9.5	Read-Only Memories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239838" y="1766888"/>
            <a:ext cx="5029200" cy="22256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Types of ROMs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Mask-programmable ROM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Programmable ROM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Electrically Erasable Programmable ROM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410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Programmable Logic Array (PLA)</a:t>
            </a:r>
            <a:r>
              <a:rPr kumimoji="0" lang="en-US" altLang="ko-KR"/>
              <a:t> </a:t>
            </a:r>
            <a:r>
              <a:rPr kumimoji="0" lang="en-US" altLang="ko-KR" sz="2000">
                <a:solidFill>
                  <a:schemeClr val="tx2"/>
                </a:solidFill>
              </a:rPr>
              <a:t>Structure</a:t>
            </a:r>
          </a:p>
        </p:txBody>
      </p:sp>
      <p:pic>
        <p:nvPicPr>
          <p:cNvPr id="32772" name="Picture 6" descr="roth+f09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65388"/>
            <a:ext cx="4983162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08038" y="2032000"/>
            <a:ext cx="4659312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Both AND array and OR array are programmable.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229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PLA with Three Inputs, Five Product Terms, and Four Outputs</a:t>
            </a:r>
          </a:p>
        </p:txBody>
      </p:sp>
      <p:pic>
        <p:nvPicPr>
          <p:cNvPr id="33796" name="Picture 4" descr="roth+f09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413000"/>
            <a:ext cx="7272338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8515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AND-OR Array Equivalent to Figure 9-25</a:t>
            </a:r>
          </a:p>
        </p:txBody>
      </p:sp>
      <p:pic>
        <p:nvPicPr>
          <p:cNvPr id="34820" name="Picture 4" descr="roth+f09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0403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3386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PLA Table for Figure 9-25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graphicFrame>
        <p:nvGraphicFramePr>
          <p:cNvPr id="184700" name="Group 380"/>
          <p:cNvGraphicFramePr>
            <a:graphicFrameLocks noGrp="1"/>
          </p:cNvGraphicFramePr>
          <p:nvPr/>
        </p:nvGraphicFramePr>
        <p:xfrm>
          <a:off x="395288" y="2833688"/>
          <a:ext cx="5402262" cy="2176462"/>
        </p:xfrm>
        <a:graphic>
          <a:graphicData uri="http://schemas.openxmlformats.org/drawingml/2006/table">
            <a:tbl>
              <a:tblPr/>
              <a:tblGrid>
                <a:gridCol w="942919"/>
                <a:gridCol w="212712"/>
                <a:gridCol w="574641"/>
                <a:gridCol w="579403"/>
                <a:gridCol w="576229"/>
                <a:gridCol w="208270"/>
                <a:gridCol w="579403"/>
                <a:gridCol w="576229"/>
                <a:gridCol w="576228"/>
                <a:gridCol w="576229"/>
              </a:tblGrid>
              <a:tr h="33530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Product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Term</a:t>
                      </a:r>
                    </a:p>
                  </a:txBody>
                  <a:tcPr marL="91435" marR="91435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Inputs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Outputs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3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A’B’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AC’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BC’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AC</a:t>
                      </a:r>
                    </a:p>
                  </a:txBody>
                  <a:tcPr marL="91435" marR="91435" marT="45724" marB="4572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5" marR="91435" marT="45724" marB="4572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72" name="Object 378"/>
          <p:cNvGraphicFramePr>
            <a:graphicFrameLocks noChangeAspect="1"/>
          </p:cNvGraphicFramePr>
          <p:nvPr/>
        </p:nvGraphicFramePr>
        <p:xfrm>
          <a:off x="6300788" y="3357563"/>
          <a:ext cx="201612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3" imgW="952500" imgH="914400" progId="Equation.3">
                  <p:embed/>
                </p:oleObj>
              </mc:Choice>
              <mc:Fallback>
                <p:oleObj name="Equation" r:id="rId3" imgW="952500" imgH="914400" progId="Equation.3">
                  <p:embed/>
                  <p:pic>
                    <p:nvPicPr>
                      <p:cNvPr id="0" name="Object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357563"/>
                        <a:ext cx="2016125" cy="1684337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548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PLA Realization of Equations (7-23b) (</a:t>
            </a:r>
            <a:r>
              <a:rPr kumimoji="0" lang="en-US" altLang="ko-KR" sz="2000" i="1">
                <a:solidFill>
                  <a:srgbClr val="3333FF"/>
                </a:solidFill>
              </a:rPr>
              <a:t>p</a:t>
            </a:r>
            <a:r>
              <a:rPr kumimoji="0" lang="en-US" altLang="ko-KR" sz="2000">
                <a:solidFill>
                  <a:srgbClr val="3333FF"/>
                </a:solidFill>
              </a:rPr>
              <a:t>194</a:t>
            </a:r>
            <a:r>
              <a:rPr kumimoji="0" lang="en-US" altLang="ko-KR" sz="200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36868" name="Picture 4" descr="roth+f09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97213"/>
            <a:ext cx="500380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5532" name="Group 188"/>
          <p:cNvGraphicFramePr>
            <a:graphicFrameLocks noGrp="1"/>
          </p:cNvGraphicFramePr>
          <p:nvPr/>
        </p:nvGraphicFramePr>
        <p:xfrm>
          <a:off x="442913" y="3556000"/>
          <a:ext cx="3433762" cy="2181225"/>
        </p:xfrm>
        <a:graphic>
          <a:graphicData uri="http://schemas.openxmlformats.org/drawingml/2006/table">
            <a:tbl>
              <a:tblPr/>
              <a:tblGrid>
                <a:gridCol w="460332"/>
                <a:gridCol w="461919"/>
                <a:gridCol w="460332"/>
                <a:gridCol w="461920"/>
                <a:gridCol w="208264"/>
                <a:gridCol w="460332"/>
                <a:gridCol w="460332"/>
                <a:gridCol w="460332"/>
              </a:tblGrid>
              <a:tr h="335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1432" marR="91432"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5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</a:txBody>
                  <a:tcPr marL="91432" marR="91432" marT="45713" marB="4571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-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32" marR="91432" marT="45713" marB="4571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8" name="Text Box 187"/>
          <p:cNvSpPr txBox="1">
            <a:spLocks noChangeArrowheads="1"/>
          </p:cNvSpPr>
          <p:nvPr/>
        </p:nvSpPr>
        <p:spPr bwMode="auto">
          <a:xfrm>
            <a:off x="1835150" y="6148388"/>
            <a:ext cx="194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>
                <a:latin typeface="Times New Roman" panose="02020603050405020304" pitchFamily="18" charset="0"/>
              </a:rPr>
              <a:t>(a) PLA table</a:t>
            </a:r>
          </a:p>
        </p:txBody>
      </p:sp>
      <p:graphicFrame>
        <p:nvGraphicFramePr>
          <p:cNvPr id="36889" name="Object 189"/>
          <p:cNvGraphicFramePr>
            <a:graphicFrameLocks noChangeAspect="1"/>
          </p:cNvGraphicFramePr>
          <p:nvPr>
            <p:ph idx="1"/>
          </p:nvPr>
        </p:nvGraphicFramePr>
        <p:xfrm>
          <a:off x="684213" y="2060575"/>
          <a:ext cx="30241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4" imgW="1701800" imgH="685800" progId="Equation.3">
                  <p:embed/>
                </p:oleObj>
              </mc:Choice>
              <mc:Fallback>
                <p:oleObj name="Equation" r:id="rId4" imgW="1701800" imgH="6858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60575"/>
                        <a:ext cx="3024187" cy="121920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41227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Programmable Array Logic (PAL)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827088" y="1916113"/>
            <a:ext cx="47259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/>
              <a:t>AND array is programmable</a:t>
            </a:r>
            <a:r>
              <a:rPr lang="en-US" altLang="ko-KR"/>
              <a:t> and </a:t>
            </a:r>
            <a:r>
              <a:rPr lang="en-US" altLang="ko-KR" i="1">
                <a:solidFill>
                  <a:srgbClr val="3333FF"/>
                </a:solidFill>
              </a:rPr>
              <a:t>OR array is fixed</a:t>
            </a:r>
            <a:r>
              <a:rPr lang="en-US" altLang="ko-KR"/>
              <a:t>.</a:t>
            </a:r>
          </a:p>
        </p:txBody>
      </p: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31913" y="2636838"/>
            <a:ext cx="5400675" cy="3852862"/>
            <a:chOff x="839" y="1661"/>
            <a:chExt cx="3402" cy="2427"/>
          </a:xfrm>
        </p:grpSpPr>
        <p:pic>
          <p:nvPicPr>
            <p:cNvPr id="37894" name="Picture 11" descr="roth+f09-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61"/>
              <a:ext cx="3402" cy="2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5" name="Text Box 12"/>
            <p:cNvSpPr txBox="1">
              <a:spLocks noChangeArrowheads="1"/>
            </p:cNvSpPr>
            <p:nvPr/>
          </p:nvSpPr>
          <p:spPr bwMode="auto">
            <a:xfrm>
              <a:off x="2744" y="1683"/>
              <a:ext cx="419" cy="2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PAL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41227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Programmable Array Logic (PAL)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547813" y="2781300"/>
            <a:ext cx="6624637" cy="3384550"/>
            <a:chOff x="768" y="1584"/>
            <a:chExt cx="4368" cy="2035"/>
          </a:xfrm>
        </p:grpSpPr>
        <p:pic>
          <p:nvPicPr>
            <p:cNvPr id="38918" name="Picture 5" descr="roth+u09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4"/>
              <a:ext cx="283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9" name="Picture 6" descr="roth+u09-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36"/>
              <a:ext cx="1905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4032" y="2400"/>
              <a:ext cx="1104" cy="28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2000">
                  <a:latin typeface="Times New Roman" panose="02020603050405020304" pitchFamily="18" charset="0"/>
                </a:rPr>
                <a:t>logically equal</a:t>
              </a:r>
            </a:p>
          </p:txBody>
        </p:sp>
        <p:sp>
          <p:nvSpPr>
            <p:cNvPr id="38921" name="AutoShape 8"/>
            <p:cNvSpPr>
              <a:spLocks/>
            </p:cNvSpPr>
            <p:nvPr/>
          </p:nvSpPr>
          <p:spPr bwMode="auto">
            <a:xfrm>
              <a:off x="3696" y="1728"/>
              <a:ext cx="240" cy="1632"/>
            </a:xfrm>
            <a:prstGeom prst="rightBrace">
              <a:avLst>
                <a:gd name="adj1" fmla="val 56667"/>
                <a:gd name="adj2" fmla="val 50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827088" y="1916113"/>
            <a:ext cx="47259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/>
              <a:t>AND array is programmable</a:t>
            </a:r>
            <a:r>
              <a:rPr lang="en-US" altLang="ko-KR"/>
              <a:t> and </a:t>
            </a:r>
            <a:r>
              <a:rPr lang="en-US" altLang="ko-KR" i="1">
                <a:solidFill>
                  <a:srgbClr val="3333FF"/>
                </a:solidFill>
              </a:rPr>
              <a:t>OR array is fixed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pic>
        <p:nvPicPr>
          <p:cNvPr id="39939" name="Picture 4" descr="roth+u09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83296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00113" y="4897438"/>
            <a:ext cx="7775575" cy="403225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/>
              <a:t>Connections to the AND gate inputs in a PAL is represented by </a:t>
            </a:r>
            <a:r>
              <a:rPr lang="en-US" altLang="ko-KR" sz="2000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3276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Programmable Array Logic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8273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PAL Segment</a:t>
            </a:r>
          </a:p>
        </p:txBody>
      </p:sp>
      <p:pic>
        <p:nvPicPr>
          <p:cNvPr id="40964" name="Picture 4" descr="roth+f09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412875"/>
            <a:ext cx="45132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52578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2-to-1 Multiplexer and Switch Analog</a:t>
            </a:r>
          </a:p>
        </p:txBody>
      </p:sp>
      <p:pic>
        <p:nvPicPr>
          <p:cNvPr id="5124" name="Picture 13" descr="roth+f0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56007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4159" name="Object 15"/>
          <p:cNvGraphicFramePr>
            <a:graphicFrameLocks noChangeAspect="1"/>
          </p:cNvGraphicFramePr>
          <p:nvPr/>
        </p:nvGraphicFramePr>
        <p:xfrm>
          <a:off x="3276600" y="5810250"/>
          <a:ext cx="1800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914400" imgH="228600" progId="Equation.3">
                  <p:embed/>
                </p:oleObj>
              </mc:Choice>
              <mc:Fallback>
                <p:oleObj name="Equation" r:id="rId5" imgW="914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10250"/>
                        <a:ext cx="1800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2484438" y="5300663"/>
            <a:ext cx="36576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Logic equation </a:t>
            </a:r>
            <a:r>
              <a:rPr kumimoji="0" lang="en-US" altLang="ko-KR" sz="1800">
                <a:latin typeface="Times New Roman" panose="02020603050405020304" pitchFamily="18" charset="0"/>
              </a:rPr>
              <a:t>for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the 2-to-1 MUX</a:t>
            </a:r>
          </a:p>
        </p:txBody>
      </p:sp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250825" y="1341438"/>
            <a:ext cx="5257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Multiplexer (MUX,</a:t>
            </a:r>
            <a:r>
              <a:rPr kumimoji="0" lang="en-US" altLang="ko-KR" sz="2000"/>
              <a:t> </a:t>
            </a:r>
            <a:r>
              <a:rPr kumimoji="0" lang="en-US" altLang="ko-KR" sz="2000">
                <a:solidFill>
                  <a:schemeClr val="tx2"/>
                </a:solidFill>
              </a:rPr>
              <a:t>Data Selector)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7"/>
          <p:cNvGrpSpPr>
            <a:grpSpLocks/>
          </p:cNvGrpSpPr>
          <p:nvPr/>
        </p:nvGrpSpPr>
        <p:grpSpPr bwMode="auto">
          <a:xfrm>
            <a:off x="179388" y="1341438"/>
            <a:ext cx="8797925" cy="3917950"/>
            <a:chOff x="158" y="1570"/>
            <a:chExt cx="5542" cy="2468"/>
          </a:xfrm>
        </p:grpSpPr>
        <p:pic>
          <p:nvPicPr>
            <p:cNvPr id="41989" name="Picture 4" descr="roth+f09-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570"/>
              <a:ext cx="3085" cy="2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1990" name="Object 5"/>
            <p:cNvGraphicFramePr>
              <a:graphicFrameLocks noChangeAspect="1"/>
            </p:cNvGraphicFramePr>
            <p:nvPr/>
          </p:nvGraphicFramePr>
          <p:xfrm>
            <a:off x="3288" y="2704"/>
            <a:ext cx="24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2" name="Equation" r:id="rId4" imgW="2298700" imgH="228600" progId="Equation.3">
                    <p:embed/>
                  </p:oleObj>
                </mc:Choice>
                <mc:Fallback>
                  <p:oleObj name="Equation" r:id="rId4" imgW="22987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2704"/>
                          <a:ext cx="2412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6"/>
            <p:cNvGraphicFramePr>
              <a:graphicFrameLocks noChangeAspect="1"/>
            </p:cNvGraphicFramePr>
            <p:nvPr/>
          </p:nvGraphicFramePr>
          <p:xfrm>
            <a:off x="3246" y="3521"/>
            <a:ext cx="1266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3" name="Equation" r:id="rId6" imgW="1206500" imgH="228600" progId="Equation.3">
                    <p:embed/>
                  </p:oleObj>
                </mc:Choice>
                <mc:Fallback>
                  <p:oleObj name="Equation" r:id="rId6" imgW="12065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" y="3521"/>
                          <a:ext cx="1266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9.6	Programmable Logic Devices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556000" y="1377950"/>
            <a:ext cx="52038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Implementation of a Full Adder Using a 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 Narrow" panose="020B0606020202030204" pitchFamily="34" charset="0"/>
              </a:rPr>
              <a:t>9.7	Complex Programmable Logic Devices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6934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Basic Architecture of Xilinx XCR3064XL CPLD</a:t>
            </a:r>
            <a:endParaRPr kumimoji="0" lang="en-US" altLang="ko-KR" sz="1800">
              <a:solidFill>
                <a:schemeClr val="tx2"/>
              </a:solidFill>
            </a:endParaRPr>
          </a:p>
        </p:txBody>
      </p:sp>
      <p:pic>
        <p:nvPicPr>
          <p:cNvPr id="43012" name="Picture 4" descr="roth+f09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8329612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755650" y="2032000"/>
            <a:ext cx="4587875" cy="336550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4 Function Blocks: programmable AND-OR array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55650" y="2420938"/>
            <a:ext cx="411321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/>
              <a:t>16 Macrocells per Block: flip-flop and MUXs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88913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 Narrow" panose="020B0606020202030204" pitchFamily="34" charset="0"/>
              </a:rPr>
              <a:t>9.7	Complex Programmable Logic Devices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400175"/>
            <a:ext cx="5486400" cy="809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CPLD Function Block and Macrocell</a:t>
            </a:r>
            <a:r>
              <a:rPr kumimoji="0" lang="en-US" altLang="ko-KR" b="1">
                <a:solidFill>
                  <a:schemeClr val="tx2"/>
                </a:solidFill>
                <a:latin typeface="굴림" panose="020B0600000101010101" pitchFamily="50" charset="-127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</a:rPr>
              <a:t>(A Simplified Version of XCR3064XL)</a:t>
            </a:r>
          </a:p>
        </p:txBody>
      </p:sp>
      <p:pic>
        <p:nvPicPr>
          <p:cNvPr id="44036" name="Picture 4" descr="roth+f09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08238"/>
            <a:ext cx="792162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419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Layout of a Typical FPGA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2268538" y="2189163"/>
            <a:ext cx="4608512" cy="4335462"/>
            <a:chOff x="1429" y="1379"/>
            <a:chExt cx="2903" cy="2731"/>
          </a:xfrm>
        </p:grpSpPr>
        <p:pic>
          <p:nvPicPr>
            <p:cNvPr id="45061" name="Picture 4" descr="roth+f09-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379"/>
              <a:ext cx="2903" cy="2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2" name="Rectangle 5"/>
            <p:cNvSpPr>
              <a:spLocks noChangeArrowheads="1"/>
            </p:cNvSpPr>
            <p:nvPr/>
          </p:nvSpPr>
          <p:spPr bwMode="auto">
            <a:xfrm>
              <a:off x="1882" y="1661"/>
              <a:ext cx="862" cy="13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F0AE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2925" y="1661"/>
              <a:ext cx="409" cy="13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F0AE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019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Simplified Configurable Logic Block (CLB)</a:t>
            </a:r>
          </a:p>
        </p:txBody>
      </p:sp>
      <p:grpSp>
        <p:nvGrpSpPr>
          <p:cNvPr id="46084" name="Group 8"/>
          <p:cNvGrpSpPr>
            <a:grpSpLocks/>
          </p:cNvGrpSpPr>
          <p:nvPr/>
        </p:nvGrpSpPr>
        <p:grpSpPr bwMode="auto">
          <a:xfrm>
            <a:off x="1546225" y="2211388"/>
            <a:ext cx="6121400" cy="4170362"/>
            <a:chOff x="974" y="1393"/>
            <a:chExt cx="3856" cy="2627"/>
          </a:xfrm>
        </p:grpSpPr>
        <p:pic>
          <p:nvPicPr>
            <p:cNvPr id="46085" name="Picture 5" descr="roth+f09-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393"/>
              <a:ext cx="3856" cy="2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371" y="2142"/>
              <a:ext cx="6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3333FF"/>
                  </a:solidFill>
                </a:rPr>
                <a:t>Function Generator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338" y="3385"/>
              <a:ext cx="6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rgbClr val="3333FF"/>
                  </a:solidFill>
                </a:rPr>
                <a:t>Function Generator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74358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Implementation of a Function Generator (Lookup Table, </a:t>
            </a:r>
            <a:r>
              <a:rPr kumimoji="0" lang="en-US" altLang="ko-KR" sz="2000" b="1" i="1">
                <a:solidFill>
                  <a:schemeClr val="tx2"/>
                </a:solidFill>
              </a:rPr>
              <a:t>LUT</a:t>
            </a:r>
            <a:r>
              <a:rPr kumimoji="0" lang="en-US" altLang="ko-KR" sz="200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7108" name="Picture 4" descr="roth+f09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381635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9794" name="Group 114"/>
          <p:cNvGraphicFramePr>
            <a:graphicFrameLocks noGrp="1"/>
          </p:cNvGraphicFramePr>
          <p:nvPr/>
        </p:nvGraphicFramePr>
        <p:xfrm>
          <a:off x="693738" y="2708275"/>
          <a:ext cx="2255837" cy="1901825"/>
        </p:xfrm>
        <a:graphic>
          <a:graphicData uri="http://schemas.openxmlformats.org/drawingml/2006/table">
            <a:tbl>
              <a:tblPr/>
              <a:tblGrid>
                <a:gridCol w="450850"/>
                <a:gridCol w="450850"/>
                <a:gridCol w="452437"/>
                <a:gridCol w="452438"/>
                <a:gridCol w="449262"/>
              </a:tblGrid>
              <a:tr h="335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122" name="Object 112"/>
          <p:cNvGraphicFramePr>
            <a:graphicFrameLocks noChangeAspect="1"/>
          </p:cNvGraphicFramePr>
          <p:nvPr/>
        </p:nvGraphicFramePr>
        <p:xfrm>
          <a:off x="1476375" y="6038850"/>
          <a:ext cx="64087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4" imgW="4216400" imgH="177800" progId="Equation.3">
                  <p:embed/>
                </p:oleObj>
              </mc:Choice>
              <mc:Fallback>
                <p:oleObj name="Equation" r:id="rId4" imgW="4216400" imgH="1778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038850"/>
                        <a:ext cx="640873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495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Decomposition if switching Functions</a:t>
            </a:r>
            <a:endParaRPr kumimoji="0" lang="en-US" altLang="ko-KR" sz="2000">
              <a:solidFill>
                <a:schemeClr val="tx2"/>
              </a:solidFill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900113" y="2708275"/>
          <a:ext cx="5232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3" imgW="3263900" imgH="228600" progId="Equation.3">
                  <p:embed/>
                </p:oleObj>
              </mc:Choice>
              <mc:Fallback>
                <p:oleObj name="Equation" r:id="rId3" imgW="3263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52324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914400" y="3429000"/>
          <a:ext cx="5313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5" imgW="3314700" imgH="673100" progId="Equation.3">
                  <p:embed/>
                </p:oleObj>
              </mc:Choice>
              <mc:Fallback>
                <p:oleObj name="Equation" r:id="rId5" imgW="3314700" imgH="673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53133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976313" y="4849813"/>
          <a:ext cx="61880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7" imgW="3860800" imgH="685800" progId="Equation.3">
                  <p:embed/>
                </p:oleObj>
              </mc:Choice>
              <mc:Fallback>
                <p:oleObj name="Equation" r:id="rId7" imgW="386080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849813"/>
                        <a:ext cx="61880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419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Decomposition if switching Functions</a:t>
            </a:r>
            <a:endParaRPr kumimoji="0" lang="en-US" altLang="ko-KR" sz="2000">
              <a:solidFill>
                <a:schemeClr val="tx2"/>
              </a:solidFill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971550" y="2708275"/>
          <a:ext cx="58229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3632200" imgH="228600" progId="Equation.3">
                  <p:embed/>
                </p:oleObj>
              </mc:Choice>
              <mc:Fallback>
                <p:oleObj name="Equation" r:id="rId3" imgW="3632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58229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7"/>
          <p:cNvGraphicFramePr>
            <a:graphicFrameLocks noChangeAspect="1"/>
          </p:cNvGraphicFramePr>
          <p:nvPr/>
        </p:nvGraphicFramePr>
        <p:xfrm>
          <a:off x="971550" y="3644900"/>
          <a:ext cx="6880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5" imgW="4292600" imgH="685800" progId="Equation.3">
                  <p:embed/>
                </p:oleObj>
              </mc:Choice>
              <mc:Fallback>
                <p:oleObj name="Equation" r:id="rId5" imgW="42926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44900"/>
                        <a:ext cx="68802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8"/>
          <p:cNvGraphicFramePr>
            <a:graphicFrameLocks noChangeAspect="1"/>
          </p:cNvGraphicFramePr>
          <p:nvPr/>
        </p:nvGraphicFramePr>
        <p:xfrm>
          <a:off x="971550" y="5503863"/>
          <a:ext cx="50895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7" imgW="3175000" imgH="228600" progId="Equation.3">
                  <p:embed/>
                </p:oleObj>
              </mc:Choice>
              <mc:Fallback>
                <p:oleObj name="Equation" r:id="rId7" imgW="3175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03863"/>
                        <a:ext cx="50895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6172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Function Expansion Using a Karnaugh Map</a:t>
            </a:r>
          </a:p>
        </p:txBody>
      </p:sp>
      <p:pic>
        <p:nvPicPr>
          <p:cNvPr id="50180" name="Picture 4" descr="roth+f09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6408738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9.8	Field Programmable Gate Arrays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508125"/>
            <a:ext cx="67818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Realization of Five- and Six-Variable Functions 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              with Function Generators</a:t>
            </a:r>
          </a:p>
        </p:txBody>
      </p:sp>
      <p:pic>
        <p:nvPicPr>
          <p:cNvPr id="51204" name="Picture 4" descr="roth+f09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563813"/>
            <a:ext cx="633571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304800" y="1600200"/>
            <a:ext cx="26828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4-to-1 Multiplexer</a:t>
            </a:r>
          </a:p>
        </p:txBody>
      </p:sp>
      <p:graphicFrame>
        <p:nvGraphicFramePr>
          <p:cNvPr id="6148" name="Object 1029"/>
          <p:cNvGraphicFramePr>
            <a:graphicFrameLocks noChangeAspect="1"/>
          </p:cNvGraphicFramePr>
          <p:nvPr/>
        </p:nvGraphicFramePr>
        <p:xfrm>
          <a:off x="2514600" y="5867400"/>
          <a:ext cx="44275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2159000" imgH="228600" progId="Equation.3">
                  <p:embed/>
                </p:oleObj>
              </mc:Choice>
              <mc:Fallback>
                <p:oleObj name="Equation" r:id="rId3" imgW="2159000" imgH="2286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400"/>
                        <a:ext cx="44275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33"/>
          <p:cNvGraphicFramePr>
            <a:graphicFrameLocks noChangeAspect="1"/>
          </p:cNvGraphicFramePr>
          <p:nvPr/>
        </p:nvGraphicFramePr>
        <p:xfrm>
          <a:off x="3033713" y="1989138"/>
          <a:ext cx="307657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비트맵 이미지" r:id="rId5" imgW="3076190" imgH="3238952" progId="Paint.Picture">
                  <p:embed/>
                </p:oleObj>
              </mc:Choice>
              <mc:Fallback>
                <p:oleObj name="비트맵 이미지" r:id="rId5" imgW="3076190" imgH="3238952" progId="Paint.Picture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1989138"/>
                        <a:ext cx="3076575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036"/>
          <p:cNvSpPr txBox="1">
            <a:spLocks noChangeArrowheads="1"/>
          </p:cNvSpPr>
          <p:nvPr/>
        </p:nvSpPr>
        <p:spPr bwMode="auto">
          <a:xfrm>
            <a:off x="2819400" y="5410200"/>
            <a:ext cx="37338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Logic equation </a:t>
            </a:r>
            <a:r>
              <a:rPr kumimoji="0" lang="en-US" altLang="ko-KR" sz="1800">
                <a:latin typeface="Times New Roman" panose="02020603050405020304" pitchFamily="18" charset="0"/>
              </a:rPr>
              <a:t>for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the 4-to-1 MUX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Dscf0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/>
        </p:nvGraphicFramePr>
        <p:xfrm>
          <a:off x="3348038" y="1844675"/>
          <a:ext cx="2343150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비트맵 이미지" r:id="rId3" imgW="2343477" imgH="3533333" progId="Paint.Picture">
                  <p:embed/>
                </p:oleObj>
              </mc:Choice>
              <mc:Fallback>
                <p:oleObj name="비트맵 이미지" r:id="rId3" imgW="2343477" imgH="3533333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44675"/>
                        <a:ext cx="2343150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4"/>
          <p:cNvGraphicFramePr>
            <a:graphicFrameLocks noChangeAspect="1"/>
          </p:cNvGraphicFramePr>
          <p:nvPr/>
        </p:nvGraphicFramePr>
        <p:xfrm>
          <a:off x="1908175" y="5661025"/>
          <a:ext cx="50403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2743200" imgH="457200" progId="Equation.3">
                  <p:embed/>
                </p:oleObj>
              </mc:Choice>
              <mc:Fallback>
                <p:oleObj name="Equation" r:id="rId5" imgW="2743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61025"/>
                        <a:ext cx="504031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2743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8-to-1</a:t>
            </a:r>
            <a:r>
              <a:rPr kumimoji="0" lang="en-US" altLang="ko-KR" sz="2000"/>
              <a:t> </a:t>
            </a:r>
            <a:r>
              <a:rPr kumimoji="0" lang="en-US" altLang="ko-KR" sz="2000">
                <a:solidFill>
                  <a:schemeClr val="tx2"/>
                </a:solidFill>
              </a:rPr>
              <a:t>Multiplexer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2590800" y="5195888"/>
            <a:ext cx="37338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Logic equation </a:t>
            </a:r>
            <a:r>
              <a:rPr kumimoji="0" lang="en-US" altLang="ko-KR" sz="1800">
                <a:latin typeface="Times New Roman" panose="02020603050405020304" pitchFamily="18" charset="0"/>
              </a:rPr>
              <a:t>for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the 8-to-1 MUX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2843213" y="1844675"/>
          <a:ext cx="28003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비트맵 이미지" r:id="rId3" imgW="2800741" imgH="3238952" progId="Paint.Picture">
                  <p:embed/>
                </p:oleObj>
              </mc:Choice>
              <mc:Fallback>
                <p:oleObj name="비트맵 이미지" r:id="rId3" imgW="2800741" imgH="3238952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44675"/>
                        <a:ext cx="28003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4"/>
          <p:cNvGraphicFramePr>
            <a:graphicFrameLocks noChangeAspect="1"/>
          </p:cNvGraphicFramePr>
          <p:nvPr/>
        </p:nvGraphicFramePr>
        <p:xfrm>
          <a:off x="2286000" y="5562600"/>
          <a:ext cx="16144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787400" imgH="457200" progId="Equation.3">
                  <p:embed/>
                </p:oleObj>
              </mc:Choice>
              <mc:Fallback>
                <p:oleObj name="Equation" r:id="rId5" imgW="7874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16144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2667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2</a:t>
            </a:r>
            <a:r>
              <a:rPr kumimoji="0" lang="en-US" altLang="ko-KR" sz="2000" b="1" i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ko-KR" sz="2000">
                <a:solidFill>
                  <a:schemeClr val="tx2"/>
                </a:solidFill>
              </a:rPr>
              <a:t>-to-1</a:t>
            </a:r>
            <a:r>
              <a:rPr kumimoji="0" lang="en-US" altLang="ko-KR" sz="2000"/>
              <a:t> </a:t>
            </a:r>
            <a:r>
              <a:rPr kumimoji="0" lang="en-US" altLang="ko-KR" sz="2000">
                <a:solidFill>
                  <a:schemeClr val="tx2"/>
                </a:solidFill>
              </a:rPr>
              <a:t>Multiplexer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362200" y="5181600"/>
            <a:ext cx="38862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Logic equation </a:t>
            </a:r>
            <a:r>
              <a:rPr kumimoji="0" lang="en-US" altLang="ko-KR" sz="1800">
                <a:latin typeface="Times New Roman" panose="02020603050405020304" pitchFamily="18" charset="0"/>
              </a:rPr>
              <a:t>for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the 2</a:t>
            </a:r>
            <a:r>
              <a:rPr kumimoji="0" lang="en-US" altLang="ko-KR" sz="1800" baseline="30000">
                <a:solidFill>
                  <a:schemeClr val="tx2"/>
                </a:solidFill>
                <a:latin typeface="Times New Roman" panose="02020603050405020304" pitchFamily="18" charset="0"/>
              </a:rPr>
              <a:t> n</a:t>
            </a:r>
            <a:r>
              <a:rPr kumimoji="0" lang="en-US" altLang="ko-KR" sz="1800">
                <a:solidFill>
                  <a:schemeClr val="tx2"/>
                </a:solidFill>
                <a:latin typeface="Times New Roman" panose="02020603050405020304" pitchFamily="18" charset="0"/>
              </a:rPr>
              <a:t> - to - 1 MUX</a:t>
            </a:r>
          </a:p>
        </p:txBody>
      </p:sp>
      <p:sp>
        <p:nvSpPr>
          <p:cNvPr id="8199" name="Text Box 19"/>
          <p:cNvSpPr txBox="1">
            <a:spLocks noChangeArrowheads="1"/>
          </p:cNvSpPr>
          <p:nvPr/>
        </p:nvSpPr>
        <p:spPr bwMode="auto">
          <a:xfrm>
            <a:off x="4114800" y="5715000"/>
            <a:ext cx="4191000" cy="763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i="1">
                <a:solidFill>
                  <a:schemeClr val="tx2"/>
                </a:solidFill>
                <a:latin typeface="Times New Roman" panose="02020603050405020304" pitchFamily="18" charset="0"/>
              </a:rPr>
              <a:t>m</a:t>
            </a:r>
            <a:r>
              <a:rPr kumimoji="0" lang="en-US" altLang="ko-KR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k 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: minterm of the </a:t>
            </a:r>
            <a:r>
              <a:rPr kumimoji="0" lang="en-US" altLang="ko-KR" i="1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 control variables </a:t>
            </a:r>
            <a:r>
              <a:rPr kumimoji="0" lang="en-US" altLang="ko-KR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	</a:t>
            </a:r>
          </a:p>
          <a:p>
            <a:pPr latinLnBrk="0"/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kumimoji="0" lang="en-US" altLang="ko-KR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altLang="ko-KR">
                <a:solidFill>
                  <a:schemeClr val="tx2"/>
                </a:solidFill>
                <a:latin typeface="Times New Roman" panose="02020603050405020304" pitchFamily="18" charset="0"/>
              </a:rPr>
              <a:t>  : corresponding data input</a:t>
            </a:r>
          </a:p>
          <a:p>
            <a:pPr latinLnBrk="0"/>
            <a:r>
              <a:rPr kumimoji="0" lang="en-US" altLang="ko-KR" sz="1800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sp>
        <p:nvSpPr>
          <p:cNvPr id="9219" name="Text Box 1037"/>
          <p:cNvSpPr txBox="1">
            <a:spLocks noChangeArrowheads="1"/>
          </p:cNvSpPr>
          <p:nvPr/>
        </p:nvSpPr>
        <p:spPr bwMode="auto">
          <a:xfrm>
            <a:off x="304800" y="1600200"/>
            <a:ext cx="4495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Logic Diagram for 8-to-1 MUX</a:t>
            </a:r>
          </a:p>
        </p:txBody>
      </p:sp>
      <p:pic>
        <p:nvPicPr>
          <p:cNvPr id="9220" name="Picture 1038" descr="roth+f09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436813"/>
            <a:ext cx="7242175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7813" y="1984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9900"/>
                </a:solidFill>
                <a:latin typeface="Arial" panose="020B0604020202020204" pitchFamily="34" charset="0"/>
              </a:rPr>
              <a:t>9.2	Multiplexers</a:t>
            </a:r>
          </a:p>
        </p:txBody>
      </p:sp>
      <p:pic>
        <p:nvPicPr>
          <p:cNvPr id="10243" name="Picture 1037" descr="roth+f0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74963"/>
            <a:ext cx="77612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1038"/>
          <p:cNvSpPr txBox="1">
            <a:spLocks noChangeArrowheads="1"/>
          </p:cNvSpPr>
          <p:nvPr/>
        </p:nvSpPr>
        <p:spPr bwMode="auto">
          <a:xfrm>
            <a:off x="304800" y="1600200"/>
            <a:ext cx="59959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Quadruple 2-to-1 Multiplexer Used to Select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1856</Words>
  <Application>Microsoft Office PowerPoint</Application>
  <PresentationFormat>화면 슬라이드 쇼(4:3)</PresentationFormat>
  <Paragraphs>1096</Paragraphs>
  <Slides>50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50</vt:i4>
      </vt:variant>
    </vt:vector>
  </HeadingPairs>
  <TitlesOfParts>
    <vt:vector size="58" baseType="lpstr">
      <vt:lpstr>Arial</vt:lpstr>
      <vt:lpstr>굴림</vt:lpstr>
      <vt:lpstr>맑은 고딕</vt:lpstr>
      <vt:lpstr>Arial Narrow</vt:lpstr>
      <vt:lpstr>Times New Roman</vt:lpstr>
      <vt:lpstr>기본 디자인</vt:lpstr>
      <vt:lpstr>Microsoft Equation 3.0</vt:lpstr>
      <vt:lpstr>비트맵 이미지</vt:lpstr>
      <vt:lpstr>PowerPoint 프레젠테이션</vt:lpstr>
      <vt:lpstr>Objectives</vt:lpstr>
      <vt:lpstr>9.1  Introduction</vt:lpstr>
      <vt:lpstr>9.2 Multiplexers</vt:lpstr>
      <vt:lpstr>9.2 Multiplexers</vt:lpstr>
      <vt:lpstr>9.2 Multiplexers</vt:lpstr>
      <vt:lpstr>9.2 Multiplexers</vt:lpstr>
      <vt:lpstr>9.2 Multiplexers</vt:lpstr>
      <vt:lpstr>9.2 Multiplexers</vt:lpstr>
      <vt:lpstr>9.2 Multiplexers</vt:lpstr>
      <vt:lpstr>9.3 Three-State Buffers</vt:lpstr>
      <vt:lpstr>9.3 Three-State Buffers</vt:lpstr>
      <vt:lpstr>9.3 Three-State Buffers</vt:lpstr>
      <vt:lpstr>9.3 Three-State Buffers</vt:lpstr>
      <vt:lpstr>9.3 Three-State Buffers</vt:lpstr>
      <vt:lpstr>9.3 Three-State Buffers</vt:lpstr>
      <vt:lpstr>9.3 Three-State Buffers</vt:lpstr>
      <vt:lpstr>9.4 Decoders and Encoders</vt:lpstr>
      <vt:lpstr>9.4 Decoders and Encoders</vt:lpstr>
      <vt:lpstr>9.4 Decoders and Encoders</vt:lpstr>
      <vt:lpstr>9.4 Decoders and Encoders</vt:lpstr>
      <vt:lpstr>9.4 Decoders and Encoders</vt:lpstr>
      <vt:lpstr>9.5 Read-Only Memories</vt:lpstr>
      <vt:lpstr>9.5 Read-Only Memories</vt:lpstr>
      <vt:lpstr>9.5 Read-Only Memories</vt:lpstr>
      <vt:lpstr>9.5 Read-Only Memories</vt:lpstr>
      <vt:lpstr>9.5 Read-Only Memories</vt:lpstr>
      <vt:lpstr>9.5 Read-Only Memories</vt:lpstr>
      <vt:lpstr>9.5 Read-Only Memories</vt:lpstr>
      <vt:lpstr>9.5 Read-Only Memories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9.6 Programmable Logic Devices</vt:lpstr>
      <vt:lpstr>9.7 Complex Programmable Logic Devices</vt:lpstr>
      <vt:lpstr>9.7 Complex Programmable Logic Devices</vt:lpstr>
      <vt:lpstr>9.8 Field Programmable Gate Arrays</vt:lpstr>
      <vt:lpstr>9.8 Field Programmable Gate Arrays</vt:lpstr>
      <vt:lpstr>9.8 Field Programmable Gate Arrays</vt:lpstr>
      <vt:lpstr>9.8 Field Programmable Gate Arrays</vt:lpstr>
      <vt:lpstr>9.8 Field Programmable Gate Arrays</vt:lpstr>
      <vt:lpstr>9.8 Field Programmable Gate Arrays</vt:lpstr>
      <vt:lpstr>9.8 Field Programmable Gate Arrays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</dc:title>
  <dc:creator>Jongman Cho</dc:creator>
  <cp:lastModifiedBy>Jongman Cho</cp:lastModifiedBy>
  <cp:revision>175</cp:revision>
  <dcterms:created xsi:type="dcterms:W3CDTF">2003-08-14T08:31:30Z</dcterms:created>
  <dcterms:modified xsi:type="dcterms:W3CDTF">2016-04-01T05:56:42Z</dcterms:modified>
</cp:coreProperties>
</file>