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3" r:id="rId4"/>
    <p:sldId id="286" r:id="rId5"/>
    <p:sldId id="287" r:id="rId6"/>
    <p:sldId id="288" r:id="rId7"/>
    <p:sldId id="280" r:id="rId8"/>
    <p:sldId id="258" r:id="rId9"/>
    <p:sldId id="293" r:id="rId10"/>
    <p:sldId id="259" r:id="rId11"/>
    <p:sldId id="260" r:id="rId12"/>
    <p:sldId id="261" r:id="rId13"/>
    <p:sldId id="262" r:id="rId14"/>
    <p:sldId id="295" r:id="rId15"/>
    <p:sldId id="296" r:id="rId16"/>
    <p:sldId id="294" r:id="rId17"/>
    <p:sldId id="263" r:id="rId18"/>
    <p:sldId id="284" r:id="rId19"/>
    <p:sldId id="289" r:id="rId20"/>
    <p:sldId id="292" r:id="rId21"/>
  </p:sldIdLst>
  <p:sldSz cx="9144000" cy="6858000" type="screen4x3"/>
  <p:notesSz cx="6858000" cy="914400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anose="020B0600000101010101" pitchFamily="50" charset="-127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EDF0AE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7217" autoAdjust="0"/>
  </p:normalViewPr>
  <p:slideViewPr>
    <p:cSldViewPr showGuides="1">
      <p:cViewPr varScale="1">
        <p:scale>
          <a:sx n="125" d="100"/>
          <a:sy n="125" d="100"/>
        </p:scale>
        <p:origin x="6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6B93F-A1ED-4FD4-A8B8-1F2FE710DF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893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3852E-4303-4DE8-BBD0-4058DEE63B3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5285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7A5BF-6CB5-4FAA-9F4A-B182E6C5A4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4394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제목 및 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F8045D-B4F7-4CC9-8895-30217E99497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924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9A4DE-8D75-452F-A7E1-FD23634C6C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5177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B6B79F-8CDF-4B6E-BF71-29095C0A4C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76407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9B7695-C46F-4B50-913B-A1BC8C45B3B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987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0E04C-B516-4264-B60B-89DAD6BC30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9285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3CDEC-AA84-4C36-B514-B332C29D8E3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08612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B2FE-B438-4B22-945E-DA31A5C00E8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354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8D25A-04FE-4F2D-9AD3-767C2B5206B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30989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314BF9-B4C3-486E-8E03-5B4457EFDFC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9903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latinLnBrk="1" hangingPunct="1">
              <a:defRPr sz="14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sz="1400" smtClean="0"/>
            </a:lvl1pPr>
          </a:lstStyle>
          <a:p>
            <a:pPr>
              <a:defRPr/>
            </a:pPr>
            <a:fld id="{7AAD9488-4ED2-40DC-B3C5-996E2659BBA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3333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/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8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jpeg"/><Relationship Id="rId5" Type="http://schemas.openxmlformats.org/officeDocument/2006/relationships/image" Target="../media/image17.wmf"/><Relationship Id="rId4" Type="http://schemas.openxmlformats.org/officeDocument/2006/relationships/oleObject" Target="../embeddings/oleObject7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ChangeArrowheads="1"/>
          </p:cNvSpPr>
          <p:nvPr/>
        </p:nvSpPr>
        <p:spPr bwMode="auto">
          <a:xfrm>
            <a:off x="395288" y="322263"/>
            <a:ext cx="83820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ko-KR" sz="4000">
                <a:solidFill>
                  <a:srgbClr val="0033CC"/>
                </a:solidFill>
                <a:latin typeface="Arial" panose="020B0604020202020204" pitchFamily="34" charset="0"/>
              </a:rPr>
              <a:t>UNIT 8</a:t>
            </a:r>
            <a:r>
              <a:rPr lang="en-US" altLang="ko-KR" sz="4000">
                <a:solidFill>
                  <a:srgbClr val="EC8C00"/>
                </a:solidFill>
                <a:latin typeface="Arial" panose="020B0604020202020204" pitchFamily="34" charset="0"/>
              </a:rPr>
              <a:t/>
            </a:r>
            <a:br>
              <a:rPr lang="en-US" altLang="ko-KR" sz="4000">
                <a:solidFill>
                  <a:srgbClr val="EC8C00"/>
                </a:solidFill>
                <a:latin typeface="Arial" panose="020B0604020202020204" pitchFamily="34" charset="0"/>
              </a:rPr>
            </a:br>
            <a:r>
              <a:rPr lang="en-US" altLang="ko-KR" sz="4000">
                <a:solidFill>
                  <a:srgbClr val="EC8C00"/>
                </a:solidFill>
                <a:latin typeface="Arial" panose="020B0604020202020204" pitchFamily="34" charset="0"/>
              </a:rPr>
              <a:t/>
            </a:r>
            <a:br>
              <a:rPr lang="en-US" altLang="ko-KR" sz="4000">
                <a:solidFill>
                  <a:srgbClr val="EC8C00"/>
                </a:solidFill>
                <a:latin typeface="Arial" panose="020B0604020202020204" pitchFamily="34" charset="0"/>
              </a:rPr>
            </a:br>
            <a:r>
              <a:rPr lang="en-US" altLang="ko-KR" sz="4000">
                <a:solidFill>
                  <a:srgbClr val="CC0000"/>
                </a:solidFill>
                <a:latin typeface="Arial" panose="020B0604020202020204" pitchFamily="34" charset="0"/>
              </a:rPr>
              <a:t>Combinational Circuit Design and Simulation Using Gate 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3708400" y="2924175"/>
            <a:ext cx="4738688" cy="306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spcBef>
                <a:spcPct val="20000"/>
              </a:spcBef>
              <a:buChar char="•"/>
              <a:tabLst>
                <a:tab pos="627063" algn="l"/>
              </a:tabLst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tabLst>
                <a:tab pos="627063" algn="l"/>
              </a:tabLst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tabLst>
                <a:tab pos="627063" algn="l"/>
              </a:tabLst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627063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Objectives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Study Guide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	Review of Combinational Circuit Design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	Design of Circuits with Limited Gate Fan-in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8.3	</a:t>
            </a: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</a:rPr>
              <a:t>Gate delays and Timing Diagrams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8.4	Hazards in Combinational Logic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8.5	Simulation and Testing of Logic Circuits</a:t>
            </a:r>
          </a:p>
          <a:p>
            <a:pPr eaLnBrk="1" latinLnBrk="0" hangingPunct="1">
              <a:spcBef>
                <a:spcPct val="0"/>
              </a:spcBef>
              <a:buFontTx/>
              <a:buNone/>
            </a:pPr>
            <a:r>
              <a:rPr kumimoji="0" lang="en-US" altLang="ko-KR" sz="160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2052" name="Picture 7" descr="Book 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3429000"/>
            <a:ext cx="1703387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188913"/>
            <a:ext cx="9144000" cy="960437"/>
          </a:xfrm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pic>
        <p:nvPicPr>
          <p:cNvPr id="11267" name="Picture 19" descr="roth+f08-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8329613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20"/>
          <p:cNvSpPr txBox="1">
            <a:spLocks noChangeArrowheads="1"/>
          </p:cNvSpPr>
          <p:nvPr/>
        </p:nvSpPr>
        <p:spPr bwMode="auto">
          <a:xfrm>
            <a:off x="3395663" y="4724400"/>
            <a:ext cx="2243137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Types of Hazards</a:t>
            </a:r>
          </a:p>
        </p:txBody>
      </p:sp>
      <p:sp>
        <p:nvSpPr>
          <p:cNvPr id="11269" name="Oval 22"/>
          <p:cNvSpPr>
            <a:spLocks noChangeArrowheads="1"/>
          </p:cNvSpPr>
          <p:nvPr/>
        </p:nvSpPr>
        <p:spPr bwMode="auto">
          <a:xfrm>
            <a:off x="827088" y="3284538"/>
            <a:ext cx="865187" cy="5048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1270" name="Oval 23"/>
          <p:cNvSpPr>
            <a:spLocks noChangeArrowheads="1"/>
          </p:cNvSpPr>
          <p:nvPr/>
        </p:nvSpPr>
        <p:spPr bwMode="auto">
          <a:xfrm>
            <a:off x="2916238" y="2565400"/>
            <a:ext cx="865187" cy="504825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1271" name="Oval 24"/>
          <p:cNvSpPr>
            <a:spLocks noChangeArrowheads="1"/>
          </p:cNvSpPr>
          <p:nvPr/>
        </p:nvSpPr>
        <p:spPr bwMode="auto">
          <a:xfrm>
            <a:off x="5219700" y="2565400"/>
            <a:ext cx="576263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1272" name="Oval 25"/>
          <p:cNvSpPr>
            <a:spLocks noChangeArrowheads="1"/>
          </p:cNvSpPr>
          <p:nvPr/>
        </p:nvSpPr>
        <p:spPr bwMode="auto">
          <a:xfrm>
            <a:off x="7451725" y="2565400"/>
            <a:ext cx="576263" cy="1295400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7" descr="roth+f08-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850" y="1752600"/>
            <a:ext cx="5943600" cy="500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59"/>
          <p:cNvSpPr txBox="1">
            <a:spLocks noChangeArrowheads="1"/>
          </p:cNvSpPr>
          <p:nvPr/>
        </p:nvSpPr>
        <p:spPr bwMode="auto">
          <a:xfrm>
            <a:off x="304800" y="1360488"/>
            <a:ext cx="29337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Detection of a 1-Hazard</a:t>
            </a:r>
          </a:p>
        </p:txBody>
      </p:sp>
      <p:sp>
        <p:nvSpPr>
          <p:cNvPr id="12292" name="Rectangle 62"/>
          <p:cNvSpPr>
            <a:spLocks noGrp="1" noChangeArrowheads="1"/>
          </p:cNvSpPr>
          <p:nvPr>
            <p:ph type="title" sz="quarter"/>
          </p:nvPr>
        </p:nvSpPr>
        <p:spPr>
          <a:xfrm>
            <a:off x="0" y="188913"/>
            <a:ext cx="9144000" cy="960437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sp>
        <p:nvSpPr>
          <p:cNvPr id="12293" name="Text Box 63"/>
          <p:cNvSpPr txBox="1">
            <a:spLocks noChangeArrowheads="1"/>
          </p:cNvSpPr>
          <p:nvPr/>
        </p:nvSpPr>
        <p:spPr bwMode="auto">
          <a:xfrm>
            <a:off x="323850" y="1773238"/>
            <a:ext cx="4824413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Assume: Each gate has 10 ns pro. delay time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r>
              <a:rPr kumimoji="0" lang="en-US" altLang="ko-KR" sz="18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kumimoji="0" lang="en-US" altLang="ko-KR" sz="1800" b="1" i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= 1</a:t>
            </a:r>
          </a:p>
        </p:txBody>
      </p:sp>
      <p:sp>
        <p:nvSpPr>
          <p:cNvPr id="12294" name="Oval 64"/>
          <p:cNvSpPr>
            <a:spLocks noChangeArrowheads="1"/>
          </p:cNvSpPr>
          <p:nvPr/>
        </p:nvSpPr>
        <p:spPr bwMode="auto">
          <a:xfrm>
            <a:off x="7453313" y="2924175"/>
            <a:ext cx="935037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2295" name="Oval 65"/>
          <p:cNvSpPr>
            <a:spLocks noChangeArrowheads="1"/>
          </p:cNvSpPr>
          <p:nvPr/>
        </p:nvSpPr>
        <p:spPr bwMode="auto">
          <a:xfrm>
            <a:off x="5435600" y="6092825"/>
            <a:ext cx="935038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2296" name="Text Box 66"/>
          <p:cNvSpPr txBox="1">
            <a:spLocks noChangeArrowheads="1"/>
          </p:cNvSpPr>
          <p:nvPr/>
        </p:nvSpPr>
        <p:spPr bwMode="auto">
          <a:xfrm>
            <a:off x="395288" y="4076700"/>
            <a:ext cx="3455987" cy="64135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Hazard occurs when </a:t>
            </a:r>
            <a:r>
              <a:rPr kumimoji="0" lang="en-US" altLang="ko-KR" sz="1800" b="1" i="1">
                <a:solidFill>
                  <a:schemeClr val="tx2"/>
                </a:solidFill>
                <a:latin typeface="Times New Roman" panose="02020603050405020304" pitchFamily="18" charset="0"/>
              </a:rPr>
              <a:t>B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changes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while </a:t>
            </a:r>
            <a:r>
              <a:rPr kumimoji="0" lang="en-US" altLang="ko-KR" sz="1800" b="1" i="1">
                <a:solidFill>
                  <a:schemeClr val="tx2"/>
                </a:solidFill>
                <a:latin typeface="Times New Roman" panose="02020603050405020304" pitchFamily="18" charset="0"/>
              </a:rPr>
              <a:t>A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= </a:t>
            </a:r>
            <a:r>
              <a:rPr kumimoji="0" lang="en-US" altLang="ko-KR" sz="1800" b="1" i="1">
                <a:solidFill>
                  <a:schemeClr val="tx2"/>
                </a:solidFill>
                <a:latin typeface="Times New Roman" panose="02020603050405020304" pitchFamily="18" charset="0"/>
              </a:rPr>
              <a:t>C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= 1</a:t>
            </a:r>
          </a:p>
        </p:txBody>
      </p:sp>
      <p:sp>
        <p:nvSpPr>
          <p:cNvPr id="12297" name="Line 67"/>
          <p:cNvSpPr>
            <a:spLocks noChangeShapeType="1"/>
          </p:cNvSpPr>
          <p:nvPr/>
        </p:nvSpPr>
        <p:spPr bwMode="auto">
          <a:xfrm>
            <a:off x="3851275" y="4724400"/>
            <a:ext cx="1944688" cy="1368425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298" name="Line 68"/>
          <p:cNvSpPr>
            <a:spLocks noChangeShapeType="1"/>
          </p:cNvSpPr>
          <p:nvPr/>
        </p:nvSpPr>
        <p:spPr bwMode="auto">
          <a:xfrm flipV="1">
            <a:off x="3851275" y="3141663"/>
            <a:ext cx="3025775" cy="1079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4" descr="roth+f08-09"/>
          <p:cNvPicPr>
            <a:picLocks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2209800"/>
            <a:ext cx="6781800" cy="2994025"/>
          </a:xfrm>
          <a:noFill/>
        </p:spPr>
      </p:pic>
      <p:sp>
        <p:nvSpPr>
          <p:cNvPr id="13315" name="Text Box 25"/>
          <p:cNvSpPr txBox="1">
            <a:spLocks noChangeArrowheads="1"/>
          </p:cNvSpPr>
          <p:nvPr/>
        </p:nvSpPr>
        <p:spPr bwMode="auto">
          <a:xfrm>
            <a:off x="755650" y="1484313"/>
            <a:ext cx="35433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Circuit with Hazard Removed</a:t>
            </a:r>
          </a:p>
        </p:txBody>
      </p:sp>
      <p:sp>
        <p:nvSpPr>
          <p:cNvPr id="13316" name="Rectangle 26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sp>
        <p:nvSpPr>
          <p:cNvPr id="13317" name="AutoShape 28"/>
          <p:cNvSpPr>
            <a:spLocks noChangeArrowheads="1"/>
          </p:cNvSpPr>
          <p:nvPr/>
        </p:nvSpPr>
        <p:spPr bwMode="auto">
          <a:xfrm>
            <a:off x="7092950" y="3429000"/>
            <a:ext cx="431800" cy="1008063"/>
          </a:xfrm>
          <a:prstGeom prst="flowChartAlternateProcess">
            <a:avLst/>
          </a:prstGeom>
          <a:noFill/>
          <a:ln w="1587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13318" name="AutoShape 29"/>
          <p:cNvSpPr>
            <a:spLocks noChangeArrowheads="1"/>
          </p:cNvSpPr>
          <p:nvPr/>
        </p:nvSpPr>
        <p:spPr bwMode="auto">
          <a:xfrm>
            <a:off x="5076825" y="4652963"/>
            <a:ext cx="358775" cy="360362"/>
          </a:xfrm>
          <a:prstGeom prst="flowChartAlternateProcess">
            <a:avLst/>
          </a:prstGeom>
          <a:solidFill>
            <a:srgbClr val="FFFF99">
              <a:alpha val="38039"/>
            </a:srgbClr>
          </a:solidFill>
          <a:ln w="158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/>
          <p:cNvSpPr txBox="1">
            <a:spLocks noChangeArrowheads="1"/>
          </p:cNvSpPr>
          <p:nvPr/>
        </p:nvSpPr>
        <p:spPr bwMode="auto">
          <a:xfrm>
            <a:off x="152400" y="1284288"/>
            <a:ext cx="3638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Detection of a Static 0-Hazard</a:t>
            </a:r>
          </a:p>
        </p:txBody>
      </p:sp>
      <p:sp>
        <p:nvSpPr>
          <p:cNvPr id="14339" name="Rectangle 17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pic>
        <p:nvPicPr>
          <p:cNvPr id="14340" name="Picture 19" descr="D:\Document\Lecture\UnderGraduate\DigitalLogicDesign\Fundamentals of Logic Design\Roth JPEGS - book art\Chapter 08\roth+f08-10-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3" y="2143125"/>
            <a:ext cx="55753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341" name="Object 16"/>
          <p:cNvGraphicFramePr>
            <a:graphicFrameLocks noChangeAspect="1"/>
          </p:cNvGraphicFramePr>
          <p:nvPr/>
        </p:nvGraphicFramePr>
        <p:xfrm>
          <a:off x="785813" y="1928813"/>
          <a:ext cx="34290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4" imgW="1955800" imgH="190500" progId="Equation.3">
                  <p:embed/>
                </p:oleObj>
              </mc:Choice>
              <mc:Fallback>
                <p:oleObj name="Equation" r:id="rId4" imgW="1955800" imgH="1905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928813"/>
                        <a:ext cx="3429000" cy="33337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직사각형 9"/>
          <p:cNvSpPr/>
          <p:nvPr/>
        </p:nvSpPr>
        <p:spPr>
          <a:xfrm>
            <a:off x="2714625" y="2736850"/>
            <a:ext cx="1143000" cy="214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4857750" y="2928938"/>
            <a:ext cx="1285875" cy="214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286500" y="3286125"/>
            <a:ext cx="128587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4643438" y="4857750"/>
            <a:ext cx="128587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3429000" y="5072063"/>
            <a:ext cx="1285875" cy="4286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5"/>
          <p:cNvSpPr txBox="1">
            <a:spLocks noChangeArrowheads="1"/>
          </p:cNvSpPr>
          <p:nvPr/>
        </p:nvSpPr>
        <p:spPr bwMode="auto">
          <a:xfrm>
            <a:off x="152400" y="1284288"/>
            <a:ext cx="3638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Detection of a Static 0-Hazard</a:t>
            </a:r>
          </a:p>
        </p:txBody>
      </p:sp>
      <p:sp>
        <p:nvSpPr>
          <p:cNvPr id="15363" name="Rectangle 17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grpSp>
        <p:nvGrpSpPr>
          <p:cNvPr id="15364" name="그룹 14"/>
          <p:cNvGrpSpPr>
            <a:grpSpLocks/>
          </p:cNvGrpSpPr>
          <p:nvPr/>
        </p:nvGrpSpPr>
        <p:grpSpPr bwMode="auto">
          <a:xfrm>
            <a:off x="5572125" y="1357313"/>
            <a:ext cx="3429000" cy="2214562"/>
            <a:chOff x="1928794" y="2143116"/>
            <a:chExt cx="5643602" cy="3733800"/>
          </a:xfrm>
        </p:grpSpPr>
        <p:pic>
          <p:nvPicPr>
            <p:cNvPr id="15370" name="Picture 19" descr="D:\Document\Lecture\UnderGraduate\DigitalLogicDesign\Fundamentals of Logic Design\Roth JPEGS - book art\Chapter 08\roth+f08-10-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8794" y="2143116"/>
              <a:ext cx="5575300" cy="3733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직사각형 9"/>
            <p:cNvSpPr/>
            <p:nvPr/>
          </p:nvSpPr>
          <p:spPr>
            <a:xfrm>
              <a:off x="2715241" y="2737312"/>
              <a:ext cx="1141783" cy="214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857720" y="2930025"/>
              <a:ext cx="1285487" cy="21412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6286909" y="3286006"/>
              <a:ext cx="1285487" cy="428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643472" y="4857148"/>
              <a:ext cx="1285487" cy="428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428529" y="5071272"/>
              <a:ext cx="1285487" cy="4282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1" hangingPunct="1">
                <a:defRPr/>
              </a:pPr>
              <a:endParaRPr lang="ko-KR" altLang="en-US"/>
            </a:p>
          </p:txBody>
        </p:sp>
      </p:grpSp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785813" y="1785938"/>
          <a:ext cx="27146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Equation" r:id="rId4" imgW="1955800" imgH="190500" progId="Equation.3">
                  <p:embed/>
                </p:oleObj>
              </mc:Choice>
              <mc:Fallback>
                <p:oleObj name="Equation" r:id="rId4" imgW="1955800" imgH="190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785938"/>
                        <a:ext cx="2714625" cy="26352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66" name="Picture 3" descr="D:\Document\Lecture\UnderGraduate\DigitalLogicDesign\Fundamentals of Logic Design\Roth JPEGS - book art\Chapter 08\roth+f08-10-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500313"/>
            <a:ext cx="3429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5367" name="Object 4"/>
          <p:cNvGraphicFramePr>
            <a:graphicFrameLocks noChangeAspect="1"/>
          </p:cNvGraphicFramePr>
          <p:nvPr/>
        </p:nvGraphicFramePr>
        <p:xfrm>
          <a:off x="1143000" y="2071688"/>
          <a:ext cx="24257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tion" r:id="rId7" imgW="1383699" imgH="177723" progId="Equation.3">
                  <p:embed/>
                </p:oleObj>
              </mc:Choice>
              <mc:Fallback>
                <p:oleObj name="Equation" r:id="rId7" imgW="1383699" imgH="177723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071688"/>
                        <a:ext cx="2425700" cy="31115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5500688" y="3929063"/>
            <a:ext cx="3198812" cy="1016000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Four pairs of adjacent 0’s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that are not covered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by a common loop</a:t>
            </a:r>
          </a:p>
        </p:txBody>
      </p:sp>
      <p:sp>
        <p:nvSpPr>
          <p:cNvPr id="17" name="오른쪽 화살표 16"/>
          <p:cNvSpPr/>
          <p:nvPr/>
        </p:nvSpPr>
        <p:spPr>
          <a:xfrm rot="10800000">
            <a:off x="5143500" y="4143375"/>
            <a:ext cx="285750" cy="5000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1" hangingPunct="1">
              <a:defRPr/>
            </a:pPr>
            <a:endParaRPr lang="ko-KR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5"/>
          <p:cNvSpPr txBox="1">
            <a:spLocks noChangeArrowheads="1"/>
          </p:cNvSpPr>
          <p:nvPr/>
        </p:nvSpPr>
        <p:spPr bwMode="auto">
          <a:xfrm>
            <a:off x="152400" y="1284288"/>
            <a:ext cx="3638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Detection of a Static 0-Hazard</a:t>
            </a:r>
          </a:p>
        </p:txBody>
      </p:sp>
      <p:sp>
        <p:nvSpPr>
          <p:cNvPr id="16387" name="Rectangle 17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pic>
        <p:nvPicPr>
          <p:cNvPr id="16388" name="Picture 3" descr="D:\Document\Lecture\UnderGraduate\DigitalLogicDesign\Fundamentals of Logic Design\Roth JPEGS - book art\Chapter 08\roth+f08-10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2643188"/>
            <a:ext cx="55753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18"/>
          <p:cNvSpPr txBox="1">
            <a:spLocks noChangeArrowheads="1"/>
          </p:cNvSpPr>
          <p:nvPr/>
        </p:nvSpPr>
        <p:spPr bwMode="auto">
          <a:xfrm>
            <a:off x="285750" y="1714500"/>
            <a:ext cx="4572000" cy="646113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What happens if </a:t>
            </a:r>
            <a:r>
              <a:rPr kumimoji="0" lang="en-US" altLang="ko-KR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changes from 0 to I when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=0,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=1,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=0</a:t>
            </a:r>
          </a:p>
        </p:txBody>
      </p:sp>
      <p:sp>
        <p:nvSpPr>
          <p:cNvPr id="16390" name="Text Box 18"/>
          <p:cNvSpPr txBox="1">
            <a:spLocks noChangeArrowheads="1"/>
          </p:cNvSpPr>
          <p:nvPr/>
        </p:nvSpPr>
        <p:spPr bwMode="auto">
          <a:xfrm>
            <a:off x="500063" y="2428875"/>
            <a:ext cx="4572000" cy="64611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Assume that propagation delay time is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    each inverter: 3 ns, AND/OR gate: 5 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5"/>
          <p:cNvSpPr txBox="1">
            <a:spLocks noChangeArrowheads="1"/>
          </p:cNvSpPr>
          <p:nvPr/>
        </p:nvSpPr>
        <p:spPr bwMode="auto">
          <a:xfrm>
            <a:off x="152400" y="1284288"/>
            <a:ext cx="363855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Detection of a Static 0-Hazard</a:t>
            </a:r>
          </a:p>
        </p:txBody>
      </p:sp>
      <p:sp>
        <p:nvSpPr>
          <p:cNvPr id="17411" name="Rectangle 17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  <p:sp>
        <p:nvSpPr>
          <p:cNvPr id="17412" name="Text Box 18"/>
          <p:cNvSpPr txBox="1">
            <a:spLocks noChangeArrowheads="1"/>
          </p:cNvSpPr>
          <p:nvPr/>
        </p:nvSpPr>
        <p:spPr bwMode="auto">
          <a:xfrm>
            <a:off x="285750" y="1714500"/>
            <a:ext cx="4572000" cy="369888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 changes from 0 to 1 when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=0,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=1, </a:t>
            </a:r>
            <a:r>
              <a:rPr kumimoji="0" lang="en-US" altLang="ko-KR" sz="1800" i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=0</a:t>
            </a:r>
          </a:p>
        </p:txBody>
      </p:sp>
      <p:sp>
        <p:nvSpPr>
          <p:cNvPr id="17413" name="Text Box 18"/>
          <p:cNvSpPr txBox="1">
            <a:spLocks noChangeArrowheads="1"/>
          </p:cNvSpPr>
          <p:nvPr/>
        </p:nvSpPr>
        <p:spPr bwMode="auto">
          <a:xfrm>
            <a:off x="4929188" y="1714500"/>
            <a:ext cx="3714750" cy="3698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>
                <a:solidFill>
                  <a:schemeClr val="tx2"/>
                </a:solidFill>
                <a:latin typeface="Arial" panose="020B0604020202020204" pitchFamily="34" charset="0"/>
              </a:rPr>
              <a:t>Inverter: 3 ns, AND/OR gate: 5 ns</a:t>
            </a:r>
          </a:p>
        </p:txBody>
      </p:sp>
      <p:pic>
        <p:nvPicPr>
          <p:cNvPr id="17414" name="Picture 3" descr="D:\Document\Lecture\UnderGraduate\DigitalLogicDesign\Fundamentals of Logic Design\Roth JPEGS - book art\Chapter 08\roth+f08-10-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214563"/>
            <a:ext cx="2928937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4" descr="D:\Document\Lecture\UnderGraduate\DigitalLogicDesign\Fundamentals of Logic Design\Roth JPEGS - book art\Chapter 08\roth+f08-10-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071813"/>
            <a:ext cx="5607050" cy="344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3"/>
          <p:cNvSpPr txBox="1">
            <a:spLocks noChangeArrowheads="1"/>
          </p:cNvSpPr>
          <p:nvPr/>
        </p:nvSpPr>
        <p:spPr bwMode="auto">
          <a:xfrm>
            <a:off x="152400" y="1360488"/>
            <a:ext cx="428942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Karnaugh Map Removing Hazards</a:t>
            </a: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8435" name="Picture 34" descr="roth+f08-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133600"/>
            <a:ext cx="3065463" cy="301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8436" name="Object 36"/>
          <p:cNvGraphicFramePr>
            <a:graphicFrameLocks noChangeAspect="1"/>
          </p:cNvGraphicFramePr>
          <p:nvPr/>
        </p:nvGraphicFramePr>
        <p:xfrm>
          <a:off x="1676400" y="5638800"/>
          <a:ext cx="685800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MathType Equation" r:id="rId4" imgW="3886200" imgH="190500" progId="Equation">
                  <p:embed/>
                </p:oleObj>
              </mc:Choice>
              <mc:Fallback>
                <p:oleObj name="MathType Equation" r:id="rId4" imgW="3886200" imgH="190500" progId="Equation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5638800"/>
                        <a:ext cx="6858000" cy="336550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7" name="Rectangle 37"/>
          <p:cNvSpPr>
            <a:spLocks noGrp="1" noChangeArrowheads="1"/>
          </p:cNvSpPr>
          <p:nvPr>
            <p:ph type="title" sz="quarter"/>
          </p:nvPr>
        </p:nvSpPr>
        <p:spPr>
          <a:xfrm>
            <a:off x="0" y="0"/>
            <a:ext cx="9144000" cy="960438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8.4	Hazards in Combinational Logic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ChangeArrowheads="1"/>
          </p:cNvSpPr>
          <p:nvPr>
            <p:ph type="title"/>
          </p:nvPr>
        </p:nvSpPr>
        <p:spPr>
          <a:xfrm>
            <a:off x="468313" y="188913"/>
            <a:ext cx="8229600" cy="960437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 Narrow" panose="020B0606020202030204" pitchFamily="34" charset="0"/>
              </a:rPr>
              <a:t>8.5	Simulation and Testing of Logic Circuit</a:t>
            </a:r>
          </a:p>
        </p:txBody>
      </p:sp>
      <p:pic>
        <p:nvPicPr>
          <p:cNvPr id="19459" name="Picture 9" descr="roth+f08-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8001000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Oval 11"/>
          <p:cNvSpPr>
            <a:spLocks noChangeArrowheads="1"/>
          </p:cNvSpPr>
          <p:nvPr/>
        </p:nvSpPr>
        <p:spPr bwMode="auto">
          <a:xfrm>
            <a:off x="5435600" y="3573463"/>
            <a:ext cx="3603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72" name="Group 104"/>
          <p:cNvGraphicFramePr>
            <a:graphicFrameLocks noGrp="1"/>
          </p:cNvGraphicFramePr>
          <p:nvPr/>
        </p:nvGraphicFramePr>
        <p:xfrm>
          <a:off x="1270000" y="2781300"/>
          <a:ext cx="2667000" cy="2701925"/>
        </p:xfrm>
        <a:graphic>
          <a:graphicData uri="http://schemas.openxmlformats.org/drawingml/2006/table">
            <a:tbl>
              <a:tblPr/>
              <a:tblGrid>
                <a:gridCol w="457200"/>
                <a:gridCol w="2209800"/>
              </a:tblGrid>
              <a:tr h="518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· 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1   X  Z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3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Z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0   0   0  0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1   X  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X   X  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X   X 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4073" name="Group 105"/>
          <p:cNvGraphicFramePr>
            <a:graphicFrameLocks noGrp="1"/>
          </p:cNvGraphicFramePr>
          <p:nvPr/>
        </p:nvGraphicFramePr>
        <p:xfrm>
          <a:off x="5003800" y="2781300"/>
          <a:ext cx="2667000" cy="2701925"/>
        </p:xfrm>
        <a:graphic>
          <a:graphicData uri="http://schemas.openxmlformats.org/drawingml/2006/table">
            <a:tbl>
              <a:tblPr/>
              <a:tblGrid>
                <a:gridCol w="457200"/>
                <a:gridCol w="2209800"/>
              </a:tblGrid>
              <a:tr h="5180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+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1   X  Z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388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Z</a:t>
                      </a:r>
                    </a:p>
                  </a:txBody>
                  <a:tcPr marT="45709" marB="4570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굴림" panose="020B0600000101010101" pitchFamily="50" charset="-127"/>
                          <a:ea typeface="굴림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0   1   1  1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1   1   1  1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X   1   X  X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굴림" panose="020B0600000101010101" pitchFamily="50" charset="-127"/>
                          <a:ea typeface="굴림" panose="020B0600000101010101" pitchFamily="50" charset="-127"/>
                        </a:rPr>
                        <a:t>X   1   X  X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6" name="Text Box 120"/>
          <p:cNvSpPr txBox="1">
            <a:spLocks noChangeArrowheads="1"/>
          </p:cNvSpPr>
          <p:nvPr/>
        </p:nvSpPr>
        <p:spPr bwMode="auto">
          <a:xfrm>
            <a:off x="250825" y="1484313"/>
            <a:ext cx="599916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 b="1">
                <a:latin typeface="Arial" panose="020B0604020202020204" pitchFamily="34" charset="0"/>
              </a:rPr>
              <a:t> </a:t>
            </a:r>
            <a:r>
              <a:rPr lang="en-US" altLang="ko-KR" sz="2000">
                <a:latin typeface="Arial" panose="020B0604020202020204" pitchFamily="34" charset="0"/>
              </a:rPr>
              <a:t>AND and OR Functions for Four-Valued Simulation</a:t>
            </a:r>
          </a:p>
        </p:txBody>
      </p:sp>
      <p:sp>
        <p:nvSpPr>
          <p:cNvPr id="20497" name="Rectangle 121"/>
          <p:cNvSpPr>
            <a:spLocks noChangeArrowheads="1"/>
          </p:cNvSpPr>
          <p:nvPr>
            <p:ph type="title"/>
          </p:nvPr>
        </p:nvSpPr>
        <p:spPr>
          <a:xfrm>
            <a:off x="468313" y="188913"/>
            <a:ext cx="8229600" cy="960437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 Narrow" panose="020B0606020202030204" pitchFamily="34" charset="0"/>
              </a:rPr>
              <a:t>8.5	Simulation and Testing of Logic Circuit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8313" y="44450"/>
            <a:ext cx="82296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en-US" altLang="ko-KR" sz="4000">
                <a:solidFill>
                  <a:srgbClr val="008000"/>
                </a:solidFill>
                <a:latin typeface="Arial" panose="020B0604020202020204" pitchFamily="34" charset="0"/>
              </a:rPr>
              <a:t>Objectives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39750" y="1557338"/>
            <a:ext cx="8208963" cy="466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Topics introduced in this chapter: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Draw a timing diagram for a combinational circuit with gate delays.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Define static 0-and 1-hazards and dynamic hazard. Given a    combinational circuit,  find all of the static 0-and 1-hazards. For each hazard,specify the order in which the gate outputs must switch in order for the hazard to actually produce a false output.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Given switching function, realize it using a two-level circuit which is free of static and dynamic hazards (for single input variable changes).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Design a multiple-output NAND or NOR circuit using gates with limited fan-in.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Explain the operation of a logic simulator that uses four-valued logic.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ko-KR" sz="2000">
                <a:latin typeface="Arial" panose="020B0604020202020204" pitchFamily="34" charset="0"/>
              </a:rPr>
              <a:t> Test and debug a logic circuit design using a simulator.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roth+f08-1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90600" y="3048000"/>
            <a:ext cx="6477000" cy="1976438"/>
          </a:xfrm>
          <a:noFill/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228600" y="1284288"/>
            <a:ext cx="6375400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Troubleshooting of a Logic Circuit with Incorrect Output</a:t>
            </a: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762000" y="1879600"/>
            <a:ext cx="124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Example:</a:t>
            </a:r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2051050" y="1949450"/>
          <a:ext cx="381000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MathType Equation" r:id="rId4" imgW="2133600" imgH="190500" progId="Equation">
                  <p:embed/>
                </p:oleObj>
              </mc:Choice>
              <mc:Fallback>
                <p:oleObj name="MathType Equation" r:id="rId4" imgW="2133600" imgH="190500" progId="Equation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949450"/>
                        <a:ext cx="3810000" cy="339725"/>
                      </a:xfrm>
                      <a:prstGeom prst="rect">
                        <a:avLst/>
                      </a:prstGeom>
                      <a:solidFill>
                        <a:srgbClr val="EDF0AE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0" name="Rectangle 8"/>
          <p:cNvSpPr>
            <a:spLocks noChangeArrowheads="1"/>
          </p:cNvSpPr>
          <p:nvPr>
            <p:ph type="title"/>
          </p:nvPr>
        </p:nvSpPr>
        <p:spPr>
          <a:xfrm>
            <a:off x="468313" y="188913"/>
            <a:ext cx="8229600" cy="960437"/>
          </a:xfrm>
          <a:noFill/>
        </p:spPr>
        <p:txBody>
          <a:bodyPr/>
          <a:lstStyle/>
          <a:p>
            <a:pPr eaLnBrk="1" hangingPunct="1"/>
            <a:r>
              <a:rPr kumimoji="0" lang="en-US" altLang="ko-KR" sz="4000" smtClean="0">
                <a:solidFill>
                  <a:srgbClr val="008000"/>
                </a:solidFill>
                <a:latin typeface="Arial Narrow" panose="020B0606020202030204" pitchFamily="34" charset="0"/>
              </a:rPr>
              <a:t>8.5	Simulation and Testing of Logic Circuit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ChangeArrowheads="1"/>
          </p:cNvSpPr>
          <p:nvPr/>
        </p:nvSpPr>
        <p:spPr bwMode="auto">
          <a:xfrm>
            <a:off x="304800" y="1600200"/>
            <a:ext cx="8443913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ko-KR" altLang="en-US" sz="1800"/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107950" y="188913"/>
            <a:ext cx="8839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4000">
                <a:solidFill>
                  <a:srgbClr val="008000"/>
                </a:solidFill>
                <a:latin typeface="Arial Narrow" panose="020B0606020202030204" pitchFamily="34" charset="0"/>
              </a:rPr>
              <a:t>8.2 Design of Circuits with Limited Gate Fan-in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279400" y="1670050"/>
            <a:ext cx="861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Example: Realize                                                   using 3-input NOR gates </a:t>
            </a:r>
          </a:p>
        </p:txBody>
      </p:sp>
      <p:pic>
        <p:nvPicPr>
          <p:cNvPr id="4101" name="Picture 9" descr="roth+u08-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4033838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2362200" y="1700213"/>
          <a:ext cx="3505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4" imgW="2438400" imgH="254000" progId="Equation.3">
                  <p:embed/>
                </p:oleObj>
              </mc:Choice>
              <mc:Fallback>
                <p:oleObj name="Equation" r:id="rId4" imgW="2438400" imgH="2540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700213"/>
                        <a:ext cx="3505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roth+f08-01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3352800"/>
            <a:ext cx="4724400" cy="2008188"/>
          </a:xfrm>
          <a:noFill/>
        </p:spPr>
      </p:pic>
      <p:graphicFrame>
        <p:nvGraphicFramePr>
          <p:cNvPr id="5123" name="Object 9"/>
          <p:cNvGraphicFramePr>
            <a:graphicFrameLocks noChangeAspect="1"/>
          </p:cNvGraphicFramePr>
          <p:nvPr/>
        </p:nvGraphicFramePr>
        <p:xfrm>
          <a:off x="1219200" y="2209800"/>
          <a:ext cx="6248400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MathType Equation" r:id="rId4" imgW="2971800" imgH="431800" progId="Equation">
                  <p:embed/>
                </p:oleObj>
              </mc:Choice>
              <mc:Fallback>
                <p:oleObj name="MathType Equation" r:id="rId4" imgW="2971800" imgH="431800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209800"/>
                        <a:ext cx="6248400" cy="90805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ext Box 10"/>
          <p:cNvSpPr txBox="1">
            <a:spLocks noChangeArrowheads="1"/>
          </p:cNvSpPr>
          <p:nvPr/>
        </p:nvSpPr>
        <p:spPr bwMode="auto">
          <a:xfrm>
            <a:off x="107950" y="115888"/>
            <a:ext cx="8839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4000">
                <a:solidFill>
                  <a:srgbClr val="008000"/>
                </a:solidFill>
                <a:latin typeface="Arial Narrow" panose="020B0606020202030204" pitchFamily="34" charset="0"/>
              </a:rPr>
              <a:t>8.2 Design of Circuits with Limited Gate Fan-in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457200" y="1447800"/>
            <a:ext cx="8169275" cy="1311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Example:   Realize the functions given in Figure 8-2,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                </a:t>
            </a:r>
            <a:r>
              <a:rPr lang="en-US" altLang="ko-KR" sz="2000" b="1" u="sng">
                <a:latin typeface="Arial" panose="020B0604020202020204" pitchFamily="34" charset="0"/>
              </a:rPr>
              <a:t>using only 2-input NAND gates and inverters.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ko-KR" sz="200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                If we minimize each function separately,the result is</a:t>
            </a:r>
          </a:p>
        </p:txBody>
      </p:sp>
      <p:pic>
        <p:nvPicPr>
          <p:cNvPr id="6147" name="Picture 5" descr="roth+f08-02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14800" y="2895600"/>
            <a:ext cx="4572000" cy="2489200"/>
          </a:xfrm>
          <a:noFill/>
        </p:spPr>
      </p:pic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5715000" y="5473700"/>
            <a:ext cx="1333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1800" b="1">
                <a:solidFill>
                  <a:schemeClr val="tx2"/>
                </a:solidFill>
              </a:rPr>
              <a:t>Figure 8-2</a:t>
            </a:r>
          </a:p>
        </p:txBody>
      </p:sp>
      <p:graphicFrame>
        <p:nvGraphicFramePr>
          <p:cNvPr id="6149" name="Object 8"/>
          <p:cNvGraphicFramePr>
            <a:graphicFrameLocks noChangeAspect="1"/>
          </p:cNvGraphicFramePr>
          <p:nvPr/>
        </p:nvGraphicFramePr>
        <p:xfrm>
          <a:off x="609600" y="2944813"/>
          <a:ext cx="2590800" cy="1376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MathType Equation" r:id="rId4" imgW="1244600" imgH="660400" progId="Equation">
                  <p:embed/>
                </p:oleObj>
              </mc:Choice>
              <mc:Fallback>
                <p:oleObj name="MathType Equation" r:id="rId4" imgW="1244600" imgH="660400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944813"/>
                        <a:ext cx="2590800" cy="1376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107950" y="115888"/>
            <a:ext cx="8839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4000">
                <a:solidFill>
                  <a:srgbClr val="008000"/>
                </a:solidFill>
                <a:latin typeface="Arial Narrow" panose="020B0606020202030204" pitchFamily="34" charset="0"/>
              </a:rPr>
              <a:t>8.2 Design of Circuits with Limited Gate Fan-in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roth+f08-0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1447800"/>
            <a:ext cx="5715000" cy="1962150"/>
          </a:xfrm>
          <a:noFill/>
        </p:spPr>
      </p:pic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2438400" y="3479800"/>
            <a:ext cx="4552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Figure 8-3:  Realization of Figure 8-2</a:t>
            </a:r>
          </a:p>
        </p:txBody>
      </p:sp>
      <p:graphicFrame>
        <p:nvGraphicFramePr>
          <p:cNvPr id="7172" name="Object 8"/>
          <p:cNvGraphicFramePr>
            <a:graphicFrameLocks noChangeAspect="1"/>
          </p:cNvGraphicFramePr>
          <p:nvPr/>
        </p:nvGraphicFramePr>
        <p:xfrm>
          <a:off x="685800" y="5943600"/>
          <a:ext cx="3200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MathType Equation" r:id="rId4" imgW="1663700" imgH="203200" progId="Equation">
                  <p:embed/>
                </p:oleObj>
              </mc:Choice>
              <mc:Fallback>
                <p:oleObj name="MathType Equation" r:id="rId4" imgW="1663700" imgH="203200" progId="Equation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43600"/>
                        <a:ext cx="3200400" cy="3905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9"/>
          <p:cNvGraphicFramePr>
            <a:graphicFrameLocks noChangeAspect="1"/>
          </p:cNvGraphicFramePr>
          <p:nvPr/>
        </p:nvGraphicFramePr>
        <p:xfrm>
          <a:off x="3505200" y="4343400"/>
          <a:ext cx="28956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MathType Equation" r:id="rId6" imgW="1612900" imgH="203200" progId="Equation">
                  <p:embed/>
                </p:oleObj>
              </mc:Choice>
              <mc:Fallback>
                <p:oleObj name="MathType Equation" r:id="rId6" imgW="1612900" imgH="203200" progId="Equation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343400"/>
                        <a:ext cx="2895600" cy="365125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11"/>
          <p:cNvSpPr txBox="1">
            <a:spLocks noChangeArrowheads="1"/>
          </p:cNvSpPr>
          <p:nvPr/>
        </p:nvSpPr>
        <p:spPr bwMode="auto">
          <a:xfrm>
            <a:off x="179388" y="115888"/>
            <a:ext cx="8839200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ko-KR" sz="4000">
                <a:solidFill>
                  <a:srgbClr val="008000"/>
                </a:solidFill>
                <a:latin typeface="Arial Narrow" panose="020B0606020202030204" pitchFamily="34" charset="0"/>
              </a:rPr>
              <a:t>8.2 Design of Circuits with Limited Gate Fan-in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808038"/>
          </a:xfrm>
        </p:spPr>
        <p:txBody>
          <a:bodyPr/>
          <a:lstStyle/>
          <a:p>
            <a:pPr eaLnBrk="1" hangingPunct="1"/>
            <a:r>
              <a:rPr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8.3 Gate Delays and Timing Diagrams</a:t>
            </a:r>
          </a:p>
        </p:txBody>
      </p:sp>
      <p:pic>
        <p:nvPicPr>
          <p:cNvPr id="8195" name="Picture 6" descr="roth+f08-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133600"/>
            <a:ext cx="657225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23850" y="1343025"/>
            <a:ext cx="3770313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 b="1" i="1">
                <a:solidFill>
                  <a:srgbClr val="FF0000"/>
                </a:solidFill>
                <a:latin typeface="Times New Roman" panose="02020603050405020304" pitchFamily="18" charset="0"/>
              </a:rPr>
              <a:t>Propagation Delay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in an Inverter</a:t>
            </a:r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4140200" y="1341438"/>
            <a:ext cx="960438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ko-KR" sz="2000">
                <a:latin typeface="Arial" panose="020B0604020202020204" pitchFamily="34" charset="0"/>
              </a:rPr>
              <a:t>Few </a:t>
            </a:r>
            <a:r>
              <a:rPr lang="en-US" altLang="ko-KR" sz="2000" i="1">
                <a:latin typeface="Times New Roman" panose="02020603050405020304" pitchFamily="18" charset="0"/>
              </a:rPr>
              <a:t>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8" descr="roth+f08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0"/>
            <a:ext cx="8229600" cy="226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ext Box 20"/>
          <p:cNvSpPr txBox="1">
            <a:spLocks noChangeArrowheads="1"/>
          </p:cNvSpPr>
          <p:nvPr/>
        </p:nvSpPr>
        <p:spPr bwMode="auto">
          <a:xfrm>
            <a:off x="228600" y="1371600"/>
            <a:ext cx="4460875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Timing Diagram for AND-NOR Circuit</a:t>
            </a:r>
          </a:p>
        </p:txBody>
      </p:sp>
      <p:sp>
        <p:nvSpPr>
          <p:cNvPr id="9220" name="Rectangle 2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808038"/>
          </a:xfrm>
          <a:noFill/>
        </p:spPr>
        <p:txBody>
          <a:bodyPr/>
          <a:lstStyle/>
          <a:p>
            <a:pPr eaLnBrk="1" hangingPunct="1"/>
            <a:r>
              <a:rPr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8.3 Gate Delays and Timing Diagrams</a:t>
            </a:r>
          </a:p>
        </p:txBody>
      </p:sp>
      <p:sp>
        <p:nvSpPr>
          <p:cNvPr id="9221" name="Text Box 23"/>
          <p:cNvSpPr txBox="1">
            <a:spLocks noChangeArrowheads="1"/>
          </p:cNvSpPr>
          <p:nvPr/>
        </p:nvSpPr>
        <p:spPr bwMode="auto">
          <a:xfrm>
            <a:off x="468313" y="5373688"/>
            <a:ext cx="6234112" cy="396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 Assume: each gate has 20 ns propagation delay time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roth+f08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362200"/>
            <a:ext cx="84582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304800" y="1284288"/>
            <a:ext cx="4446588" cy="3968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ko-KR" sz="2000" b="1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ko-KR" sz="2000">
                <a:solidFill>
                  <a:schemeClr val="tx2"/>
                </a:solidFill>
                <a:latin typeface="Arial" panose="020B0604020202020204" pitchFamily="34" charset="0"/>
              </a:rPr>
              <a:t>Timing Diagram for Circuit with Delay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9144000" cy="808038"/>
          </a:xfrm>
          <a:noFill/>
        </p:spPr>
        <p:txBody>
          <a:bodyPr/>
          <a:lstStyle/>
          <a:p>
            <a:pPr eaLnBrk="1" hangingPunct="1"/>
            <a:r>
              <a:rPr lang="en-US" altLang="ko-KR" sz="4000" smtClean="0">
                <a:solidFill>
                  <a:srgbClr val="008000"/>
                </a:solidFill>
                <a:latin typeface="Arial" panose="020B0604020202020204" pitchFamily="34" charset="0"/>
              </a:rPr>
              <a:t>8.3 Gate Delays and Timing Diagrams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1534</TotalTime>
  <Words>474</Words>
  <Application>Microsoft Office PowerPoint</Application>
  <PresentationFormat>화면 슬라이드 쇼(4:3)</PresentationFormat>
  <Paragraphs>90</Paragraphs>
  <Slides>20</Slides>
  <Notes>0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20</vt:i4>
      </vt:variant>
    </vt:vector>
  </HeadingPairs>
  <TitlesOfParts>
    <vt:vector size="28" baseType="lpstr">
      <vt:lpstr>굴림</vt:lpstr>
      <vt:lpstr>Arial</vt:lpstr>
      <vt:lpstr>맑은 고딕</vt:lpstr>
      <vt:lpstr>Arial Narrow</vt:lpstr>
      <vt:lpstr>Times New Roman</vt:lpstr>
      <vt:lpstr>기본 디자인</vt:lpstr>
      <vt:lpstr>Microsoft Equation 3.0</vt:lpstr>
      <vt:lpstr>MathType Equation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8.3 Gate Delays and Timing Diagrams</vt:lpstr>
      <vt:lpstr>8.3 Gate Delays and Timing Diagrams</vt:lpstr>
      <vt:lpstr>8.3 Gate Delays and Timing Diagrams</vt:lpstr>
      <vt:lpstr>8.4 Hazards in Combinational Logic</vt:lpstr>
      <vt:lpstr>8.4 Hazards in Combinational Logic</vt:lpstr>
      <vt:lpstr>8.4 Hazards in Combinational Logic</vt:lpstr>
      <vt:lpstr>8.4 Hazards in Combinational Logic</vt:lpstr>
      <vt:lpstr>8.4 Hazards in Combinational Logic</vt:lpstr>
      <vt:lpstr>8.4 Hazards in Combinational Logic</vt:lpstr>
      <vt:lpstr>8.4 Hazards in Combinational Logic</vt:lpstr>
      <vt:lpstr>8.4 Hazards in Combinational Logic</vt:lpstr>
      <vt:lpstr>8.5 Simulation and Testing of Logic Circuit</vt:lpstr>
      <vt:lpstr>8.5 Simulation and Testing of Logic Circuit</vt:lpstr>
      <vt:lpstr>8.5 Simulation and Testing of Logic Circuit</vt:lpstr>
    </vt:vector>
  </TitlesOfParts>
  <Company>Inje Univ.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8</dc:title>
  <dc:creator>Jongman Cho</dc:creator>
  <cp:lastModifiedBy>Jongman Cho</cp:lastModifiedBy>
  <cp:revision>99</cp:revision>
  <dcterms:created xsi:type="dcterms:W3CDTF">2003-08-14T08:31:30Z</dcterms:created>
  <dcterms:modified xsi:type="dcterms:W3CDTF">2016-04-01T05:56:16Z</dcterms:modified>
</cp:coreProperties>
</file>