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86" r:id="rId4"/>
    <p:sldId id="287" r:id="rId5"/>
    <p:sldId id="306" r:id="rId6"/>
    <p:sldId id="307" r:id="rId7"/>
    <p:sldId id="308" r:id="rId8"/>
    <p:sldId id="258" r:id="rId9"/>
    <p:sldId id="288" r:id="rId10"/>
    <p:sldId id="311" r:id="rId11"/>
    <p:sldId id="289" r:id="rId12"/>
    <p:sldId id="290" r:id="rId13"/>
    <p:sldId id="291" r:id="rId14"/>
    <p:sldId id="292" r:id="rId15"/>
    <p:sldId id="310" r:id="rId16"/>
    <p:sldId id="293" r:id="rId17"/>
    <p:sldId id="294" r:id="rId18"/>
    <p:sldId id="309" r:id="rId19"/>
    <p:sldId id="295" r:id="rId20"/>
    <p:sldId id="296" r:id="rId21"/>
    <p:sldId id="297" r:id="rId22"/>
    <p:sldId id="298" r:id="rId23"/>
    <p:sldId id="299" r:id="rId24"/>
    <p:sldId id="301" r:id="rId25"/>
    <p:sldId id="302" r:id="rId26"/>
    <p:sldId id="303" r:id="rId27"/>
    <p:sldId id="304" r:id="rId28"/>
    <p:sldId id="305" r:id="rId29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굴림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굴림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굴림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굴림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굴림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8000"/>
    <a:srgbClr val="006666"/>
    <a:srgbClr val="EDF0AE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26" autoAdjust="0"/>
    <p:restoredTop sz="97217" autoAdjust="0"/>
  </p:normalViewPr>
  <p:slideViewPr>
    <p:cSldViewPr>
      <p:cViewPr varScale="1">
        <p:scale>
          <a:sx n="160" d="100"/>
          <a:sy n="160" d="100"/>
        </p:scale>
        <p:origin x="1068" y="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6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9.wmf"/><Relationship Id="rId1" Type="http://schemas.openxmlformats.org/officeDocument/2006/relationships/image" Target="../media/image58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3.wmf"/><Relationship Id="rId1" Type="http://schemas.openxmlformats.org/officeDocument/2006/relationships/image" Target="../media/image6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F4258A-4D38-4964-BF44-A6866EDE2F8F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92433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C5D66B-D3B7-40DE-A66A-8E1C0ED45FCB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5697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28001E-1570-48C1-B5EC-FE3A7332A4E0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99205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제목, 내용 및 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내용 개체 틀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바닥글 개체 틀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02A3A67-D31B-4DDF-8184-DAFEE3A78146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05079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B2F7C8-A65D-4B84-865B-06C2AC480736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70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7D3925-14A6-4DB2-A3C8-8A1CBDF5A8FF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7511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415615-B95F-4283-8F45-506E6D36CFC3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34081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A08C15-CA6C-4903-9B26-0C311490DCE2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89277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99ECA1-00D8-48EE-8B4B-F6CB09D4D47F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51940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EFA123-49B4-472A-B563-6D85760B1690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6972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69C8EE-7C83-4F42-91B8-042D334F27DA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16831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D495DD-D00C-466F-B4A3-B2A8505B0B84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6765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 altLang="ko-K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99890301-7FBB-446F-BF8F-6FF1EA406504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0" y="1143000"/>
            <a:ext cx="9144000" cy="76200"/>
          </a:xfrm>
          <a:prstGeom prst="rect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fontAlgn="base" latinLnBrk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 latinLnBrk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 latinLnBrk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 latinLnBrk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36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image" Target="../media/image43.jpeg"/><Relationship Id="rId7" Type="http://schemas.openxmlformats.org/officeDocument/2006/relationships/image" Target="../media/image41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40.wmf"/><Relationship Id="rId10" Type="http://schemas.openxmlformats.org/officeDocument/2006/relationships/image" Target="../media/image44.jpeg"/><Relationship Id="rId4" Type="http://schemas.openxmlformats.org/officeDocument/2006/relationships/oleObject" Target="../embeddings/oleObject16.bin"/><Relationship Id="rId9" Type="http://schemas.openxmlformats.org/officeDocument/2006/relationships/image" Target="../media/image42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jpe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45.wmf"/><Relationship Id="rId4" Type="http://schemas.openxmlformats.org/officeDocument/2006/relationships/oleObject" Target="../embeddings/oleObject19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png"/><Relationship Id="rId13" Type="http://schemas.openxmlformats.org/officeDocument/2006/relationships/image" Target="../media/image59.png"/><Relationship Id="rId3" Type="http://schemas.openxmlformats.org/officeDocument/2006/relationships/image" Target="../media/image48.png"/><Relationship Id="rId7" Type="http://schemas.openxmlformats.org/officeDocument/2006/relationships/image" Target="../media/image53.png"/><Relationship Id="rId12" Type="http://schemas.openxmlformats.org/officeDocument/2006/relationships/image" Target="../media/image58.png"/><Relationship Id="rId2" Type="http://schemas.openxmlformats.org/officeDocument/2006/relationships/image" Target="../media/image47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2.png"/><Relationship Id="rId11" Type="http://schemas.openxmlformats.org/officeDocument/2006/relationships/image" Target="../media/image57.png"/><Relationship Id="rId5" Type="http://schemas.openxmlformats.org/officeDocument/2006/relationships/image" Target="../media/image51.png"/><Relationship Id="rId15" Type="http://schemas.openxmlformats.org/officeDocument/2006/relationships/image" Target="../media/image61.png"/><Relationship Id="rId10" Type="http://schemas.openxmlformats.org/officeDocument/2006/relationships/image" Target="../media/image56.png"/><Relationship Id="rId4" Type="http://schemas.openxmlformats.org/officeDocument/2006/relationships/image" Target="../media/image50.png"/><Relationship Id="rId9" Type="http://schemas.openxmlformats.org/officeDocument/2006/relationships/image" Target="../media/image55.png"/><Relationship Id="rId14" Type="http://schemas.openxmlformats.org/officeDocument/2006/relationships/image" Target="../media/image6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53.jpeg"/><Relationship Id="rId4" Type="http://schemas.openxmlformats.org/officeDocument/2006/relationships/image" Target="../media/image52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jpeg"/><Relationship Id="rId2" Type="http://schemas.openxmlformats.org/officeDocument/2006/relationships/image" Target="../media/image54.jpe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57.jpeg"/><Relationship Id="rId4" Type="http://schemas.openxmlformats.org/officeDocument/2006/relationships/image" Target="../media/image56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59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58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jpeg"/><Relationship Id="rId2" Type="http://schemas.openxmlformats.org/officeDocument/2006/relationships/image" Target="../media/image60.jpe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jpeg"/><Relationship Id="rId7" Type="http://schemas.openxmlformats.org/officeDocument/2006/relationships/image" Target="../media/image63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5.bin"/><Relationship Id="rId5" Type="http://schemas.openxmlformats.org/officeDocument/2006/relationships/image" Target="../media/image62.wmf"/><Relationship Id="rId4" Type="http://schemas.openxmlformats.org/officeDocument/2006/relationships/oleObject" Target="../embeddings/oleObject24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oleObject" Target="../embeddings/oleObject3.bin"/><Relationship Id="rId7" Type="http://schemas.openxmlformats.org/officeDocument/2006/relationships/image" Target="../media/image9.wmf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6.bin"/><Relationship Id="rId5" Type="http://schemas.openxmlformats.org/officeDocument/2006/relationships/image" Target="../media/image12.jpeg"/><Relationship Id="rId10" Type="http://schemas.openxmlformats.org/officeDocument/2006/relationships/image" Target="../media/image13.jpeg"/><Relationship Id="rId4" Type="http://schemas.openxmlformats.org/officeDocument/2006/relationships/image" Target="../media/image8.wmf"/><Relationship Id="rId9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image" Target="../media/image20.jpeg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8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5" Type="http://schemas.openxmlformats.org/officeDocument/2006/relationships/image" Target="../media/image19.wmf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0.bin"/><Relationship Id="rId14" Type="http://schemas.openxmlformats.org/officeDocument/2006/relationships/oleObject" Target="../embeddings/oleObject1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395288" y="549275"/>
            <a:ext cx="8382000" cy="231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1pPr>
            <a:lvl2pPr algn="ctr"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2pPr>
            <a:lvl3pPr algn="ctr"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3pPr>
            <a:lvl4pPr algn="ctr"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4pPr>
            <a:lvl5pPr algn="ctr"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r>
              <a:rPr lang="en-US" altLang="ko-KR" sz="4000">
                <a:solidFill>
                  <a:srgbClr val="0033CC"/>
                </a:solidFill>
                <a:latin typeface="Arial" charset="0"/>
              </a:rPr>
              <a:t>UNIT 7</a:t>
            </a:r>
            <a:r>
              <a:rPr lang="en-US" altLang="ko-KR" sz="4000">
                <a:solidFill>
                  <a:srgbClr val="EC8C00"/>
                </a:solidFill>
                <a:latin typeface="Arial" charset="0"/>
              </a:rPr>
              <a:t/>
            </a:r>
            <a:br>
              <a:rPr lang="en-US" altLang="ko-KR" sz="4000">
                <a:solidFill>
                  <a:srgbClr val="EC8C00"/>
                </a:solidFill>
                <a:latin typeface="Arial" charset="0"/>
              </a:rPr>
            </a:br>
            <a:r>
              <a:rPr lang="en-US" altLang="ko-KR" sz="4000">
                <a:solidFill>
                  <a:srgbClr val="EC8C00"/>
                </a:solidFill>
                <a:latin typeface="Arial" charset="0"/>
              </a:rPr>
              <a:t/>
            </a:r>
            <a:br>
              <a:rPr lang="en-US" altLang="ko-KR" sz="4000">
                <a:solidFill>
                  <a:srgbClr val="EC8C00"/>
                </a:solidFill>
                <a:latin typeface="Arial" charset="0"/>
              </a:rPr>
            </a:br>
            <a:r>
              <a:rPr lang="en-US" altLang="ko-KR" sz="4000">
                <a:solidFill>
                  <a:srgbClr val="CC0000"/>
                </a:solidFill>
                <a:latin typeface="Arial" charset="0"/>
              </a:rPr>
              <a:t>MULTI-LEVEL GATE CIRCUITS /</a:t>
            </a:r>
            <a:br>
              <a:rPr lang="en-US" altLang="ko-KR" sz="4000">
                <a:solidFill>
                  <a:srgbClr val="CC0000"/>
                </a:solidFill>
                <a:latin typeface="Arial" charset="0"/>
              </a:rPr>
            </a:br>
            <a:r>
              <a:rPr lang="en-US" altLang="ko-KR" sz="4000">
                <a:solidFill>
                  <a:srgbClr val="CC0000"/>
                </a:solidFill>
                <a:latin typeface="Arial" charset="0"/>
              </a:rPr>
              <a:t>NAND AND NOR GATES</a:t>
            </a: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708400" y="2924175"/>
            <a:ext cx="4738688" cy="355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627063" algn="l"/>
              </a:tabLs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>
              <a:tabLst>
                <a:tab pos="627063" algn="l"/>
              </a:tabLs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>
              <a:tabLst>
                <a:tab pos="627063" algn="l"/>
              </a:tabLs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>
              <a:tabLst>
                <a:tab pos="627063" algn="l"/>
              </a:tabLs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>
              <a:tabLst>
                <a:tab pos="627063" algn="l"/>
              </a:tabLs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627063" algn="l"/>
              </a:tabLs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627063" algn="l"/>
              </a:tabLs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627063" algn="l"/>
              </a:tabLs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627063" algn="l"/>
              </a:tabLs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latinLnBrk="0"/>
            <a:r>
              <a:rPr kumimoji="0" lang="en-US" altLang="ko-KR" sz="1600">
                <a:solidFill>
                  <a:srgbClr val="006600"/>
                </a:solidFill>
                <a:latin typeface="Arial" charset="0"/>
                <a:cs typeface="Arial" charset="0"/>
              </a:rPr>
              <a:t>	Objectives</a:t>
            </a:r>
          </a:p>
          <a:p>
            <a:pPr latinLnBrk="0"/>
            <a:r>
              <a:rPr kumimoji="0" lang="en-US" altLang="ko-KR" sz="1600">
                <a:solidFill>
                  <a:srgbClr val="006600"/>
                </a:solidFill>
                <a:latin typeface="Arial" charset="0"/>
                <a:cs typeface="Arial" charset="0"/>
              </a:rPr>
              <a:t>	Study Guide</a:t>
            </a:r>
          </a:p>
          <a:p>
            <a:pPr latinLnBrk="0"/>
            <a:r>
              <a:rPr kumimoji="0" lang="en-US" altLang="ko-KR" sz="1600">
                <a:solidFill>
                  <a:srgbClr val="006600"/>
                </a:solidFill>
                <a:latin typeface="Arial" charset="0"/>
                <a:cs typeface="Arial" charset="0"/>
              </a:rPr>
              <a:t>7.1	Multi-Level Gate Circuits</a:t>
            </a:r>
          </a:p>
          <a:p>
            <a:pPr latinLnBrk="0"/>
            <a:r>
              <a:rPr kumimoji="0" lang="en-US" altLang="ko-KR" sz="1600">
                <a:solidFill>
                  <a:srgbClr val="006600"/>
                </a:solidFill>
                <a:latin typeface="Arial" charset="0"/>
                <a:cs typeface="Arial" charset="0"/>
              </a:rPr>
              <a:t>7.2	NAND and NOR Gates</a:t>
            </a:r>
          </a:p>
          <a:p>
            <a:pPr latinLnBrk="0"/>
            <a:r>
              <a:rPr kumimoji="0" lang="en-US" altLang="ko-KR" sz="1600">
                <a:solidFill>
                  <a:srgbClr val="006600"/>
                </a:solidFill>
                <a:latin typeface="Arial" charset="0"/>
                <a:cs typeface="Arial" charset="0"/>
              </a:rPr>
              <a:t>7.3	Design of Two-Level Circuits Using NAND </a:t>
            </a:r>
          </a:p>
          <a:p>
            <a:pPr latinLnBrk="0"/>
            <a:r>
              <a:rPr kumimoji="0" lang="en-US" altLang="ko-KR" sz="1600">
                <a:solidFill>
                  <a:srgbClr val="006600"/>
                </a:solidFill>
                <a:latin typeface="Arial" charset="0"/>
                <a:cs typeface="Arial" charset="0"/>
              </a:rPr>
              <a:t>           and NOR Gates</a:t>
            </a:r>
          </a:p>
          <a:p>
            <a:pPr latinLnBrk="0"/>
            <a:r>
              <a:rPr kumimoji="0" lang="en-US" altLang="ko-KR" sz="1600">
                <a:solidFill>
                  <a:srgbClr val="006600"/>
                </a:solidFill>
                <a:latin typeface="Arial" charset="0"/>
                <a:cs typeface="Arial" charset="0"/>
              </a:rPr>
              <a:t>7.4	Design of Multi-Level NAND- and </a:t>
            </a:r>
          </a:p>
          <a:p>
            <a:pPr latinLnBrk="0"/>
            <a:r>
              <a:rPr kumimoji="0" lang="en-US" altLang="ko-KR" sz="1600">
                <a:solidFill>
                  <a:srgbClr val="006600"/>
                </a:solidFill>
                <a:latin typeface="Arial" charset="0"/>
                <a:cs typeface="Arial" charset="0"/>
              </a:rPr>
              <a:t>           NOR-Gate Circuits</a:t>
            </a:r>
          </a:p>
          <a:p>
            <a:pPr latinLnBrk="0"/>
            <a:r>
              <a:rPr kumimoji="0" lang="en-US" altLang="ko-KR" sz="1600">
                <a:solidFill>
                  <a:srgbClr val="006600"/>
                </a:solidFill>
                <a:latin typeface="Arial" charset="0"/>
                <a:cs typeface="Arial" charset="0"/>
              </a:rPr>
              <a:t>7.5	Circuit Conversion Using Alternative Gate</a:t>
            </a:r>
          </a:p>
          <a:p>
            <a:pPr latinLnBrk="0"/>
            <a:r>
              <a:rPr kumimoji="0" lang="en-US" altLang="ko-KR" sz="1600">
                <a:solidFill>
                  <a:srgbClr val="006600"/>
                </a:solidFill>
                <a:latin typeface="Arial" charset="0"/>
                <a:cs typeface="Arial" charset="0"/>
              </a:rPr>
              <a:t>           Symbols</a:t>
            </a:r>
          </a:p>
          <a:p>
            <a:pPr latinLnBrk="0"/>
            <a:r>
              <a:rPr kumimoji="0" lang="en-US" altLang="ko-KR" sz="1600">
                <a:solidFill>
                  <a:srgbClr val="006600"/>
                </a:solidFill>
                <a:latin typeface="Arial" charset="0"/>
                <a:cs typeface="Arial" charset="0"/>
              </a:rPr>
              <a:t>7.6      Design of Two-Level, Multiple-Output </a:t>
            </a:r>
          </a:p>
          <a:p>
            <a:pPr latinLnBrk="0"/>
            <a:r>
              <a:rPr kumimoji="0" lang="en-US" altLang="ko-KR" sz="1600">
                <a:solidFill>
                  <a:srgbClr val="006600"/>
                </a:solidFill>
                <a:latin typeface="Arial" charset="0"/>
                <a:cs typeface="Arial" charset="0"/>
              </a:rPr>
              <a:t>           Circuits</a:t>
            </a:r>
          </a:p>
          <a:p>
            <a:pPr latinLnBrk="0"/>
            <a:r>
              <a:rPr kumimoji="0" lang="en-US" altLang="ko-KR" sz="1600">
                <a:solidFill>
                  <a:srgbClr val="006600"/>
                </a:solidFill>
                <a:latin typeface="Arial" charset="0"/>
                <a:cs typeface="Arial" charset="0"/>
              </a:rPr>
              <a:t>7.7      Multiple-Output NAND and NOR Circuits</a:t>
            </a:r>
          </a:p>
        </p:txBody>
      </p:sp>
      <p:pic>
        <p:nvPicPr>
          <p:cNvPr id="2055" name="Picture 7" descr="Book Cov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3429000"/>
            <a:ext cx="1703387" cy="2149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4025" y="44450"/>
            <a:ext cx="8229600" cy="1152525"/>
          </a:xfrm>
        </p:spPr>
        <p:txBody>
          <a:bodyPr/>
          <a:lstStyle/>
          <a:p>
            <a:r>
              <a:rPr kumimoji="0" lang="en-US" altLang="ko-KR" sz="4000">
                <a:solidFill>
                  <a:srgbClr val="008000"/>
                </a:solidFill>
                <a:latin typeface="Arial" charset="0"/>
              </a:rPr>
              <a:t>7.2	NAND and NOR Gates</a:t>
            </a:r>
          </a:p>
        </p:txBody>
      </p:sp>
      <p:sp>
        <p:nvSpPr>
          <p:cNvPr id="81928" name="Text Box 8"/>
          <p:cNvSpPr txBox="1">
            <a:spLocks noChangeArrowheads="1"/>
          </p:cNvSpPr>
          <p:nvPr/>
        </p:nvSpPr>
        <p:spPr bwMode="auto">
          <a:xfrm>
            <a:off x="457200" y="1412776"/>
            <a:ext cx="5122912" cy="40011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000" dirty="0"/>
              <a:t>OR realized by using AND </a:t>
            </a:r>
            <a:r>
              <a:rPr lang="en-US" altLang="ko-KR" sz="2000" dirty="0" err="1"/>
              <a:t>and</a:t>
            </a:r>
            <a:r>
              <a:rPr lang="en-US" altLang="ko-KR" sz="2000" dirty="0"/>
              <a:t> </a:t>
            </a:r>
            <a:r>
              <a:rPr lang="en-US" altLang="ko-KR" sz="2000" dirty="0" smtClean="0"/>
              <a:t>NOT gates</a:t>
            </a:r>
            <a:endParaRPr lang="en-US" altLang="ko-KR" sz="2000" dirty="0"/>
          </a:p>
        </p:txBody>
      </p:sp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" y="2276872"/>
            <a:ext cx="8731250" cy="180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55839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87313"/>
            <a:ext cx="8229600" cy="1138237"/>
          </a:xfrm>
        </p:spPr>
        <p:txBody>
          <a:bodyPr/>
          <a:lstStyle/>
          <a:p>
            <a:r>
              <a:rPr kumimoji="0" lang="en-US" altLang="ko-KR" sz="4000">
                <a:solidFill>
                  <a:srgbClr val="008000"/>
                </a:solidFill>
                <a:latin typeface="Arial" charset="0"/>
              </a:rPr>
              <a:t>7.2	NAND and NOR Gates</a:t>
            </a:r>
          </a:p>
        </p:txBody>
      </p:sp>
      <p:sp>
        <p:nvSpPr>
          <p:cNvPr id="82951" name="Text Box 7"/>
          <p:cNvSpPr txBox="1">
            <a:spLocks noChangeArrowheads="1"/>
          </p:cNvSpPr>
          <p:nvPr/>
        </p:nvSpPr>
        <p:spPr bwMode="auto">
          <a:xfrm>
            <a:off x="469900" y="1340768"/>
            <a:ext cx="5974308" cy="40011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000" dirty="0"/>
              <a:t>NAND gate </a:t>
            </a:r>
            <a:r>
              <a:rPr lang="en-US" altLang="ko-KR" sz="2000" dirty="0" smtClean="0"/>
              <a:t>realization of </a:t>
            </a:r>
            <a:r>
              <a:rPr lang="en-US" altLang="ko-KR" sz="2000" dirty="0"/>
              <a:t>NOT, AND, and </a:t>
            </a:r>
            <a:r>
              <a:rPr lang="en-US" altLang="ko-KR" sz="2000" dirty="0" smtClean="0"/>
              <a:t>OR gates</a:t>
            </a:r>
            <a:endParaRPr lang="en-US" altLang="ko-KR" sz="2000" dirty="0"/>
          </a:p>
        </p:txBody>
      </p:sp>
      <p:sp>
        <p:nvSpPr>
          <p:cNvPr id="82954" name="Text Box 10"/>
          <p:cNvSpPr txBox="1">
            <a:spLocks noChangeArrowheads="1"/>
          </p:cNvSpPr>
          <p:nvPr/>
        </p:nvSpPr>
        <p:spPr bwMode="auto">
          <a:xfrm>
            <a:off x="457200" y="4250656"/>
            <a:ext cx="4330700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000"/>
              <a:t>AND realized by using OR and NOT</a:t>
            </a:r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487" y="1883809"/>
            <a:ext cx="6309841" cy="2121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403648" y="4797152"/>
                <a:ext cx="254114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2400" b="0" i="1" smtClean="0">
                          <a:latin typeface="Cambria Math"/>
                        </a:rPr>
                        <m:t>𝑋</m:t>
                      </m:r>
                      <m:r>
                        <a:rPr lang="en-US" altLang="ko-KR" sz="2400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altLang="ko-KR" sz="2400" b="0" i="1" smtClean="0">
                          <a:latin typeface="Cambria Math"/>
                        </a:rPr>
                        <m:t>𝑌</m:t>
                      </m:r>
                      <m:r>
                        <a:rPr lang="en-US" altLang="ko-KR" sz="240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ko-K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ko-KR" sz="2400" b="0" i="1" smtClean="0">
                                  <a:latin typeface="Cambria Math"/>
                                </a:rPr>
                                <m:t>𝑋</m:t>
                              </m:r>
                              <m:r>
                                <a:rPr lang="en-US" altLang="ko-KR" sz="2400" b="0" i="1" smtClean="0">
                                  <a:latin typeface="Cambria Math"/>
                                </a:rPr>
                                <m:t>′+</m:t>
                              </m:r>
                              <m:r>
                                <a:rPr lang="en-US" altLang="ko-KR" sz="2400" b="0" i="1" smtClean="0">
                                  <a:latin typeface="Cambria Math"/>
                                </a:rPr>
                                <m:t>𝑌</m:t>
                              </m:r>
                              <m:r>
                                <a:rPr lang="en-US" altLang="ko-KR" sz="2400" b="0" i="1" smtClean="0">
                                  <a:latin typeface="Cambria Math"/>
                                </a:rPr>
                                <m:t>′</m:t>
                              </m:r>
                            </m:e>
                          </m:d>
                        </m:e>
                        <m:sup>
                          <m:r>
                            <a:rPr lang="en-US" altLang="ko-KR" sz="2400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ko-KR" altLang="en-US" sz="2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648" y="4797152"/>
                <a:ext cx="2541145" cy="4616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38238"/>
          </a:xfrm>
        </p:spPr>
        <p:txBody>
          <a:bodyPr/>
          <a:lstStyle/>
          <a:p>
            <a:r>
              <a:rPr kumimoji="0" lang="en-US" altLang="ko-KR" sz="4000">
                <a:solidFill>
                  <a:srgbClr val="008000"/>
                </a:solidFill>
                <a:latin typeface="Arial Narrow" pitchFamily="34" charset="0"/>
              </a:rPr>
              <a:t>7.3	Design of Two-Level Circuits Using NAND and NOR Gates</a:t>
            </a:r>
          </a:p>
        </p:txBody>
      </p:sp>
      <p:sp>
        <p:nvSpPr>
          <p:cNvPr id="83971" name="Text Box 3"/>
          <p:cNvSpPr txBox="1">
            <a:spLocks noChangeArrowheads="1"/>
          </p:cNvSpPr>
          <p:nvPr/>
        </p:nvSpPr>
        <p:spPr bwMode="auto">
          <a:xfrm>
            <a:off x="457200" y="1752600"/>
            <a:ext cx="2133600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000"/>
              <a:t>DeMorgan’s laws</a:t>
            </a:r>
          </a:p>
        </p:txBody>
      </p:sp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444500" y="3367088"/>
            <a:ext cx="7480300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000"/>
              <a:t>Conversion of a sum-of-products to several other two-level forms</a:t>
            </a:r>
            <a:r>
              <a:rPr lang="en-US" altLang="ko-KR" sz="2000">
                <a:solidFill>
                  <a:srgbClr val="008000"/>
                </a:solidFill>
              </a:rPr>
              <a:t> </a:t>
            </a:r>
          </a:p>
        </p:txBody>
      </p:sp>
      <p:graphicFrame>
        <p:nvGraphicFramePr>
          <p:cNvPr id="83978" name="Object 10"/>
          <p:cNvGraphicFramePr>
            <a:graphicFrameLocks noChangeAspect="1"/>
          </p:cNvGraphicFramePr>
          <p:nvPr/>
        </p:nvGraphicFramePr>
        <p:xfrm>
          <a:off x="1816100" y="4424363"/>
          <a:ext cx="3986213" cy="140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83" name="Equation" r:id="rId3" imgW="2514600" imgH="888840" progId="Equation.3">
                  <p:embed/>
                </p:oleObj>
              </mc:Choice>
              <mc:Fallback>
                <p:oleObj name="Equation" r:id="rId3" imgW="2514600" imgH="88884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6100" y="4424363"/>
                        <a:ext cx="3986213" cy="1409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3979" name="Text Box 11"/>
          <p:cNvSpPr txBox="1">
            <a:spLocks noChangeArrowheads="1"/>
          </p:cNvSpPr>
          <p:nvPr/>
        </p:nvSpPr>
        <p:spPr bwMode="auto">
          <a:xfrm>
            <a:off x="7019925" y="4365625"/>
            <a:ext cx="11874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ko-KR" sz="2000"/>
              <a:t>AND-OR</a:t>
            </a:r>
          </a:p>
        </p:txBody>
      </p:sp>
      <p:sp>
        <p:nvSpPr>
          <p:cNvPr id="83980" name="Text Box 12"/>
          <p:cNvSpPr txBox="1">
            <a:spLocks noChangeArrowheads="1"/>
          </p:cNvSpPr>
          <p:nvPr/>
        </p:nvSpPr>
        <p:spPr bwMode="auto">
          <a:xfrm>
            <a:off x="6659563" y="4724400"/>
            <a:ext cx="17129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ko-KR" sz="2000"/>
              <a:t>NAND-NAND</a:t>
            </a:r>
          </a:p>
        </p:txBody>
      </p:sp>
      <p:sp>
        <p:nvSpPr>
          <p:cNvPr id="83981" name="Text Box 13"/>
          <p:cNvSpPr txBox="1">
            <a:spLocks noChangeArrowheads="1"/>
          </p:cNvSpPr>
          <p:nvPr/>
        </p:nvSpPr>
        <p:spPr bwMode="auto">
          <a:xfrm>
            <a:off x="6948488" y="5084763"/>
            <a:ext cx="1371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ko-KR" sz="2000"/>
              <a:t>OR-NAND</a:t>
            </a:r>
          </a:p>
        </p:txBody>
      </p:sp>
      <p:sp>
        <p:nvSpPr>
          <p:cNvPr id="83982" name="Text Box 14"/>
          <p:cNvSpPr txBox="1">
            <a:spLocks noChangeArrowheads="1"/>
          </p:cNvSpPr>
          <p:nvPr/>
        </p:nvSpPr>
        <p:spPr bwMode="auto">
          <a:xfrm>
            <a:off x="7092950" y="5445125"/>
            <a:ext cx="1214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ko-KR" sz="2000"/>
              <a:t>NOR-OR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956936" y="2240877"/>
                <a:ext cx="370454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⋯+</m:t>
                              </m:r>
                              <m:sSub>
                                <m:sSubPr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sSub>
                        <m:sSub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′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</m:t>
                      </m:r>
                      <m:sSub>
                        <m:sSub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ko-KR" altLang="en-US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6936" y="2240877"/>
                <a:ext cx="3704540" cy="369332"/>
              </a:xfrm>
              <a:prstGeom prst="rect">
                <a:avLst/>
              </a:prstGeom>
              <a:blipFill rotWithShape="0">
                <a:blip r:embed="rId5"/>
                <a:stretch>
                  <a:fillRect b="-3333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1983455" y="2701611"/>
                <a:ext cx="36508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⋯</m:t>
                              </m:r>
                              <m:sSub>
                                <m:sSubPr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</m:t>
                      </m:r>
                      <m:sSub>
                        <m:sSub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ko-KR" altLang="en-US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3455" y="2701611"/>
                <a:ext cx="3650808" cy="369332"/>
              </a:xfrm>
              <a:prstGeom prst="rect">
                <a:avLst/>
              </a:prstGeom>
              <a:blipFill rotWithShape="0">
                <a:blip r:embed="rId6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38238"/>
          </a:xfrm>
        </p:spPr>
        <p:txBody>
          <a:bodyPr/>
          <a:lstStyle/>
          <a:p>
            <a:r>
              <a:rPr kumimoji="0" lang="en-US" altLang="ko-KR" sz="4000">
                <a:solidFill>
                  <a:srgbClr val="008000"/>
                </a:solidFill>
                <a:latin typeface="Arial Narrow" pitchFamily="34" charset="0"/>
              </a:rPr>
              <a:t>7.3	Design of Two-Level Circuits Using NAND and NOR Gates</a:t>
            </a:r>
          </a:p>
        </p:txBody>
      </p:sp>
      <p:graphicFrame>
        <p:nvGraphicFramePr>
          <p:cNvPr id="85007" name="Object 15"/>
          <p:cNvGraphicFramePr>
            <a:graphicFrameLocks noChangeAspect="1"/>
          </p:cNvGraphicFramePr>
          <p:nvPr/>
        </p:nvGraphicFramePr>
        <p:xfrm>
          <a:off x="703263" y="2079625"/>
          <a:ext cx="3622675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02" name="Equation" r:id="rId3" imgW="2171520" imgH="203040" progId="Equation.3">
                  <p:embed/>
                </p:oleObj>
              </mc:Choice>
              <mc:Fallback>
                <p:oleObj name="Equation" r:id="rId3" imgW="2171520" imgH="20304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263" y="2079625"/>
                        <a:ext cx="3622675" cy="341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5008" name="Text Box 16"/>
          <p:cNvSpPr txBox="1">
            <a:spLocks noChangeArrowheads="1"/>
          </p:cNvSpPr>
          <p:nvPr/>
        </p:nvSpPr>
        <p:spPr bwMode="auto">
          <a:xfrm>
            <a:off x="5715000" y="2019300"/>
            <a:ext cx="24161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ko-KR" sz="2000"/>
              <a:t>NOR-NOR-INVERT</a:t>
            </a:r>
          </a:p>
        </p:txBody>
      </p:sp>
      <p:graphicFrame>
        <p:nvGraphicFramePr>
          <p:cNvPr id="85009" name="Object 17"/>
          <p:cNvGraphicFramePr>
            <a:graphicFrameLocks noChangeAspect="1"/>
          </p:cNvGraphicFramePr>
          <p:nvPr/>
        </p:nvGraphicFramePr>
        <p:xfrm>
          <a:off x="633413" y="3321050"/>
          <a:ext cx="5208587" cy="2773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03" name="Equation" r:id="rId5" imgW="2933640" imgH="1562040" progId="Equation.3">
                  <p:embed/>
                </p:oleObj>
              </mc:Choice>
              <mc:Fallback>
                <p:oleObj name="Equation" r:id="rId5" imgW="2933640" imgH="156204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413" y="3321050"/>
                        <a:ext cx="5208587" cy="2773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5010" name="Text Box 18"/>
          <p:cNvSpPr txBox="1">
            <a:spLocks noChangeArrowheads="1"/>
          </p:cNvSpPr>
          <p:nvPr/>
        </p:nvSpPr>
        <p:spPr bwMode="auto">
          <a:xfrm>
            <a:off x="6748463" y="3162300"/>
            <a:ext cx="11874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ko-KR" sz="2000"/>
              <a:t>OR-AND</a:t>
            </a:r>
          </a:p>
        </p:txBody>
      </p:sp>
      <p:sp>
        <p:nvSpPr>
          <p:cNvPr id="85011" name="Text Box 19"/>
          <p:cNvSpPr txBox="1">
            <a:spLocks noChangeArrowheads="1"/>
          </p:cNvSpPr>
          <p:nvPr/>
        </p:nvSpPr>
        <p:spPr bwMode="auto">
          <a:xfrm>
            <a:off x="6591300" y="4578350"/>
            <a:ext cx="13985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ko-KR" sz="2000"/>
              <a:t>NOR-NOR</a:t>
            </a:r>
          </a:p>
        </p:txBody>
      </p:sp>
      <p:sp>
        <p:nvSpPr>
          <p:cNvPr id="85012" name="Text Box 20"/>
          <p:cNvSpPr txBox="1">
            <a:spLocks noChangeArrowheads="1"/>
          </p:cNvSpPr>
          <p:nvPr/>
        </p:nvSpPr>
        <p:spPr bwMode="auto">
          <a:xfrm>
            <a:off x="6591300" y="5264150"/>
            <a:ext cx="1371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ko-KR" sz="2000"/>
              <a:t>AND-NOR</a:t>
            </a:r>
          </a:p>
        </p:txBody>
      </p:sp>
      <p:sp>
        <p:nvSpPr>
          <p:cNvPr id="85013" name="Text Box 21"/>
          <p:cNvSpPr txBox="1">
            <a:spLocks noChangeArrowheads="1"/>
          </p:cNvSpPr>
          <p:nvPr/>
        </p:nvSpPr>
        <p:spPr bwMode="auto">
          <a:xfrm>
            <a:off x="6477000" y="5721350"/>
            <a:ext cx="15287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ko-KR" sz="2000"/>
              <a:t>NAND-AND</a:t>
            </a:r>
          </a:p>
        </p:txBody>
      </p:sp>
      <p:sp>
        <p:nvSpPr>
          <p:cNvPr id="85014" name="Text Box 22"/>
          <p:cNvSpPr txBox="1">
            <a:spLocks noChangeArrowheads="1"/>
          </p:cNvSpPr>
          <p:nvPr/>
        </p:nvSpPr>
        <p:spPr bwMode="auto">
          <a:xfrm>
            <a:off x="592138" y="2800350"/>
            <a:ext cx="5137150" cy="366713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ko-KR"/>
              <a:t>Get </a:t>
            </a:r>
            <a:r>
              <a:rPr lang="en-US" altLang="ko-KR" b="1" i="1">
                <a:latin typeface="Times New Roman" pitchFamily="18" charset="0"/>
              </a:rPr>
              <a:t>F’</a:t>
            </a:r>
            <a:r>
              <a:rPr lang="en-US" altLang="ko-KR"/>
              <a:t> from Karnaugh map, then convert it into </a:t>
            </a:r>
            <a:r>
              <a:rPr lang="en-US" altLang="ko-KR" b="1" i="1">
                <a:latin typeface="Times New Roman" pitchFamily="18" charset="0"/>
              </a:rPr>
              <a:t>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38238"/>
          </a:xfrm>
        </p:spPr>
        <p:txBody>
          <a:bodyPr/>
          <a:lstStyle/>
          <a:p>
            <a:r>
              <a:rPr kumimoji="0" lang="en-US" altLang="ko-KR" sz="4000">
                <a:solidFill>
                  <a:srgbClr val="008000"/>
                </a:solidFill>
                <a:latin typeface="Arial Narrow" pitchFamily="34" charset="0"/>
              </a:rPr>
              <a:t>7.3	Design of Two-Level Circuits Using NAND and NOR Gates</a:t>
            </a:r>
          </a:p>
        </p:txBody>
      </p:sp>
      <p:sp>
        <p:nvSpPr>
          <p:cNvPr id="86029" name="Text Box 13"/>
          <p:cNvSpPr txBox="1">
            <a:spLocks noChangeArrowheads="1"/>
          </p:cNvSpPr>
          <p:nvPr/>
        </p:nvSpPr>
        <p:spPr bwMode="auto">
          <a:xfrm>
            <a:off x="179388" y="1341438"/>
            <a:ext cx="4770437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ko-KR" sz="2000"/>
              <a:t>Eight Basic Forms for Two-Level Circuits</a:t>
            </a: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738313"/>
            <a:ext cx="6382369" cy="474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38238"/>
          </a:xfrm>
        </p:spPr>
        <p:txBody>
          <a:bodyPr/>
          <a:lstStyle/>
          <a:p>
            <a:r>
              <a:rPr kumimoji="0" lang="en-US" altLang="ko-KR" sz="4000">
                <a:solidFill>
                  <a:srgbClr val="008000"/>
                </a:solidFill>
                <a:latin typeface="Arial Narrow" pitchFamily="34" charset="0"/>
              </a:rPr>
              <a:t>7.3	Design of Two-Level Circuits Using NAND and NOR Gates</a:t>
            </a:r>
          </a:p>
        </p:txBody>
      </p:sp>
      <p:sp>
        <p:nvSpPr>
          <p:cNvPr id="109573" name="Text Box 5"/>
          <p:cNvSpPr txBox="1">
            <a:spLocks noChangeArrowheads="1"/>
          </p:cNvSpPr>
          <p:nvPr/>
        </p:nvSpPr>
        <p:spPr bwMode="auto">
          <a:xfrm>
            <a:off x="395288" y="1341438"/>
            <a:ext cx="4770437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ko-KR" sz="2000"/>
              <a:t>Eight Basic Forms for Two-Level Circuits</a:t>
            </a: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778927"/>
            <a:ext cx="5422106" cy="4746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38238"/>
          </a:xfrm>
        </p:spPr>
        <p:txBody>
          <a:bodyPr/>
          <a:lstStyle/>
          <a:p>
            <a:r>
              <a:rPr kumimoji="0" lang="en-US" altLang="ko-KR" sz="4000">
                <a:solidFill>
                  <a:srgbClr val="008000"/>
                </a:solidFill>
                <a:latin typeface="Arial Narrow" pitchFamily="34" charset="0"/>
              </a:rPr>
              <a:t>7.3	Design of Two-Level Circuits Using NAND and NOR Gates</a:t>
            </a:r>
          </a:p>
        </p:txBody>
      </p:sp>
      <p:sp>
        <p:nvSpPr>
          <p:cNvPr id="88067" name="Text Box 3"/>
          <p:cNvSpPr txBox="1">
            <a:spLocks noChangeArrowheads="1"/>
          </p:cNvSpPr>
          <p:nvPr/>
        </p:nvSpPr>
        <p:spPr bwMode="auto">
          <a:xfrm>
            <a:off x="457200" y="1690688"/>
            <a:ext cx="1666875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000"/>
              <a:t>NAND-NOR</a:t>
            </a:r>
          </a:p>
        </p:txBody>
      </p:sp>
      <p:pic>
        <p:nvPicPr>
          <p:cNvPr id="88076" name="Picture 12" descr="roth+u07-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438400"/>
            <a:ext cx="4800600" cy="1074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8078" name="Text Box 14"/>
          <p:cNvSpPr txBox="1">
            <a:spLocks noChangeArrowheads="1"/>
          </p:cNvSpPr>
          <p:nvPr/>
        </p:nvSpPr>
        <p:spPr bwMode="auto">
          <a:xfrm>
            <a:off x="457200" y="3824288"/>
            <a:ext cx="5051425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000"/>
              <a:t>AND-OR to NAND-NAND Transformation</a:t>
            </a:r>
          </a:p>
        </p:txBody>
      </p:sp>
      <p:graphicFrame>
        <p:nvGraphicFramePr>
          <p:cNvPr id="88079" name="Object 15"/>
          <p:cNvGraphicFramePr>
            <a:graphicFrameLocks noChangeAspect="1"/>
          </p:cNvGraphicFramePr>
          <p:nvPr/>
        </p:nvGraphicFramePr>
        <p:xfrm>
          <a:off x="1768475" y="4648200"/>
          <a:ext cx="5046663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33" name="Equation" r:id="rId4" imgW="2895480" imgH="444240" progId="Equation.3">
                  <p:embed/>
                </p:oleObj>
              </mc:Choice>
              <mc:Fallback>
                <p:oleObj name="Equation" r:id="rId4" imgW="2895480" imgH="44424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8475" y="4648200"/>
                        <a:ext cx="5046663" cy="777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080" name="Object 16"/>
          <p:cNvGraphicFramePr>
            <a:graphicFrameLocks noChangeAspect="1"/>
          </p:cNvGraphicFramePr>
          <p:nvPr/>
        </p:nvGraphicFramePr>
        <p:xfrm>
          <a:off x="1793875" y="4295775"/>
          <a:ext cx="838200" cy="34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34" name="Equation" r:id="rId6" imgW="520560" imgH="215640" progId="Equation.3">
                  <p:embed/>
                </p:oleObj>
              </mc:Choice>
              <mc:Fallback>
                <p:oleObj name="Equation" r:id="rId6" imgW="520560" imgH="21564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75" y="4295775"/>
                        <a:ext cx="838200" cy="347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8081" name="Text Box 17"/>
          <p:cNvSpPr txBox="1">
            <a:spLocks noChangeArrowheads="1"/>
          </p:cNvSpPr>
          <p:nvPr/>
        </p:nvSpPr>
        <p:spPr bwMode="auto">
          <a:xfrm>
            <a:off x="2555875" y="4267200"/>
            <a:ext cx="10239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ko-KR">
                <a:latin typeface="굴림" pitchFamily="50" charset="-127"/>
              </a:rPr>
              <a:t>: literals</a:t>
            </a:r>
          </a:p>
        </p:txBody>
      </p:sp>
      <p:graphicFrame>
        <p:nvGraphicFramePr>
          <p:cNvPr id="88082" name="Object 18"/>
          <p:cNvGraphicFramePr>
            <a:graphicFrameLocks noChangeAspect="1"/>
          </p:cNvGraphicFramePr>
          <p:nvPr/>
        </p:nvGraphicFramePr>
        <p:xfrm>
          <a:off x="3732213" y="4308475"/>
          <a:ext cx="9144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35" name="Equation" r:id="rId8" imgW="596880" imgH="215640" progId="Equation.3">
                  <p:embed/>
                </p:oleObj>
              </mc:Choice>
              <mc:Fallback>
                <p:oleObj name="Equation" r:id="rId8" imgW="596880" imgH="21564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2213" y="4308475"/>
                        <a:ext cx="91440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8083" name="Text Box 19"/>
          <p:cNvSpPr txBox="1">
            <a:spLocks noChangeArrowheads="1"/>
          </p:cNvSpPr>
          <p:nvPr/>
        </p:nvSpPr>
        <p:spPr bwMode="auto">
          <a:xfrm>
            <a:off x="4570413" y="4283075"/>
            <a:ext cx="18303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ko-KR">
                <a:latin typeface="굴림" pitchFamily="50" charset="-127"/>
              </a:rPr>
              <a:t>: product terms</a:t>
            </a:r>
          </a:p>
        </p:txBody>
      </p:sp>
      <p:pic>
        <p:nvPicPr>
          <p:cNvPr id="88084" name="Picture 20" descr="roth+f07-1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429250"/>
            <a:ext cx="6076950" cy="135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38238"/>
          </a:xfrm>
        </p:spPr>
        <p:txBody>
          <a:bodyPr/>
          <a:lstStyle/>
          <a:p>
            <a:r>
              <a:rPr kumimoji="0" lang="en-US" altLang="ko-KR" sz="4000">
                <a:solidFill>
                  <a:srgbClr val="008000"/>
                </a:solidFill>
                <a:latin typeface="Arial Narrow" pitchFamily="34" charset="0"/>
              </a:rPr>
              <a:t>7.4	Design of Multi-Level NAND- and NOR-Gates Circuits</a:t>
            </a:r>
          </a:p>
        </p:txBody>
      </p:sp>
      <p:sp>
        <p:nvSpPr>
          <p:cNvPr id="89091" name="Text Box 3"/>
          <p:cNvSpPr txBox="1">
            <a:spLocks noChangeArrowheads="1"/>
          </p:cNvSpPr>
          <p:nvPr/>
        </p:nvSpPr>
        <p:spPr bwMode="auto">
          <a:xfrm>
            <a:off x="457200" y="1690688"/>
            <a:ext cx="8001000" cy="31400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altLang="ko-KR" sz="2000"/>
              <a:t>Procedure : multi-level NAND-gate circuits</a:t>
            </a:r>
          </a:p>
          <a:p>
            <a:pPr>
              <a:spcBef>
                <a:spcPct val="50000"/>
              </a:spcBef>
            </a:pPr>
            <a:r>
              <a:rPr lang="en-US" altLang="ko-KR" sz="2000"/>
              <a:t> - Simplify the switching function</a:t>
            </a:r>
          </a:p>
          <a:p>
            <a:pPr>
              <a:spcBef>
                <a:spcPct val="50000"/>
              </a:spcBef>
            </a:pPr>
            <a:r>
              <a:rPr lang="en-US" altLang="ko-KR" sz="2000"/>
              <a:t> - Design a multi-level circuit of AND and OR gates</a:t>
            </a:r>
          </a:p>
          <a:p>
            <a:pPr>
              <a:spcBef>
                <a:spcPct val="50000"/>
              </a:spcBef>
            </a:pPr>
            <a:r>
              <a:rPr lang="en-US" altLang="ko-KR" sz="2000"/>
              <a:t> - Number the levels starting with the output gate as level 1</a:t>
            </a:r>
          </a:p>
          <a:p>
            <a:pPr>
              <a:spcBef>
                <a:spcPct val="50000"/>
              </a:spcBef>
            </a:pPr>
            <a:r>
              <a:rPr lang="en-US" altLang="ko-KR" sz="2000"/>
              <a:t> - Replace all gates with NAND gates, leaving all interconnections</a:t>
            </a:r>
          </a:p>
          <a:p>
            <a:pPr>
              <a:spcBef>
                <a:spcPct val="50000"/>
              </a:spcBef>
            </a:pPr>
            <a:r>
              <a:rPr lang="en-US" altLang="ko-KR" sz="2000"/>
              <a:t>    between gates unchanged</a:t>
            </a:r>
          </a:p>
          <a:p>
            <a:pPr>
              <a:spcBef>
                <a:spcPct val="50000"/>
              </a:spcBef>
            </a:pPr>
            <a:r>
              <a:rPr lang="en-US" altLang="ko-KR" sz="2000"/>
              <a:t> - Leave the inputs to levels 2,4,6,… unchanged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38238"/>
          </a:xfrm>
        </p:spPr>
        <p:txBody>
          <a:bodyPr/>
          <a:lstStyle/>
          <a:p>
            <a:r>
              <a:rPr kumimoji="0" lang="en-US" altLang="ko-KR" sz="4000">
                <a:solidFill>
                  <a:srgbClr val="008000"/>
                </a:solidFill>
                <a:latin typeface="Arial Narrow" pitchFamily="34" charset="0"/>
              </a:rPr>
              <a:t>7.4	Design of Multi-Level NAND- and NOR-Gates Circuits</a:t>
            </a:r>
          </a:p>
        </p:txBody>
      </p:sp>
      <p:sp>
        <p:nvSpPr>
          <p:cNvPr id="107523" name="Text Box 3"/>
          <p:cNvSpPr txBox="1">
            <a:spLocks noChangeArrowheads="1"/>
          </p:cNvSpPr>
          <p:nvPr/>
        </p:nvSpPr>
        <p:spPr bwMode="auto">
          <a:xfrm>
            <a:off x="457200" y="1690688"/>
            <a:ext cx="6707188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000"/>
              <a:t>Example : Multi-Level Circuit Conversion to NAND Gates</a:t>
            </a:r>
          </a:p>
        </p:txBody>
      </p:sp>
      <p:pic>
        <p:nvPicPr>
          <p:cNvPr id="107524" name="Picture 4" descr="roth+f07-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048000"/>
            <a:ext cx="4532313" cy="3487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07525" name="Object 5"/>
          <p:cNvGraphicFramePr>
            <a:graphicFrameLocks noChangeAspect="1"/>
          </p:cNvGraphicFramePr>
          <p:nvPr/>
        </p:nvGraphicFramePr>
        <p:xfrm>
          <a:off x="1655763" y="2209800"/>
          <a:ext cx="3624262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33" name="Equation" r:id="rId4" imgW="2197080" imgH="215640" progId="Equation.3">
                  <p:embed/>
                </p:oleObj>
              </mc:Choice>
              <mc:Fallback>
                <p:oleObj name="Equation" r:id="rId4" imgW="2197080" imgH="215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5763" y="2209800"/>
                        <a:ext cx="3624262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38238"/>
          </a:xfrm>
        </p:spPr>
        <p:txBody>
          <a:bodyPr/>
          <a:lstStyle/>
          <a:p>
            <a:r>
              <a:rPr kumimoji="0" lang="en-US" altLang="ko-KR" sz="4000" dirty="0">
                <a:solidFill>
                  <a:srgbClr val="008000"/>
                </a:solidFill>
                <a:latin typeface="Arial" charset="0"/>
              </a:rPr>
              <a:t>7.5	Circuit Conversion Using </a:t>
            </a:r>
            <a:r>
              <a:rPr kumimoji="0" lang="en-US" altLang="ko-KR" sz="4000" dirty="0">
                <a:solidFill>
                  <a:srgbClr val="3333FF"/>
                </a:solidFill>
                <a:latin typeface="Arial" charset="0"/>
              </a:rPr>
              <a:t>Alternative Gate Symbols</a:t>
            </a:r>
          </a:p>
        </p:txBody>
      </p:sp>
      <p:pic>
        <p:nvPicPr>
          <p:cNvPr id="90117" name="Picture 5" descr="roth+f07-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935" y="3859350"/>
            <a:ext cx="8176513" cy="1369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0118" name="Text Box 6"/>
          <p:cNvSpPr txBox="1">
            <a:spLocks noChangeArrowheads="1"/>
          </p:cNvSpPr>
          <p:nvPr/>
        </p:nvSpPr>
        <p:spPr bwMode="auto">
          <a:xfrm>
            <a:off x="457200" y="3140968"/>
            <a:ext cx="3970784" cy="40011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000" dirty="0" smtClean="0"/>
              <a:t>Other Alternative </a:t>
            </a:r>
            <a:r>
              <a:rPr lang="en-US" altLang="ko-KR" sz="2000" dirty="0"/>
              <a:t>Gate Symbols</a:t>
            </a: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457200" y="1340768"/>
            <a:ext cx="4618856" cy="40011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000" dirty="0" smtClean="0"/>
              <a:t>Alternative Gate Symbols of Inverter</a:t>
            </a:r>
            <a:endParaRPr lang="en-US" altLang="ko-KR" sz="2000" dirty="0"/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988840"/>
            <a:ext cx="5276129" cy="49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692758" y="3848853"/>
                <a:ext cx="368499" cy="27699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i="1" smtClean="0">
                          <a:latin typeface="Cambria Math"/>
                        </a:rPr>
                        <m:t>𝐴</m:t>
                      </m:r>
                      <m:r>
                        <a:rPr lang="en-US" altLang="ko-KR" b="0" i="1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2758" y="3848853"/>
                <a:ext cx="368499" cy="276999"/>
              </a:xfrm>
              <a:prstGeom prst="rect">
                <a:avLst/>
              </a:prstGeom>
              <a:blipFill rotWithShape="1">
                <a:blip r:embed="rId4"/>
                <a:stretch>
                  <a:fillRect l="-15000" r="-11667" b="-8696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704182" y="3848852"/>
                <a:ext cx="646459" cy="27699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i="1" smtClean="0">
                          <a:latin typeface="Cambria Math"/>
                        </a:rPr>
                        <m:t>𝐴</m:t>
                      </m:r>
                      <m:r>
                        <a:rPr lang="en-US" altLang="ko-KR" b="0" i="1" smtClean="0">
                          <a:latin typeface="Cambria Math"/>
                        </a:rPr>
                        <m:t>+</m:t>
                      </m:r>
                      <m:r>
                        <a:rPr lang="en-US" altLang="ko-KR" b="0" i="1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4182" y="3848852"/>
                <a:ext cx="646459" cy="276999"/>
              </a:xfrm>
              <a:prstGeom prst="rect">
                <a:avLst/>
              </a:prstGeom>
              <a:blipFill rotWithShape="1">
                <a:blip r:embed="rId5"/>
                <a:stretch>
                  <a:fillRect l="-7547" r="-6604" b="-8696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796136" y="3789040"/>
                <a:ext cx="620170" cy="27699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b="0" i="1" smtClean="0">
                          <a:latin typeface="Cambria Math"/>
                        </a:rPr>
                        <m:t>(</m:t>
                      </m:r>
                      <m:r>
                        <a:rPr lang="en-US" altLang="ko-KR" i="1" smtClean="0">
                          <a:latin typeface="Cambria Math"/>
                        </a:rPr>
                        <m:t>𝐴</m:t>
                      </m:r>
                      <m:r>
                        <a:rPr lang="en-US" altLang="ko-KR" b="0" i="1" smtClean="0">
                          <a:latin typeface="Cambria Math"/>
                        </a:rPr>
                        <m:t>𝐵</m:t>
                      </m:r>
                      <m:r>
                        <a:rPr lang="en-US" altLang="ko-KR" b="0" i="1" smtClean="0">
                          <a:latin typeface="Cambria Math"/>
                        </a:rPr>
                        <m:t>)′</m:t>
                      </m:r>
                    </m:oMath>
                  </m:oMathPara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136" y="3789040"/>
                <a:ext cx="620170" cy="276999"/>
              </a:xfrm>
              <a:prstGeom prst="rect">
                <a:avLst/>
              </a:prstGeom>
              <a:blipFill rotWithShape="1">
                <a:blip r:embed="rId6"/>
                <a:stretch>
                  <a:fillRect l="-11765" t="-2222" r="-9804" b="-35556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99322" y="3838173"/>
                <a:ext cx="212238" cy="27699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i="1" smtClean="0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322" y="3838173"/>
                <a:ext cx="212238" cy="276999"/>
              </a:xfrm>
              <a:prstGeom prst="rect">
                <a:avLst/>
              </a:prstGeom>
              <a:blipFill rotWithShape="1">
                <a:blip r:embed="rId7"/>
                <a:stretch>
                  <a:fillRect l="-26471" r="-23529" b="-8889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88935" y="4168879"/>
                <a:ext cx="222625" cy="27699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b="0" i="1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935" y="4168879"/>
                <a:ext cx="222625" cy="276999"/>
              </a:xfrm>
              <a:prstGeom prst="rect">
                <a:avLst/>
              </a:prstGeom>
              <a:blipFill rotWithShape="1">
                <a:blip r:embed="rId8"/>
                <a:stretch>
                  <a:fillRect l="-25000" r="-19444" b="-8889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7861681" y="3798996"/>
                <a:ext cx="814775" cy="27699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altLang="ko-KR" dirty="0" smtClean="0"/>
                  <a:t>(</a:t>
                </a:r>
                <a14:m>
                  <m:oMath xmlns:m="http://schemas.openxmlformats.org/officeDocument/2006/math">
                    <m:r>
                      <a:rPr lang="en-US" altLang="ko-KR" i="1" smtClean="0">
                        <a:latin typeface="Cambria Math"/>
                      </a:rPr>
                      <m:t>𝐴</m:t>
                    </m:r>
                    <m:r>
                      <a:rPr lang="en-US" altLang="ko-KR" b="0" i="1" smtClean="0">
                        <a:latin typeface="Cambria Math"/>
                      </a:rPr>
                      <m:t>+</m:t>
                    </m:r>
                    <m:r>
                      <a:rPr lang="en-US" altLang="ko-KR" b="0" i="1" smtClean="0">
                        <a:latin typeface="Cambria Math"/>
                      </a:rPr>
                      <m:t>𝐵</m:t>
                    </m:r>
                    <m:r>
                      <a:rPr lang="en-US" altLang="ko-KR" b="0" i="1" smtClean="0">
                        <a:latin typeface="Cambria Math"/>
                      </a:rPr>
                      <m:t>)′</m:t>
                    </m:r>
                  </m:oMath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61681" y="3798996"/>
                <a:ext cx="814775" cy="276999"/>
              </a:xfrm>
              <a:prstGeom prst="rect">
                <a:avLst/>
              </a:prstGeom>
              <a:blipFill rotWithShape="1">
                <a:blip r:embed="rId9"/>
                <a:stretch>
                  <a:fillRect l="-18045" t="-26087" r="-11278" b="-5000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2341666" y="3798366"/>
                <a:ext cx="212238" cy="27699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i="1" smtClean="0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1666" y="3798366"/>
                <a:ext cx="212238" cy="276999"/>
              </a:xfrm>
              <a:prstGeom prst="rect">
                <a:avLst/>
              </a:prstGeom>
              <a:blipFill rotWithShape="1">
                <a:blip r:embed="rId10"/>
                <a:stretch>
                  <a:fillRect l="-22857" r="-22857" b="-8696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2331279" y="4129072"/>
                <a:ext cx="222625" cy="27699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b="0" i="1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1279" y="4129072"/>
                <a:ext cx="222625" cy="276999"/>
              </a:xfrm>
              <a:prstGeom prst="rect">
                <a:avLst/>
              </a:prstGeom>
              <a:blipFill rotWithShape="1">
                <a:blip r:embed="rId11"/>
                <a:stretch>
                  <a:fillRect l="-21622" r="-18919" b="-8696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654395" y="3838173"/>
                <a:ext cx="212238" cy="27699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i="1" smtClean="0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4395" y="3838173"/>
                <a:ext cx="212238" cy="276999"/>
              </a:xfrm>
              <a:prstGeom prst="rect">
                <a:avLst/>
              </a:prstGeom>
              <a:blipFill rotWithShape="1">
                <a:blip r:embed="rId12"/>
                <a:stretch>
                  <a:fillRect l="-26471" r="-23529" b="-8889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644008" y="4168879"/>
                <a:ext cx="222625" cy="27699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b="0" i="1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4168879"/>
                <a:ext cx="222625" cy="276999"/>
              </a:xfrm>
              <a:prstGeom prst="rect">
                <a:avLst/>
              </a:prstGeom>
              <a:blipFill rotWithShape="1">
                <a:blip r:embed="rId13"/>
                <a:stretch>
                  <a:fillRect l="-25000" r="-19444" b="-8889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6642976" y="3826351"/>
                <a:ext cx="212238" cy="27699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i="1" smtClean="0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2976" y="3826351"/>
                <a:ext cx="212238" cy="276999"/>
              </a:xfrm>
              <a:prstGeom prst="rect">
                <a:avLst/>
              </a:prstGeom>
              <a:blipFill rotWithShape="1">
                <a:blip r:embed="rId14"/>
                <a:stretch>
                  <a:fillRect l="-25714" r="-20000" b="-8889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632589" y="4157057"/>
                <a:ext cx="222625" cy="27699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b="0" i="1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2589" y="4157057"/>
                <a:ext cx="222625" cy="276999"/>
              </a:xfrm>
              <a:prstGeom prst="rect">
                <a:avLst/>
              </a:prstGeom>
              <a:blipFill rotWithShape="1">
                <a:blip r:embed="rId15"/>
                <a:stretch>
                  <a:fillRect l="-21622" r="-18919" b="-8889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468313" y="188913"/>
            <a:ext cx="8229600" cy="868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1pPr>
            <a:lvl2pPr algn="ctr"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2pPr>
            <a:lvl3pPr algn="ctr"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3pPr>
            <a:lvl4pPr algn="ctr"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4pPr>
            <a:lvl5pPr algn="ctr"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r>
              <a:rPr kumimoji="0" lang="en-US" altLang="ko-KR" sz="4000">
                <a:solidFill>
                  <a:srgbClr val="008000"/>
                </a:solidFill>
                <a:latin typeface="Arial" charset="0"/>
              </a:rPr>
              <a:t>Objectives</a:t>
            </a:r>
          </a:p>
        </p:txBody>
      </p:sp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685800" y="1905000"/>
            <a:ext cx="7924800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000" b="1"/>
              <a:t>Topics introduced in this chapter: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ko-KR" sz="2000"/>
              <a:t> Design a minimal two-level or multi-level circuit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ko-KR" sz="2000"/>
              <a:t> Design or analyze a two-level gate circuit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ko-KR" sz="2000"/>
              <a:t> Design or analyze a multi-level gate circuit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ko-KR" sz="2000"/>
              <a:t> Convert circuits by adding or deleting inversion bubbles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ko-KR" sz="2000"/>
              <a:t> Design a minimal two-level or multiple-output circuit using</a:t>
            </a:r>
          </a:p>
          <a:p>
            <a:pPr>
              <a:spcBef>
                <a:spcPct val="50000"/>
              </a:spcBef>
            </a:pPr>
            <a:r>
              <a:rPr lang="en-US" altLang="ko-KR" sz="2000"/>
              <a:t>  Karnaugh maps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38238"/>
          </a:xfrm>
        </p:spPr>
        <p:txBody>
          <a:bodyPr/>
          <a:lstStyle/>
          <a:p>
            <a:r>
              <a:rPr kumimoji="0" lang="en-US" altLang="ko-KR" sz="4000">
                <a:solidFill>
                  <a:srgbClr val="008000"/>
                </a:solidFill>
                <a:latin typeface="Arial" charset="0"/>
              </a:rPr>
              <a:t>7.5	Circuit Conversion Using Alternative Gate Symbols</a:t>
            </a:r>
          </a:p>
        </p:txBody>
      </p:sp>
      <p:sp>
        <p:nvSpPr>
          <p:cNvPr id="91139" name="Text Box 3"/>
          <p:cNvSpPr txBox="1">
            <a:spLocks noChangeArrowheads="1"/>
          </p:cNvSpPr>
          <p:nvPr/>
        </p:nvSpPr>
        <p:spPr bwMode="auto">
          <a:xfrm>
            <a:off x="457200" y="1690688"/>
            <a:ext cx="3898900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000"/>
              <a:t>NAND Gate Circuit Conversion</a:t>
            </a:r>
          </a:p>
        </p:txBody>
      </p:sp>
      <p:pic>
        <p:nvPicPr>
          <p:cNvPr id="91143" name="Picture 7" descr="roth+f07-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152650"/>
            <a:ext cx="4908550" cy="447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38238"/>
          </a:xfrm>
        </p:spPr>
        <p:txBody>
          <a:bodyPr/>
          <a:lstStyle/>
          <a:p>
            <a:r>
              <a:rPr kumimoji="0" lang="en-US" altLang="ko-KR" sz="4000">
                <a:solidFill>
                  <a:srgbClr val="008000"/>
                </a:solidFill>
                <a:latin typeface="Arial" charset="0"/>
              </a:rPr>
              <a:t>7.5	Circuit Conversion Using Alternative Gate Symbols</a:t>
            </a:r>
          </a:p>
        </p:txBody>
      </p:sp>
      <p:sp>
        <p:nvSpPr>
          <p:cNvPr id="92163" name="Text Box 3"/>
          <p:cNvSpPr txBox="1">
            <a:spLocks noChangeArrowheads="1"/>
          </p:cNvSpPr>
          <p:nvPr/>
        </p:nvSpPr>
        <p:spPr bwMode="auto">
          <a:xfrm>
            <a:off x="457200" y="1690688"/>
            <a:ext cx="3251200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000"/>
              <a:t>Conversion to NOR Gates</a:t>
            </a:r>
          </a:p>
        </p:txBody>
      </p:sp>
      <p:pic>
        <p:nvPicPr>
          <p:cNvPr id="92165" name="Picture 5" descr="roth+f07-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178050"/>
            <a:ext cx="4419600" cy="425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38238"/>
          </a:xfrm>
        </p:spPr>
        <p:txBody>
          <a:bodyPr/>
          <a:lstStyle/>
          <a:p>
            <a:r>
              <a:rPr kumimoji="0" lang="en-US" altLang="ko-KR" sz="4000">
                <a:solidFill>
                  <a:srgbClr val="008000"/>
                </a:solidFill>
                <a:latin typeface="Arial" charset="0"/>
              </a:rPr>
              <a:t>7.5	Circuit Conversion Using Alternative Gate Symbols</a:t>
            </a:r>
          </a:p>
        </p:txBody>
      </p:sp>
      <p:sp>
        <p:nvSpPr>
          <p:cNvPr id="93187" name="Text Box 1027"/>
          <p:cNvSpPr txBox="1">
            <a:spLocks noChangeArrowheads="1"/>
          </p:cNvSpPr>
          <p:nvPr/>
        </p:nvSpPr>
        <p:spPr bwMode="auto">
          <a:xfrm>
            <a:off x="457200" y="1690688"/>
            <a:ext cx="5562600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000"/>
              <a:t>Conversion of AND-OR Circuits to NAND Gates</a:t>
            </a:r>
          </a:p>
        </p:txBody>
      </p:sp>
      <p:pic>
        <p:nvPicPr>
          <p:cNvPr id="93189" name="Picture 1029" descr="roth+f07-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209800"/>
            <a:ext cx="4572000" cy="447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38238"/>
          </a:xfrm>
        </p:spPr>
        <p:txBody>
          <a:bodyPr/>
          <a:lstStyle/>
          <a:p>
            <a:r>
              <a:rPr kumimoji="0" lang="en-US" altLang="ko-KR" sz="4000">
                <a:solidFill>
                  <a:srgbClr val="008000"/>
                </a:solidFill>
                <a:latin typeface="Arial" charset="0"/>
              </a:rPr>
              <a:t>7.6	Design of Two-Level,Multiple-Output Circuits</a:t>
            </a:r>
          </a:p>
        </p:txBody>
      </p:sp>
      <p:sp>
        <p:nvSpPr>
          <p:cNvPr id="94211" name="Text Box 3"/>
          <p:cNvSpPr txBox="1">
            <a:spLocks noChangeArrowheads="1"/>
          </p:cNvSpPr>
          <p:nvPr/>
        </p:nvSpPr>
        <p:spPr bwMode="auto">
          <a:xfrm>
            <a:off x="457200" y="1690688"/>
            <a:ext cx="7138988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000"/>
              <a:t>Example : Design a circuit with four inputs and three outputs</a:t>
            </a:r>
          </a:p>
        </p:txBody>
      </p:sp>
      <p:graphicFrame>
        <p:nvGraphicFramePr>
          <p:cNvPr id="94213" name="Object 5"/>
          <p:cNvGraphicFramePr>
            <a:graphicFrameLocks noChangeAspect="1"/>
          </p:cNvGraphicFramePr>
          <p:nvPr/>
        </p:nvGraphicFramePr>
        <p:xfrm>
          <a:off x="2590800" y="2286000"/>
          <a:ext cx="3962400" cy="1365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43" name="Equation" r:id="rId3" imgW="2286000" imgH="787320" progId="Equation.3">
                  <p:embed/>
                </p:oleObj>
              </mc:Choice>
              <mc:Fallback>
                <p:oleObj name="Equation" r:id="rId3" imgW="2286000" imgH="7873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286000"/>
                        <a:ext cx="3962400" cy="1365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4214" name="Picture 6" descr="roth+f07-1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343400"/>
            <a:ext cx="6729413" cy="225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4215" name="Text Box 7"/>
          <p:cNvSpPr txBox="1">
            <a:spLocks noChangeArrowheads="1"/>
          </p:cNvSpPr>
          <p:nvPr/>
        </p:nvSpPr>
        <p:spPr bwMode="auto">
          <a:xfrm>
            <a:off x="746125" y="3757613"/>
            <a:ext cx="3541713" cy="396875"/>
          </a:xfrm>
          <a:prstGeom prst="rect">
            <a:avLst/>
          </a:prstGeom>
          <a:solidFill>
            <a:srgbClr val="EDF0A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ko-KR" sz="2000"/>
              <a:t>Karnaugh Maps for Equations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38238"/>
          </a:xfrm>
        </p:spPr>
        <p:txBody>
          <a:bodyPr/>
          <a:lstStyle/>
          <a:p>
            <a:r>
              <a:rPr kumimoji="0" lang="en-US" altLang="ko-KR" sz="4000">
                <a:solidFill>
                  <a:srgbClr val="008000"/>
                </a:solidFill>
                <a:latin typeface="Arial" charset="0"/>
              </a:rPr>
              <a:t>7.6	Design of Two-Level,Multiple-Output Circuits</a:t>
            </a:r>
          </a:p>
        </p:txBody>
      </p:sp>
      <p:sp>
        <p:nvSpPr>
          <p:cNvPr id="96259" name="Text Box 3"/>
          <p:cNvSpPr txBox="1">
            <a:spLocks noChangeArrowheads="1"/>
          </p:cNvSpPr>
          <p:nvPr/>
        </p:nvSpPr>
        <p:spPr bwMode="auto">
          <a:xfrm>
            <a:off x="809625" y="1970088"/>
            <a:ext cx="2924175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ko-KR" sz="2000"/>
              <a:t>Realization of Equations</a:t>
            </a:r>
          </a:p>
        </p:txBody>
      </p:sp>
      <p:pic>
        <p:nvPicPr>
          <p:cNvPr id="96260" name="Picture 4" descr="roth+f07-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590800"/>
            <a:ext cx="3038475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6261" name="Text Box 5"/>
          <p:cNvSpPr txBox="1">
            <a:spLocks noChangeArrowheads="1"/>
          </p:cNvSpPr>
          <p:nvPr/>
        </p:nvSpPr>
        <p:spPr bwMode="auto">
          <a:xfrm>
            <a:off x="4211638" y="1970088"/>
            <a:ext cx="4779962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ko-KR" sz="2000"/>
              <a:t>Multiple-Output Realization of Equations</a:t>
            </a:r>
          </a:p>
        </p:txBody>
      </p:sp>
      <p:pic>
        <p:nvPicPr>
          <p:cNvPr id="96262" name="Picture 6" descr="roth+f07-2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749550"/>
            <a:ext cx="2895600" cy="261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38238"/>
          </a:xfrm>
        </p:spPr>
        <p:txBody>
          <a:bodyPr/>
          <a:lstStyle/>
          <a:p>
            <a:r>
              <a:rPr kumimoji="0" lang="en-US" altLang="ko-KR" sz="4000">
                <a:solidFill>
                  <a:srgbClr val="008000"/>
                </a:solidFill>
                <a:latin typeface="Arial" charset="0"/>
              </a:rPr>
              <a:t>7.6	Design of Two-Level,Multiple-Output Circuits</a:t>
            </a:r>
          </a:p>
        </p:txBody>
      </p:sp>
      <p:sp>
        <p:nvSpPr>
          <p:cNvPr id="97283" name="Text Box 3"/>
          <p:cNvSpPr txBox="1">
            <a:spLocks noChangeArrowheads="1"/>
          </p:cNvSpPr>
          <p:nvPr/>
        </p:nvSpPr>
        <p:spPr bwMode="auto">
          <a:xfrm>
            <a:off x="457200" y="1690688"/>
            <a:ext cx="8077200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000"/>
              <a:t>Example : Design a multiple-output circuit with 4-inputs and 3-outputs</a:t>
            </a:r>
          </a:p>
        </p:txBody>
      </p:sp>
      <p:graphicFrame>
        <p:nvGraphicFramePr>
          <p:cNvPr id="97284" name="Object 4"/>
          <p:cNvGraphicFramePr>
            <a:graphicFrameLocks noChangeAspect="1"/>
          </p:cNvGraphicFramePr>
          <p:nvPr/>
        </p:nvGraphicFramePr>
        <p:xfrm>
          <a:off x="2833688" y="2286000"/>
          <a:ext cx="3476625" cy="1365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767" name="Equation" r:id="rId3" imgW="2006280" imgH="787320" progId="Equation.3">
                  <p:embed/>
                </p:oleObj>
              </mc:Choice>
              <mc:Fallback>
                <p:oleObj name="Equation" r:id="rId3" imgW="2006280" imgH="7873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3688" y="2286000"/>
                        <a:ext cx="3476625" cy="1365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7286" name="Text Box 6"/>
          <p:cNvSpPr txBox="1">
            <a:spLocks noChangeArrowheads="1"/>
          </p:cNvSpPr>
          <p:nvPr/>
        </p:nvSpPr>
        <p:spPr bwMode="auto">
          <a:xfrm>
            <a:off x="746125" y="3757613"/>
            <a:ext cx="3541713" cy="396875"/>
          </a:xfrm>
          <a:prstGeom prst="rect">
            <a:avLst/>
          </a:prstGeom>
          <a:solidFill>
            <a:srgbClr val="EDF0A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ko-KR" sz="2000"/>
              <a:t>Karnaugh Maps for Equations</a:t>
            </a:r>
          </a:p>
        </p:txBody>
      </p:sp>
      <p:pic>
        <p:nvPicPr>
          <p:cNvPr id="97287" name="Picture 7" descr="roth+f07-2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4267200"/>
            <a:ext cx="5662613" cy="241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38238"/>
          </a:xfrm>
        </p:spPr>
        <p:txBody>
          <a:bodyPr/>
          <a:lstStyle/>
          <a:p>
            <a:r>
              <a:rPr kumimoji="0" lang="en-US" altLang="ko-KR" sz="4000">
                <a:solidFill>
                  <a:srgbClr val="008000"/>
                </a:solidFill>
                <a:latin typeface="Arial" charset="0"/>
              </a:rPr>
              <a:t>7.6	Design of Two-Level,Multiple-Output Circuits</a:t>
            </a:r>
          </a:p>
        </p:txBody>
      </p:sp>
      <p:sp>
        <p:nvSpPr>
          <p:cNvPr id="100357" name="Text Box 5"/>
          <p:cNvSpPr txBox="1">
            <a:spLocks noChangeArrowheads="1"/>
          </p:cNvSpPr>
          <p:nvPr/>
        </p:nvSpPr>
        <p:spPr bwMode="auto">
          <a:xfrm>
            <a:off x="684213" y="1700213"/>
            <a:ext cx="2592387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ko-KR" sz="2000"/>
              <a:t>Minimized equations</a:t>
            </a:r>
          </a:p>
        </p:txBody>
      </p:sp>
      <p:graphicFrame>
        <p:nvGraphicFramePr>
          <p:cNvPr id="100359" name="Object 7"/>
          <p:cNvGraphicFramePr>
            <a:graphicFrameLocks noChangeAspect="1"/>
          </p:cNvGraphicFramePr>
          <p:nvPr/>
        </p:nvGraphicFramePr>
        <p:xfrm>
          <a:off x="3070225" y="2133600"/>
          <a:ext cx="2470150" cy="201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79" name="Equation" r:id="rId3" imgW="1434960" imgH="1168200" progId="Equation.3">
                  <p:embed/>
                </p:oleObj>
              </mc:Choice>
              <mc:Fallback>
                <p:oleObj name="Equation" r:id="rId3" imgW="1434960" imgH="1168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0225" y="2133600"/>
                        <a:ext cx="2470150" cy="2011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0360" name="Text Box 8"/>
          <p:cNvSpPr txBox="1">
            <a:spLocks noChangeArrowheads="1"/>
          </p:cNvSpPr>
          <p:nvPr/>
        </p:nvSpPr>
        <p:spPr bwMode="auto">
          <a:xfrm>
            <a:off x="5622925" y="2906713"/>
            <a:ext cx="11572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ko-KR" sz="2000"/>
              <a:t>10gates,</a:t>
            </a:r>
          </a:p>
        </p:txBody>
      </p:sp>
      <p:sp>
        <p:nvSpPr>
          <p:cNvPr id="100361" name="Text Box 9"/>
          <p:cNvSpPr txBox="1">
            <a:spLocks noChangeArrowheads="1"/>
          </p:cNvSpPr>
          <p:nvPr/>
        </p:nvSpPr>
        <p:spPr bwMode="auto">
          <a:xfrm>
            <a:off x="5613400" y="3355975"/>
            <a:ext cx="158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ko-KR" sz="2000"/>
              <a:t>25gate input</a:t>
            </a:r>
          </a:p>
        </p:txBody>
      </p:sp>
      <p:sp>
        <p:nvSpPr>
          <p:cNvPr id="100362" name="Text Box 10"/>
          <p:cNvSpPr txBox="1">
            <a:spLocks noChangeArrowheads="1"/>
          </p:cNvSpPr>
          <p:nvPr/>
        </p:nvSpPr>
        <p:spPr bwMode="auto">
          <a:xfrm>
            <a:off x="685800" y="4270375"/>
            <a:ext cx="2514600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ko-KR" sz="2000"/>
              <a:t>The minimal solution</a:t>
            </a:r>
          </a:p>
        </p:txBody>
      </p:sp>
      <p:graphicFrame>
        <p:nvGraphicFramePr>
          <p:cNvPr id="100363" name="Object 11"/>
          <p:cNvGraphicFramePr>
            <a:graphicFrameLocks noChangeAspect="1"/>
          </p:cNvGraphicFramePr>
          <p:nvPr/>
        </p:nvGraphicFramePr>
        <p:xfrm>
          <a:off x="3074988" y="4800600"/>
          <a:ext cx="3527425" cy="142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80" name="Equation" r:id="rId5" imgW="1701720" imgH="685800" progId="Equation.3">
                  <p:embed/>
                </p:oleObj>
              </mc:Choice>
              <mc:Fallback>
                <p:oleObj name="Equation" r:id="rId5" imgW="1701720" imgH="6858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4988" y="4800600"/>
                        <a:ext cx="3527425" cy="142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0364" name="Text Box 12"/>
          <p:cNvSpPr txBox="1">
            <a:spLocks noChangeArrowheads="1"/>
          </p:cNvSpPr>
          <p:nvPr/>
        </p:nvSpPr>
        <p:spPr bwMode="auto">
          <a:xfrm>
            <a:off x="6934200" y="5322888"/>
            <a:ext cx="1778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ko-KR" sz="2000"/>
              <a:t>8 gates</a:t>
            </a:r>
          </a:p>
          <a:p>
            <a:r>
              <a:rPr lang="en-US" altLang="ko-KR" sz="2000"/>
              <a:t>22 gate inputs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38238"/>
          </a:xfrm>
        </p:spPr>
        <p:txBody>
          <a:bodyPr/>
          <a:lstStyle/>
          <a:p>
            <a:r>
              <a:rPr kumimoji="0" lang="en-US" altLang="ko-KR" sz="4000">
                <a:solidFill>
                  <a:srgbClr val="008000"/>
                </a:solidFill>
                <a:latin typeface="Arial" charset="0"/>
              </a:rPr>
              <a:t>7.6	Design of Two-Level,Multiple-Output Circuits</a:t>
            </a:r>
          </a:p>
        </p:txBody>
      </p:sp>
      <p:sp>
        <p:nvSpPr>
          <p:cNvPr id="102403" name="Text Box 3"/>
          <p:cNvSpPr txBox="1">
            <a:spLocks noChangeArrowheads="1"/>
          </p:cNvSpPr>
          <p:nvPr/>
        </p:nvSpPr>
        <p:spPr bwMode="auto">
          <a:xfrm>
            <a:off x="457200" y="1295400"/>
            <a:ext cx="7772400" cy="36671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>
                <a:solidFill>
                  <a:srgbClr val="006666"/>
                </a:solidFill>
              </a:rPr>
              <a:t>Determination of Essential Prime Implicants for Multiple-Output Realization</a:t>
            </a:r>
          </a:p>
        </p:txBody>
      </p:sp>
      <p:pic>
        <p:nvPicPr>
          <p:cNvPr id="102407" name="Picture 7" descr="roth+f07-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1588" y="2301875"/>
            <a:ext cx="6500812" cy="196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08" name="Picture 8" descr="roth+f07-2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343400"/>
            <a:ext cx="6958013" cy="237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38238"/>
          </a:xfrm>
        </p:spPr>
        <p:txBody>
          <a:bodyPr/>
          <a:lstStyle/>
          <a:p>
            <a:r>
              <a:rPr kumimoji="0" lang="en-US" altLang="ko-KR" sz="4000">
                <a:solidFill>
                  <a:srgbClr val="008000"/>
                </a:solidFill>
                <a:latin typeface="Arial" charset="0"/>
              </a:rPr>
              <a:t>7.7	Multiple-Output NAND and NOR Circuits</a:t>
            </a:r>
          </a:p>
        </p:txBody>
      </p:sp>
      <p:sp>
        <p:nvSpPr>
          <p:cNvPr id="103427" name="Text Box 3"/>
          <p:cNvSpPr txBox="1">
            <a:spLocks noChangeArrowheads="1"/>
          </p:cNvSpPr>
          <p:nvPr/>
        </p:nvSpPr>
        <p:spPr bwMode="auto">
          <a:xfrm>
            <a:off x="685800" y="1676400"/>
            <a:ext cx="5334000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2000"/>
              <a:t>Multi-level Circuits Conversion to NOR Gates</a:t>
            </a:r>
          </a:p>
        </p:txBody>
      </p:sp>
      <p:pic>
        <p:nvPicPr>
          <p:cNvPr id="103430" name="Picture 6" descr="roth+f07-2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819400"/>
            <a:ext cx="3776663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03431" name="Object 7"/>
          <p:cNvGraphicFramePr>
            <a:graphicFrameLocks noChangeAspect="1"/>
          </p:cNvGraphicFramePr>
          <p:nvPr/>
        </p:nvGraphicFramePr>
        <p:xfrm>
          <a:off x="717550" y="2209800"/>
          <a:ext cx="2601913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47" name="Equation" r:id="rId4" imgW="1511280" imgH="215640" progId="Equation.3">
                  <p:embed/>
                </p:oleObj>
              </mc:Choice>
              <mc:Fallback>
                <p:oleObj name="Equation" r:id="rId4" imgW="1511280" imgH="2156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7550" y="2209800"/>
                        <a:ext cx="2601913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32" name="Object 8"/>
          <p:cNvGraphicFramePr>
            <a:graphicFrameLocks noChangeAspect="1"/>
          </p:cNvGraphicFramePr>
          <p:nvPr/>
        </p:nvGraphicFramePr>
        <p:xfrm>
          <a:off x="4159250" y="2209800"/>
          <a:ext cx="2882900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48" name="Equation" r:id="rId6" imgW="1638000" imgH="215640" progId="Equation.3">
                  <p:embed/>
                </p:oleObj>
              </mc:Choice>
              <mc:Fallback>
                <p:oleObj name="Equation" r:id="rId6" imgW="1638000" imgH="2156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9250" y="2209800"/>
                        <a:ext cx="2882900" cy="379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188913"/>
            <a:ext cx="8229600" cy="868362"/>
          </a:xfrm>
        </p:spPr>
        <p:txBody>
          <a:bodyPr/>
          <a:lstStyle/>
          <a:p>
            <a:r>
              <a:rPr kumimoji="0" lang="en-US" altLang="ko-KR" sz="4000">
                <a:solidFill>
                  <a:srgbClr val="008000"/>
                </a:solidFill>
                <a:latin typeface="Arial" charset="0"/>
              </a:rPr>
              <a:t>7.1 Multi-Level Gate Circuits</a:t>
            </a:r>
          </a:p>
        </p:txBody>
      </p:sp>
      <p:sp>
        <p:nvSpPr>
          <p:cNvPr id="78851" name="Text Box 3"/>
          <p:cNvSpPr txBox="1">
            <a:spLocks noChangeArrowheads="1"/>
          </p:cNvSpPr>
          <p:nvPr/>
        </p:nvSpPr>
        <p:spPr bwMode="auto">
          <a:xfrm>
            <a:off x="762000" y="2833688"/>
            <a:ext cx="3352800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000"/>
              <a:t>Four-Level Realization of Z</a:t>
            </a:r>
          </a:p>
        </p:txBody>
      </p:sp>
      <p:pic>
        <p:nvPicPr>
          <p:cNvPr id="78852" name="Picture 4" descr="roth+f07-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298825"/>
            <a:ext cx="3581400" cy="340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8853" name="Text Box 5"/>
          <p:cNvSpPr txBox="1">
            <a:spLocks noChangeArrowheads="1"/>
          </p:cNvSpPr>
          <p:nvPr/>
        </p:nvSpPr>
        <p:spPr bwMode="auto">
          <a:xfrm>
            <a:off x="762000" y="1447800"/>
            <a:ext cx="6477000" cy="8540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>
              <a:spcBef>
                <a:spcPct val="50000"/>
              </a:spcBef>
              <a:buFontTx/>
              <a:buChar char="•"/>
            </a:pPr>
            <a:r>
              <a:rPr lang="en-US" altLang="ko-KR" sz="2000"/>
              <a:t> Terminology</a:t>
            </a:r>
          </a:p>
          <a:p>
            <a:pPr lvl="1">
              <a:spcBef>
                <a:spcPct val="50000"/>
              </a:spcBef>
            </a:pPr>
            <a:r>
              <a:rPr lang="en-US" altLang="ko-KR" sz="2000"/>
              <a:t>AND-OR, OR-AND, OR-AND-OR, AND and 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868362"/>
          </a:xfrm>
        </p:spPr>
        <p:txBody>
          <a:bodyPr/>
          <a:lstStyle/>
          <a:p>
            <a:r>
              <a:rPr kumimoji="0" lang="en-US" altLang="ko-KR" sz="4000">
                <a:solidFill>
                  <a:srgbClr val="008000"/>
                </a:solidFill>
                <a:latin typeface="Arial" charset="0"/>
              </a:rPr>
              <a:t>7.1 Multi-Level Gate Circuits</a:t>
            </a:r>
          </a:p>
        </p:txBody>
      </p:sp>
      <p:sp>
        <p:nvSpPr>
          <p:cNvPr id="80899" name="Text Box 1027"/>
          <p:cNvSpPr txBox="1">
            <a:spLocks noChangeArrowheads="1"/>
          </p:cNvSpPr>
          <p:nvPr/>
        </p:nvSpPr>
        <p:spPr bwMode="auto">
          <a:xfrm>
            <a:off x="838200" y="1676400"/>
            <a:ext cx="3505200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000"/>
              <a:t>Three-Level Realization of Z</a:t>
            </a:r>
          </a:p>
        </p:txBody>
      </p:sp>
      <p:pic>
        <p:nvPicPr>
          <p:cNvPr id="80901" name="Picture 1029" descr="roth+f07-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971800"/>
            <a:ext cx="5586413" cy="330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0902" name="Object 1030"/>
          <p:cNvGraphicFramePr>
            <a:graphicFrameLocks noChangeAspect="1"/>
          </p:cNvGraphicFramePr>
          <p:nvPr/>
        </p:nvGraphicFramePr>
        <p:xfrm>
          <a:off x="1752600" y="2209800"/>
          <a:ext cx="4267200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599" name="Equation" r:id="rId4" imgW="2895480" imgH="431640" progId="Equation.3">
                  <p:embed/>
                </p:oleObj>
              </mc:Choice>
              <mc:Fallback>
                <p:oleObj name="Equation" r:id="rId4" imgW="2895480" imgH="431640" progId="Equation.3">
                  <p:embed/>
                  <p:pic>
                    <p:nvPicPr>
                      <p:cNvPr id="0" name="Object 10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209800"/>
                        <a:ext cx="4267200" cy="636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050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868362"/>
          </a:xfrm>
        </p:spPr>
        <p:txBody>
          <a:bodyPr/>
          <a:lstStyle/>
          <a:p>
            <a:r>
              <a:rPr kumimoji="0" lang="en-US" altLang="ko-KR" sz="4000">
                <a:solidFill>
                  <a:srgbClr val="008000"/>
                </a:solidFill>
                <a:latin typeface="Arial" charset="0"/>
              </a:rPr>
              <a:t>7.1 Multi-Level Gate Circuits</a:t>
            </a:r>
          </a:p>
        </p:txBody>
      </p:sp>
      <p:sp>
        <p:nvSpPr>
          <p:cNvPr id="104451" name="Text Box 2051"/>
          <p:cNvSpPr txBox="1">
            <a:spLocks noChangeArrowheads="1"/>
          </p:cNvSpPr>
          <p:nvPr/>
        </p:nvSpPr>
        <p:spPr bwMode="auto">
          <a:xfrm>
            <a:off x="838200" y="1676400"/>
            <a:ext cx="6757988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000"/>
              <a:t>Example : Multi-Level Design Using AND and OR Gates</a:t>
            </a:r>
          </a:p>
        </p:txBody>
      </p:sp>
      <p:graphicFrame>
        <p:nvGraphicFramePr>
          <p:cNvPr id="104454" name="Object 2054"/>
          <p:cNvGraphicFramePr>
            <a:graphicFrameLocks noChangeAspect="1"/>
          </p:cNvGraphicFramePr>
          <p:nvPr/>
        </p:nvGraphicFramePr>
        <p:xfrm>
          <a:off x="2743200" y="2401888"/>
          <a:ext cx="3352800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71" name="Equation" r:id="rId3" imgW="2044440" imgH="253800" progId="Equation.3">
                  <p:embed/>
                </p:oleObj>
              </mc:Choice>
              <mc:Fallback>
                <p:oleObj name="Equation" r:id="rId3" imgW="2044440" imgH="253800" progId="Equation.3">
                  <p:embed/>
                  <p:pic>
                    <p:nvPicPr>
                      <p:cNvPr id="0" name="Object 20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2401888"/>
                        <a:ext cx="3352800" cy="417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4455" name="Picture 2055" descr="roth+f07-0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2"/>
          <a:stretch>
            <a:fillRect/>
          </a:stretch>
        </p:blipFill>
        <p:spPr bwMode="auto">
          <a:xfrm>
            <a:off x="304800" y="3357563"/>
            <a:ext cx="4267200" cy="2246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456" name="Picture 2056" descr="roth+f07-0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595688"/>
            <a:ext cx="3397250" cy="2033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4458" name="Text Box 2058"/>
          <p:cNvSpPr txBox="1">
            <a:spLocks noChangeArrowheads="1"/>
          </p:cNvSpPr>
          <p:nvPr/>
        </p:nvSpPr>
        <p:spPr bwMode="auto">
          <a:xfrm>
            <a:off x="5486400" y="5791200"/>
            <a:ext cx="2533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ko-KR">
                <a:latin typeface="Times New Roman" pitchFamily="18" charset="0"/>
              </a:rPr>
              <a:t>Two-level </a:t>
            </a:r>
            <a:r>
              <a:rPr lang="en-US" altLang="ko-KR" b="1">
                <a:latin typeface="Times New Roman" pitchFamily="18" charset="0"/>
              </a:rPr>
              <a:t>AND-OR</a:t>
            </a:r>
            <a:r>
              <a:rPr lang="en-US" altLang="ko-KR">
                <a:latin typeface="Times New Roman" pitchFamily="18" charset="0"/>
              </a:rPr>
              <a:t> gate</a:t>
            </a:r>
          </a:p>
        </p:txBody>
      </p:sp>
      <p:sp>
        <p:nvSpPr>
          <p:cNvPr id="104459" name="Line 2059"/>
          <p:cNvSpPr>
            <a:spLocks noChangeShapeType="1"/>
          </p:cNvSpPr>
          <p:nvPr/>
        </p:nvSpPr>
        <p:spPr bwMode="auto">
          <a:xfrm>
            <a:off x="4800600" y="4648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04460" name="Rectangle 2060"/>
          <p:cNvSpPr>
            <a:spLocks noChangeArrowheads="1"/>
          </p:cNvSpPr>
          <p:nvPr/>
        </p:nvSpPr>
        <p:spPr bwMode="auto">
          <a:xfrm>
            <a:off x="684213" y="3716338"/>
            <a:ext cx="1871662" cy="504825"/>
          </a:xfrm>
          <a:prstGeom prst="rect">
            <a:avLst/>
          </a:prstGeom>
          <a:solidFill>
            <a:srgbClr val="FFFF99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4461" name="Rectangle 2061"/>
          <p:cNvSpPr>
            <a:spLocks noChangeArrowheads="1"/>
          </p:cNvSpPr>
          <p:nvPr/>
        </p:nvSpPr>
        <p:spPr bwMode="auto">
          <a:xfrm>
            <a:off x="2051050" y="3716338"/>
            <a:ext cx="504825" cy="936625"/>
          </a:xfrm>
          <a:prstGeom prst="rect">
            <a:avLst/>
          </a:prstGeom>
          <a:solidFill>
            <a:srgbClr val="FFCC99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4462" name="Rectangle 2062"/>
          <p:cNvSpPr>
            <a:spLocks noChangeArrowheads="1"/>
          </p:cNvSpPr>
          <p:nvPr/>
        </p:nvSpPr>
        <p:spPr bwMode="auto">
          <a:xfrm>
            <a:off x="684213" y="4652963"/>
            <a:ext cx="1871662" cy="504825"/>
          </a:xfrm>
          <a:prstGeom prst="rect">
            <a:avLst/>
          </a:prstGeom>
          <a:solidFill>
            <a:srgbClr val="FFFF99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4463" name="Rectangle 2063"/>
          <p:cNvSpPr>
            <a:spLocks noChangeArrowheads="1"/>
          </p:cNvSpPr>
          <p:nvPr/>
        </p:nvSpPr>
        <p:spPr bwMode="auto">
          <a:xfrm>
            <a:off x="684213" y="4652963"/>
            <a:ext cx="504825" cy="936625"/>
          </a:xfrm>
          <a:prstGeom prst="rect">
            <a:avLst/>
          </a:prstGeom>
          <a:solidFill>
            <a:srgbClr val="FFCC99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050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868362"/>
          </a:xfrm>
        </p:spPr>
        <p:txBody>
          <a:bodyPr/>
          <a:lstStyle/>
          <a:p>
            <a:r>
              <a:rPr kumimoji="0" lang="en-US" altLang="ko-KR" sz="4000">
                <a:solidFill>
                  <a:srgbClr val="008000"/>
                </a:solidFill>
                <a:latin typeface="Arial" charset="0"/>
              </a:rPr>
              <a:t>7.1 Multi-Level Gate Circuits</a:t>
            </a:r>
          </a:p>
        </p:txBody>
      </p:sp>
      <p:graphicFrame>
        <p:nvGraphicFramePr>
          <p:cNvPr id="105479" name="Object 2055"/>
          <p:cNvGraphicFramePr>
            <a:graphicFrameLocks noChangeAspect="1"/>
          </p:cNvGraphicFramePr>
          <p:nvPr/>
        </p:nvGraphicFramePr>
        <p:xfrm>
          <a:off x="630238" y="1981200"/>
          <a:ext cx="2928937" cy="70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21" name="Microsoft Equation 3.0" r:id="rId3" imgW="1790640" imgH="431640" progId="Equation.3">
                  <p:embed/>
                </p:oleObj>
              </mc:Choice>
              <mc:Fallback>
                <p:oleObj name="Microsoft Equation 3.0" r:id="rId3" imgW="1790640" imgH="431640" progId="Equation.3">
                  <p:embed/>
                  <p:pic>
                    <p:nvPicPr>
                      <p:cNvPr id="0" name="Object 20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238" y="1981200"/>
                        <a:ext cx="2928937" cy="706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5480" name="Picture 2056" descr="roth+f07-0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9213" y="1911350"/>
            <a:ext cx="3786187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05481" name="Object 2057"/>
          <p:cNvGraphicFramePr>
            <a:graphicFrameLocks noChangeAspect="1"/>
          </p:cNvGraphicFramePr>
          <p:nvPr/>
        </p:nvGraphicFramePr>
        <p:xfrm>
          <a:off x="557213" y="4103688"/>
          <a:ext cx="2720975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22" name="Equation" r:id="rId6" imgW="1625400" imgH="203040" progId="Equation.3">
                  <p:embed/>
                </p:oleObj>
              </mc:Choice>
              <mc:Fallback>
                <p:oleObj name="Equation" r:id="rId6" imgW="1625400" imgH="203040" progId="Equation.3">
                  <p:embed/>
                  <p:pic>
                    <p:nvPicPr>
                      <p:cNvPr id="0" name="Object 20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213" y="4103688"/>
                        <a:ext cx="2720975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482" name="Object 2058"/>
          <p:cNvGraphicFramePr>
            <a:graphicFrameLocks noChangeAspect="1"/>
          </p:cNvGraphicFramePr>
          <p:nvPr/>
        </p:nvGraphicFramePr>
        <p:xfrm>
          <a:off x="566738" y="5094288"/>
          <a:ext cx="3895725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23" name="Equation" r:id="rId8" imgW="2260440" imgH="215640" progId="Equation.3">
                  <p:embed/>
                </p:oleObj>
              </mc:Choice>
              <mc:Fallback>
                <p:oleObj name="Equation" r:id="rId8" imgW="2260440" imgH="215640" progId="Equation.3">
                  <p:embed/>
                  <p:pic>
                    <p:nvPicPr>
                      <p:cNvPr id="0" name="Object 20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738" y="5094288"/>
                        <a:ext cx="3895725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5483" name="Picture 2059" descr="roth+f07-06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0338" y="4267200"/>
            <a:ext cx="3751262" cy="2116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5484" name="Line 2060"/>
          <p:cNvSpPr>
            <a:spLocks noChangeShapeType="1"/>
          </p:cNvSpPr>
          <p:nvPr/>
        </p:nvSpPr>
        <p:spPr bwMode="auto">
          <a:xfrm>
            <a:off x="4267200" y="2362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05485" name="Text Box 2061"/>
          <p:cNvSpPr txBox="1">
            <a:spLocks noChangeArrowheads="1"/>
          </p:cNvSpPr>
          <p:nvPr/>
        </p:nvSpPr>
        <p:spPr bwMode="auto">
          <a:xfrm>
            <a:off x="5441950" y="3352800"/>
            <a:ext cx="3067050" cy="366713"/>
          </a:xfrm>
          <a:prstGeom prst="rect">
            <a:avLst/>
          </a:prstGeom>
          <a:solidFill>
            <a:srgbClr val="EDF0A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ko-KR">
                <a:latin typeface="Times New Roman" pitchFamily="18" charset="0"/>
              </a:rPr>
              <a:t>Three-level </a:t>
            </a:r>
            <a:r>
              <a:rPr lang="en-US" altLang="ko-KR" b="1">
                <a:latin typeface="Times New Roman" pitchFamily="18" charset="0"/>
              </a:rPr>
              <a:t>OR-AND-OR</a:t>
            </a:r>
            <a:r>
              <a:rPr lang="en-US" altLang="ko-KR">
                <a:latin typeface="Times New Roman" pitchFamily="18" charset="0"/>
              </a:rPr>
              <a:t> gate</a:t>
            </a:r>
          </a:p>
        </p:txBody>
      </p:sp>
      <p:sp>
        <p:nvSpPr>
          <p:cNvPr id="105486" name="Text Box 2062"/>
          <p:cNvSpPr txBox="1">
            <a:spLocks noChangeArrowheads="1"/>
          </p:cNvSpPr>
          <p:nvPr/>
        </p:nvSpPr>
        <p:spPr bwMode="auto">
          <a:xfrm>
            <a:off x="457200" y="3554413"/>
            <a:ext cx="3681413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ko-KR" sz="2000"/>
              <a:t>From 0’s on the Karnaugh map</a:t>
            </a:r>
          </a:p>
        </p:txBody>
      </p:sp>
      <p:sp>
        <p:nvSpPr>
          <p:cNvPr id="105487" name="Line 2063"/>
          <p:cNvSpPr>
            <a:spLocks noChangeShapeType="1"/>
          </p:cNvSpPr>
          <p:nvPr/>
        </p:nvSpPr>
        <p:spPr bwMode="auto">
          <a:xfrm>
            <a:off x="4724400" y="5257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05488" name="Line 2064"/>
          <p:cNvSpPr>
            <a:spLocks noChangeShapeType="1"/>
          </p:cNvSpPr>
          <p:nvPr/>
        </p:nvSpPr>
        <p:spPr bwMode="auto">
          <a:xfrm>
            <a:off x="2438400" y="4572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graphicFrame>
        <p:nvGraphicFramePr>
          <p:cNvPr id="105489" name="Object 2065"/>
          <p:cNvGraphicFramePr>
            <a:graphicFrameLocks noChangeAspect="1"/>
          </p:cNvGraphicFramePr>
          <p:nvPr/>
        </p:nvGraphicFramePr>
        <p:xfrm>
          <a:off x="2590800" y="4559300"/>
          <a:ext cx="396875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24" name="Equation" r:id="rId11" imgW="215640" imgH="203040" progId="Equation.3">
                  <p:embed/>
                </p:oleObj>
              </mc:Choice>
              <mc:Fallback>
                <p:oleObj name="Equation" r:id="rId11" imgW="215640" imgH="203040" progId="Equation.3">
                  <p:embed/>
                  <p:pic>
                    <p:nvPicPr>
                      <p:cNvPr id="0" name="Object 20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559300"/>
                        <a:ext cx="396875" cy="376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5490" name="Text Box 2066"/>
          <p:cNvSpPr txBox="1">
            <a:spLocks noChangeArrowheads="1"/>
          </p:cNvSpPr>
          <p:nvPr/>
        </p:nvSpPr>
        <p:spPr bwMode="auto">
          <a:xfrm>
            <a:off x="5924550" y="6400800"/>
            <a:ext cx="2533650" cy="366713"/>
          </a:xfrm>
          <a:prstGeom prst="rect">
            <a:avLst/>
          </a:prstGeom>
          <a:solidFill>
            <a:srgbClr val="EDF0A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ko-KR">
                <a:latin typeface="Times New Roman" pitchFamily="18" charset="0"/>
              </a:rPr>
              <a:t>Two-level </a:t>
            </a:r>
            <a:r>
              <a:rPr lang="en-US" altLang="ko-KR" b="1">
                <a:latin typeface="Times New Roman" pitchFamily="18" charset="0"/>
              </a:rPr>
              <a:t>OR-AND</a:t>
            </a:r>
            <a:r>
              <a:rPr lang="en-US" altLang="ko-KR">
                <a:latin typeface="Times New Roman" pitchFamily="18" charset="0"/>
              </a:rPr>
              <a:t> gate</a:t>
            </a:r>
          </a:p>
        </p:txBody>
      </p:sp>
      <p:sp>
        <p:nvSpPr>
          <p:cNvPr id="105492" name="Text Box 2068"/>
          <p:cNvSpPr txBox="1">
            <a:spLocks noChangeArrowheads="1"/>
          </p:cNvSpPr>
          <p:nvPr/>
        </p:nvSpPr>
        <p:spPr bwMode="auto">
          <a:xfrm>
            <a:off x="539750" y="1412875"/>
            <a:ext cx="2355850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ko-KR" sz="2000"/>
              <a:t>Factoring Prev. Eq.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21" name="Rectangle 25"/>
          <p:cNvSpPr>
            <a:spLocks noChangeArrowheads="1"/>
          </p:cNvSpPr>
          <p:nvPr/>
        </p:nvSpPr>
        <p:spPr bwMode="auto">
          <a:xfrm>
            <a:off x="457200" y="1371600"/>
            <a:ext cx="4800600" cy="2057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6518" name="Text Box 22"/>
          <p:cNvSpPr txBox="1">
            <a:spLocks noChangeArrowheads="1"/>
          </p:cNvSpPr>
          <p:nvPr/>
        </p:nvSpPr>
        <p:spPr bwMode="auto">
          <a:xfrm>
            <a:off x="5562600" y="3352800"/>
            <a:ext cx="3429000" cy="1006475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ko-KR" sz="2000"/>
          </a:p>
          <a:p>
            <a:endParaRPr lang="en-US" altLang="ko-KR" sz="2000"/>
          </a:p>
          <a:p>
            <a:endParaRPr lang="en-US" altLang="ko-KR" sz="2000"/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273175"/>
          </a:xfrm>
        </p:spPr>
        <p:txBody>
          <a:bodyPr/>
          <a:lstStyle/>
          <a:p>
            <a:r>
              <a:rPr kumimoji="0" lang="en-US" altLang="ko-KR" sz="4000">
                <a:solidFill>
                  <a:srgbClr val="008000"/>
                </a:solidFill>
                <a:latin typeface="Arial" charset="0"/>
              </a:rPr>
              <a:t>7.1</a:t>
            </a:r>
            <a:r>
              <a:rPr kumimoji="0" lang="en-US" altLang="ko-KR" sz="4000">
                <a:solidFill>
                  <a:srgbClr val="008000"/>
                </a:solidFill>
                <a:latin typeface="Arial Narrow" pitchFamily="34" charset="0"/>
              </a:rPr>
              <a:t> </a:t>
            </a:r>
            <a:r>
              <a:rPr kumimoji="0" lang="en-US" altLang="ko-KR" sz="4000">
                <a:solidFill>
                  <a:srgbClr val="008000"/>
                </a:solidFill>
                <a:latin typeface="Arial" charset="0"/>
              </a:rPr>
              <a:t>Multi-Level</a:t>
            </a:r>
            <a:r>
              <a:rPr kumimoji="0" lang="en-US" altLang="ko-KR" sz="4000">
                <a:solidFill>
                  <a:srgbClr val="008000"/>
                </a:solidFill>
                <a:latin typeface="Arial Narrow" pitchFamily="34" charset="0"/>
              </a:rPr>
              <a:t> Gate Circuits</a:t>
            </a:r>
          </a:p>
        </p:txBody>
      </p:sp>
      <p:graphicFrame>
        <p:nvGraphicFramePr>
          <p:cNvPr id="106499" name="Object 3"/>
          <p:cNvGraphicFramePr>
            <a:graphicFrameLocks noChangeAspect="1"/>
          </p:cNvGraphicFramePr>
          <p:nvPr/>
        </p:nvGraphicFramePr>
        <p:xfrm>
          <a:off x="1076325" y="2057400"/>
          <a:ext cx="3105150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64" name="Equation" r:id="rId3" imgW="1841400" imgH="215640" progId="Equation.3">
                  <p:embed/>
                </p:oleObj>
              </mc:Choice>
              <mc:Fallback>
                <p:oleObj name="Equation" r:id="rId3" imgW="1841400" imgH="215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6325" y="2057400"/>
                        <a:ext cx="3105150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6504" name="Text Box 8"/>
          <p:cNvSpPr txBox="1">
            <a:spLocks noChangeArrowheads="1"/>
          </p:cNvSpPr>
          <p:nvPr/>
        </p:nvSpPr>
        <p:spPr bwMode="auto">
          <a:xfrm>
            <a:off x="685800" y="1600200"/>
            <a:ext cx="793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ko-KR">
                <a:latin typeface="굴림" pitchFamily="50" charset="-127"/>
              </a:rPr>
              <a:t>Using</a:t>
            </a:r>
          </a:p>
        </p:txBody>
      </p:sp>
      <p:graphicFrame>
        <p:nvGraphicFramePr>
          <p:cNvPr id="106505" name="Object 9"/>
          <p:cNvGraphicFramePr>
            <a:graphicFrameLocks noChangeAspect="1"/>
          </p:cNvGraphicFramePr>
          <p:nvPr/>
        </p:nvGraphicFramePr>
        <p:xfrm>
          <a:off x="1371600" y="1666875"/>
          <a:ext cx="2514600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65" name="Equation" r:id="rId5" imgW="1549080" imgH="215640" progId="Equation.3">
                  <p:embed/>
                </p:oleObj>
              </mc:Choice>
              <mc:Fallback>
                <p:oleObj name="Equation" r:id="rId5" imgW="1549080" imgH="2156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666875"/>
                        <a:ext cx="2514600" cy="34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6506" name="Text Box 10"/>
          <p:cNvSpPr txBox="1">
            <a:spLocks noChangeArrowheads="1"/>
          </p:cNvSpPr>
          <p:nvPr/>
        </p:nvSpPr>
        <p:spPr bwMode="auto">
          <a:xfrm>
            <a:off x="706438" y="2530475"/>
            <a:ext cx="1841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ko-KR">
                <a:latin typeface="Times New Roman" pitchFamily="18" charset="0"/>
              </a:rPr>
              <a:t>If we multiply out</a:t>
            </a:r>
          </a:p>
        </p:txBody>
      </p:sp>
      <p:graphicFrame>
        <p:nvGraphicFramePr>
          <p:cNvPr id="106507" name="Object 11"/>
          <p:cNvGraphicFramePr>
            <a:graphicFrameLocks noChangeAspect="1"/>
          </p:cNvGraphicFramePr>
          <p:nvPr/>
        </p:nvGraphicFramePr>
        <p:xfrm>
          <a:off x="2522538" y="2543175"/>
          <a:ext cx="906462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66" name="Equation" r:id="rId7" imgW="558720" imgH="215640" progId="Equation.3">
                  <p:embed/>
                </p:oleObj>
              </mc:Choice>
              <mc:Fallback>
                <p:oleObj name="Equation" r:id="rId7" imgW="558720" imgH="2156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2538" y="2543175"/>
                        <a:ext cx="906462" cy="34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6508" name="Text Box 12"/>
          <p:cNvSpPr txBox="1">
            <a:spLocks noChangeArrowheads="1"/>
          </p:cNvSpPr>
          <p:nvPr/>
        </p:nvSpPr>
        <p:spPr bwMode="auto">
          <a:xfrm>
            <a:off x="3429000" y="2546350"/>
            <a:ext cx="514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ko-KR">
                <a:latin typeface="Times New Roman" pitchFamily="18" charset="0"/>
              </a:rPr>
              <a:t>and</a:t>
            </a:r>
          </a:p>
        </p:txBody>
      </p:sp>
      <p:graphicFrame>
        <p:nvGraphicFramePr>
          <p:cNvPr id="106509" name="Object 13"/>
          <p:cNvGraphicFramePr>
            <a:graphicFrameLocks noChangeAspect="1"/>
          </p:cNvGraphicFramePr>
          <p:nvPr/>
        </p:nvGraphicFramePr>
        <p:xfrm>
          <a:off x="4003675" y="2546350"/>
          <a:ext cx="823913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67" name="Equation" r:id="rId9" imgW="507960" imgH="215640" progId="Equation.3">
                  <p:embed/>
                </p:oleObj>
              </mc:Choice>
              <mc:Fallback>
                <p:oleObj name="Equation" r:id="rId9" imgW="507960" imgH="21564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3675" y="2546350"/>
                        <a:ext cx="823913" cy="34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510" name="Object 14"/>
          <p:cNvGraphicFramePr>
            <a:graphicFrameLocks noChangeAspect="1"/>
          </p:cNvGraphicFramePr>
          <p:nvPr/>
        </p:nvGraphicFramePr>
        <p:xfrm>
          <a:off x="1074738" y="2971800"/>
          <a:ext cx="3106737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68" name="Equation" r:id="rId11" imgW="1866600" imgH="215640" progId="Equation.3">
                  <p:embed/>
                </p:oleObj>
              </mc:Choice>
              <mc:Fallback>
                <p:oleObj name="Equation" r:id="rId11" imgW="1866600" imgH="21564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4738" y="2971800"/>
                        <a:ext cx="3106737" cy="36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6511" name="Picture 15" descr="roth+f07-0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962400"/>
            <a:ext cx="4471988" cy="201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6514" name="Line 18"/>
          <p:cNvSpPr>
            <a:spLocks noChangeShapeType="1"/>
          </p:cNvSpPr>
          <p:nvPr/>
        </p:nvSpPr>
        <p:spPr bwMode="auto">
          <a:xfrm>
            <a:off x="2819400" y="3429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06515" name="Text Box 19"/>
          <p:cNvSpPr txBox="1">
            <a:spLocks noChangeArrowheads="1"/>
          </p:cNvSpPr>
          <p:nvPr/>
        </p:nvSpPr>
        <p:spPr bwMode="auto">
          <a:xfrm>
            <a:off x="1600200" y="6145213"/>
            <a:ext cx="3743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ko-KR" sz="2000"/>
              <a:t>Three-level </a:t>
            </a:r>
            <a:r>
              <a:rPr lang="en-US" altLang="ko-KR" sz="2000" b="1"/>
              <a:t>AND-OR-AND</a:t>
            </a:r>
            <a:r>
              <a:rPr lang="en-US" altLang="ko-KR" sz="2000"/>
              <a:t> gate</a:t>
            </a:r>
          </a:p>
        </p:txBody>
      </p:sp>
      <p:graphicFrame>
        <p:nvGraphicFramePr>
          <p:cNvPr id="106517" name="Object 21"/>
          <p:cNvGraphicFramePr>
            <a:graphicFrameLocks noChangeAspect="1"/>
          </p:cNvGraphicFramePr>
          <p:nvPr/>
        </p:nvGraphicFramePr>
        <p:xfrm>
          <a:off x="5726113" y="3543300"/>
          <a:ext cx="3101975" cy="59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69" name="Equation" r:id="rId14" imgW="2260440" imgH="431640" progId="Equation.3">
                  <p:embed/>
                </p:oleObj>
              </mc:Choice>
              <mc:Fallback>
                <p:oleObj name="Equation" r:id="rId14" imgW="2260440" imgH="43164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6113" y="3543300"/>
                        <a:ext cx="3101975" cy="592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6519" name="Line 23"/>
          <p:cNvSpPr>
            <a:spLocks noChangeShapeType="1"/>
          </p:cNvSpPr>
          <p:nvPr/>
        </p:nvSpPr>
        <p:spPr bwMode="auto">
          <a:xfrm>
            <a:off x="7162800" y="42672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06520" name="Line 24"/>
          <p:cNvSpPr>
            <a:spLocks noChangeShapeType="1"/>
          </p:cNvSpPr>
          <p:nvPr/>
        </p:nvSpPr>
        <p:spPr bwMode="auto">
          <a:xfrm flipH="1">
            <a:off x="5562600" y="50292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38238"/>
          </a:xfrm>
        </p:spPr>
        <p:txBody>
          <a:bodyPr/>
          <a:lstStyle/>
          <a:p>
            <a:r>
              <a:rPr kumimoji="0" lang="en-US" altLang="ko-KR" sz="4000" dirty="0">
                <a:solidFill>
                  <a:srgbClr val="008000"/>
                </a:solidFill>
                <a:latin typeface="Arial" charset="0"/>
              </a:rPr>
              <a:t>7.2	</a:t>
            </a:r>
            <a:r>
              <a:rPr kumimoji="0" lang="en-US" altLang="ko-KR" sz="4000" dirty="0">
                <a:solidFill>
                  <a:srgbClr val="3333FF"/>
                </a:solidFill>
                <a:latin typeface="Arial" charset="0"/>
              </a:rPr>
              <a:t>NAND</a:t>
            </a:r>
            <a:r>
              <a:rPr kumimoji="0" lang="en-US" altLang="ko-KR" sz="4000" dirty="0">
                <a:solidFill>
                  <a:srgbClr val="008000"/>
                </a:solidFill>
                <a:latin typeface="Arial" charset="0"/>
              </a:rPr>
              <a:t> and </a:t>
            </a:r>
            <a:r>
              <a:rPr kumimoji="0" lang="en-US" altLang="ko-KR" sz="4000" dirty="0">
                <a:solidFill>
                  <a:srgbClr val="3333FF"/>
                </a:solidFill>
                <a:latin typeface="Arial" charset="0"/>
              </a:rPr>
              <a:t>NOR</a:t>
            </a:r>
            <a:r>
              <a:rPr kumimoji="0" lang="en-US" altLang="ko-KR" sz="4000" dirty="0">
                <a:solidFill>
                  <a:srgbClr val="008000"/>
                </a:solidFill>
                <a:latin typeface="Arial" charset="0"/>
              </a:rPr>
              <a:t> Gates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395288" y="1340768"/>
            <a:ext cx="1800225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000"/>
              <a:t>NAND gate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619672" y="1845419"/>
                <a:ext cx="379860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2400" b="0" i="1" smtClean="0">
                          <a:latin typeface="Cambria Math"/>
                        </a:rPr>
                        <m:t>𝐹</m:t>
                      </m:r>
                      <m:r>
                        <a:rPr lang="en-US" altLang="ko-KR" sz="240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ko-K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ko-KR" sz="2400" b="0" i="1" smtClean="0">
                                  <a:latin typeface="Cambria Math"/>
                                </a:rPr>
                                <m:t>𝐴𝐵𝐶</m:t>
                              </m:r>
                            </m:e>
                          </m:d>
                        </m:e>
                        <m:sup>
                          <m:r>
                            <a:rPr lang="en-US" altLang="ko-KR" sz="2400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altLang="ko-KR" sz="2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ko-KR" sz="2400" b="0" i="1" smtClean="0">
                              <a:latin typeface="Cambria Math"/>
                            </a:rPr>
                            <m:t>𝐴</m:t>
                          </m:r>
                        </m:e>
                        <m:sup>
                          <m:r>
                            <a:rPr lang="en-US" altLang="ko-KR" sz="2400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altLang="ko-KR" sz="24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ko-KR" sz="2400" b="0" i="1" smtClean="0">
                              <a:latin typeface="Cambria Math"/>
                            </a:rPr>
                            <m:t>𝐵</m:t>
                          </m:r>
                        </m:e>
                        <m:sup>
                          <m:r>
                            <a:rPr lang="en-US" altLang="ko-KR" sz="2400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altLang="ko-KR" sz="2400" b="0" i="1" smtClean="0">
                          <a:latin typeface="Cambria Math"/>
                        </a:rPr>
                        <m:t>+</m:t>
                      </m:r>
                      <m:r>
                        <a:rPr lang="en-US" altLang="ko-KR" sz="2400" b="0" i="1" smtClean="0">
                          <a:latin typeface="Cambria Math"/>
                        </a:rPr>
                        <m:t>𝐶</m:t>
                      </m:r>
                      <m:r>
                        <a:rPr lang="en-US" altLang="ko-KR" sz="2400" b="0" i="1" smtClean="0">
                          <a:latin typeface="Cambria Math"/>
                        </a:rPr>
                        <m:t>′</m:t>
                      </m:r>
                    </m:oMath>
                  </m:oMathPara>
                </a14:m>
                <a:endParaRPr lang="ko-KR" altLang="en-US" sz="24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2" y="1845419"/>
                <a:ext cx="3798604" cy="461665"/>
              </a:xfrm>
              <a:prstGeom prst="rect">
                <a:avLst/>
              </a:prstGeom>
              <a:blipFill rotWithShape="1">
                <a:blip r:embed="rId2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619672" y="2565499"/>
                <a:ext cx="540013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2400" b="0" i="1" smtClean="0">
                          <a:latin typeface="Cambria Math"/>
                        </a:rPr>
                        <m:t>𝐹</m:t>
                      </m:r>
                      <m:r>
                        <a:rPr lang="en-US" altLang="ko-KR" sz="240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ko-K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ko-KR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sz="2400" b="0" i="1" smtClean="0">
                                      <a:latin typeface="Cambria Math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altLang="ko-KR" sz="2400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altLang="ko-KR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sz="2400" b="0" i="1" smtClean="0">
                                      <a:latin typeface="Cambria Math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altLang="ko-KR" sz="2400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altLang="ko-KR" sz="2400" b="0" i="1" smtClean="0">
                                  <a:latin typeface="Cambria Math"/>
                                  <a:ea typeface="Cambria Math"/>
                                </a:rPr>
                                <m:t>⋯</m:t>
                              </m:r>
                              <m:sSub>
                                <m:sSubPr>
                                  <m:ctrlPr>
                                    <a:rPr lang="en-US" altLang="ko-KR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sz="2400" b="0" i="1" smtClean="0">
                                      <a:latin typeface="Cambria Math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altLang="ko-KR" sz="2400" b="0" i="1" smtClean="0">
                                      <a:latin typeface="Cambria Math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altLang="ko-KR" sz="2400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altLang="ko-KR" sz="2400" b="0" i="1" smtClean="0">
                          <a:latin typeface="Cambria Math"/>
                        </a:rPr>
                        <m:t>=</m:t>
                      </m:r>
                      <m:sSubSup>
                        <m:sSubSupPr>
                          <m:ctrlP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sz="2400" b="0" i="1" smtClean="0">
                              <a:latin typeface="Cambria Math"/>
                            </a:rPr>
                            <m:t>𝑋</m:t>
                          </m:r>
                        </m:e>
                        <m:sub>
                          <m:r>
                            <a:rPr lang="en-US" altLang="ko-KR" sz="2400" b="0" i="1" smtClean="0"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en-US" altLang="ko-KR" sz="2400" b="0" i="1" smtClean="0">
                              <a:latin typeface="Cambria Math"/>
                            </a:rPr>
                            <m:t>′</m:t>
                          </m:r>
                        </m:sup>
                      </m:sSubSup>
                      <m:r>
                        <a:rPr lang="en-US" altLang="ko-KR" sz="2400" b="0" i="1" smtClean="0">
                          <a:latin typeface="Cambria Math"/>
                        </a:rPr>
                        <m:t>+</m:t>
                      </m:r>
                      <m:sSubSup>
                        <m:sSubSupPr>
                          <m:ctrlP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sz="2400" b="0" i="1" smtClean="0">
                              <a:latin typeface="Cambria Math"/>
                            </a:rPr>
                            <m:t>𝑋</m:t>
                          </m:r>
                        </m:e>
                        <m:sub>
                          <m:r>
                            <a:rPr lang="en-US" altLang="ko-KR" sz="2400" b="0" i="1" smtClean="0">
                              <a:latin typeface="Cambria Math"/>
                            </a:rPr>
                            <m:t>2</m:t>
                          </m:r>
                        </m:sub>
                        <m:sup>
                          <m:r>
                            <a:rPr lang="en-US" altLang="ko-KR" sz="2400" b="0" i="1" smtClean="0">
                              <a:latin typeface="Cambria Math"/>
                            </a:rPr>
                            <m:t>′</m:t>
                          </m:r>
                        </m:sup>
                      </m:sSubSup>
                      <m:r>
                        <a:rPr lang="en-US" altLang="ko-KR" sz="2400" b="0" i="1" smtClean="0">
                          <a:latin typeface="Cambria Math"/>
                        </a:rPr>
                        <m:t>+</m:t>
                      </m:r>
                      <m:r>
                        <a:rPr lang="en-US" altLang="ko-KR" sz="2400" b="0" i="1" smtClean="0">
                          <a:latin typeface="Cambria Math"/>
                          <a:ea typeface="Cambria Math"/>
                        </a:rPr>
                        <m:t>⋯</m:t>
                      </m:r>
                      <m:sSub>
                        <m:sSubPr>
                          <m:ctrlP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4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altLang="ko-KR" sz="2400" b="0" i="1" smtClean="0">
                              <a:latin typeface="Cambria Math"/>
                            </a:rPr>
                            <m:t>𝑋</m:t>
                          </m:r>
                        </m:e>
                        <m:sub>
                          <m:r>
                            <a:rPr lang="en-US" altLang="ko-KR" sz="2400" b="0" i="1" smtClean="0">
                              <a:latin typeface="Cambria Math"/>
                            </a:rPr>
                            <m:t>𝑛</m:t>
                          </m:r>
                        </m:sub>
                      </m:sSub>
                      <m:r>
                        <a:rPr lang="en-US" altLang="ko-KR" sz="2400" b="0" i="1" smtClean="0">
                          <a:latin typeface="Cambria Math"/>
                        </a:rPr>
                        <m:t>′</m:t>
                      </m:r>
                    </m:oMath>
                  </m:oMathPara>
                </a14:m>
                <a:endParaRPr lang="ko-KR" altLang="en-US" sz="2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2" y="2565499"/>
                <a:ext cx="5400133" cy="461665"/>
              </a:xfrm>
              <a:prstGeom prst="rect">
                <a:avLst/>
              </a:prstGeom>
              <a:blipFill rotWithShape="1">
                <a:blip r:embed="rId3"/>
                <a:stretch>
                  <a:fillRect b="-3947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3408867"/>
            <a:ext cx="2047503" cy="1235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005" y="3397253"/>
            <a:ext cx="2272779" cy="1259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8974" y="3398159"/>
            <a:ext cx="2565194" cy="1198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4025" y="44450"/>
            <a:ext cx="8229600" cy="1152525"/>
          </a:xfrm>
        </p:spPr>
        <p:txBody>
          <a:bodyPr/>
          <a:lstStyle/>
          <a:p>
            <a:r>
              <a:rPr kumimoji="0" lang="en-US" altLang="ko-KR" sz="4000">
                <a:solidFill>
                  <a:srgbClr val="008000"/>
                </a:solidFill>
                <a:latin typeface="Arial" charset="0"/>
              </a:rPr>
              <a:t>7.2	NAND and NOR Gates</a:t>
            </a:r>
          </a:p>
        </p:txBody>
      </p:sp>
      <p:sp>
        <p:nvSpPr>
          <p:cNvPr id="81923" name="Text Box 3"/>
          <p:cNvSpPr txBox="1">
            <a:spLocks noChangeArrowheads="1"/>
          </p:cNvSpPr>
          <p:nvPr/>
        </p:nvSpPr>
        <p:spPr bwMode="auto">
          <a:xfrm>
            <a:off x="457200" y="1412776"/>
            <a:ext cx="1447800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000"/>
              <a:t>NOR gate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619672" y="1845419"/>
                <a:ext cx="380988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2400" b="0" i="1" smtClean="0">
                          <a:latin typeface="Cambria Math"/>
                        </a:rPr>
                        <m:t>𝐹</m:t>
                      </m:r>
                      <m:r>
                        <a:rPr lang="en-US" altLang="ko-KR" sz="240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ko-K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ko-KR" sz="2400" b="0" i="1" smtClean="0">
                                  <a:latin typeface="Cambria Math"/>
                                </a:rPr>
                                <m:t>𝐴</m:t>
                              </m:r>
                              <m:r>
                                <a:rPr lang="en-US" altLang="ko-KR" sz="24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altLang="ko-KR" sz="2400" b="0" i="1" smtClean="0">
                                  <a:latin typeface="Cambria Math"/>
                                </a:rPr>
                                <m:t>𝐵</m:t>
                              </m:r>
                              <m:r>
                                <a:rPr lang="en-US" altLang="ko-KR" sz="24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altLang="ko-KR" sz="2400" b="0" i="1" smtClean="0">
                                  <a:latin typeface="Cambria Math"/>
                                </a:rPr>
                                <m:t>𝐶</m:t>
                              </m:r>
                            </m:e>
                          </m:d>
                        </m:e>
                        <m:sup>
                          <m:r>
                            <a:rPr lang="en-US" altLang="ko-KR" sz="2400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altLang="ko-KR" sz="2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ko-KR" sz="2400" b="0" i="1" smtClean="0">
                              <a:latin typeface="Cambria Math"/>
                            </a:rPr>
                            <m:t>𝐴</m:t>
                          </m:r>
                        </m:e>
                        <m:sup>
                          <m:r>
                            <a:rPr lang="en-US" altLang="ko-KR" sz="2400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sSup>
                        <m:sSupPr>
                          <m:ctrlP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ko-KR" sz="2400" b="0" i="1" smtClean="0">
                              <a:latin typeface="Cambria Math"/>
                            </a:rPr>
                            <m:t>𝐵</m:t>
                          </m:r>
                        </m:e>
                        <m:sup>
                          <m:r>
                            <a:rPr lang="en-US" altLang="ko-KR" sz="2400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altLang="ko-KR" sz="2400" b="0" i="1" smtClean="0">
                          <a:latin typeface="Cambria Math"/>
                        </a:rPr>
                        <m:t>𝐶</m:t>
                      </m:r>
                      <m:r>
                        <a:rPr lang="en-US" altLang="ko-KR" sz="2400" b="0" i="1" smtClean="0">
                          <a:latin typeface="Cambria Math"/>
                        </a:rPr>
                        <m:t>′</m:t>
                      </m:r>
                    </m:oMath>
                  </m:oMathPara>
                </a14:m>
                <a:endParaRPr lang="ko-KR" altLang="en-US" sz="2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2" y="1845419"/>
                <a:ext cx="3809889" cy="461665"/>
              </a:xfrm>
              <a:prstGeom prst="rect">
                <a:avLst/>
              </a:prstGeom>
              <a:blipFill rotWithShape="1">
                <a:blip r:embed="rId2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619672" y="2565499"/>
                <a:ext cx="533171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2400" b="0" i="1" smtClean="0">
                          <a:latin typeface="Cambria Math"/>
                        </a:rPr>
                        <m:t>𝐹</m:t>
                      </m:r>
                      <m:r>
                        <a:rPr lang="en-US" altLang="ko-KR" sz="240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ko-K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ko-KR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sz="2400" b="0" i="1" smtClean="0">
                                      <a:latin typeface="Cambria Math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altLang="ko-KR" sz="2400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altLang="ko-KR" sz="2400" b="0" i="1" smtClean="0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altLang="ko-KR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sz="2400" b="0" i="1" smtClean="0">
                                      <a:latin typeface="Cambria Math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altLang="ko-KR" sz="2400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altLang="ko-KR" sz="24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altLang="ko-KR" sz="2400" b="0" i="1" smtClean="0">
                                  <a:latin typeface="Cambria Math"/>
                                  <a:ea typeface="Cambria Math"/>
                                </a:rPr>
                                <m:t>⋯</m:t>
                              </m:r>
                              <m:sSub>
                                <m:sSubPr>
                                  <m:ctrlPr>
                                    <a:rPr lang="en-US" altLang="ko-KR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sz="2400" b="0" i="1" smtClean="0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altLang="ko-KR" sz="2400" b="0" i="1" smtClean="0">
                                      <a:latin typeface="Cambria Math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altLang="ko-KR" sz="2400" b="0" i="1" smtClean="0">
                                      <a:latin typeface="Cambria Math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altLang="ko-KR" sz="2400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altLang="ko-KR" sz="2400" b="0" i="1" smtClean="0">
                          <a:latin typeface="Cambria Math"/>
                        </a:rPr>
                        <m:t>=</m:t>
                      </m:r>
                      <m:sSubSup>
                        <m:sSubSupPr>
                          <m:ctrlP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sz="2400" b="0" i="1" smtClean="0">
                              <a:latin typeface="Cambria Math"/>
                            </a:rPr>
                            <m:t>𝑋</m:t>
                          </m:r>
                        </m:e>
                        <m:sub>
                          <m:r>
                            <a:rPr lang="en-US" altLang="ko-KR" sz="2400" b="0" i="1" smtClean="0"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en-US" altLang="ko-KR" sz="2400" b="0" i="1" smtClean="0">
                              <a:latin typeface="Cambria Math"/>
                            </a:rPr>
                            <m:t>′</m:t>
                          </m:r>
                        </m:sup>
                      </m:sSubSup>
                      <m:sSubSup>
                        <m:sSubSupPr>
                          <m:ctrlP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sz="2400" b="0" i="1" smtClean="0">
                              <a:latin typeface="Cambria Math"/>
                            </a:rPr>
                            <m:t>𝑋</m:t>
                          </m:r>
                        </m:e>
                        <m:sub>
                          <m:r>
                            <a:rPr lang="en-US" altLang="ko-KR" sz="2400" b="0" i="1" smtClean="0">
                              <a:latin typeface="Cambria Math"/>
                            </a:rPr>
                            <m:t>2</m:t>
                          </m:r>
                        </m:sub>
                        <m:sup>
                          <m:r>
                            <a:rPr lang="en-US" altLang="ko-KR" sz="2400" b="0" i="1" smtClean="0">
                              <a:latin typeface="Cambria Math"/>
                            </a:rPr>
                            <m:t>′</m:t>
                          </m:r>
                        </m:sup>
                      </m:sSubSup>
                      <m:r>
                        <a:rPr lang="en-US" altLang="ko-KR" sz="2400" b="0" i="1" smtClean="0">
                          <a:latin typeface="Cambria Math"/>
                          <a:ea typeface="Cambria Math"/>
                        </a:rPr>
                        <m:t>⋯</m:t>
                      </m:r>
                      <m:sSub>
                        <m:sSubPr>
                          <m:ctrlP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400" b="0" i="1" smtClean="0">
                              <a:latin typeface="Cambria Math"/>
                            </a:rPr>
                            <m:t>𝑋</m:t>
                          </m:r>
                        </m:e>
                        <m:sub>
                          <m:r>
                            <a:rPr lang="en-US" altLang="ko-KR" sz="2400" b="0" i="1" smtClean="0">
                              <a:latin typeface="Cambria Math"/>
                            </a:rPr>
                            <m:t>𝑛</m:t>
                          </m:r>
                        </m:sub>
                      </m:sSub>
                      <m:r>
                        <a:rPr lang="en-US" altLang="ko-KR" sz="2400" b="0" i="1" smtClean="0">
                          <a:latin typeface="Cambria Math"/>
                        </a:rPr>
                        <m:t>′</m:t>
                      </m:r>
                    </m:oMath>
                  </m:oMathPara>
                </a14:m>
                <a:endParaRPr lang="ko-KR" altLang="en-US" sz="2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2" y="2565499"/>
                <a:ext cx="5331716" cy="461665"/>
              </a:xfrm>
              <a:prstGeom prst="rect">
                <a:avLst/>
              </a:prstGeom>
              <a:blipFill rotWithShape="1">
                <a:blip r:embed="rId3"/>
                <a:stretch>
                  <a:fillRect b="-3947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336343"/>
            <a:ext cx="1960808" cy="1170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310363"/>
            <a:ext cx="2599060" cy="1222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0855" y="3429001"/>
            <a:ext cx="2068713" cy="1212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7308</TotalTime>
  <Words>430</Words>
  <Application>Microsoft Office PowerPoint</Application>
  <PresentationFormat>화면 슬라이드 쇼(4:3)</PresentationFormat>
  <Paragraphs>132</Paragraphs>
  <Slides>28</Slides>
  <Notes>0</Notes>
  <HiddenSlides>0</HiddenSlides>
  <MMClips>0</MMClips>
  <ScaleCrop>false</ScaleCrop>
  <HeadingPairs>
    <vt:vector size="8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2</vt:i4>
      </vt:variant>
      <vt:variant>
        <vt:lpstr>슬라이드 제목</vt:lpstr>
      </vt:variant>
      <vt:variant>
        <vt:i4>28</vt:i4>
      </vt:variant>
    </vt:vector>
  </HeadingPairs>
  <TitlesOfParts>
    <vt:vector size="36" baseType="lpstr">
      <vt:lpstr>굴림</vt:lpstr>
      <vt:lpstr>Arial</vt:lpstr>
      <vt:lpstr>Arial Narrow</vt:lpstr>
      <vt:lpstr>Cambria Math</vt:lpstr>
      <vt:lpstr>Times New Roman</vt:lpstr>
      <vt:lpstr>기본 디자인</vt:lpstr>
      <vt:lpstr>Equation</vt:lpstr>
      <vt:lpstr>Microsoft Equation 3.0</vt:lpstr>
      <vt:lpstr>PowerPoint 프레젠테이션</vt:lpstr>
      <vt:lpstr>PowerPoint 프레젠테이션</vt:lpstr>
      <vt:lpstr>7.1 Multi-Level Gate Circuits</vt:lpstr>
      <vt:lpstr>7.1 Multi-Level Gate Circuits</vt:lpstr>
      <vt:lpstr>7.1 Multi-Level Gate Circuits</vt:lpstr>
      <vt:lpstr>7.1 Multi-Level Gate Circuits</vt:lpstr>
      <vt:lpstr>7.1 Multi-Level Gate Circuits</vt:lpstr>
      <vt:lpstr>7.2 NAND and NOR Gates</vt:lpstr>
      <vt:lpstr>7.2 NAND and NOR Gates</vt:lpstr>
      <vt:lpstr>7.2 NAND and NOR Gates</vt:lpstr>
      <vt:lpstr>7.2 NAND and NOR Gates</vt:lpstr>
      <vt:lpstr>7.3 Design of Two-Level Circuits Using NAND and NOR Gates</vt:lpstr>
      <vt:lpstr>7.3 Design of Two-Level Circuits Using NAND and NOR Gates</vt:lpstr>
      <vt:lpstr>7.3 Design of Two-Level Circuits Using NAND and NOR Gates</vt:lpstr>
      <vt:lpstr>7.3 Design of Two-Level Circuits Using NAND and NOR Gates</vt:lpstr>
      <vt:lpstr>7.3 Design of Two-Level Circuits Using NAND and NOR Gates</vt:lpstr>
      <vt:lpstr>7.4 Design of Multi-Level NAND- and NOR-Gates Circuits</vt:lpstr>
      <vt:lpstr>7.4 Design of Multi-Level NAND- and NOR-Gates Circuits</vt:lpstr>
      <vt:lpstr>7.5 Circuit Conversion Using Alternative Gate Symbols</vt:lpstr>
      <vt:lpstr>7.5 Circuit Conversion Using Alternative Gate Symbols</vt:lpstr>
      <vt:lpstr>7.5 Circuit Conversion Using Alternative Gate Symbols</vt:lpstr>
      <vt:lpstr>7.5 Circuit Conversion Using Alternative Gate Symbols</vt:lpstr>
      <vt:lpstr>7.6 Design of Two-Level,Multiple-Output Circuits</vt:lpstr>
      <vt:lpstr>7.6 Design of Two-Level,Multiple-Output Circuits</vt:lpstr>
      <vt:lpstr>7.6 Design of Two-Level,Multiple-Output Circuits</vt:lpstr>
      <vt:lpstr>7.6 Design of Two-Level,Multiple-Output Circuits</vt:lpstr>
      <vt:lpstr>7.6 Design of Two-Level,Multiple-Output Circuits</vt:lpstr>
      <vt:lpstr>7.7 Multiple-Output NAND and NOR Circuits</vt:lpstr>
    </vt:vector>
  </TitlesOfParts>
  <Company>Inje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7</dc:title>
  <dc:creator>Jongman Cho</dc:creator>
  <cp:lastModifiedBy>admin</cp:lastModifiedBy>
  <cp:revision>96</cp:revision>
  <dcterms:created xsi:type="dcterms:W3CDTF">2003-08-14T08:31:30Z</dcterms:created>
  <dcterms:modified xsi:type="dcterms:W3CDTF">2015-03-25T04:54:01Z</dcterms:modified>
</cp:coreProperties>
</file>