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8" r:id="rId4"/>
    <p:sldId id="257" r:id="rId5"/>
    <p:sldId id="289" r:id="rId6"/>
    <p:sldId id="283" r:id="rId7"/>
    <p:sldId id="280" r:id="rId8"/>
    <p:sldId id="258" r:id="rId9"/>
    <p:sldId id="290" r:id="rId10"/>
    <p:sldId id="291" r:id="rId11"/>
    <p:sldId id="292" r:id="rId12"/>
    <p:sldId id="293" r:id="rId13"/>
    <p:sldId id="294" r:id="rId14"/>
    <p:sldId id="295" r:id="rId15"/>
    <p:sldId id="261" r:id="rId16"/>
    <p:sldId id="262" r:id="rId17"/>
    <p:sldId id="263" r:id="rId18"/>
    <p:sldId id="284" r:id="rId19"/>
    <p:sldId id="287" r:id="rId20"/>
    <p:sldId id="264" r:id="rId21"/>
    <p:sldId id="266" r:id="rId22"/>
    <p:sldId id="267" r:id="rId23"/>
    <p:sldId id="268" r:id="rId24"/>
    <p:sldId id="269" r:id="rId25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33FF"/>
    <a:srgbClr val="EDF0AE"/>
    <a:srgbClr val="00CC66"/>
    <a:srgbClr val="FF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2" autoAdjust="0"/>
    <p:restoredTop sz="98927" autoAdjust="0"/>
  </p:normalViewPr>
  <p:slideViewPr>
    <p:cSldViewPr>
      <p:cViewPr varScale="1">
        <p:scale>
          <a:sx n="125" d="100"/>
          <a:sy n="125" d="100"/>
        </p:scale>
        <p:origin x="85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41EA3-318A-4D97-A484-1DB338B926A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7610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A9E3C-9B8A-4EC2-8D98-EFB0E11AFAA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4136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8B8BD-108F-440E-A808-B6836023D81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56491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제목, 내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3F73514-F120-4393-959F-A7605D377BB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55104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C47E316-F3E5-4D51-87C7-6577ECDEA4E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63838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7498E-CF37-41B1-9246-B8170C84906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14964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318ED-F8A2-4F28-93E2-B414E72582A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11830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FC717-C5EB-40E6-AB92-B3099873B75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04059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71B99-7784-4619-BF21-26F8E528598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3793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889E9-91E1-4BBE-907D-3FEE0FB8003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6237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07F7D-6BE7-4416-A34B-729E801F2C2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29149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3F719-B86A-4FB3-AC32-42EF983553C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80106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5167F-C377-44BD-9D14-670E5878B90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5602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503FC385-0985-45C6-A184-1870D4FCD722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1143000"/>
            <a:ext cx="9144000" cy="762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0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3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3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3.jpeg"/><Relationship Id="rId4" Type="http://schemas.openxmlformats.org/officeDocument/2006/relationships/image" Target="../media/image32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95288" y="0"/>
            <a:ext cx="8367712" cy="249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1pPr>
            <a:lvl2pPr algn="ctr"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4000" b="0">
                <a:solidFill>
                  <a:srgbClr val="0033CC"/>
                </a:solidFill>
                <a:latin typeface="Arial" charset="0"/>
              </a:rPr>
              <a:t>UNIT 6</a:t>
            </a:r>
            <a:r>
              <a:rPr lang="en-US" altLang="ko-KR" sz="4000" b="0">
                <a:solidFill>
                  <a:srgbClr val="EC8C00"/>
                </a:solidFill>
                <a:latin typeface="Arial" charset="0"/>
              </a:rPr>
              <a:t/>
            </a:r>
            <a:br>
              <a:rPr lang="en-US" altLang="ko-KR" sz="4000" b="0">
                <a:solidFill>
                  <a:srgbClr val="EC8C00"/>
                </a:solidFill>
                <a:latin typeface="Arial" charset="0"/>
              </a:rPr>
            </a:br>
            <a:r>
              <a:rPr lang="en-US" altLang="ko-KR" sz="4000" b="0">
                <a:solidFill>
                  <a:srgbClr val="EC8C00"/>
                </a:solidFill>
                <a:latin typeface="Arial" charset="0"/>
              </a:rPr>
              <a:t/>
            </a:r>
            <a:br>
              <a:rPr lang="en-US" altLang="ko-KR" sz="4000" b="0">
                <a:solidFill>
                  <a:srgbClr val="EC8C00"/>
                </a:solidFill>
                <a:latin typeface="Arial" charset="0"/>
              </a:rPr>
            </a:br>
            <a:r>
              <a:rPr lang="en-US" altLang="ko-KR" sz="4000" b="0">
                <a:solidFill>
                  <a:srgbClr val="EC8C00"/>
                </a:solidFill>
                <a:latin typeface="Arial" charset="0"/>
              </a:rPr>
              <a:t> </a:t>
            </a:r>
            <a:r>
              <a:rPr lang="en-US" altLang="ko-KR" sz="4000" b="0">
                <a:solidFill>
                  <a:srgbClr val="CC0000"/>
                </a:solidFill>
                <a:latin typeface="Arial" charset="0"/>
              </a:rPr>
              <a:t>QUINE-McCLUSKEY METHOD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348038" y="2924175"/>
            <a:ext cx="5283200" cy="306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627063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>
              <a:tabLst>
                <a:tab pos="627063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>
              <a:tabLst>
                <a:tab pos="627063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>
              <a:tabLst>
                <a:tab pos="627063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>
              <a:tabLst>
                <a:tab pos="627063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7063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latinLnBrk="0"/>
            <a:r>
              <a:rPr kumimoji="0" lang="en-US" altLang="ko-KR" sz="1600" b="0">
                <a:solidFill>
                  <a:srgbClr val="006600"/>
                </a:solidFill>
                <a:latin typeface="Arial" charset="0"/>
              </a:rPr>
              <a:t>	Objectives</a:t>
            </a:r>
          </a:p>
          <a:p>
            <a:pPr latinLnBrk="0"/>
            <a:r>
              <a:rPr kumimoji="0" lang="en-US" altLang="ko-KR" sz="1600" b="0">
                <a:solidFill>
                  <a:srgbClr val="006600"/>
                </a:solidFill>
                <a:latin typeface="Arial" charset="0"/>
              </a:rPr>
              <a:t>	Study Guide</a:t>
            </a:r>
          </a:p>
          <a:p>
            <a:pPr latinLnBrk="0"/>
            <a:r>
              <a:rPr kumimoji="0" lang="en-US" altLang="ko-KR" sz="1600" b="0">
                <a:solidFill>
                  <a:srgbClr val="006600"/>
                </a:solidFill>
                <a:latin typeface="Arial" charset="0"/>
              </a:rPr>
              <a:t>6.1	Determination of Prime Implicants</a:t>
            </a:r>
          </a:p>
          <a:p>
            <a:pPr latinLnBrk="0"/>
            <a:r>
              <a:rPr kumimoji="0" lang="en-US" altLang="ko-KR" sz="1600" b="0">
                <a:solidFill>
                  <a:srgbClr val="006600"/>
                </a:solidFill>
                <a:latin typeface="Arial" charset="0"/>
              </a:rPr>
              <a:t>6.2	The Prime Implicant Chart</a:t>
            </a:r>
          </a:p>
          <a:p>
            <a:pPr latinLnBrk="0"/>
            <a:r>
              <a:rPr kumimoji="0" lang="en-US" altLang="ko-KR" sz="1600" b="0">
                <a:solidFill>
                  <a:srgbClr val="006600"/>
                </a:solidFill>
                <a:latin typeface="Arial" charset="0"/>
              </a:rPr>
              <a:t>6.3	Petrick’s Method</a:t>
            </a:r>
          </a:p>
          <a:p>
            <a:pPr latinLnBrk="0"/>
            <a:r>
              <a:rPr kumimoji="0" lang="en-US" altLang="ko-KR" sz="1600" b="0">
                <a:solidFill>
                  <a:srgbClr val="006600"/>
                </a:solidFill>
                <a:latin typeface="Arial" charset="0"/>
              </a:rPr>
              <a:t>6.4	Simplification of Incompletely Specified Functions</a:t>
            </a:r>
          </a:p>
          <a:p>
            <a:pPr latinLnBrk="0"/>
            <a:r>
              <a:rPr kumimoji="0" lang="en-US" altLang="ko-KR" sz="1600" b="0">
                <a:solidFill>
                  <a:srgbClr val="006600"/>
                </a:solidFill>
                <a:latin typeface="Arial" charset="0"/>
              </a:rPr>
              <a:t>6.5	Simplification Using Map-Entered Variables</a:t>
            </a:r>
          </a:p>
          <a:p>
            <a:pPr latinLnBrk="0"/>
            <a:r>
              <a:rPr kumimoji="0" lang="en-US" altLang="ko-KR" sz="1600" b="0">
                <a:solidFill>
                  <a:srgbClr val="006600"/>
                </a:solidFill>
                <a:latin typeface="Arial" charset="0"/>
              </a:rPr>
              <a:t>6.6	Conclusion</a:t>
            </a:r>
          </a:p>
          <a:p>
            <a:pPr latinLnBrk="0"/>
            <a:r>
              <a:rPr kumimoji="0" lang="en-US" altLang="ko-KR" sz="1600" b="0">
                <a:solidFill>
                  <a:srgbClr val="006600"/>
                </a:solidFill>
                <a:latin typeface="Arial" charset="0"/>
              </a:rPr>
              <a:t>	Programmed Exercises</a:t>
            </a:r>
          </a:p>
          <a:p>
            <a:pPr latinLnBrk="0"/>
            <a:r>
              <a:rPr kumimoji="0" lang="en-US" altLang="ko-KR" sz="1600" b="0">
                <a:solidFill>
                  <a:srgbClr val="006600"/>
                </a:solidFill>
                <a:latin typeface="Arial" charset="0"/>
              </a:rPr>
              <a:t>	Problems</a:t>
            </a:r>
          </a:p>
        </p:txBody>
      </p:sp>
      <p:pic>
        <p:nvPicPr>
          <p:cNvPr id="2055" name="Picture 7" descr="Book 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429000"/>
            <a:ext cx="1703387" cy="214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6.1 Determination of Prime Implicants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468313" y="1628775"/>
            <a:ext cx="7920037" cy="1158875"/>
          </a:xfrm>
          <a:prstGeom prst="rect">
            <a:avLst/>
          </a:prstGeom>
          <a:solidFill>
            <a:srgbClr val="EDF0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0">
                <a:solidFill>
                  <a:srgbClr val="3333FF"/>
                </a:solidFill>
                <a:latin typeface="Arial" charset="0"/>
              </a:rPr>
              <a:t>Definition of Implicant</a:t>
            </a:r>
            <a:r>
              <a:rPr lang="en-US" altLang="ko-KR" sz="2000" b="0">
                <a:latin typeface="Arial" charset="0"/>
              </a:rPr>
              <a:t>:</a:t>
            </a:r>
            <a:r>
              <a:rPr lang="en-US" altLang="ko-KR" sz="2000" b="0"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ko-KR" sz="2000" b="0">
                <a:latin typeface="Arial" charset="0"/>
              </a:rPr>
              <a:t>A </a:t>
            </a:r>
            <a:r>
              <a:rPr lang="en-US" altLang="ko-KR" sz="2000" i="1">
                <a:solidFill>
                  <a:srgbClr val="FF0000"/>
                </a:solidFill>
                <a:latin typeface="Times New Roman" pitchFamily="18" charset="0"/>
              </a:rPr>
              <a:t>Prime Implicants</a:t>
            </a:r>
            <a:r>
              <a:rPr lang="en-US" altLang="ko-KR" sz="2000" b="0">
                <a:latin typeface="Arial" charset="0"/>
              </a:rPr>
              <a:t> of a function </a:t>
            </a:r>
            <a:r>
              <a:rPr lang="en-US" altLang="ko-KR" sz="2000" i="1">
                <a:latin typeface="Times New Roman" pitchFamily="18" charset="0"/>
              </a:rPr>
              <a:t>F</a:t>
            </a:r>
            <a:r>
              <a:rPr lang="en-US" altLang="ko-KR" sz="2000" b="0">
                <a:latin typeface="Arial" charset="0"/>
              </a:rPr>
              <a:t> is a product term implicant which is no longer an implicant if any literal is deleted from it.</a:t>
            </a:r>
          </a:p>
        </p:txBody>
      </p:sp>
      <p:graphicFrame>
        <p:nvGraphicFramePr>
          <p:cNvPr id="125963" name="Object 11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116013" y="4005263"/>
          <a:ext cx="535622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92" name="Equation" r:id="rId3" imgW="2438280" imgH="203040" progId="Equation.3">
                  <p:embed/>
                </p:oleObj>
              </mc:Choice>
              <mc:Fallback>
                <p:oleObj name="Equation" r:id="rId3" imgW="2438280" imgH="203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005263"/>
                        <a:ext cx="5356225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964" name="Text Box 12"/>
          <p:cNvSpPr txBox="1">
            <a:spLocks noChangeArrowheads="1"/>
          </p:cNvSpPr>
          <p:nvPr/>
        </p:nvSpPr>
        <p:spPr bwMode="auto">
          <a:xfrm>
            <a:off x="611188" y="3357563"/>
            <a:ext cx="1173162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 b="0">
                <a:latin typeface="Arial" charset="0"/>
              </a:rPr>
              <a:t>Emaxple</a:t>
            </a:r>
          </a:p>
        </p:txBody>
      </p:sp>
      <p:sp>
        <p:nvSpPr>
          <p:cNvPr id="125965" name="Text Box 13"/>
          <p:cNvSpPr txBox="1">
            <a:spLocks noChangeArrowheads="1"/>
          </p:cNvSpPr>
          <p:nvPr/>
        </p:nvSpPr>
        <p:spPr bwMode="auto">
          <a:xfrm>
            <a:off x="468313" y="4868863"/>
            <a:ext cx="8359775" cy="7016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 b="0">
                <a:latin typeface="Arial" charset="0"/>
              </a:rPr>
              <a:t>Implicant </a:t>
            </a:r>
            <a:r>
              <a:rPr lang="en-US" altLang="ko-KR" sz="2000" i="1">
                <a:latin typeface="Times New Roman" pitchFamily="18" charset="0"/>
              </a:rPr>
              <a:t>a’b’c’</a:t>
            </a:r>
            <a:r>
              <a:rPr lang="en-US" altLang="ko-KR" sz="2000" b="0">
                <a:latin typeface="Arial" charset="0"/>
              </a:rPr>
              <a:t> is not a </a:t>
            </a:r>
            <a:r>
              <a:rPr lang="en-US" altLang="ko-KR" sz="2000" i="1">
                <a:solidFill>
                  <a:srgbClr val="FF0000"/>
                </a:solidFill>
                <a:latin typeface="Times New Roman" pitchFamily="18" charset="0"/>
              </a:rPr>
              <a:t>Prime Implicants</a:t>
            </a:r>
            <a:r>
              <a:rPr lang="en-US" altLang="ko-KR"/>
              <a:t> </a:t>
            </a:r>
            <a:r>
              <a:rPr lang="en-US" altLang="ko-KR" sz="2000" b="0">
                <a:latin typeface="Arial" charset="0"/>
              </a:rPr>
              <a:t>because </a:t>
            </a:r>
            <a:r>
              <a:rPr lang="en-US" altLang="ko-KR" sz="2000" i="1">
                <a:latin typeface="Times New Roman" pitchFamily="18" charset="0"/>
              </a:rPr>
              <a:t>b’c’</a:t>
            </a:r>
            <a:r>
              <a:rPr lang="en-US" altLang="ko-KR"/>
              <a:t> </a:t>
            </a:r>
            <a:r>
              <a:rPr lang="en-US" altLang="ko-KR" sz="2000" b="0">
                <a:latin typeface="Arial" charset="0"/>
              </a:rPr>
              <a:t>is still an implicant.</a:t>
            </a:r>
          </a:p>
          <a:p>
            <a:r>
              <a:rPr lang="en-US" altLang="ko-KR" sz="2000" i="1">
                <a:latin typeface="Times New Roman" pitchFamily="18" charset="0"/>
              </a:rPr>
              <a:t>b’c’</a:t>
            </a:r>
            <a:r>
              <a:rPr lang="en-US" altLang="ko-KR" sz="2000" b="0">
                <a:latin typeface="Arial" charset="0"/>
              </a:rPr>
              <a:t> and </a:t>
            </a:r>
            <a:r>
              <a:rPr lang="en-US" altLang="ko-KR" sz="2000" i="1">
                <a:latin typeface="Times New Roman" pitchFamily="18" charset="0"/>
              </a:rPr>
              <a:t>ac</a:t>
            </a:r>
            <a:r>
              <a:rPr lang="en-US" altLang="ko-KR" sz="2000" b="0">
                <a:latin typeface="Arial" charset="0"/>
              </a:rPr>
              <a:t> are </a:t>
            </a:r>
            <a:r>
              <a:rPr lang="en-US" altLang="ko-KR" sz="2000" i="1">
                <a:solidFill>
                  <a:srgbClr val="FF0000"/>
                </a:solidFill>
                <a:latin typeface="Times New Roman" pitchFamily="18" charset="0"/>
              </a:rPr>
              <a:t>Prime Implicants</a:t>
            </a:r>
            <a:r>
              <a:rPr lang="en-US" altLang="ko-KR" sz="200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표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36970092"/>
                  </p:ext>
                </p:extLst>
              </p:nvPr>
            </p:nvGraphicFramePr>
            <p:xfrm>
              <a:off x="683558" y="2276872"/>
              <a:ext cx="7560853" cy="2595880"/>
            </p:xfrm>
            <a:graphic>
              <a:graphicData uri="http://schemas.openxmlformats.org/drawingml/2006/table">
                <a:tbl>
                  <a:tblPr firstRow="1" bandRow="1">
                    <a:tableStyleId>{16D9F66E-5EB9-4882-86FB-DCBF35E3C3E4}</a:tableStyleId>
                  </a:tblPr>
                  <a:tblGrid>
                    <a:gridCol w="1582900"/>
                    <a:gridCol w="930543"/>
                    <a:gridCol w="504741"/>
                    <a:gridCol w="504741"/>
                    <a:gridCol w="504741"/>
                    <a:gridCol w="504741"/>
                    <a:gridCol w="504741"/>
                    <a:gridCol w="504741"/>
                    <a:gridCol w="504741"/>
                    <a:gridCol w="504741"/>
                    <a:gridCol w="504741"/>
                    <a:gridCol w="504741"/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2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5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6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7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8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9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10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14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(0,</a:t>
                          </a:r>
                          <a:r>
                            <a:rPr lang="en-US" altLang="ko-KR" b="0" baseline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1,8,9)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(0,2,8,10)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𝑑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(2,6,10,14)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mtClean="0">
                                    <a:latin typeface="Cambria Math" panose="02040503050406030204" pitchFamily="18" charset="0"/>
                                  </a:rPr>
                                  <m:t>𝑐𝑑</m:t>
                                </m:r>
                                <m:r>
                                  <a:rPr lang="en-US" altLang="ko-KR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(1,5)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𝑑</m:t>
                                </m:r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>
                            <a:solidFill>
                              <a:srgbClr val="008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(5,7)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altLang="ko-KR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altLang="ko-KR" smtClean="0">
                                    <a:latin typeface="Cambria Math" panose="02040503050406030204" pitchFamily="18" charset="0"/>
                                  </a:rPr>
                                  <m:t>𝑏𝑑</m:t>
                                </m:r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>
                            <a:solidFill>
                              <a:srgbClr val="008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>
                            <a:solidFill>
                              <a:srgbClr val="008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(6,7)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𝑏𝑐</m:t>
                                </m:r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>
                            <a:solidFill>
                              <a:srgbClr val="008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표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36970092"/>
                  </p:ext>
                </p:extLst>
              </p:nvPr>
            </p:nvGraphicFramePr>
            <p:xfrm>
              <a:off x="683558" y="2276872"/>
              <a:ext cx="7560853" cy="2595880"/>
            </p:xfrm>
            <a:graphic>
              <a:graphicData uri="http://schemas.openxmlformats.org/drawingml/2006/table">
                <a:tbl>
                  <a:tblPr firstRow="1" bandRow="1">
                    <a:tableStyleId>{16D9F66E-5EB9-4882-86FB-DCBF35E3C3E4}</a:tableStyleId>
                  </a:tblPr>
                  <a:tblGrid>
                    <a:gridCol w="1582900"/>
                    <a:gridCol w="930543"/>
                    <a:gridCol w="504741"/>
                    <a:gridCol w="504741"/>
                    <a:gridCol w="504741"/>
                    <a:gridCol w="504741"/>
                    <a:gridCol w="504741"/>
                    <a:gridCol w="504741"/>
                    <a:gridCol w="504741"/>
                    <a:gridCol w="504741"/>
                    <a:gridCol w="504741"/>
                    <a:gridCol w="504741"/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2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5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6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7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8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9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10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14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(0,</a:t>
                          </a:r>
                          <a:r>
                            <a:rPr lang="en-US" altLang="ko-KR" b="0" baseline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1,8,9)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70588" t="-108197" r="-542484" b="-5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(0,2,8,10)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70588" t="-208197" r="-542484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(2,6,10,14)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70588" t="-308197" r="-542484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(1,5)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70588" t="-408197" r="-542484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>
                            <a:solidFill>
                              <a:srgbClr val="008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(5,7)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70588" t="-508197" r="-542484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>
                            <a:solidFill>
                              <a:srgbClr val="008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>
                            <a:solidFill>
                              <a:srgbClr val="008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(6,7)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70588" t="-608197" r="-542484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>
                            <a:solidFill>
                              <a:srgbClr val="008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1126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6.2 The Prime Implicant Chart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78" name="Text Box 14"/>
              <p:cNvSpPr txBox="1">
                <a:spLocks noChangeArrowheads="1"/>
              </p:cNvSpPr>
              <p:nvPr/>
            </p:nvSpPr>
            <p:spPr bwMode="auto">
              <a:xfrm>
                <a:off x="533400" y="1268760"/>
                <a:ext cx="4419600" cy="40011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ko-KR" b="0" dirty="0"/>
                  <a:t> </a:t>
                </a:r>
                <a:r>
                  <a:rPr lang="en-US" altLang="ko-KR" sz="2000" b="0" dirty="0">
                    <a:latin typeface="Arial" charset="0"/>
                  </a:rPr>
                  <a:t>Prime </a:t>
                </a:r>
                <a:r>
                  <a:rPr lang="en-US" altLang="ko-KR" sz="2000" b="0" dirty="0" err="1">
                    <a:latin typeface="Arial" charset="0"/>
                  </a:rPr>
                  <a:t>Implicant</a:t>
                </a:r>
                <a:r>
                  <a:rPr lang="en-US" altLang="ko-KR" sz="2000" b="0" dirty="0">
                    <a:latin typeface="Arial" charset="0"/>
                  </a:rPr>
                  <a:t> Chart (Table 6-2)</a:t>
                </a:r>
                <a:r>
                  <a:rPr lang="en-US" altLang="ko-KR" sz="2000" dirty="0"/>
                  <a:t> </a:t>
                </a:r>
                <a14:m>
                  <m:oMath xmlns:m="http://schemas.openxmlformats.org/officeDocument/2006/math">
                    <m:r>
                      <a:rPr lang="en-US" altLang="ko-KR" sz="2000">
                        <a:latin typeface="Cambria Math"/>
                      </a:rPr>
                      <m:t>⨂</m:t>
                    </m:r>
                  </m:oMath>
                </a14:m>
                <a:endParaRPr lang="ko-KR" altLang="en-US" sz="2000" dirty="0"/>
              </a:p>
            </p:txBody>
          </p:sp>
        </mc:Choice>
        <mc:Fallback xmlns="">
          <p:sp>
            <p:nvSpPr>
              <p:cNvPr id="11278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1268760"/>
                <a:ext cx="4419600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6061" b="-27273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14"/>
              <p:cNvSpPr txBox="1">
                <a:spLocks noChangeArrowheads="1"/>
              </p:cNvSpPr>
              <p:nvPr/>
            </p:nvSpPr>
            <p:spPr bwMode="auto">
              <a:xfrm>
                <a:off x="685800" y="1770350"/>
                <a:ext cx="4419600" cy="400110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ko-KR" b="0" dirty="0"/>
                  <a:t> </a:t>
                </a:r>
                <a:r>
                  <a:rPr lang="en-US" altLang="ko-KR" sz="2000" b="0" dirty="0" smtClean="0">
                    <a:latin typeface="Arial" charset="0"/>
                  </a:rPr>
                  <a:t>Select </a:t>
                </a:r>
                <a:r>
                  <a:rPr lang="en-US" altLang="ko-KR" sz="20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Essential Prime </a:t>
                </a:r>
                <a:r>
                  <a:rPr lang="en-US" altLang="ko-KR" sz="2000" i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Implicants</a:t>
                </a:r>
                <a:r>
                  <a:rPr lang="en-US" altLang="ko-KR" sz="2000" b="0" dirty="0" smtClean="0">
                    <a:latin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sz="2000">
                        <a:latin typeface="Cambria Math"/>
                      </a:rPr>
                      <m:t>⨂</m:t>
                    </m:r>
                  </m:oMath>
                </a14:m>
                <a:endParaRPr lang="ko-KR" altLang="en-US" sz="2000" dirty="0"/>
              </a:p>
            </p:txBody>
          </p:sp>
        </mc:Choice>
        <mc:Fallback xmlns="">
          <p:sp>
            <p:nvSpPr>
              <p:cNvPr id="31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770350"/>
                <a:ext cx="4419600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2857" b="-22857"/>
                </a:stretch>
              </a:blipFill>
              <a:ln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835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표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88683570"/>
                  </p:ext>
                </p:extLst>
              </p:nvPr>
            </p:nvGraphicFramePr>
            <p:xfrm>
              <a:off x="683558" y="2276872"/>
              <a:ext cx="7488844" cy="2595880"/>
            </p:xfrm>
            <a:graphic>
              <a:graphicData uri="http://schemas.openxmlformats.org/drawingml/2006/table">
                <a:tbl>
                  <a:tblPr firstRow="1" bandRow="1">
                    <a:tableStyleId>{16D9F66E-5EB9-4882-86FB-DCBF35E3C3E4}</a:tableStyleId>
                  </a:tblPr>
                  <a:tblGrid>
                    <a:gridCol w="1512178"/>
                    <a:gridCol w="864096"/>
                    <a:gridCol w="511257"/>
                    <a:gridCol w="511257"/>
                    <a:gridCol w="511257"/>
                    <a:gridCol w="511257"/>
                    <a:gridCol w="511257"/>
                    <a:gridCol w="511257"/>
                    <a:gridCol w="511257"/>
                    <a:gridCol w="511257"/>
                    <a:gridCol w="511257"/>
                    <a:gridCol w="511257"/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2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5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6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7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8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9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10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14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(0,</a:t>
                          </a:r>
                          <a:r>
                            <a:rPr lang="en-US" altLang="ko-KR" b="0" baseline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1,8,9)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b="1" smtClean="0">
                                    <a:latin typeface="Cambria Math" panose="02040503050406030204" pitchFamily="18" charset="0"/>
                                  </a:rPr>
                                  <m:t>⨂</m:t>
                                </m:r>
                              </m:oMath>
                            </m:oMathPara>
                          </a14:m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(0,2,8,10)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𝑑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(2,6,10,14)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mtClean="0">
                                    <a:latin typeface="Cambria Math" panose="02040503050406030204" pitchFamily="18" charset="0"/>
                                  </a:rPr>
                                  <m:t>𝑐𝑑</m:t>
                                </m:r>
                                <m:r>
                                  <a:rPr lang="en-US" altLang="ko-KR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mtClean="0">
                                    <a:latin typeface="Cambria Math" panose="02040503050406030204" pitchFamily="18" charset="0"/>
                                  </a:rPr>
                                  <m:t>⨂</m:t>
                                </m:r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(1,5)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𝑑</m:t>
                                </m:r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>
                              <a:solidFill>
                                <a:schemeClr val="tx1"/>
                              </a:solidFill>
                            </a:rPr>
                            <a:t>x</a:t>
                          </a:r>
                          <a:endParaRPr lang="ko-KR" alt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(5,7)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altLang="ko-KR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altLang="ko-KR" smtClean="0">
                                    <a:latin typeface="Cambria Math" panose="02040503050406030204" pitchFamily="18" charset="0"/>
                                  </a:rPr>
                                  <m:t>𝑏𝑑</m:t>
                                </m:r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>
                              <a:solidFill>
                                <a:schemeClr val="tx1"/>
                              </a:solidFill>
                            </a:rPr>
                            <a:t>x</a:t>
                          </a:r>
                          <a:endParaRPr lang="ko-KR" alt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>
                              <a:solidFill>
                                <a:schemeClr val="tx1"/>
                              </a:solidFill>
                            </a:rPr>
                            <a:t>x</a:t>
                          </a:r>
                          <a:endParaRPr lang="ko-KR" alt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(6,7)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𝑏𝑐</m:t>
                                </m:r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>
                              <a:solidFill>
                                <a:schemeClr val="tx1"/>
                              </a:solidFill>
                            </a:rPr>
                            <a:t>x</a:t>
                          </a:r>
                          <a:endParaRPr lang="ko-KR" alt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표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88683570"/>
                  </p:ext>
                </p:extLst>
              </p:nvPr>
            </p:nvGraphicFramePr>
            <p:xfrm>
              <a:off x="683558" y="2276872"/>
              <a:ext cx="7488844" cy="2595880"/>
            </p:xfrm>
            <a:graphic>
              <a:graphicData uri="http://schemas.openxmlformats.org/drawingml/2006/table">
                <a:tbl>
                  <a:tblPr firstRow="1" bandRow="1">
                    <a:tableStyleId>{16D9F66E-5EB9-4882-86FB-DCBF35E3C3E4}</a:tableStyleId>
                  </a:tblPr>
                  <a:tblGrid>
                    <a:gridCol w="1512178"/>
                    <a:gridCol w="864096"/>
                    <a:gridCol w="511257"/>
                    <a:gridCol w="511257"/>
                    <a:gridCol w="511257"/>
                    <a:gridCol w="511257"/>
                    <a:gridCol w="511257"/>
                    <a:gridCol w="511257"/>
                    <a:gridCol w="511257"/>
                    <a:gridCol w="511257"/>
                    <a:gridCol w="511257"/>
                    <a:gridCol w="511257"/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2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5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6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7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8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9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10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14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(0,</a:t>
                          </a:r>
                          <a:r>
                            <a:rPr lang="en-US" altLang="ko-KR" b="0" baseline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1,8,9)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75352" t="-108197" r="-592254" b="-5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164286" t="-108197" r="-202381" b="-5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(0,2,8,10)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75352" t="-208197" r="-592254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(2,6,10,14)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75352" t="-308197" r="-592254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364286" t="-308197" r="-2381" b="-32459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(1,5)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75352" t="-408197" r="-592254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>
                              <a:solidFill>
                                <a:schemeClr val="tx1"/>
                              </a:solidFill>
                            </a:rPr>
                            <a:t>x</a:t>
                          </a:r>
                          <a:endParaRPr lang="ko-KR" alt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(5,7)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75352" t="-508197" r="-592254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>
                              <a:solidFill>
                                <a:schemeClr val="tx1"/>
                              </a:solidFill>
                            </a:rPr>
                            <a:t>x</a:t>
                          </a:r>
                          <a:endParaRPr lang="ko-KR" alt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>
                              <a:solidFill>
                                <a:schemeClr val="tx1"/>
                              </a:solidFill>
                            </a:rPr>
                            <a:t>x</a:t>
                          </a:r>
                          <a:endParaRPr lang="ko-KR" alt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(6,7)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75352" t="-608197" r="-592254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>
                              <a:solidFill>
                                <a:schemeClr val="tx1"/>
                              </a:solidFill>
                            </a:rPr>
                            <a:t>x</a:t>
                          </a:r>
                          <a:endParaRPr lang="ko-KR" altLang="en-US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1126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6.2 The Prime Implicant Chart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78" name="Text Box 14"/>
              <p:cNvSpPr txBox="1">
                <a:spLocks noChangeArrowheads="1"/>
              </p:cNvSpPr>
              <p:nvPr/>
            </p:nvSpPr>
            <p:spPr bwMode="auto">
              <a:xfrm>
                <a:off x="533400" y="1268760"/>
                <a:ext cx="4419600" cy="40011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ko-KR" b="0" dirty="0"/>
                  <a:t> </a:t>
                </a:r>
                <a:r>
                  <a:rPr lang="en-US" altLang="ko-KR" sz="2000" b="0" dirty="0">
                    <a:latin typeface="Arial" charset="0"/>
                  </a:rPr>
                  <a:t>Prime </a:t>
                </a:r>
                <a:r>
                  <a:rPr lang="en-US" altLang="ko-KR" sz="2000" b="0" dirty="0" err="1">
                    <a:latin typeface="Arial" charset="0"/>
                  </a:rPr>
                  <a:t>Implicant</a:t>
                </a:r>
                <a:r>
                  <a:rPr lang="en-US" altLang="ko-KR" sz="2000" b="0" dirty="0">
                    <a:latin typeface="Arial" charset="0"/>
                  </a:rPr>
                  <a:t> Chart (Table 6-2)</a:t>
                </a:r>
                <a:r>
                  <a:rPr lang="en-US" altLang="ko-KR" sz="2000" dirty="0"/>
                  <a:t> </a:t>
                </a:r>
                <a14:m>
                  <m:oMath xmlns:m="http://schemas.openxmlformats.org/officeDocument/2006/math">
                    <m:r>
                      <a:rPr lang="en-US" altLang="ko-KR" sz="2000">
                        <a:latin typeface="Cambria Math"/>
                      </a:rPr>
                      <m:t>⨂</m:t>
                    </m:r>
                  </m:oMath>
                </a14:m>
                <a:endParaRPr lang="ko-KR" altLang="en-US" sz="2000" dirty="0"/>
              </a:p>
            </p:txBody>
          </p:sp>
        </mc:Choice>
        <mc:Fallback xmlns="">
          <p:sp>
            <p:nvSpPr>
              <p:cNvPr id="11278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1268760"/>
                <a:ext cx="4419600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6061" b="-27273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3317984" y="2732824"/>
            <a:ext cx="0" cy="612134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3828016" y="2715363"/>
            <a:ext cx="0" cy="137657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4338048" y="3081732"/>
            <a:ext cx="0" cy="6353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5364088" y="3501008"/>
            <a:ext cx="0" cy="130909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7410192" y="3094047"/>
            <a:ext cx="0" cy="615551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6384152" y="2723789"/>
            <a:ext cx="0" cy="612134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14"/>
              <p:cNvSpPr txBox="1">
                <a:spLocks noChangeArrowheads="1"/>
              </p:cNvSpPr>
              <p:nvPr/>
            </p:nvSpPr>
            <p:spPr bwMode="auto">
              <a:xfrm>
                <a:off x="685800" y="1770350"/>
                <a:ext cx="4419600" cy="400110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ko-KR" b="0" dirty="0"/>
                  <a:t> </a:t>
                </a:r>
                <a:r>
                  <a:rPr lang="en-US" altLang="ko-KR" sz="2000" b="0" dirty="0" smtClean="0">
                    <a:latin typeface="Arial" charset="0"/>
                  </a:rPr>
                  <a:t>Select </a:t>
                </a:r>
                <a:r>
                  <a:rPr lang="en-US" altLang="ko-KR" sz="20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Essential Prime </a:t>
                </a:r>
                <a:r>
                  <a:rPr lang="en-US" altLang="ko-KR" sz="2000" i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Implicants</a:t>
                </a:r>
                <a:r>
                  <a:rPr lang="en-US" altLang="ko-KR" sz="2000" b="0" dirty="0" smtClean="0">
                    <a:latin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sz="2000">
                        <a:latin typeface="Cambria Math"/>
                      </a:rPr>
                      <m:t>⨂</m:t>
                    </m:r>
                  </m:oMath>
                </a14:m>
                <a:endParaRPr lang="ko-KR" altLang="en-US" sz="2000" dirty="0"/>
              </a:p>
            </p:txBody>
          </p:sp>
        </mc:Choice>
        <mc:Fallback xmlns="">
          <p:sp>
            <p:nvSpPr>
              <p:cNvPr id="31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770350"/>
                <a:ext cx="4419600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2857" b="-22857"/>
                </a:stretch>
              </a:blipFill>
              <a:ln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4854056" y="3870905"/>
            <a:ext cx="0" cy="588509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5868144" y="4183918"/>
            <a:ext cx="0" cy="654549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420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표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81942626"/>
                  </p:ext>
                </p:extLst>
              </p:nvPr>
            </p:nvGraphicFramePr>
            <p:xfrm>
              <a:off x="683568" y="2276872"/>
              <a:ext cx="8136904" cy="2595880"/>
            </p:xfrm>
            <a:graphic>
              <a:graphicData uri="http://schemas.openxmlformats.org/drawingml/2006/table">
                <a:tbl>
                  <a:tblPr firstRow="1" bandRow="1">
                    <a:tableStyleId>{16D9F66E-5EB9-4882-86FB-DCBF35E3C3E4}</a:tableStyleId>
                  </a:tblPr>
                  <a:tblGrid>
                    <a:gridCol w="1784704"/>
                    <a:gridCol w="481824"/>
                    <a:gridCol w="733796"/>
                    <a:gridCol w="513658"/>
                    <a:gridCol w="513658"/>
                    <a:gridCol w="513658"/>
                    <a:gridCol w="513658"/>
                    <a:gridCol w="513658"/>
                    <a:gridCol w="513658"/>
                    <a:gridCol w="513658"/>
                    <a:gridCol w="513658"/>
                    <a:gridCol w="513658"/>
                    <a:gridCol w="513658"/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2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5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6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7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8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9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10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14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(0,</a:t>
                          </a:r>
                          <a:r>
                            <a:rPr lang="en-US" altLang="ko-KR" b="0" baseline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1,8,9)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kumimoji="1" lang="en-US" altLang="ko-KR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3333FF"/>
                              </a:solidFill>
                              <a:effectLst/>
                              <a:latin typeface="Arial" charset="0"/>
                              <a:ea typeface="굴림" pitchFamily="50" charset="-127"/>
                            </a:rPr>
                            <a:t>√</a:t>
                          </a:r>
                          <a:endParaRPr lang="ko-KR" altLang="en-US" b="0" dirty="0">
                            <a:solidFill>
                              <a:srgbClr val="3333FF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b="1" smtClean="0">
                                    <a:latin typeface="Cambria Math" panose="02040503050406030204" pitchFamily="18" charset="0"/>
                                  </a:rPr>
                                  <m:t>⨂</m:t>
                                </m:r>
                              </m:oMath>
                            </m:oMathPara>
                          </a14:m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(0,2,8,10)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𝑑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(2,6,10,14)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kumimoji="1" lang="en-US" altLang="ko-KR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3333FF"/>
                              </a:solidFill>
                              <a:effectLst/>
                              <a:latin typeface="Arial" charset="0"/>
                              <a:ea typeface="굴림" pitchFamily="50" charset="-127"/>
                            </a:rPr>
                            <a:t>√</a:t>
                          </a:r>
                          <a:endParaRPr lang="ko-KR" altLang="en-US" b="0" dirty="0">
                            <a:solidFill>
                              <a:srgbClr val="3333FF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mtClean="0">
                                    <a:latin typeface="Cambria Math" panose="02040503050406030204" pitchFamily="18" charset="0"/>
                                  </a:rPr>
                                  <m:t>𝑐𝑑</m:t>
                                </m:r>
                                <m:r>
                                  <a:rPr lang="en-US" altLang="ko-KR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mtClean="0">
                                    <a:latin typeface="Cambria Math" panose="02040503050406030204" pitchFamily="18" charset="0"/>
                                  </a:rPr>
                                  <m:t>⨂</m:t>
                                </m:r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(1,5)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𝑑</m:t>
                                </m:r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>
                              <a:solidFill>
                                <a:srgbClr val="008000"/>
                              </a:solidFill>
                            </a:rPr>
                            <a:t>x</a:t>
                          </a:r>
                          <a:endParaRPr lang="ko-KR" altLang="en-US" b="1" dirty="0">
                            <a:solidFill>
                              <a:srgbClr val="008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(5,7)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b="0" dirty="0" smtClean="0">
                            <a:solidFill>
                              <a:srgbClr val="008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altLang="ko-KR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altLang="ko-KR" smtClean="0">
                                    <a:latin typeface="Cambria Math" panose="02040503050406030204" pitchFamily="18" charset="0"/>
                                  </a:rPr>
                                  <m:t>𝑏𝑑</m:t>
                                </m:r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>
                              <a:solidFill>
                                <a:srgbClr val="008000"/>
                              </a:solidFill>
                            </a:rPr>
                            <a:t>x</a:t>
                          </a:r>
                          <a:endParaRPr lang="ko-KR" altLang="en-US" b="1" dirty="0">
                            <a:solidFill>
                              <a:srgbClr val="008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>
                              <a:solidFill>
                                <a:srgbClr val="008000"/>
                              </a:solidFill>
                            </a:rPr>
                            <a:t>x</a:t>
                          </a:r>
                          <a:endParaRPr lang="ko-KR" altLang="en-US" b="1" dirty="0">
                            <a:solidFill>
                              <a:srgbClr val="008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(6,7)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𝑏𝑐</m:t>
                                </m:r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>
                              <a:solidFill>
                                <a:srgbClr val="008000"/>
                              </a:solidFill>
                            </a:rPr>
                            <a:t>x</a:t>
                          </a:r>
                          <a:endParaRPr lang="ko-KR" altLang="en-US" b="1" dirty="0">
                            <a:solidFill>
                              <a:srgbClr val="008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표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81942626"/>
                  </p:ext>
                </p:extLst>
              </p:nvPr>
            </p:nvGraphicFramePr>
            <p:xfrm>
              <a:off x="683568" y="2276872"/>
              <a:ext cx="8136904" cy="2595880"/>
            </p:xfrm>
            <a:graphic>
              <a:graphicData uri="http://schemas.openxmlformats.org/drawingml/2006/table">
                <a:tbl>
                  <a:tblPr firstRow="1" bandRow="1">
                    <a:tableStyleId>{16D9F66E-5EB9-4882-86FB-DCBF35E3C3E4}</a:tableStyleId>
                  </a:tblPr>
                  <a:tblGrid>
                    <a:gridCol w="1784704"/>
                    <a:gridCol w="481824"/>
                    <a:gridCol w="733796"/>
                    <a:gridCol w="513658"/>
                    <a:gridCol w="513658"/>
                    <a:gridCol w="513658"/>
                    <a:gridCol w="513658"/>
                    <a:gridCol w="513658"/>
                    <a:gridCol w="513658"/>
                    <a:gridCol w="513658"/>
                    <a:gridCol w="513658"/>
                    <a:gridCol w="513658"/>
                    <a:gridCol w="513658"/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2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5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6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7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8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9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10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14</a:t>
                          </a:r>
                          <a:endParaRPr lang="ko-KR" altLang="en-US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(0,</a:t>
                          </a:r>
                          <a:r>
                            <a:rPr lang="en-US" altLang="ko-KR" b="0" baseline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1,8,9)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kumimoji="1" lang="en-US" altLang="ko-KR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3333FF"/>
                              </a:solidFill>
                              <a:effectLst/>
                              <a:latin typeface="Arial" charset="0"/>
                              <a:ea typeface="굴림" pitchFamily="50" charset="-127"/>
                            </a:rPr>
                            <a:t>√</a:t>
                          </a:r>
                          <a:endParaRPr lang="ko-KR" altLang="en-US" b="0" dirty="0">
                            <a:solidFill>
                              <a:srgbClr val="3333FF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10833" t="-108197" r="-705000" b="-5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289286" t="-108197" r="-204762" b="-5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(0,2,8,10)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10833" t="-208197" r="-705000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(2,6,10,14)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kumimoji="1" lang="en-US" altLang="ko-KR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3333FF"/>
                              </a:solidFill>
                              <a:effectLst/>
                              <a:latin typeface="Arial" charset="0"/>
                              <a:ea typeface="굴림" pitchFamily="50" charset="-127"/>
                            </a:rPr>
                            <a:t>√</a:t>
                          </a:r>
                          <a:endParaRPr lang="ko-KR" altLang="en-US" b="0" dirty="0">
                            <a:solidFill>
                              <a:srgbClr val="3333FF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10833" t="-308197" r="-705000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490476" t="-308197" r="-3571" b="-32459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(1,5)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10833" t="-408197" r="-70500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>
                              <a:solidFill>
                                <a:srgbClr val="008000"/>
                              </a:solidFill>
                            </a:rPr>
                            <a:t>x</a:t>
                          </a:r>
                          <a:endParaRPr lang="ko-KR" altLang="en-US" b="1" dirty="0">
                            <a:solidFill>
                              <a:srgbClr val="008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(5,7)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b="0" dirty="0" smtClean="0">
                            <a:solidFill>
                              <a:srgbClr val="008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10833" t="-508197" r="-705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>
                              <a:solidFill>
                                <a:srgbClr val="008000"/>
                              </a:solidFill>
                            </a:rPr>
                            <a:t>x</a:t>
                          </a:r>
                          <a:endParaRPr lang="ko-KR" altLang="en-US" b="1" dirty="0">
                            <a:solidFill>
                              <a:srgbClr val="008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>
                              <a:solidFill>
                                <a:srgbClr val="008000"/>
                              </a:solidFill>
                            </a:rPr>
                            <a:t>x</a:t>
                          </a:r>
                          <a:endParaRPr lang="ko-KR" altLang="en-US" b="1" dirty="0">
                            <a:solidFill>
                              <a:srgbClr val="008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(6,7)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10833" t="-608197" r="-705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>
                              <a:solidFill>
                                <a:srgbClr val="008000"/>
                              </a:solidFill>
                            </a:rPr>
                            <a:t>x</a:t>
                          </a:r>
                          <a:endParaRPr lang="ko-KR" altLang="en-US" b="1" dirty="0">
                            <a:solidFill>
                              <a:srgbClr val="008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1126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6.2 The Prime Implicant Chart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78" name="Text Box 14"/>
              <p:cNvSpPr txBox="1">
                <a:spLocks noChangeArrowheads="1"/>
              </p:cNvSpPr>
              <p:nvPr/>
            </p:nvSpPr>
            <p:spPr bwMode="auto">
              <a:xfrm>
                <a:off x="533400" y="1268760"/>
                <a:ext cx="4419600" cy="40011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ko-KR" b="0" dirty="0"/>
                  <a:t> </a:t>
                </a:r>
                <a:r>
                  <a:rPr lang="en-US" altLang="ko-KR" sz="2000" b="0" dirty="0">
                    <a:latin typeface="Arial" charset="0"/>
                  </a:rPr>
                  <a:t>Prime </a:t>
                </a:r>
                <a:r>
                  <a:rPr lang="en-US" altLang="ko-KR" sz="2000" b="0" dirty="0" err="1">
                    <a:latin typeface="Arial" charset="0"/>
                  </a:rPr>
                  <a:t>Implicant</a:t>
                </a:r>
                <a:r>
                  <a:rPr lang="en-US" altLang="ko-KR" sz="2000" b="0" dirty="0">
                    <a:latin typeface="Arial" charset="0"/>
                  </a:rPr>
                  <a:t> Chart (Table 6-2)</a:t>
                </a:r>
                <a:r>
                  <a:rPr lang="en-US" altLang="ko-KR" sz="2000" dirty="0"/>
                  <a:t> </a:t>
                </a:r>
                <a14:m>
                  <m:oMath xmlns:m="http://schemas.openxmlformats.org/officeDocument/2006/math">
                    <m:r>
                      <a:rPr lang="en-US" altLang="ko-KR" sz="2000">
                        <a:latin typeface="Cambria Math"/>
                      </a:rPr>
                      <m:t>⨂</m:t>
                    </m:r>
                  </m:oMath>
                </a14:m>
                <a:endParaRPr lang="ko-KR" altLang="en-US" sz="2000" dirty="0"/>
              </a:p>
            </p:txBody>
          </p:sp>
        </mc:Choice>
        <mc:Fallback xmlns="">
          <p:sp>
            <p:nvSpPr>
              <p:cNvPr id="11278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1268760"/>
                <a:ext cx="4419600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6061" b="-27273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3935880" y="2708920"/>
            <a:ext cx="0" cy="77631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2279696" y="2852936"/>
            <a:ext cx="5400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2423712" y="3602752"/>
            <a:ext cx="6264696" cy="0"/>
          </a:xfrm>
          <a:prstGeom prst="line">
            <a:avLst/>
          </a:prstGeom>
          <a:noFill/>
          <a:ln w="254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4454804" y="2708921"/>
            <a:ext cx="0" cy="14401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4972562" y="3097075"/>
            <a:ext cx="0" cy="692956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5994376" y="3501008"/>
            <a:ext cx="0" cy="1309098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8055204" y="3101481"/>
            <a:ext cx="0" cy="68855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7032224" y="2708920"/>
            <a:ext cx="0" cy="68414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9" name="Line 21"/>
          <p:cNvSpPr>
            <a:spLocks noChangeShapeType="1"/>
          </p:cNvSpPr>
          <p:nvPr/>
        </p:nvSpPr>
        <p:spPr bwMode="auto">
          <a:xfrm>
            <a:off x="5482886" y="3809361"/>
            <a:ext cx="0" cy="662589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0" name="Line 21"/>
          <p:cNvSpPr>
            <a:spLocks noChangeShapeType="1"/>
          </p:cNvSpPr>
          <p:nvPr/>
        </p:nvSpPr>
        <p:spPr bwMode="auto">
          <a:xfrm>
            <a:off x="6513300" y="4183918"/>
            <a:ext cx="0" cy="654549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14"/>
              <p:cNvSpPr txBox="1">
                <a:spLocks noChangeArrowheads="1"/>
              </p:cNvSpPr>
              <p:nvPr/>
            </p:nvSpPr>
            <p:spPr bwMode="auto">
              <a:xfrm>
                <a:off x="685800" y="1770350"/>
                <a:ext cx="4419600" cy="400110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ko-KR" b="0" dirty="0"/>
                  <a:t> </a:t>
                </a:r>
                <a:r>
                  <a:rPr lang="en-US" altLang="ko-KR" sz="2000" b="0" dirty="0" smtClean="0">
                    <a:latin typeface="Arial" charset="0"/>
                  </a:rPr>
                  <a:t>Select </a:t>
                </a:r>
                <a:r>
                  <a:rPr lang="en-US" altLang="ko-KR" sz="20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Essential Prime </a:t>
                </a:r>
                <a:r>
                  <a:rPr lang="en-US" altLang="ko-KR" sz="2000" i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Implicants</a:t>
                </a:r>
                <a:r>
                  <a:rPr lang="en-US" altLang="ko-KR" sz="2000" b="0" dirty="0" smtClean="0">
                    <a:latin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sz="2000">
                        <a:latin typeface="Cambria Math"/>
                      </a:rPr>
                      <m:t>⨂</m:t>
                    </m:r>
                  </m:oMath>
                </a14:m>
                <a:endParaRPr lang="ko-KR" altLang="en-US" sz="2000" dirty="0"/>
              </a:p>
            </p:txBody>
          </p:sp>
        </mc:Choice>
        <mc:Fallback xmlns="">
          <p:sp>
            <p:nvSpPr>
              <p:cNvPr id="31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770350"/>
                <a:ext cx="4419600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2857" b="-22857"/>
                </a:stretch>
              </a:blipFill>
              <a:ln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420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표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1678678"/>
                  </p:ext>
                </p:extLst>
              </p:nvPr>
            </p:nvGraphicFramePr>
            <p:xfrm>
              <a:off x="683568" y="2276872"/>
              <a:ext cx="8064896" cy="2595880"/>
            </p:xfrm>
            <a:graphic>
              <a:graphicData uri="http://schemas.openxmlformats.org/drawingml/2006/table">
                <a:tbl>
                  <a:tblPr firstRow="1" bandRow="1">
                    <a:tableStyleId>{16D9F66E-5EB9-4882-86FB-DCBF35E3C3E4}</a:tableStyleId>
                  </a:tblPr>
                  <a:tblGrid>
                    <a:gridCol w="1712696"/>
                    <a:gridCol w="481824"/>
                    <a:gridCol w="733796"/>
                    <a:gridCol w="513658"/>
                    <a:gridCol w="513658"/>
                    <a:gridCol w="513658"/>
                    <a:gridCol w="513658"/>
                    <a:gridCol w="513658"/>
                    <a:gridCol w="513658"/>
                    <a:gridCol w="513658"/>
                    <a:gridCol w="513658"/>
                    <a:gridCol w="513658"/>
                    <a:gridCol w="513658"/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2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5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6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7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8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9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10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14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(0,</a:t>
                          </a:r>
                          <a:r>
                            <a:rPr lang="en-US" altLang="ko-KR" b="0" baseline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1,8,9)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kumimoji="1" lang="en-US" altLang="ko-KR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Arial" charset="0"/>
                              <a:ea typeface="굴림" pitchFamily="50" charset="-127"/>
                            </a:rPr>
                            <a:t>√</a:t>
                          </a:r>
                          <a:endParaRPr lang="ko-KR" altLang="en-US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b="1" smtClean="0">
                                    <a:latin typeface="Cambria Math" panose="02040503050406030204" pitchFamily="18" charset="0"/>
                                  </a:rPr>
                                  <m:t>⨂</m:t>
                                </m:r>
                              </m:oMath>
                            </m:oMathPara>
                          </a14:m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(0,2,8,10)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𝑑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(2,6,10,14)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kumimoji="1" lang="en-US" altLang="ko-KR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3333FF"/>
                              </a:solidFill>
                              <a:effectLst/>
                              <a:latin typeface="Arial" charset="0"/>
                              <a:ea typeface="굴림" pitchFamily="50" charset="-127"/>
                            </a:rPr>
                            <a:t>√</a:t>
                          </a:r>
                          <a:endParaRPr lang="ko-KR" altLang="en-US" b="0" dirty="0">
                            <a:solidFill>
                              <a:srgbClr val="3333FF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mtClean="0">
                                    <a:latin typeface="Cambria Math" panose="02040503050406030204" pitchFamily="18" charset="0"/>
                                  </a:rPr>
                                  <m:t>𝑐𝑑</m:t>
                                </m:r>
                                <m:r>
                                  <a:rPr lang="en-US" altLang="ko-KR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mtClean="0">
                                    <a:latin typeface="Cambria Math" panose="02040503050406030204" pitchFamily="18" charset="0"/>
                                  </a:rPr>
                                  <m:t>⨂</m:t>
                                </m:r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(1,5)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𝑑</m:t>
                                </m:r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>
                              <a:solidFill>
                                <a:srgbClr val="008000"/>
                              </a:solidFill>
                            </a:rPr>
                            <a:t>x</a:t>
                          </a:r>
                          <a:endParaRPr lang="ko-KR" altLang="en-US" b="1" dirty="0">
                            <a:solidFill>
                              <a:srgbClr val="008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(5,7)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ko-KR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8000"/>
                              </a:solidFill>
                              <a:effectLst/>
                              <a:latin typeface="Arial" charset="0"/>
                              <a:ea typeface="굴림" pitchFamily="50" charset="-127"/>
                            </a:rPr>
                            <a:t>√</a:t>
                          </a:r>
                          <a:endParaRPr lang="ko-KR" altLang="en-US" b="0" dirty="0" smtClean="0">
                            <a:solidFill>
                              <a:srgbClr val="008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altLang="ko-KR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altLang="ko-KR" smtClean="0">
                                    <a:latin typeface="Cambria Math" panose="02040503050406030204" pitchFamily="18" charset="0"/>
                                  </a:rPr>
                                  <m:t>𝑏𝑑</m:t>
                                </m:r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>
                              <a:solidFill>
                                <a:srgbClr val="008000"/>
                              </a:solidFill>
                            </a:rPr>
                            <a:t>x</a:t>
                          </a:r>
                          <a:endParaRPr lang="ko-KR" altLang="en-US" b="1" dirty="0">
                            <a:solidFill>
                              <a:srgbClr val="008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>
                              <a:solidFill>
                                <a:srgbClr val="008000"/>
                              </a:solidFill>
                            </a:rPr>
                            <a:t>x</a:t>
                          </a:r>
                          <a:endParaRPr lang="ko-KR" altLang="en-US" b="1" dirty="0">
                            <a:solidFill>
                              <a:srgbClr val="008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(6,7)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𝑏𝑐</m:t>
                                </m:r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>
                              <a:solidFill>
                                <a:srgbClr val="008000"/>
                              </a:solidFill>
                            </a:rPr>
                            <a:t>x</a:t>
                          </a:r>
                          <a:endParaRPr lang="ko-KR" altLang="en-US" b="1" dirty="0">
                            <a:solidFill>
                              <a:srgbClr val="008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표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1678678"/>
                  </p:ext>
                </p:extLst>
              </p:nvPr>
            </p:nvGraphicFramePr>
            <p:xfrm>
              <a:off x="683568" y="2276872"/>
              <a:ext cx="8064896" cy="2595880"/>
            </p:xfrm>
            <a:graphic>
              <a:graphicData uri="http://schemas.openxmlformats.org/drawingml/2006/table">
                <a:tbl>
                  <a:tblPr firstRow="1" bandRow="1">
                    <a:tableStyleId>{16D9F66E-5EB9-4882-86FB-DCBF35E3C3E4}</a:tableStyleId>
                  </a:tblPr>
                  <a:tblGrid>
                    <a:gridCol w="1712696"/>
                    <a:gridCol w="481824"/>
                    <a:gridCol w="733796"/>
                    <a:gridCol w="513658"/>
                    <a:gridCol w="513658"/>
                    <a:gridCol w="513658"/>
                    <a:gridCol w="513658"/>
                    <a:gridCol w="513658"/>
                    <a:gridCol w="513658"/>
                    <a:gridCol w="513658"/>
                    <a:gridCol w="513658"/>
                    <a:gridCol w="513658"/>
                    <a:gridCol w="513658"/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2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5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6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7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8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9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10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14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(0,</a:t>
                          </a:r>
                          <a:r>
                            <a:rPr lang="en-US" altLang="ko-KR" b="0" baseline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1,8,9)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kumimoji="1" lang="en-US" altLang="ko-KR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Arial" charset="0"/>
                              <a:ea typeface="굴림" pitchFamily="50" charset="-127"/>
                            </a:rPr>
                            <a:t>√</a:t>
                          </a:r>
                          <a:endParaRPr lang="ko-KR" altLang="en-US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98347" t="-108197" r="-698347" b="-5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276190" t="-108197" r="-203571" b="-5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(0,2,8,10)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98347" t="-208197" r="-698347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(2,6,10,14)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kumimoji="1" lang="en-US" altLang="ko-KR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3333FF"/>
                              </a:solidFill>
                              <a:effectLst/>
                              <a:latin typeface="Arial" charset="0"/>
                              <a:ea typeface="굴림" pitchFamily="50" charset="-127"/>
                            </a:rPr>
                            <a:t>√</a:t>
                          </a:r>
                          <a:endParaRPr lang="ko-KR" altLang="en-US" b="0" dirty="0">
                            <a:solidFill>
                              <a:srgbClr val="3333FF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98347" t="-308197" r="-698347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477381" t="-308197" r="-2381" b="-32459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(1,5)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98347" t="-408197" r="-698347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>
                              <a:solidFill>
                                <a:srgbClr val="008000"/>
                              </a:solidFill>
                            </a:rPr>
                            <a:t>x</a:t>
                          </a:r>
                          <a:endParaRPr lang="ko-KR" altLang="en-US" b="1" dirty="0">
                            <a:solidFill>
                              <a:srgbClr val="008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(5,7)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ko-KR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8000"/>
                              </a:solidFill>
                              <a:effectLst/>
                              <a:latin typeface="Arial" charset="0"/>
                              <a:ea typeface="굴림" pitchFamily="50" charset="-127"/>
                            </a:rPr>
                            <a:t>√</a:t>
                          </a:r>
                          <a:endParaRPr lang="ko-KR" altLang="en-US" b="0" dirty="0" smtClean="0">
                            <a:solidFill>
                              <a:srgbClr val="008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98347" t="-508197" r="-698347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>
                              <a:solidFill>
                                <a:srgbClr val="008000"/>
                              </a:solidFill>
                            </a:rPr>
                            <a:t>x</a:t>
                          </a:r>
                          <a:endParaRPr lang="ko-KR" altLang="en-US" b="1" dirty="0">
                            <a:solidFill>
                              <a:srgbClr val="008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>
                              <a:solidFill>
                                <a:srgbClr val="008000"/>
                              </a:solidFill>
                            </a:rPr>
                            <a:t>x</a:t>
                          </a:r>
                          <a:endParaRPr lang="ko-KR" altLang="en-US" b="1" dirty="0">
                            <a:solidFill>
                              <a:srgbClr val="008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0" dirty="0" smtClean="0">
                              <a:latin typeface="Consolas" panose="020B0609020204030204" pitchFamily="49" charset="0"/>
                              <a:ea typeface="Adobe Fan Heiti Std B" pitchFamily="34" charset="-128"/>
                              <a:cs typeface="Consolas" panose="020B0609020204030204" pitchFamily="49" charset="0"/>
                            </a:rPr>
                            <a:t>(6,7)</a:t>
                          </a:r>
                          <a:endParaRPr lang="ko-KR" altLang="en-US" b="0" dirty="0">
                            <a:latin typeface="Consolas" panose="020B0609020204030204" pitchFamily="49" charset="0"/>
                            <a:cs typeface="Consolas" panose="020B06090202040302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98347" t="-608197" r="-698347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/>
                            <a:t>x</a:t>
                          </a:r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>
                              <a:solidFill>
                                <a:srgbClr val="008000"/>
                              </a:solidFill>
                            </a:rPr>
                            <a:t>x</a:t>
                          </a:r>
                          <a:endParaRPr lang="ko-KR" altLang="en-US" b="1" dirty="0">
                            <a:solidFill>
                              <a:srgbClr val="008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1126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6.2 The Prime Implicant Chart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78" name="Text Box 14"/>
              <p:cNvSpPr txBox="1">
                <a:spLocks noChangeArrowheads="1"/>
              </p:cNvSpPr>
              <p:nvPr/>
            </p:nvSpPr>
            <p:spPr bwMode="auto">
              <a:xfrm>
                <a:off x="533400" y="1268760"/>
                <a:ext cx="4419600" cy="40011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ko-KR" b="0" dirty="0"/>
                  <a:t> </a:t>
                </a:r>
                <a:r>
                  <a:rPr lang="en-US" altLang="ko-KR" sz="2000" b="0" dirty="0">
                    <a:latin typeface="Arial" charset="0"/>
                  </a:rPr>
                  <a:t>Prime </a:t>
                </a:r>
                <a:r>
                  <a:rPr lang="en-US" altLang="ko-KR" sz="2000" b="0" dirty="0" err="1">
                    <a:latin typeface="Arial" charset="0"/>
                  </a:rPr>
                  <a:t>Implicant</a:t>
                </a:r>
                <a:r>
                  <a:rPr lang="en-US" altLang="ko-KR" sz="2000" b="0" dirty="0">
                    <a:latin typeface="Arial" charset="0"/>
                  </a:rPr>
                  <a:t> Chart (Table 6-2)</a:t>
                </a:r>
                <a:r>
                  <a:rPr lang="en-US" altLang="ko-KR" sz="2000" dirty="0"/>
                  <a:t> </a:t>
                </a:r>
                <a14:m>
                  <m:oMath xmlns:m="http://schemas.openxmlformats.org/officeDocument/2006/math">
                    <m:r>
                      <a:rPr lang="en-US" altLang="ko-KR" sz="2000">
                        <a:latin typeface="Cambria Math"/>
                      </a:rPr>
                      <m:t>⨂</m:t>
                    </m:r>
                  </m:oMath>
                </a14:m>
                <a:endParaRPr lang="ko-KR" altLang="en-US" sz="2000" dirty="0"/>
              </a:p>
            </p:txBody>
          </p:sp>
        </mc:Choice>
        <mc:Fallback xmlns="">
          <p:sp>
            <p:nvSpPr>
              <p:cNvPr id="11278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1268760"/>
                <a:ext cx="4419600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6061" b="-27273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468313" y="5157192"/>
            <a:ext cx="49530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0">
                <a:latin typeface="Arial" charset="0"/>
              </a:rPr>
              <a:t>The resulting minimum sum of products is</a:t>
            </a:r>
          </a:p>
        </p:txBody>
      </p:sp>
      <p:grpSp>
        <p:nvGrpSpPr>
          <p:cNvPr id="3" name="그룹 2"/>
          <p:cNvGrpSpPr/>
          <p:nvPr/>
        </p:nvGrpSpPr>
        <p:grpSpPr>
          <a:xfrm>
            <a:off x="2987834" y="2673064"/>
            <a:ext cx="5616614" cy="2165403"/>
            <a:chOff x="2987834" y="2673064"/>
            <a:chExt cx="5616614" cy="2165403"/>
          </a:xfrm>
        </p:grpSpPr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>
              <a:off x="3863872" y="2708920"/>
              <a:ext cx="0" cy="77631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2987835" y="2840401"/>
              <a:ext cx="4608501" cy="12535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 flipV="1">
              <a:off x="2987834" y="3602751"/>
              <a:ext cx="5616614" cy="9875"/>
            </a:xfrm>
            <a:prstGeom prst="line">
              <a:avLst/>
            </a:prstGeom>
            <a:noFill/>
            <a:ln w="3175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>
              <a:off x="4379880" y="2708921"/>
              <a:ext cx="0" cy="144016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>
              <a:off x="4895888" y="3026832"/>
              <a:ext cx="0" cy="692956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5922224" y="3501008"/>
              <a:ext cx="0" cy="1309098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7980280" y="3045056"/>
              <a:ext cx="0" cy="68855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6948264" y="2673064"/>
              <a:ext cx="0" cy="68414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8" name="Line 20"/>
            <p:cNvSpPr>
              <a:spLocks noChangeShapeType="1"/>
            </p:cNvSpPr>
            <p:nvPr/>
          </p:nvSpPr>
          <p:spPr bwMode="auto">
            <a:xfrm flipV="1">
              <a:off x="2999775" y="4353152"/>
              <a:ext cx="3600401" cy="4633"/>
            </a:xfrm>
            <a:prstGeom prst="line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9" name="Line 21"/>
            <p:cNvSpPr>
              <a:spLocks noChangeShapeType="1"/>
            </p:cNvSpPr>
            <p:nvPr/>
          </p:nvSpPr>
          <p:spPr bwMode="auto">
            <a:xfrm>
              <a:off x="5410734" y="3809361"/>
              <a:ext cx="0" cy="662589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0" name="Line 21"/>
            <p:cNvSpPr>
              <a:spLocks noChangeShapeType="1"/>
            </p:cNvSpPr>
            <p:nvPr/>
          </p:nvSpPr>
          <p:spPr bwMode="auto">
            <a:xfrm>
              <a:off x="6441282" y="4183918"/>
              <a:ext cx="0" cy="654549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14"/>
              <p:cNvSpPr txBox="1">
                <a:spLocks noChangeArrowheads="1"/>
              </p:cNvSpPr>
              <p:nvPr/>
            </p:nvSpPr>
            <p:spPr bwMode="auto">
              <a:xfrm>
                <a:off x="685800" y="1770350"/>
                <a:ext cx="4419600" cy="400110"/>
              </a:xfrm>
              <a:prstGeom prst="rect">
                <a:avLst/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ko-KR" b="0" dirty="0"/>
                  <a:t> </a:t>
                </a:r>
                <a:r>
                  <a:rPr lang="en-US" altLang="ko-KR" sz="2000" b="0" dirty="0" smtClean="0">
                    <a:latin typeface="Arial" charset="0"/>
                  </a:rPr>
                  <a:t>Select </a:t>
                </a:r>
                <a:r>
                  <a:rPr lang="en-US" altLang="ko-KR" sz="20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Essential Prime </a:t>
                </a:r>
                <a:r>
                  <a:rPr lang="en-US" altLang="ko-KR" sz="2000" i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Implicants</a:t>
                </a:r>
                <a:r>
                  <a:rPr lang="en-US" altLang="ko-KR" sz="2000" b="0" dirty="0" smtClean="0">
                    <a:latin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sz="2000">
                        <a:latin typeface="Cambria Math"/>
                      </a:rPr>
                      <m:t>⨂</m:t>
                    </m:r>
                  </m:oMath>
                </a14:m>
                <a:endParaRPr lang="ko-KR" altLang="en-US" sz="2000" dirty="0"/>
              </a:p>
            </p:txBody>
          </p:sp>
        </mc:Choice>
        <mc:Fallback xmlns="">
          <p:sp>
            <p:nvSpPr>
              <p:cNvPr id="31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770350"/>
                <a:ext cx="4419600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2857" b="-22857"/>
                </a:stretch>
              </a:blipFill>
              <a:ln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421313" y="5124796"/>
                <a:ext cx="3174587" cy="461665"/>
              </a:xfrm>
              <a:prstGeom prst="rect">
                <a:avLst/>
              </a:prstGeom>
              <a:solidFill>
                <a:srgbClr val="FFFF00">
                  <a:alpha val="42000"/>
                </a:srgb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400" b="0" i="1" smtClean="0">
                          <a:latin typeface="Cambria Math"/>
                        </a:rPr>
                        <m:t>𝑓</m:t>
                      </m:r>
                      <m:r>
                        <a:rPr lang="en-US" altLang="ko-KR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ko-KR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altLang="ko-KR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en-US" altLang="ko-KR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altLang="ko-KR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altLang="ko-KR" sz="2400" b="0" i="1" smtClean="0">
                          <a:latin typeface="Cambria Math"/>
                        </a:rPr>
                        <m:t>+</m:t>
                      </m:r>
                      <m:r>
                        <a:rPr lang="en-US" altLang="ko-KR" sz="2400" b="0" i="1" smtClean="0">
                          <a:solidFill>
                            <a:srgbClr val="3333FF"/>
                          </a:solidFill>
                          <a:latin typeface="Cambria Math"/>
                        </a:rPr>
                        <m:t>𝑐</m:t>
                      </m:r>
                      <m:sSup>
                        <m:sSupPr>
                          <m:ctrlPr>
                            <a:rPr lang="en-US" altLang="ko-KR" sz="2400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2400" b="0" i="1" smtClean="0">
                              <a:solidFill>
                                <a:srgbClr val="3333FF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en-US" altLang="ko-KR" sz="2400" b="0" i="1" smtClean="0">
                              <a:solidFill>
                                <a:srgbClr val="3333FF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altLang="ko-KR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altLang="ko-KR" sz="2400" b="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24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altLang="ko-KR" sz="24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altLang="ko-KR" sz="24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𝑏𝑑</m:t>
                      </m:r>
                    </m:oMath>
                  </m:oMathPara>
                </a14:m>
                <a:endParaRPr lang="ko-KR" altLang="en-US" sz="2400" b="0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1313" y="5124796"/>
                <a:ext cx="3174587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420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6.2 The Prime Implicant Chart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228600" y="1371600"/>
            <a:ext cx="8664575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0">
                <a:latin typeface="Arial" charset="0"/>
              </a:rPr>
              <a:t>Example: </a:t>
            </a:r>
            <a:r>
              <a:rPr lang="en-US" altLang="ko-KR" sz="2000">
                <a:latin typeface="Arial" charset="0"/>
              </a:rPr>
              <a:t>cyclic prime implicants</a:t>
            </a:r>
            <a:r>
              <a:rPr lang="en-US" altLang="ko-KR" sz="2000" b="0">
                <a:latin typeface="Arial" charset="0"/>
              </a:rPr>
              <a:t>(two more X’s in every column in chart)</a:t>
            </a:r>
          </a:p>
        </p:txBody>
      </p:sp>
      <p:graphicFrame>
        <p:nvGraphicFramePr>
          <p:cNvPr id="18455" name="Object 23"/>
          <p:cNvGraphicFramePr>
            <a:graphicFrameLocks noChangeAspect="1"/>
          </p:cNvGraphicFramePr>
          <p:nvPr/>
        </p:nvGraphicFramePr>
        <p:xfrm>
          <a:off x="2667000" y="1905000"/>
          <a:ext cx="31242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52" name="Equation" r:id="rId3" imgW="1498320" imgH="253800" progId="Equation.3">
                  <p:embed/>
                </p:oleObj>
              </mc:Choice>
              <mc:Fallback>
                <p:oleObj name="Equation" r:id="rId3" imgW="1498320" imgH="2538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905000"/>
                        <a:ext cx="31242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228600" y="2667000"/>
            <a:ext cx="35814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0">
                <a:latin typeface="Arial" charset="0"/>
              </a:rPr>
              <a:t>Derivation of prime implicants</a:t>
            </a:r>
          </a:p>
        </p:txBody>
      </p:sp>
      <p:graphicFrame>
        <p:nvGraphicFramePr>
          <p:cNvPr id="18457" name="Object 25"/>
          <p:cNvGraphicFramePr>
            <a:graphicFrameLocks noChangeAspect="1"/>
          </p:cNvGraphicFramePr>
          <p:nvPr/>
        </p:nvGraphicFramePr>
        <p:xfrm>
          <a:off x="2667000" y="3200400"/>
          <a:ext cx="3352800" cy="261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53" name="Equation" r:id="rId5" imgW="1726920" imgH="1346040" progId="Equation.3">
                  <p:embed/>
                </p:oleObj>
              </mc:Choice>
              <mc:Fallback>
                <p:oleObj name="Equation" r:id="rId5" imgW="1726920" imgH="13460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200400"/>
                        <a:ext cx="3352800" cy="261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2667000" y="3505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>
            <a:off x="2667000" y="4419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>
            <a:off x="2667000" y="5334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>
            <a:off x="4724400" y="3962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>
            <a:off x="4724400" y="4876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grpSp>
        <p:nvGrpSpPr>
          <p:cNvPr id="18463" name="Group 31"/>
          <p:cNvGrpSpPr>
            <a:grpSpLocks/>
          </p:cNvGrpSpPr>
          <p:nvPr/>
        </p:nvGrpSpPr>
        <p:grpSpPr bwMode="auto">
          <a:xfrm>
            <a:off x="3886200" y="3276600"/>
            <a:ext cx="152400" cy="152400"/>
            <a:chOff x="432" y="3696"/>
            <a:chExt cx="96" cy="144"/>
          </a:xfrm>
        </p:grpSpPr>
        <p:sp>
          <p:nvSpPr>
            <p:cNvPr id="18464" name="Line 32"/>
            <p:cNvSpPr>
              <a:spLocks noChangeShapeType="1"/>
            </p:cNvSpPr>
            <p:nvPr/>
          </p:nvSpPr>
          <p:spPr bwMode="auto">
            <a:xfrm>
              <a:off x="432" y="3792"/>
              <a:ext cx="4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465" name="Line 33"/>
            <p:cNvSpPr>
              <a:spLocks noChangeShapeType="1"/>
            </p:cNvSpPr>
            <p:nvPr/>
          </p:nvSpPr>
          <p:spPr bwMode="auto">
            <a:xfrm flipV="1">
              <a:off x="480" y="369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8466" name="Group 34"/>
          <p:cNvGrpSpPr>
            <a:grpSpLocks/>
          </p:cNvGrpSpPr>
          <p:nvPr/>
        </p:nvGrpSpPr>
        <p:grpSpPr bwMode="auto">
          <a:xfrm>
            <a:off x="3886200" y="4191000"/>
            <a:ext cx="152400" cy="152400"/>
            <a:chOff x="432" y="3696"/>
            <a:chExt cx="96" cy="144"/>
          </a:xfrm>
        </p:grpSpPr>
        <p:sp>
          <p:nvSpPr>
            <p:cNvPr id="18467" name="Line 35"/>
            <p:cNvSpPr>
              <a:spLocks noChangeShapeType="1"/>
            </p:cNvSpPr>
            <p:nvPr/>
          </p:nvSpPr>
          <p:spPr bwMode="auto">
            <a:xfrm>
              <a:off x="432" y="3792"/>
              <a:ext cx="4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468" name="Line 36"/>
            <p:cNvSpPr>
              <a:spLocks noChangeShapeType="1"/>
            </p:cNvSpPr>
            <p:nvPr/>
          </p:nvSpPr>
          <p:spPr bwMode="auto">
            <a:xfrm flipV="1">
              <a:off x="480" y="369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8469" name="Group 37"/>
          <p:cNvGrpSpPr>
            <a:grpSpLocks/>
          </p:cNvGrpSpPr>
          <p:nvPr/>
        </p:nvGrpSpPr>
        <p:grpSpPr bwMode="auto">
          <a:xfrm>
            <a:off x="3886200" y="5105400"/>
            <a:ext cx="152400" cy="152400"/>
            <a:chOff x="432" y="3696"/>
            <a:chExt cx="96" cy="144"/>
          </a:xfrm>
        </p:grpSpPr>
        <p:sp>
          <p:nvSpPr>
            <p:cNvPr id="18470" name="Line 38"/>
            <p:cNvSpPr>
              <a:spLocks noChangeShapeType="1"/>
            </p:cNvSpPr>
            <p:nvPr/>
          </p:nvSpPr>
          <p:spPr bwMode="auto">
            <a:xfrm>
              <a:off x="432" y="3792"/>
              <a:ext cx="4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471" name="Line 39"/>
            <p:cNvSpPr>
              <a:spLocks noChangeShapeType="1"/>
            </p:cNvSpPr>
            <p:nvPr/>
          </p:nvSpPr>
          <p:spPr bwMode="auto">
            <a:xfrm flipV="1">
              <a:off x="480" y="369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8472" name="Group 40"/>
          <p:cNvGrpSpPr>
            <a:grpSpLocks/>
          </p:cNvGrpSpPr>
          <p:nvPr/>
        </p:nvGrpSpPr>
        <p:grpSpPr bwMode="auto">
          <a:xfrm>
            <a:off x="3886200" y="3733800"/>
            <a:ext cx="152400" cy="152400"/>
            <a:chOff x="432" y="3696"/>
            <a:chExt cx="96" cy="144"/>
          </a:xfrm>
        </p:grpSpPr>
        <p:sp>
          <p:nvSpPr>
            <p:cNvPr id="18473" name="Line 41"/>
            <p:cNvSpPr>
              <a:spLocks noChangeShapeType="1"/>
            </p:cNvSpPr>
            <p:nvPr/>
          </p:nvSpPr>
          <p:spPr bwMode="auto">
            <a:xfrm>
              <a:off x="432" y="3792"/>
              <a:ext cx="4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474" name="Line 42"/>
            <p:cNvSpPr>
              <a:spLocks noChangeShapeType="1"/>
            </p:cNvSpPr>
            <p:nvPr/>
          </p:nvSpPr>
          <p:spPr bwMode="auto">
            <a:xfrm flipV="1">
              <a:off x="480" y="369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8475" name="Group 43"/>
          <p:cNvGrpSpPr>
            <a:grpSpLocks/>
          </p:cNvGrpSpPr>
          <p:nvPr/>
        </p:nvGrpSpPr>
        <p:grpSpPr bwMode="auto">
          <a:xfrm>
            <a:off x="3886200" y="4572000"/>
            <a:ext cx="152400" cy="152400"/>
            <a:chOff x="432" y="3696"/>
            <a:chExt cx="96" cy="144"/>
          </a:xfrm>
        </p:grpSpPr>
        <p:sp>
          <p:nvSpPr>
            <p:cNvPr id="18476" name="Line 44"/>
            <p:cNvSpPr>
              <a:spLocks noChangeShapeType="1"/>
            </p:cNvSpPr>
            <p:nvPr/>
          </p:nvSpPr>
          <p:spPr bwMode="auto">
            <a:xfrm>
              <a:off x="432" y="3792"/>
              <a:ext cx="4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477" name="Line 45"/>
            <p:cNvSpPr>
              <a:spLocks noChangeShapeType="1"/>
            </p:cNvSpPr>
            <p:nvPr/>
          </p:nvSpPr>
          <p:spPr bwMode="auto">
            <a:xfrm flipV="1">
              <a:off x="480" y="369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8478" name="Group 46"/>
          <p:cNvGrpSpPr>
            <a:grpSpLocks/>
          </p:cNvGrpSpPr>
          <p:nvPr/>
        </p:nvGrpSpPr>
        <p:grpSpPr bwMode="auto">
          <a:xfrm>
            <a:off x="3886200" y="5486400"/>
            <a:ext cx="152400" cy="152400"/>
            <a:chOff x="432" y="3696"/>
            <a:chExt cx="96" cy="144"/>
          </a:xfrm>
        </p:grpSpPr>
        <p:sp>
          <p:nvSpPr>
            <p:cNvPr id="18479" name="Line 47"/>
            <p:cNvSpPr>
              <a:spLocks noChangeShapeType="1"/>
            </p:cNvSpPr>
            <p:nvPr/>
          </p:nvSpPr>
          <p:spPr bwMode="auto">
            <a:xfrm>
              <a:off x="432" y="3792"/>
              <a:ext cx="4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480" name="Line 48"/>
            <p:cNvSpPr>
              <a:spLocks noChangeShapeType="1"/>
            </p:cNvSpPr>
            <p:nvPr/>
          </p:nvSpPr>
          <p:spPr bwMode="auto">
            <a:xfrm flipV="1">
              <a:off x="480" y="369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1763"/>
            <a:ext cx="8229600" cy="993775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6.2 The Prime Implicant Chart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04800" y="1524000"/>
            <a:ext cx="5635625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0">
                <a:latin typeface="Arial" charset="0"/>
              </a:rPr>
              <a:t>The resulting prime implicant chart  (Table 6-4)</a:t>
            </a:r>
          </a:p>
        </p:txBody>
      </p:sp>
      <p:graphicFrame>
        <p:nvGraphicFramePr>
          <p:cNvPr id="23565" name="Object 13"/>
          <p:cNvGraphicFramePr>
            <a:graphicFrameLocks noChangeAspect="1"/>
          </p:cNvGraphicFramePr>
          <p:nvPr/>
        </p:nvGraphicFramePr>
        <p:xfrm>
          <a:off x="4502150" y="33289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76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32898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2133600" y="2924175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4038600" y="25146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1447800" y="2971800"/>
            <a:ext cx="533400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b="0"/>
              <a:t>①</a:t>
            </a:r>
          </a:p>
          <a:p>
            <a:pPr>
              <a:spcBef>
                <a:spcPct val="50000"/>
              </a:spcBef>
            </a:pPr>
            <a:endParaRPr lang="en-US" altLang="ko-KR" b="0"/>
          </a:p>
          <a:p>
            <a:pPr>
              <a:spcBef>
                <a:spcPct val="50000"/>
              </a:spcBef>
            </a:pPr>
            <a:endParaRPr lang="en-US" altLang="ko-KR" b="0"/>
          </a:p>
          <a:p>
            <a:pPr>
              <a:spcBef>
                <a:spcPct val="50000"/>
              </a:spcBef>
            </a:pPr>
            <a:r>
              <a:rPr lang="en-US" altLang="ko-KR" b="0"/>
              <a:t>②</a:t>
            </a:r>
          </a:p>
          <a:p>
            <a:pPr>
              <a:spcBef>
                <a:spcPct val="50000"/>
              </a:spcBef>
            </a:pPr>
            <a:r>
              <a:rPr lang="en-US" altLang="ko-KR" b="0"/>
              <a:t>③</a:t>
            </a:r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4343400" y="318293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4487863" y="30099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4957763" y="3048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5435600" y="3429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5334000" y="4419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5892800" y="38608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5791200" y="479742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>
            <a:off x="6350000" y="4292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6829425" y="4724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graphicFrame>
        <p:nvGraphicFramePr>
          <p:cNvPr id="23579" name="Object 27"/>
          <p:cNvGraphicFramePr>
            <a:graphicFrameLocks noChangeAspect="1"/>
          </p:cNvGraphicFramePr>
          <p:nvPr/>
        </p:nvGraphicFramePr>
        <p:xfrm>
          <a:off x="4284663" y="5661025"/>
          <a:ext cx="2105025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77" name="Equation" r:id="rId5" imgW="876240" imgH="164880" progId="Equation.3">
                  <p:embed/>
                </p:oleObj>
              </mc:Choice>
              <mc:Fallback>
                <p:oleObj name="Equation" r:id="rId5" imgW="876240" imgH="16488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5661025"/>
                        <a:ext cx="2105025" cy="395288"/>
                      </a:xfrm>
                      <a:prstGeom prst="rect">
                        <a:avLst/>
                      </a:prstGeom>
                      <a:solidFill>
                        <a:srgbClr val="EDF0AE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457200" y="5684838"/>
            <a:ext cx="22860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0">
                <a:latin typeface="Arial" charset="0"/>
              </a:rPr>
              <a:t>One  solution:</a:t>
            </a:r>
          </a:p>
        </p:txBody>
      </p:sp>
      <p:grpSp>
        <p:nvGrpSpPr>
          <p:cNvPr id="23583" name="Group 31"/>
          <p:cNvGrpSpPr>
            <a:grpSpLocks noChangeAspect="1"/>
          </p:cNvGrpSpPr>
          <p:nvPr/>
        </p:nvGrpSpPr>
        <p:grpSpPr bwMode="auto">
          <a:xfrm>
            <a:off x="1597025" y="2578100"/>
            <a:ext cx="5410200" cy="2795588"/>
            <a:chOff x="1008" y="1626"/>
            <a:chExt cx="3408" cy="1761"/>
          </a:xfrm>
        </p:grpSpPr>
        <p:sp>
          <p:nvSpPr>
            <p:cNvPr id="23582" name="AutoShape 30"/>
            <p:cNvSpPr>
              <a:spLocks noChangeAspect="1" noChangeArrowheads="1" noTextEdit="1"/>
            </p:cNvSpPr>
            <p:nvPr/>
          </p:nvSpPr>
          <p:spPr bwMode="auto">
            <a:xfrm>
              <a:off x="1008" y="1626"/>
              <a:ext cx="3408" cy="1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584" name="Rectangle 32"/>
            <p:cNvSpPr>
              <a:spLocks noChangeArrowheads="1"/>
            </p:cNvSpPr>
            <p:nvPr/>
          </p:nvSpPr>
          <p:spPr bwMode="auto">
            <a:xfrm>
              <a:off x="4170" y="3164"/>
              <a:ext cx="16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x</a:t>
              </a:r>
              <a:endParaRPr lang="en-US" altLang="ko-KR"/>
            </a:p>
          </p:txBody>
        </p:sp>
        <p:sp>
          <p:nvSpPr>
            <p:cNvPr id="23585" name="Rectangle 33"/>
            <p:cNvSpPr>
              <a:spLocks noChangeArrowheads="1"/>
            </p:cNvSpPr>
            <p:nvPr/>
          </p:nvSpPr>
          <p:spPr bwMode="auto">
            <a:xfrm>
              <a:off x="3702" y="3164"/>
              <a:ext cx="46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 x   </a:t>
              </a:r>
              <a:endParaRPr lang="en-US" altLang="ko-KR"/>
            </a:p>
          </p:txBody>
        </p:sp>
        <p:sp>
          <p:nvSpPr>
            <p:cNvPr id="23586" name="Rectangle 34"/>
            <p:cNvSpPr>
              <a:spLocks noChangeArrowheads="1"/>
            </p:cNvSpPr>
            <p:nvPr/>
          </p:nvSpPr>
          <p:spPr bwMode="auto">
            <a:xfrm>
              <a:off x="3276" y="3164"/>
              <a:ext cx="42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     </a:t>
              </a:r>
              <a:endParaRPr lang="en-US" altLang="ko-KR"/>
            </a:p>
          </p:txBody>
        </p:sp>
        <p:sp>
          <p:nvSpPr>
            <p:cNvPr id="23587" name="Rectangle 35"/>
            <p:cNvSpPr>
              <a:spLocks noChangeArrowheads="1"/>
            </p:cNvSpPr>
            <p:nvPr/>
          </p:nvSpPr>
          <p:spPr bwMode="auto">
            <a:xfrm>
              <a:off x="2850" y="3164"/>
              <a:ext cx="42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     </a:t>
              </a:r>
              <a:endParaRPr lang="en-US" altLang="ko-KR"/>
            </a:p>
          </p:txBody>
        </p:sp>
        <p:sp>
          <p:nvSpPr>
            <p:cNvPr id="23588" name="Rectangle 36"/>
            <p:cNvSpPr>
              <a:spLocks noChangeArrowheads="1"/>
            </p:cNvSpPr>
            <p:nvPr/>
          </p:nvSpPr>
          <p:spPr bwMode="auto">
            <a:xfrm>
              <a:off x="2424" y="3164"/>
              <a:ext cx="42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     </a:t>
              </a:r>
              <a:endParaRPr lang="en-US" altLang="ko-KR"/>
            </a:p>
          </p:txBody>
        </p:sp>
        <p:sp>
          <p:nvSpPr>
            <p:cNvPr id="23589" name="Rectangle 37"/>
            <p:cNvSpPr>
              <a:spLocks noChangeArrowheads="1"/>
            </p:cNvSpPr>
            <p:nvPr/>
          </p:nvSpPr>
          <p:spPr bwMode="auto">
            <a:xfrm>
              <a:off x="2032" y="3164"/>
              <a:ext cx="21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</a:t>
              </a:r>
              <a:endParaRPr lang="en-US" altLang="ko-KR"/>
            </a:p>
          </p:txBody>
        </p:sp>
        <p:sp>
          <p:nvSpPr>
            <p:cNvPr id="23590" name="Rectangle 38"/>
            <p:cNvSpPr>
              <a:spLocks noChangeArrowheads="1"/>
            </p:cNvSpPr>
            <p:nvPr/>
          </p:nvSpPr>
          <p:spPr bwMode="auto">
            <a:xfrm>
              <a:off x="1713" y="3164"/>
              <a:ext cx="32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(6,7)</a:t>
              </a:r>
              <a:endParaRPr lang="en-US" altLang="ko-KR"/>
            </a:p>
          </p:txBody>
        </p:sp>
        <p:sp>
          <p:nvSpPr>
            <p:cNvPr id="23591" name="Rectangle 39"/>
            <p:cNvSpPr>
              <a:spLocks noChangeArrowheads="1"/>
            </p:cNvSpPr>
            <p:nvPr/>
          </p:nvSpPr>
          <p:spPr bwMode="auto">
            <a:xfrm>
              <a:off x="1462" y="3164"/>
              <a:ext cx="25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 </a:t>
              </a:r>
              <a:endParaRPr lang="en-US" altLang="ko-KR"/>
            </a:p>
          </p:txBody>
        </p:sp>
        <p:sp>
          <p:nvSpPr>
            <p:cNvPr id="23592" name="Rectangle 40"/>
            <p:cNvSpPr>
              <a:spLocks noChangeArrowheads="1"/>
            </p:cNvSpPr>
            <p:nvPr/>
          </p:nvSpPr>
          <p:spPr bwMode="auto">
            <a:xfrm>
              <a:off x="1036" y="3164"/>
              <a:ext cx="42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     </a:t>
              </a:r>
              <a:endParaRPr lang="en-US" altLang="ko-KR"/>
            </a:p>
          </p:txBody>
        </p:sp>
        <p:sp>
          <p:nvSpPr>
            <p:cNvPr id="23593" name="Rectangle 41"/>
            <p:cNvSpPr>
              <a:spLocks noChangeArrowheads="1"/>
            </p:cNvSpPr>
            <p:nvPr/>
          </p:nvSpPr>
          <p:spPr bwMode="auto">
            <a:xfrm>
              <a:off x="4130" y="2908"/>
              <a:ext cx="21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x</a:t>
              </a:r>
              <a:endParaRPr lang="en-US" altLang="ko-KR"/>
            </a:p>
          </p:txBody>
        </p:sp>
        <p:sp>
          <p:nvSpPr>
            <p:cNvPr id="23594" name="Rectangle 42"/>
            <p:cNvSpPr>
              <a:spLocks noChangeArrowheads="1"/>
            </p:cNvSpPr>
            <p:nvPr/>
          </p:nvSpPr>
          <p:spPr bwMode="auto">
            <a:xfrm>
              <a:off x="3662" y="2908"/>
              <a:ext cx="46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x         </a:t>
              </a:r>
              <a:endParaRPr lang="en-US" altLang="ko-KR"/>
            </a:p>
          </p:txBody>
        </p:sp>
        <p:sp>
          <p:nvSpPr>
            <p:cNvPr id="23595" name="Rectangle 43"/>
            <p:cNvSpPr>
              <a:spLocks noChangeArrowheads="1"/>
            </p:cNvSpPr>
            <p:nvPr/>
          </p:nvSpPr>
          <p:spPr bwMode="auto">
            <a:xfrm>
              <a:off x="3236" y="2908"/>
              <a:ext cx="42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     </a:t>
              </a:r>
              <a:endParaRPr lang="en-US" altLang="ko-KR"/>
            </a:p>
          </p:txBody>
        </p:sp>
        <p:sp>
          <p:nvSpPr>
            <p:cNvPr id="23596" name="Rectangle 44"/>
            <p:cNvSpPr>
              <a:spLocks noChangeArrowheads="1"/>
            </p:cNvSpPr>
            <p:nvPr/>
          </p:nvSpPr>
          <p:spPr bwMode="auto">
            <a:xfrm>
              <a:off x="2810" y="2908"/>
              <a:ext cx="42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     </a:t>
              </a:r>
              <a:endParaRPr lang="en-US" altLang="ko-KR"/>
            </a:p>
          </p:txBody>
        </p:sp>
        <p:sp>
          <p:nvSpPr>
            <p:cNvPr id="23597" name="Rectangle 45"/>
            <p:cNvSpPr>
              <a:spLocks noChangeArrowheads="1"/>
            </p:cNvSpPr>
            <p:nvPr/>
          </p:nvSpPr>
          <p:spPr bwMode="auto">
            <a:xfrm>
              <a:off x="2384" y="2908"/>
              <a:ext cx="42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     </a:t>
              </a:r>
              <a:endParaRPr lang="en-US" altLang="ko-KR"/>
            </a:p>
          </p:txBody>
        </p:sp>
        <p:sp>
          <p:nvSpPr>
            <p:cNvPr id="23598" name="Rectangle 46"/>
            <p:cNvSpPr>
              <a:spLocks noChangeArrowheads="1"/>
            </p:cNvSpPr>
            <p:nvPr/>
          </p:nvSpPr>
          <p:spPr bwMode="auto">
            <a:xfrm>
              <a:off x="2016" y="2908"/>
              <a:ext cx="21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</a:t>
              </a:r>
              <a:endParaRPr lang="en-US" altLang="ko-KR"/>
            </a:p>
          </p:txBody>
        </p:sp>
        <p:sp>
          <p:nvSpPr>
            <p:cNvPr id="23599" name="Rectangle 47"/>
            <p:cNvSpPr>
              <a:spLocks noChangeArrowheads="1"/>
            </p:cNvSpPr>
            <p:nvPr/>
          </p:nvSpPr>
          <p:spPr bwMode="auto">
            <a:xfrm>
              <a:off x="1697" y="2908"/>
              <a:ext cx="32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(5,7)</a:t>
              </a:r>
              <a:endParaRPr lang="en-US" altLang="ko-KR"/>
            </a:p>
          </p:txBody>
        </p:sp>
        <p:sp>
          <p:nvSpPr>
            <p:cNvPr id="23600" name="Rectangle 48"/>
            <p:cNvSpPr>
              <a:spLocks noChangeArrowheads="1"/>
            </p:cNvSpPr>
            <p:nvPr/>
          </p:nvSpPr>
          <p:spPr bwMode="auto">
            <a:xfrm>
              <a:off x="1532" y="2908"/>
              <a:ext cx="16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</a:t>
              </a:r>
              <a:endParaRPr lang="en-US" altLang="ko-KR"/>
            </a:p>
          </p:txBody>
        </p:sp>
        <p:sp>
          <p:nvSpPr>
            <p:cNvPr id="23601" name="Rectangle 49"/>
            <p:cNvSpPr>
              <a:spLocks noChangeArrowheads="1"/>
            </p:cNvSpPr>
            <p:nvPr/>
          </p:nvSpPr>
          <p:spPr bwMode="auto">
            <a:xfrm>
              <a:off x="1036" y="2908"/>
              <a:ext cx="33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   </a:t>
              </a:r>
              <a:endParaRPr lang="en-US" altLang="ko-KR"/>
            </a:p>
          </p:txBody>
        </p:sp>
        <p:sp>
          <p:nvSpPr>
            <p:cNvPr id="23602" name="Rectangle 50"/>
            <p:cNvSpPr>
              <a:spLocks noChangeArrowheads="1"/>
            </p:cNvSpPr>
            <p:nvPr/>
          </p:nvSpPr>
          <p:spPr bwMode="auto">
            <a:xfrm>
              <a:off x="3726" y="2653"/>
              <a:ext cx="29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x</a:t>
              </a:r>
              <a:endParaRPr lang="en-US" altLang="ko-KR"/>
            </a:p>
          </p:txBody>
        </p:sp>
        <p:sp>
          <p:nvSpPr>
            <p:cNvPr id="23603" name="Rectangle 51"/>
            <p:cNvSpPr>
              <a:spLocks noChangeArrowheads="1"/>
            </p:cNvSpPr>
            <p:nvPr/>
          </p:nvSpPr>
          <p:spPr bwMode="auto">
            <a:xfrm>
              <a:off x="3257" y="2653"/>
              <a:ext cx="46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x      </a:t>
              </a:r>
              <a:endParaRPr lang="en-US" altLang="ko-KR"/>
            </a:p>
          </p:txBody>
        </p:sp>
        <p:sp>
          <p:nvSpPr>
            <p:cNvPr id="23604" name="Rectangle 52"/>
            <p:cNvSpPr>
              <a:spLocks noChangeArrowheads="1"/>
            </p:cNvSpPr>
            <p:nvPr/>
          </p:nvSpPr>
          <p:spPr bwMode="auto">
            <a:xfrm>
              <a:off x="2831" y="2653"/>
              <a:ext cx="42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     </a:t>
              </a:r>
              <a:endParaRPr lang="en-US" altLang="ko-KR"/>
            </a:p>
          </p:txBody>
        </p:sp>
        <p:sp>
          <p:nvSpPr>
            <p:cNvPr id="23605" name="Rectangle 53"/>
            <p:cNvSpPr>
              <a:spLocks noChangeArrowheads="1"/>
            </p:cNvSpPr>
            <p:nvPr/>
          </p:nvSpPr>
          <p:spPr bwMode="auto">
            <a:xfrm>
              <a:off x="2405" y="2653"/>
              <a:ext cx="42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     </a:t>
              </a:r>
              <a:endParaRPr lang="en-US" altLang="ko-KR"/>
            </a:p>
          </p:txBody>
        </p:sp>
        <p:sp>
          <p:nvSpPr>
            <p:cNvPr id="23606" name="Rectangle 54"/>
            <p:cNvSpPr>
              <a:spLocks noChangeArrowheads="1"/>
            </p:cNvSpPr>
            <p:nvPr/>
          </p:nvSpPr>
          <p:spPr bwMode="auto">
            <a:xfrm>
              <a:off x="2386" y="2653"/>
              <a:ext cx="3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'</a:t>
              </a:r>
              <a:endParaRPr lang="en-US" altLang="ko-KR"/>
            </a:p>
          </p:txBody>
        </p:sp>
        <p:sp>
          <p:nvSpPr>
            <p:cNvPr id="23607" name="Rectangle 55"/>
            <p:cNvSpPr>
              <a:spLocks noChangeArrowheads="1"/>
            </p:cNvSpPr>
            <p:nvPr/>
          </p:nvSpPr>
          <p:spPr bwMode="auto">
            <a:xfrm>
              <a:off x="2016" y="2653"/>
              <a:ext cx="21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</a:t>
              </a:r>
              <a:endParaRPr lang="en-US" altLang="ko-KR"/>
            </a:p>
          </p:txBody>
        </p:sp>
        <p:sp>
          <p:nvSpPr>
            <p:cNvPr id="23608" name="Rectangle 56"/>
            <p:cNvSpPr>
              <a:spLocks noChangeArrowheads="1"/>
            </p:cNvSpPr>
            <p:nvPr/>
          </p:nvSpPr>
          <p:spPr bwMode="auto">
            <a:xfrm>
              <a:off x="1697" y="2653"/>
              <a:ext cx="32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(2,6)</a:t>
              </a:r>
              <a:endParaRPr lang="en-US" altLang="ko-KR"/>
            </a:p>
          </p:txBody>
        </p:sp>
        <p:sp>
          <p:nvSpPr>
            <p:cNvPr id="23609" name="Rectangle 57"/>
            <p:cNvSpPr>
              <a:spLocks noChangeArrowheads="1"/>
            </p:cNvSpPr>
            <p:nvPr/>
          </p:nvSpPr>
          <p:spPr bwMode="auto">
            <a:xfrm>
              <a:off x="1532" y="2653"/>
              <a:ext cx="16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</a:t>
              </a:r>
              <a:endParaRPr lang="en-US" altLang="ko-KR"/>
            </a:p>
          </p:txBody>
        </p:sp>
        <p:sp>
          <p:nvSpPr>
            <p:cNvPr id="23610" name="Rectangle 58"/>
            <p:cNvSpPr>
              <a:spLocks noChangeArrowheads="1"/>
            </p:cNvSpPr>
            <p:nvPr/>
          </p:nvSpPr>
          <p:spPr bwMode="auto">
            <a:xfrm>
              <a:off x="1036" y="2653"/>
              <a:ext cx="33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   </a:t>
              </a:r>
              <a:endParaRPr lang="en-US" altLang="ko-KR"/>
            </a:p>
          </p:txBody>
        </p:sp>
        <p:sp>
          <p:nvSpPr>
            <p:cNvPr id="23611" name="Rectangle 59"/>
            <p:cNvSpPr>
              <a:spLocks noChangeArrowheads="1"/>
            </p:cNvSpPr>
            <p:nvPr/>
          </p:nvSpPr>
          <p:spPr bwMode="auto">
            <a:xfrm>
              <a:off x="3337" y="2397"/>
              <a:ext cx="42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   x</a:t>
              </a:r>
              <a:endParaRPr lang="en-US" altLang="ko-KR"/>
            </a:p>
          </p:txBody>
        </p:sp>
        <p:sp>
          <p:nvSpPr>
            <p:cNvPr id="23612" name="Rectangle 60"/>
            <p:cNvSpPr>
              <a:spLocks noChangeArrowheads="1"/>
            </p:cNvSpPr>
            <p:nvPr/>
          </p:nvSpPr>
          <p:spPr bwMode="auto">
            <a:xfrm>
              <a:off x="2868" y="2397"/>
              <a:ext cx="46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x    </a:t>
              </a:r>
              <a:endParaRPr lang="en-US" altLang="ko-KR"/>
            </a:p>
          </p:txBody>
        </p:sp>
        <p:sp>
          <p:nvSpPr>
            <p:cNvPr id="23613" name="Rectangle 61"/>
            <p:cNvSpPr>
              <a:spLocks noChangeArrowheads="1"/>
            </p:cNvSpPr>
            <p:nvPr/>
          </p:nvSpPr>
          <p:spPr bwMode="auto">
            <a:xfrm>
              <a:off x="2442" y="2397"/>
              <a:ext cx="42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     </a:t>
              </a:r>
              <a:endParaRPr lang="en-US" altLang="ko-KR"/>
            </a:p>
          </p:txBody>
        </p:sp>
        <p:sp>
          <p:nvSpPr>
            <p:cNvPr id="23614" name="Rectangle 62"/>
            <p:cNvSpPr>
              <a:spLocks noChangeArrowheads="1"/>
            </p:cNvSpPr>
            <p:nvPr/>
          </p:nvSpPr>
          <p:spPr bwMode="auto">
            <a:xfrm>
              <a:off x="2325" y="2397"/>
              <a:ext cx="3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'</a:t>
              </a:r>
              <a:endParaRPr lang="en-US" altLang="ko-KR"/>
            </a:p>
          </p:txBody>
        </p:sp>
        <p:sp>
          <p:nvSpPr>
            <p:cNvPr id="23615" name="Rectangle 63"/>
            <p:cNvSpPr>
              <a:spLocks noChangeArrowheads="1"/>
            </p:cNvSpPr>
            <p:nvPr/>
          </p:nvSpPr>
          <p:spPr bwMode="auto">
            <a:xfrm>
              <a:off x="2032" y="2397"/>
              <a:ext cx="21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</a:t>
              </a:r>
              <a:endParaRPr lang="en-US" altLang="ko-KR"/>
            </a:p>
          </p:txBody>
        </p:sp>
        <p:sp>
          <p:nvSpPr>
            <p:cNvPr id="23616" name="Rectangle 64"/>
            <p:cNvSpPr>
              <a:spLocks noChangeArrowheads="1"/>
            </p:cNvSpPr>
            <p:nvPr/>
          </p:nvSpPr>
          <p:spPr bwMode="auto">
            <a:xfrm>
              <a:off x="1713" y="2397"/>
              <a:ext cx="32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(1,5)</a:t>
              </a:r>
              <a:endParaRPr lang="en-US" altLang="ko-KR"/>
            </a:p>
          </p:txBody>
        </p:sp>
        <p:sp>
          <p:nvSpPr>
            <p:cNvPr id="23617" name="Rectangle 65"/>
            <p:cNvSpPr>
              <a:spLocks noChangeArrowheads="1"/>
            </p:cNvSpPr>
            <p:nvPr/>
          </p:nvSpPr>
          <p:spPr bwMode="auto">
            <a:xfrm>
              <a:off x="1462" y="2397"/>
              <a:ext cx="25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 </a:t>
              </a:r>
              <a:endParaRPr lang="en-US" altLang="ko-KR"/>
            </a:p>
          </p:txBody>
        </p:sp>
        <p:sp>
          <p:nvSpPr>
            <p:cNvPr id="23618" name="Rectangle 66"/>
            <p:cNvSpPr>
              <a:spLocks noChangeArrowheads="1"/>
            </p:cNvSpPr>
            <p:nvPr/>
          </p:nvSpPr>
          <p:spPr bwMode="auto">
            <a:xfrm>
              <a:off x="1036" y="2397"/>
              <a:ext cx="42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     </a:t>
              </a:r>
              <a:endParaRPr lang="en-US" altLang="ko-KR"/>
            </a:p>
          </p:txBody>
        </p:sp>
        <p:sp>
          <p:nvSpPr>
            <p:cNvPr id="23619" name="Rectangle 67"/>
            <p:cNvSpPr>
              <a:spLocks noChangeArrowheads="1"/>
            </p:cNvSpPr>
            <p:nvPr/>
          </p:nvSpPr>
          <p:spPr bwMode="auto">
            <a:xfrm>
              <a:off x="3371" y="2141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 altLang="ko-KR"/>
            </a:p>
          </p:txBody>
        </p:sp>
        <p:sp>
          <p:nvSpPr>
            <p:cNvPr id="23620" name="Rectangle 68"/>
            <p:cNvSpPr>
              <a:spLocks noChangeArrowheads="1"/>
            </p:cNvSpPr>
            <p:nvPr/>
          </p:nvSpPr>
          <p:spPr bwMode="auto">
            <a:xfrm>
              <a:off x="2945" y="2141"/>
              <a:ext cx="42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     </a:t>
              </a:r>
              <a:endParaRPr lang="en-US" altLang="ko-KR"/>
            </a:p>
          </p:txBody>
        </p:sp>
        <p:sp>
          <p:nvSpPr>
            <p:cNvPr id="23621" name="Rectangle 69"/>
            <p:cNvSpPr>
              <a:spLocks noChangeArrowheads="1"/>
            </p:cNvSpPr>
            <p:nvPr/>
          </p:nvSpPr>
          <p:spPr bwMode="auto">
            <a:xfrm>
              <a:off x="2477" y="2141"/>
              <a:ext cx="46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  x  </a:t>
              </a:r>
              <a:endParaRPr lang="en-US" altLang="ko-KR"/>
            </a:p>
          </p:txBody>
        </p:sp>
        <p:sp>
          <p:nvSpPr>
            <p:cNvPr id="23622" name="Rectangle 70"/>
            <p:cNvSpPr>
              <a:spLocks noChangeArrowheads="1"/>
            </p:cNvSpPr>
            <p:nvPr/>
          </p:nvSpPr>
          <p:spPr bwMode="auto">
            <a:xfrm>
              <a:off x="2458" y="2141"/>
              <a:ext cx="3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'</a:t>
              </a:r>
              <a:endParaRPr lang="en-US" altLang="ko-KR"/>
            </a:p>
          </p:txBody>
        </p:sp>
        <p:sp>
          <p:nvSpPr>
            <p:cNvPr id="23623" name="Rectangle 71"/>
            <p:cNvSpPr>
              <a:spLocks noChangeArrowheads="1"/>
            </p:cNvSpPr>
            <p:nvPr/>
          </p:nvSpPr>
          <p:spPr bwMode="auto">
            <a:xfrm>
              <a:off x="2333" y="2141"/>
              <a:ext cx="3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'</a:t>
              </a:r>
              <a:endParaRPr lang="en-US" altLang="ko-KR"/>
            </a:p>
          </p:txBody>
        </p:sp>
        <p:sp>
          <p:nvSpPr>
            <p:cNvPr id="23624" name="Rectangle 72"/>
            <p:cNvSpPr>
              <a:spLocks noChangeArrowheads="1"/>
            </p:cNvSpPr>
            <p:nvPr/>
          </p:nvSpPr>
          <p:spPr bwMode="auto">
            <a:xfrm>
              <a:off x="2032" y="2141"/>
              <a:ext cx="21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</a:t>
              </a:r>
              <a:endParaRPr lang="en-US" altLang="ko-KR"/>
            </a:p>
          </p:txBody>
        </p:sp>
        <p:sp>
          <p:nvSpPr>
            <p:cNvPr id="23625" name="Rectangle 73"/>
            <p:cNvSpPr>
              <a:spLocks noChangeArrowheads="1"/>
            </p:cNvSpPr>
            <p:nvPr/>
          </p:nvSpPr>
          <p:spPr bwMode="auto">
            <a:xfrm>
              <a:off x="1713" y="2141"/>
              <a:ext cx="32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(0,2)</a:t>
              </a:r>
              <a:endParaRPr lang="en-US" altLang="ko-KR"/>
            </a:p>
          </p:txBody>
        </p:sp>
        <p:sp>
          <p:nvSpPr>
            <p:cNvPr id="23626" name="Rectangle 74"/>
            <p:cNvSpPr>
              <a:spLocks noChangeArrowheads="1"/>
            </p:cNvSpPr>
            <p:nvPr/>
          </p:nvSpPr>
          <p:spPr bwMode="auto">
            <a:xfrm>
              <a:off x="1462" y="2141"/>
              <a:ext cx="25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 </a:t>
              </a:r>
              <a:endParaRPr lang="en-US" altLang="ko-KR"/>
            </a:p>
          </p:txBody>
        </p:sp>
        <p:sp>
          <p:nvSpPr>
            <p:cNvPr id="23627" name="Rectangle 75"/>
            <p:cNvSpPr>
              <a:spLocks noChangeArrowheads="1"/>
            </p:cNvSpPr>
            <p:nvPr/>
          </p:nvSpPr>
          <p:spPr bwMode="auto">
            <a:xfrm>
              <a:off x="1036" y="2141"/>
              <a:ext cx="42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     </a:t>
              </a:r>
              <a:endParaRPr lang="en-US" altLang="ko-KR"/>
            </a:p>
          </p:txBody>
        </p:sp>
        <p:sp>
          <p:nvSpPr>
            <p:cNvPr id="23628" name="Rectangle 76"/>
            <p:cNvSpPr>
              <a:spLocks noChangeArrowheads="1"/>
            </p:cNvSpPr>
            <p:nvPr/>
          </p:nvSpPr>
          <p:spPr bwMode="auto">
            <a:xfrm>
              <a:off x="2948" y="1886"/>
              <a:ext cx="21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x</a:t>
              </a:r>
              <a:endParaRPr lang="en-US" altLang="ko-KR"/>
            </a:p>
          </p:txBody>
        </p:sp>
        <p:sp>
          <p:nvSpPr>
            <p:cNvPr id="23629" name="Rectangle 77"/>
            <p:cNvSpPr>
              <a:spLocks noChangeArrowheads="1"/>
            </p:cNvSpPr>
            <p:nvPr/>
          </p:nvSpPr>
          <p:spPr bwMode="auto">
            <a:xfrm>
              <a:off x="2479" y="1886"/>
              <a:ext cx="46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  x  </a:t>
              </a:r>
              <a:endParaRPr lang="en-US" altLang="ko-KR"/>
            </a:p>
          </p:txBody>
        </p:sp>
        <p:sp>
          <p:nvSpPr>
            <p:cNvPr id="23630" name="Rectangle 78"/>
            <p:cNvSpPr>
              <a:spLocks noChangeArrowheads="1"/>
            </p:cNvSpPr>
            <p:nvPr/>
          </p:nvSpPr>
          <p:spPr bwMode="auto">
            <a:xfrm>
              <a:off x="2461" y="1886"/>
              <a:ext cx="3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'</a:t>
              </a:r>
              <a:endParaRPr lang="en-US" altLang="ko-KR"/>
            </a:p>
          </p:txBody>
        </p:sp>
        <p:sp>
          <p:nvSpPr>
            <p:cNvPr id="23631" name="Rectangle 79"/>
            <p:cNvSpPr>
              <a:spLocks noChangeArrowheads="1"/>
            </p:cNvSpPr>
            <p:nvPr/>
          </p:nvSpPr>
          <p:spPr bwMode="auto">
            <a:xfrm>
              <a:off x="2330" y="1886"/>
              <a:ext cx="3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'</a:t>
              </a:r>
              <a:endParaRPr lang="en-US" altLang="ko-KR"/>
            </a:p>
          </p:txBody>
        </p:sp>
        <p:sp>
          <p:nvSpPr>
            <p:cNvPr id="23632" name="Rectangle 80"/>
            <p:cNvSpPr>
              <a:spLocks noChangeArrowheads="1"/>
            </p:cNvSpPr>
            <p:nvPr/>
          </p:nvSpPr>
          <p:spPr bwMode="auto">
            <a:xfrm>
              <a:off x="2030" y="1886"/>
              <a:ext cx="21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</a:t>
              </a:r>
              <a:endParaRPr lang="en-US" altLang="ko-KR"/>
            </a:p>
          </p:txBody>
        </p:sp>
        <p:sp>
          <p:nvSpPr>
            <p:cNvPr id="23633" name="Rectangle 81"/>
            <p:cNvSpPr>
              <a:spLocks noChangeArrowheads="1"/>
            </p:cNvSpPr>
            <p:nvPr/>
          </p:nvSpPr>
          <p:spPr bwMode="auto">
            <a:xfrm>
              <a:off x="1894" y="1886"/>
              <a:ext cx="14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1)</a:t>
              </a:r>
              <a:endParaRPr lang="en-US" altLang="ko-KR"/>
            </a:p>
          </p:txBody>
        </p:sp>
        <p:sp>
          <p:nvSpPr>
            <p:cNvPr id="23634" name="Rectangle 82"/>
            <p:cNvSpPr>
              <a:spLocks noChangeArrowheads="1"/>
            </p:cNvSpPr>
            <p:nvPr/>
          </p:nvSpPr>
          <p:spPr bwMode="auto">
            <a:xfrm>
              <a:off x="1872" y="1886"/>
              <a:ext cx="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 altLang="ko-KR"/>
            </a:p>
          </p:txBody>
        </p:sp>
        <p:sp>
          <p:nvSpPr>
            <p:cNvPr id="23635" name="Rectangle 83"/>
            <p:cNvSpPr>
              <a:spLocks noChangeArrowheads="1"/>
            </p:cNvSpPr>
            <p:nvPr/>
          </p:nvSpPr>
          <p:spPr bwMode="auto">
            <a:xfrm>
              <a:off x="1697" y="1886"/>
              <a:ext cx="18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(0,</a:t>
              </a:r>
              <a:endParaRPr lang="en-US" altLang="ko-KR"/>
            </a:p>
          </p:txBody>
        </p:sp>
        <p:sp>
          <p:nvSpPr>
            <p:cNvPr id="23636" name="Rectangle 84"/>
            <p:cNvSpPr>
              <a:spLocks noChangeArrowheads="1"/>
            </p:cNvSpPr>
            <p:nvPr/>
          </p:nvSpPr>
          <p:spPr bwMode="auto">
            <a:xfrm>
              <a:off x="1532" y="1886"/>
              <a:ext cx="16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</a:t>
              </a:r>
              <a:endParaRPr lang="en-US" altLang="ko-KR"/>
            </a:p>
          </p:txBody>
        </p:sp>
        <p:sp>
          <p:nvSpPr>
            <p:cNvPr id="23637" name="Rectangle 85"/>
            <p:cNvSpPr>
              <a:spLocks noChangeArrowheads="1"/>
            </p:cNvSpPr>
            <p:nvPr/>
          </p:nvSpPr>
          <p:spPr bwMode="auto">
            <a:xfrm>
              <a:off x="1036" y="1886"/>
              <a:ext cx="33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   </a:t>
              </a:r>
              <a:endParaRPr lang="en-US" altLang="ko-KR"/>
            </a:p>
          </p:txBody>
        </p:sp>
        <p:sp>
          <p:nvSpPr>
            <p:cNvPr id="23638" name="Rectangle 86"/>
            <p:cNvSpPr>
              <a:spLocks noChangeArrowheads="1"/>
            </p:cNvSpPr>
            <p:nvPr/>
          </p:nvSpPr>
          <p:spPr bwMode="auto">
            <a:xfrm>
              <a:off x="4170" y="1630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7</a:t>
              </a:r>
              <a:endParaRPr lang="en-US" altLang="ko-KR"/>
            </a:p>
          </p:txBody>
        </p:sp>
        <p:sp>
          <p:nvSpPr>
            <p:cNvPr id="23639" name="Rectangle 87"/>
            <p:cNvSpPr>
              <a:spLocks noChangeArrowheads="1"/>
            </p:cNvSpPr>
            <p:nvPr/>
          </p:nvSpPr>
          <p:spPr bwMode="auto">
            <a:xfrm>
              <a:off x="3962" y="1630"/>
              <a:ext cx="21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</a:t>
              </a:r>
              <a:endParaRPr lang="en-US" altLang="ko-KR"/>
            </a:p>
          </p:txBody>
        </p:sp>
        <p:sp>
          <p:nvSpPr>
            <p:cNvPr id="23640" name="Rectangle 88"/>
            <p:cNvSpPr>
              <a:spLocks noChangeArrowheads="1"/>
            </p:cNvSpPr>
            <p:nvPr/>
          </p:nvSpPr>
          <p:spPr bwMode="auto">
            <a:xfrm>
              <a:off x="3885" y="1630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  <a:endParaRPr lang="en-US" altLang="ko-KR"/>
            </a:p>
          </p:txBody>
        </p:sp>
        <p:sp>
          <p:nvSpPr>
            <p:cNvPr id="23641" name="Rectangle 89"/>
            <p:cNvSpPr>
              <a:spLocks noChangeArrowheads="1"/>
            </p:cNvSpPr>
            <p:nvPr/>
          </p:nvSpPr>
          <p:spPr bwMode="auto">
            <a:xfrm>
              <a:off x="3678" y="1630"/>
              <a:ext cx="21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</a:t>
              </a:r>
              <a:endParaRPr lang="en-US" altLang="ko-KR"/>
            </a:p>
          </p:txBody>
        </p:sp>
        <p:sp>
          <p:nvSpPr>
            <p:cNvPr id="23642" name="Rectangle 90"/>
            <p:cNvSpPr>
              <a:spLocks noChangeArrowheads="1"/>
            </p:cNvSpPr>
            <p:nvPr/>
          </p:nvSpPr>
          <p:spPr bwMode="auto">
            <a:xfrm>
              <a:off x="3603" y="1630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  <a:endParaRPr lang="en-US" altLang="ko-KR"/>
            </a:p>
          </p:txBody>
        </p:sp>
        <p:sp>
          <p:nvSpPr>
            <p:cNvPr id="23643" name="Rectangle 91"/>
            <p:cNvSpPr>
              <a:spLocks noChangeArrowheads="1"/>
            </p:cNvSpPr>
            <p:nvPr/>
          </p:nvSpPr>
          <p:spPr bwMode="auto">
            <a:xfrm>
              <a:off x="3398" y="1630"/>
              <a:ext cx="21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</a:t>
              </a:r>
              <a:endParaRPr lang="en-US" altLang="ko-KR"/>
            </a:p>
          </p:txBody>
        </p:sp>
        <p:sp>
          <p:nvSpPr>
            <p:cNvPr id="23644" name="Rectangle 92"/>
            <p:cNvSpPr>
              <a:spLocks noChangeArrowheads="1"/>
            </p:cNvSpPr>
            <p:nvPr/>
          </p:nvSpPr>
          <p:spPr bwMode="auto">
            <a:xfrm>
              <a:off x="3321" y="1630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 altLang="ko-KR"/>
            </a:p>
          </p:txBody>
        </p:sp>
        <p:sp>
          <p:nvSpPr>
            <p:cNvPr id="23645" name="Rectangle 93"/>
            <p:cNvSpPr>
              <a:spLocks noChangeArrowheads="1"/>
            </p:cNvSpPr>
            <p:nvPr/>
          </p:nvSpPr>
          <p:spPr bwMode="auto">
            <a:xfrm>
              <a:off x="3110" y="1630"/>
              <a:ext cx="21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</a:t>
              </a:r>
              <a:endParaRPr lang="en-US" altLang="ko-KR"/>
            </a:p>
          </p:txBody>
        </p:sp>
        <p:sp>
          <p:nvSpPr>
            <p:cNvPr id="23646" name="Rectangle 94"/>
            <p:cNvSpPr>
              <a:spLocks noChangeArrowheads="1"/>
            </p:cNvSpPr>
            <p:nvPr/>
          </p:nvSpPr>
          <p:spPr bwMode="auto">
            <a:xfrm>
              <a:off x="3047" y="1630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altLang="ko-KR"/>
            </a:p>
          </p:txBody>
        </p:sp>
        <p:sp>
          <p:nvSpPr>
            <p:cNvPr id="23647" name="Rectangle 95"/>
            <p:cNvSpPr>
              <a:spLocks noChangeArrowheads="1"/>
            </p:cNvSpPr>
            <p:nvPr/>
          </p:nvSpPr>
          <p:spPr bwMode="auto">
            <a:xfrm>
              <a:off x="2855" y="1630"/>
              <a:ext cx="21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</a:t>
              </a:r>
              <a:endParaRPr lang="en-US" altLang="ko-KR"/>
            </a:p>
          </p:txBody>
        </p:sp>
        <p:sp>
          <p:nvSpPr>
            <p:cNvPr id="23648" name="Rectangle 96"/>
            <p:cNvSpPr>
              <a:spLocks noChangeArrowheads="1"/>
            </p:cNvSpPr>
            <p:nvPr/>
          </p:nvSpPr>
          <p:spPr bwMode="auto">
            <a:xfrm>
              <a:off x="2778" y="1630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 altLang="ko-KR"/>
            </a:p>
          </p:txBody>
        </p:sp>
        <p:sp>
          <p:nvSpPr>
            <p:cNvPr id="23649" name="Rectangle 97"/>
            <p:cNvSpPr>
              <a:spLocks noChangeArrowheads="1"/>
            </p:cNvSpPr>
            <p:nvPr/>
          </p:nvSpPr>
          <p:spPr bwMode="auto">
            <a:xfrm>
              <a:off x="2740" y="1630"/>
              <a:ext cx="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 altLang="ko-KR"/>
            </a:p>
          </p:txBody>
        </p:sp>
        <p:sp>
          <p:nvSpPr>
            <p:cNvPr id="23650" name="Rectangle 98"/>
            <p:cNvSpPr>
              <a:spLocks noChangeArrowheads="1"/>
            </p:cNvSpPr>
            <p:nvPr/>
          </p:nvSpPr>
          <p:spPr bwMode="auto">
            <a:xfrm>
              <a:off x="2314" y="1630"/>
              <a:ext cx="42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     </a:t>
              </a:r>
              <a:endParaRPr lang="en-US" altLang="ko-KR"/>
            </a:p>
          </p:txBody>
        </p:sp>
        <p:sp>
          <p:nvSpPr>
            <p:cNvPr id="23651" name="Rectangle 99"/>
            <p:cNvSpPr>
              <a:spLocks noChangeArrowheads="1"/>
            </p:cNvSpPr>
            <p:nvPr/>
          </p:nvSpPr>
          <p:spPr bwMode="auto">
            <a:xfrm>
              <a:off x="1888" y="1630"/>
              <a:ext cx="42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     </a:t>
              </a:r>
              <a:endParaRPr lang="en-US" altLang="ko-KR"/>
            </a:p>
          </p:txBody>
        </p:sp>
        <p:sp>
          <p:nvSpPr>
            <p:cNvPr id="23652" name="Rectangle 100"/>
            <p:cNvSpPr>
              <a:spLocks noChangeArrowheads="1"/>
            </p:cNvSpPr>
            <p:nvPr/>
          </p:nvSpPr>
          <p:spPr bwMode="auto">
            <a:xfrm>
              <a:off x="1462" y="1630"/>
              <a:ext cx="42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     </a:t>
              </a:r>
              <a:endParaRPr lang="en-US" altLang="ko-KR"/>
            </a:p>
          </p:txBody>
        </p:sp>
        <p:sp>
          <p:nvSpPr>
            <p:cNvPr id="23653" name="Rectangle 101"/>
            <p:cNvSpPr>
              <a:spLocks noChangeArrowheads="1"/>
            </p:cNvSpPr>
            <p:nvPr/>
          </p:nvSpPr>
          <p:spPr bwMode="auto">
            <a:xfrm>
              <a:off x="1036" y="1630"/>
              <a:ext cx="42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Times New Roman" pitchFamily="18" charset="0"/>
                </a:rPr>
                <a:t>          </a:t>
              </a:r>
              <a:endParaRPr lang="en-US" altLang="ko-KR"/>
            </a:p>
          </p:txBody>
        </p:sp>
        <p:sp>
          <p:nvSpPr>
            <p:cNvPr id="23654" name="Rectangle 102"/>
            <p:cNvSpPr>
              <a:spLocks noChangeArrowheads="1"/>
            </p:cNvSpPr>
            <p:nvPr/>
          </p:nvSpPr>
          <p:spPr bwMode="auto">
            <a:xfrm>
              <a:off x="2243" y="3164"/>
              <a:ext cx="16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 i="1">
                  <a:solidFill>
                    <a:srgbClr val="000000"/>
                  </a:solidFill>
                  <a:latin typeface="Times New Roman" pitchFamily="18" charset="0"/>
                </a:rPr>
                <a:t>ad</a:t>
              </a:r>
              <a:endParaRPr lang="en-US" altLang="ko-KR"/>
            </a:p>
          </p:txBody>
        </p:sp>
        <p:sp>
          <p:nvSpPr>
            <p:cNvPr id="23655" name="Rectangle 103"/>
            <p:cNvSpPr>
              <a:spLocks noChangeArrowheads="1"/>
            </p:cNvSpPr>
            <p:nvPr/>
          </p:nvSpPr>
          <p:spPr bwMode="auto">
            <a:xfrm>
              <a:off x="2227" y="2908"/>
              <a:ext cx="159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 i="1">
                  <a:solidFill>
                    <a:srgbClr val="000000"/>
                  </a:solidFill>
                  <a:latin typeface="Times New Roman" pitchFamily="18" charset="0"/>
                </a:rPr>
                <a:t>ac</a:t>
              </a:r>
              <a:endParaRPr lang="en-US" altLang="ko-KR"/>
            </a:p>
          </p:txBody>
        </p:sp>
        <p:sp>
          <p:nvSpPr>
            <p:cNvPr id="23656" name="Rectangle 104"/>
            <p:cNvSpPr>
              <a:spLocks noChangeArrowheads="1"/>
            </p:cNvSpPr>
            <p:nvPr/>
          </p:nvSpPr>
          <p:spPr bwMode="auto">
            <a:xfrm>
              <a:off x="2221" y="2653"/>
              <a:ext cx="159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 i="1">
                  <a:solidFill>
                    <a:srgbClr val="000000"/>
                  </a:solidFill>
                  <a:latin typeface="Times New Roman" pitchFamily="18" charset="0"/>
                </a:rPr>
                <a:t>bc</a:t>
              </a:r>
              <a:endParaRPr lang="en-US" altLang="ko-KR"/>
            </a:p>
          </p:txBody>
        </p:sp>
        <p:sp>
          <p:nvSpPr>
            <p:cNvPr id="23657" name="Rectangle 105"/>
            <p:cNvSpPr>
              <a:spLocks noChangeArrowheads="1"/>
            </p:cNvSpPr>
            <p:nvPr/>
          </p:nvSpPr>
          <p:spPr bwMode="auto">
            <a:xfrm>
              <a:off x="2370" y="2397"/>
              <a:ext cx="7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 i="1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  <a:endParaRPr lang="en-US" altLang="ko-KR"/>
            </a:p>
          </p:txBody>
        </p:sp>
        <p:sp>
          <p:nvSpPr>
            <p:cNvPr id="23658" name="Rectangle 106"/>
            <p:cNvSpPr>
              <a:spLocks noChangeArrowheads="1"/>
            </p:cNvSpPr>
            <p:nvPr/>
          </p:nvSpPr>
          <p:spPr bwMode="auto">
            <a:xfrm>
              <a:off x="2237" y="2397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 i="1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  <a:endParaRPr lang="en-US" altLang="ko-KR"/>
            </a:p>
          </p:txBody>
        </p:sp>
        <p:sp>
          <p:nvSpPr>
            <p:cNvPr id="23659" name="Rectangle 107"/>
            <p:cNvSpPr>
              <a:spLocks noChangeArrowheads="1"/>
            </p:cNvSpPr>
            <p:nvPr/>
          </p:nvSpPr>
          <p:spPr bwMode="auto">
            <a:xfrm>
              <a:off x="2378" y="2141"/>
              <a:ext cx="7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 i="1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  <a:endParaRPr lang="en-US" altLang="ko-KR"/>
            </a:p>
          </p:txBody>
        </p:sp>
        <p:sp>
          <p:nvSpPr>
            <p:cNvPr id="23660" name="Rectangle 108"/>
            <p:cNvSpPr>
              <a:spLocks noChangeArrowheads="1"/>
            </p:cNvSpPr>
            <p:nvPr/>
          </p:nvSpPr>
          <p:spPr bwMode="auto">
            <a:xfrm>
              <a:off x="2243" y="2141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 i="1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  <a:endParaRPr lang="en-US" altLang="ko-KR"/>
            </a:p>
          </p:txBody>
        </p:sp>
        <p:sp>
          <p:nvSpPr>
            <p:cNvPr id="23661" name="Rectangle 109"/>
            <p:cNvSpPr>
              <a:spLocks noChangeArrowheads="1"/>
            </p:cNvSpPr>
            <p:nvPr/>
          </p:nvSpPr>
          <p:spPr bwMode="auto">
            <a:xfrm>
              <a:off x="2373" y="1886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 i="1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  <a:endParaRPr lang="en-US" altLang="ko-KR"/>
            </a:p>
          </p:txBody>
        </p:sp>
        <p:sp>
          <p:nvSpPr>
            <p:cNvPr id="23662" name="Rectangle 110"/>
            <p:cNvSpPr>
              <a:spLocks noChangeArrowheads="1"/>
            </p:cNvSpPr>
            <p:nvPr/>
          </p:nvSpPr>
          <p:spPr bwMode="auto">
            <a:xfrm>
              <a:off x="2240" y="1886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 i="1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  <a:endParaRPr lang="en-US" altLang="ko-KR"/>
            </a:p>
          </p:txBody>
        </p:sp>
        <p:sp>
          <p:nvSpPr>
            <p:cNvPr id="23663" name="Rectangle 111"/>
            <p:cNvSpPr>
              <a:spLocks noChangeArrowheads="1"/>
            </p:cNvSpPr>
            <p:nvPr/>
          </p:nvSpPr>
          <p:spPr bwMode="auto">
            <a:xfrm>
              <a:off x="1372" y="2889"/>
              <a:ext cx="16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Symbol" pitchFamily="18" charset="2"/>
                </a:rPr>
                <a:t>®</a:t>
              </a:r>
              <a:endParaRPr lang="en-US" altLang="ko-KR"/>
            </a:p>
          </p:txBody>
        </p:sp>
        <p:sp>
          <p:nvSpPr>
            <p:cNvPr id="23664" name="Rectangle 112"/>
            <p:cNvSpPr>
              <a:spLocks noChangeArrowheads="1"/>
            </p:cNvSpPr>
            <p:nvPr/>
          </p:nvSpPr>
          <p:spPr bwMode="auto">
            <a:xfrm>
              <a:off x="1372" y="2634"/>
              <a:ext cx="16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Symbol" pitchFamily="18" charset="2"/>
                </a:rPr>
                <a:t>®</a:t>
              </a:r>
              <a:endParaRPr lang="en-US" altLang="ko-KR"/>
            </a:p>
          </p:txBody>
        </p:sp>
        <p:sp>
          <p:nvSpPr>
            <p:cNvPr id="23665" name="Rectangle 113"/>
            <p:cNvSpPr>
              <a:spLocks noChangeArrowheads="1"/>
            </p:cNvSpPr>
            <p:nvPr/>
          </p:nvSpPr>
          <p:spPr bwMode="auto">
            <a:xfrm>
              <a:off x="1372" y="1867"/>
              <a:ext cx="16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100" b="0">
                  <a:solidFill>
                    <a:srgbClr val="000000"/>
                  </a:solidFill>
                  <a:latin typeface="Symbol" pitchFamily="18" charset="2"/>
                </a:rPr>
                <a:t>®</a:t>
              </a:r>
              <a:endParaRPr lang="en-US" altLang="ko-K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6.2 The Prime Implicant Chart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457200" y="1600200"/>
            <a:ext cx="7643813" cy="8540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0">
                <a:latin typeface="Arial" charset="0"/>
              </a:rPr>
              <a:t>Again starting with the other prime implicant that covers column </a:t>
            </a:r>
            <a:r>
              <a:rPr lang="en-US" altLang="ko-KR" sz="2000">
                <a:latin typeface="Arial" charset="0"/>
              </a:rPr>
              <a:t>0</a:t>
            </a:r>
            <a:r>
              <a:rPr lang="en-US" altLang="ko-KR" sz="2000" b="0"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ko-KR" sz="2000" b="0">
                <a:latin typeface="Arial" charset="0"/>
              </a:rPr>
              <a:t>  The resulting table  (</a:t>
            </a:r>
            <a:r>
              <a:rPr lang="en-US" altLang="ko-KR" sz="2000">
                <a:latin typeface="Arial" charset="0"/>
              </a:rPr>
              <a:t>Table6-5</a:t>
            </a:r>
            <a:r>
              <a:rPr lang="en-US" altLang="ko-KR" sz="2000" b="0">
                <a:latin typeface="Arial" charset="0"/>
              </a:rPr>
              <a:t>)</a:t>
            </a:r>
          </a:p>
        </p:txBody>
      </p:sp>
      <p:graphicFrame>
        <p:nvGraphicFramePr>
          <p:cNvPr id="26655" name="Object 31"/>
          <p:cNvGraphicFramePr>
            <a:graphicFrameLocks noChangeAspect="1"/>
          </p:cNvGraphicFramePr>
          <p:nvPr/>
        </p:nvGraphicFramePr>
        <p:xfrm>
          <a:off x="1393825" y="2771775"/>
          <a:ext cx="5364163" cy="281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6" name="Equation" r:id="rId3" imgW="3022560" imgH="1587240" progId="Equation.3">
                  <p:embed/>
                </p:oleObj>
              </mc:Choice>
              <mc:Fallback>
                <p:oleObj name="Equation" r:id="rId3" imgW="3022560" imgH="158724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3825" y="2771775"/>
                        <a:ext cx="5364163" cy="281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56" name="Line 32"/>
          <p:cNvSpPr>
            <a:spLocks noChangeShapeType="1"/>
          </p:cNvSpPr>
          <p:nvPr/>
        </p:nvSpPr>
        <p:spPr bwMode="auto">
          <a:xfrm>
            <a:off x="1676400" y="3068638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6657" name="Line 33"/>
          <p:cNvSpPr>
            <a:spLocks noChangeShapeType="1"/>
          </p:cNvSpPr>
          <p:nvPr/>
        </p:nvSpPr>
        <p:spPr bwMode="auto">
          <a:xfrm>
            <a:off x="3810000" y="2708275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6658" name="Line 34"/>
          <p:cNvSpPr>
            <a:spLocks noChangeShapeType="1"/>
          </p:cNvSpPr>
          <p:nvPr/>
        </p:nvSpPr>
        <p:spPr bwMode="auto">
          <a:xfrm>
            <a:off x="4211638" y="316547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6659" name="Line 35"/>
          <p:cNvSpPr>
            <a:spLocks noChangeShapeType="1"/>
          </p:cNvSpPr>
          <p:nvPr/>
        </p:nvSpPr>
        <p:spPr bwMode="auto">
          <a:xfrm>
            <a:off x="4038600" y="377507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>
            <a:off x="5181600" y="362267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457200" y="6019800"/>
            <a:ext cx="38862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0">
                <a:latin typeface="Arial" charset="0"/>
              </a:rPr>
              <a:t>Finish the solution and show that</a:t>
            </a:r>
          </a:p>
        </p:txBody>
      </p:sp>
      <p:graphicFrame>
        <p:nvGraphicFramePr>
          <p:cNvPr id="26662" name="Object 38"/>
          <p:cNvGraphicFramePr>
            <a:graphicFrameLocks noChangeAspect="1"/>
          </p:cNvGraphicFramePr>
          <p:nvPr/>
        </p:nvGraphicFramePr>
        <p:xfrm>
          <a:off x="4572000" y="5943600"/>
          <a:ext cx="27432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7" name="Equation" r:id="rId5" imgW="1143000" imgH="203040" progId="Equation.3">
                  <p:embed/>
                </p:oleObj>
              </mc:Choice>
              <mc:Fallback>
                <p:oleObj name="Equation" r:id="rId5" imgW="1143000" imgH="20304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943600"/>
                        <a:ext cx="2743200" cy="487363"/>
                      </a:xfrm>
                      <a:prstGeom prst="rect">
                        <a:avLst/>
                      </a:prstGeom>
                      <a:solidFill>
                        <a:srgbClr val="EDF0AE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1029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  <a:noFill/>
          <a:ln/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6.3 Petrick’s Method </a:t>
            </a:r>
          </a:p>
        </p:txBody>
      </p:sp>
      <p:sp>
        <p:nvSpPr>
          <p:cNvPr id="76806" name="Text Box 1030"/>
          <p:cNvSpPr txBox="1">
            <a:spLocks noChangeArrowheads="1"/>
          </p:cNvSpPr>
          <p:nvPr/>
        </p:nvSpPr>
        <p:spPr bwMode="auto">
          <a:xfrm>
            <a:off x="611188" y="4797425"/>
            <a:ext cx="5029200" cy="8540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0">
                <a:latin typeface="Arial" charset="0"/>
              </a:rPr>
              <a:t>Because we must cover all of the minterms, </a:t>
            </a:r>
          </a:p>
          <a:p>
            <a:pPr>
              <a:spcBef>
                <a:spcPct val="50000"/>
              </a:spcBef>
            </a:pPr>
            <a:r>
              <a:rPr lang="en-US" altLang="ko-KR" sz="2000" b="0">
                <a:latin typeface="Arial" charset="0"/>
              </a:rPr>
              <a:t>the following function must be true:</a:t>
            </a:r>
          </a:p>
        </p:txBody>
      </p:sp>
      <p:graphicFrame>
        <p:nvGraphicFramePr>
          <p:cNvPr id="76809" name="Object 1033"/>
          <p:cNvGraphicFramePr>
            <a:graphicFrameLocks noChangeAspect="1"/>
          </p:cNvGraphicFramePr>
          <p:nvPr/>
        </p:nvGraphicFramePr>
        <p:xfrm>
          <a:off x="1066800" y="5715000"/>
          <a:ext cx="62484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81" name="Equation" r:id="rId3" imgW="3543120" imgH="228600" progId="Equation.3">
                  <p:embed/>
                </p:oleObj>
              </mc:Choice>
              <mc:Fallback>
                <p:oleObj name="Equation" r:id="rId3" imgW="3543120" imgH="228600" progId="Equation.3">
                  <p:embed/>
                  <p:pic>
                    <p:nvPicPr>
                      <p:cNvPr id="0" name="Object 10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715000"/>
                        <a:ext cx="624840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14" name="Text Box 1038"/>
          <p:cNvSpPr txBox="1">
            <a:spLocks noChangeArrowheads="1"/>
          </p:cNvSpPr>
          <p:nvPr/>
        </p:nvSpPr>
        <p:spPr bwMode="auto">
          <a:xfrm>
            <a:off x="0" y="1341438"/>
            <a:ext cx="91440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/>
              <a:t>- </a:t>
            </a:r>
            <a:r>
              <a:rPr lang="en-US" altLang="ko-KR" sz="2000">
                <a:latin typeface="Arial" charset="0"/>
              </a:rPr>
              <a:t>A technique for determining all minimum SOP solution from a PI chart</a:t>
            </a:r>
          </a:p>
        </p:txBody>
      </p:sp>
      <p:graphicFrame>
        <p:nvGraphicFramePr>
          <p:cNvPr id="76817" name="Object 1041"/>
          <p:cNvGraphicFramePr>
            <a:graphicFrameLocks noChangeAspect="1"/>
          </p:cNvGraphicFramePr>
          <p:nvPr/>
        </p:nvGraphicFramePr>
        <p:xfrm>
          <a:off x="1476375" y="2060575"/>
          <a:ext cx="5122863" cy="257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82" name="Equation" r:id="rId5" imgW="3022560" imgH="1587240" progId="Equation.3">
                  <p:embed/>
                </p:oleObj>
              </mc:Choice>
              <mc:Fallback>
                <p:oleObj name="Equation" r:id="rId5" imgW="3022560" imgH="1587240" progId="Equation.3">
                  <p:embed/>
                  <p:pic>
                    <p:nvPicPr>
                      <p:cNvPr id="0" name="Object 10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060575"/>
                        <a:ext cx="5122863" cy="257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18" name="Line 1042"/>
          <p:cNvSpPr>
            <a:spLocks noChangeShapeType="1"/>
          </p:cNvSpPr>
          <p:nvPr/>
        </p:nvSpPr>
        <p:spPr bwMode="auto">
          <a:xfrm>
            <a:off x="1746250" y="2349500"/>
            <a:ext cx="4802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6819" name="Line 1043"/>
          <p:cNvSpPr>
            <a:spLocks noChangeShapeType="1"/>
          </p:cNvSpPr>
          <p:nvPr/>
        </p:nvSpPr>
        <p:spPr bwMode="auto">
          <a:xfrm>
            <a:off x="3784600" y="1989138"/>
            <a:ext cx="0" cy="278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6820" name="Line 1044"/>
          <p:cNvSpPr>
            <a:spLocks noChangeShapeType="1"/>
          </p:cNvSpPr>
          <p:nvPr/>
        </p:nvSpPr>
        <p:spPr bwMode="auto">
          <a:xfrm>
            <a:off x="4148138" y="2406650"/>
            <a:ext cx="0" cy="627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6821" name="Line 1045"/>
          <p:cNvSpPr>
            <a:spLocks noChangeShapeType="1"/>
          </p:cNvSpPr>
          <p:nvPr/>
        </p:nvSpPr>
        <p:spPr bwMode="auto">
          <a:xfrm>
            <a:off x="4002088" y="2963863"/>
            <a:ext cx="1236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6822" name="Line 1046"/>
          <p:cNvSpPr>
            <a:spLocks noChangeShapeType="1"/>
          </p:cNvSpPr>
          <p:nvPr/>
        </p:nvSpPr>
        <p:spPr bwMode="auto">
          <a:xfrm>
            <a:off x="5094288" y="2824163"/>
            <a:ext cx="0" cy="1044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6823" name="Text Box 1047"/>
          <p:cNvSpPr txBox="1">
            <a:spLocks noChangeArrowheads="1"/>
          </p:cNvSpPr>
          <p:nvPr/>
        </p:nvSpPr>
        <p:spPr bwMode="auto">
          <a:xfrm>
            <a:off x="609600" y="6400800"/>
            <a:ext cx="1441450" cy="396875"/>
          </a:xfrm>
          <a:prstGeom prst="rect">
            <a:avLst/>
          </a:prstGeom>
          <a:solidFill>
            <a:srgbClr val="EDF0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>
                <a:latin typeface="Arial" charset="0"/>
              </a:rPr>
              <a:t>minterm0</a:t>
            </a:r>
          </a:p>
        </p:txBody>
      </p:sp>
      <p:sp>
        <p:nvSpPr>
          <p:cNvPr id="76824" name="Line 1048"/>
          <p:cNvSpPr>
            <a:spLocks noChangeShapeType="1"/>
          </p:cNvSpPr>
          <p:nvPr/>
        </p:nvSpPr>
        <p:spPr bwMode="auto">
          <a:xfrm flipV="1">
            <a:off x="1600200" y="6172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6825" name="Text Box 1049"/>
          <p:cNvSpPr txBox="1">
            <a:spLocks noChangeArrowheads="1"/>
          </p:cNvSpPr>
          <p:nvPr/>
        </p:nvSpPr>
        <p:spPr bwMode="auto">
          <a:xfrm>
            <a:off x="2438400" y="6400800"/>
            <a:ext cx="1485900" cy="396875"/>
          </a:xfrm>
          <a:prstGeom prst="rect">
            <a:avLst/>
          </a:prstGeom>
          <a:solidFill>
            <a:srgbClr val="EDF0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>
                <a:latin typeface="Arial" charset="0"/>
              </a:rPr>
              <a:t>minterm1</a:t>
            </a:r>
          </a:p>
        </p:txBody>
      </p:sp>
      <p:sp>
        <p:nvSpPr>
          <p:cNvPr id="76826" name="Line 1050"/>
          <p:cNvSpPr>
            <a:spLocks noChangeShapeType="1"/>
          </p:cNvSpPr>
          <p:nvPr/>
        </p:nvSpPr>
        <p:spPr bwMode="auto">
          <a:xfrm flipH="1" flipV="1">
            <a:off x="3048000" y="6096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6828" name="Line 1052"/>
          <p:cNvSpPr>
            <a:spLocks noChangeShapeType="1"/>
          </p:cNvSpPr>
          <p:nvPr/>
        </p:nvSpPr>
        <p:spPr bwMode="auto">
          <a:xfrm flipV="1">
            <a:off x="3962400" y="662940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755650" y="1844675"/>
            <a:ext cx="6267450" cy="8540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0">
                <a:latin typeface="Arial" charset="0"/>
              </a:rPr>
              <a:t>First, we multiply out, using (X+Y)(X+Z) = X+YZ and </a:t>
            </a:r>
          </a:p>
          <a:p>
            <a:pPr>
              <a:spcBef>
                <a:spcPct val="50000"/>
              </a:spcBef>
            </a:pPr>
            <a:r>
              <a:rPr lang="en-US" altLang="ko-KR" sz="2000" b="0">
                <a:latin typeface="Arial" charset="0"/>
              </a:rPr>
              <a:t> the ordinary Distributive law</a:t>
            </a:r>
          </a:p>
        </p:txBody>
      </p:sp>
      <p:graphicFrame>
        <p:nvGraphicFramePr>
          <p:cNvPr id="104451" name="Object 3"/>
          <p:cNvGraphicFramePr>
            <a:graphicFrameLocks noChangeAspect="1"/>
          </p:cNvGraphicFramePr>
          <p:nvPr/>
        </p:nvGraphicFramePr>
        <p:xfrm>
          <a:off x="1295400" y="2895600"/>
          <a:ext cx="6781800" cy="159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64" name="Equation" r:id="rId3" imgW="3263760" imgH="914400" progId="Equation.3">
                  <p:embed/>
                </p:oleObj>
              </mc:Choice>
              <mc:Fallback>
                <p:oleObj name="Equation" r:id="rId3" imgW="3263760" imgH="914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95600"/>
                        <a:ext cx="6781800" cy="159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755650" y="4581525"/>
            <a:ext cx="5976938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0">
                <a:latin typeface="Arial" charset="0"/>
              </a:rPr>
              <a:t>Use X+XY=X to eliminate redundant terms from P</a:t>
            </a:r>
          </a:p>
        </p:txBody>
      </p:sp>
      <p:graphicFrame>
        <p:nvGraphicFramePr>
          <p:cNvPr id="104453" name="Object 5"/>
          <p:cNvGraphicFramePr>
            <a:graphicFrameLocks noChangeAspect="1"/>
          </p:cNvGraphicFramePr>
          <p:nvPr/>
        </p:nvGraphicFramePr>
        <p:xfrm>
          <a:off x="1295400" y="5105400"/>
          <a:ext cx="61722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65" name="Equation" r:id="rId5" imgW="3098520" imgH="228600" progId="Equation.3">
                  <p:embed/>
                </p:oleObj>
              </mc:Choice>
              <mc:Fallback>
                <p:oleObj name="Equation" r:id="rId5" imgW="309852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105400"/>
                        <a:ext cx="61722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304800" y="1295400"/>
            <a:ext cx="38862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>
                <a:latin typeface="Arial" charset="0"/>
              </a:rPr>
              <a:t>- Reduce P to a minimum SOP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323850" y="5661025"/>
            <a:ext cx="8212138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>
                <a:latin typeface="Arial" charset="0"/>
              </a:rPr>
              <a:t>- Choose </a:t>
            </a:r>
            <a:r>
              <a:rPr lang="en-US" altLang="ko-KR" sz="2000" i="1">
                <a:latin typeface="Arial" charset="0"/>
              </a:rPr>
              <a:t>P1,P4,P5</a:t>
            </a:r>
            <a:r>
              <a:rPr lang="en-US" altLang="ko-KR" sz="2000">
                <a:latin typeface="Arial" charset="0"/>
              </a:rPr>
              <a:t> or </a:t>
            </a:r>
            <a:r>
              <a:rPr lang="en-US" altLang="ko-KR" sz="2000" i="1">
                <a:latin typeface="Arial" charset="0"/>
              </a:rPr>
              <a:t>P2,P3,P6</a:t>
            </a:r>
            <a:r>
              <a:rPr lang="en-US" altLang="ko-KR" sz="2000">
                <a:latin typeface="Arial" charset="0"/>
              </a:rPr>
              <a:t> for minimum solution</a:t>
            </a:r>
          </a:p>
        </p:txBody>
      </p:sp>
      <p:graphicFrame>
        <p:nvGraphicFramePr>
          <p:cNvPr id="104456" name="Object 8"/>
          <p:cNvGraphicFramePr>
            <a:graphicFrameLocks noChangeAspect="1"/>
          </p:cNvGraphicFramePr>
          <p:nvPr/>
        </p:nvGraphicFramePr>
        <p:xfrm>
          <a:off x="1219200" y="6172200"/>
          <a:ext cx="2105025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66" name="Equation" r:id="rId7" imgW="876240" imgH="164880" progId="Equation.3">
                  <p:embed/>
                </p:oleObj>
              </mc:Choice>
              <mc:Fallback>
                <p:oleObj name="Equation" r:id="rId7" imgW="876240" imgH="1648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6172200"/>
                        <a:ext cx="2105025" cy="395288"/>
                      </a:xfrm>
                      <a:prstGeom prst="rect">
                        <a:avLst/>
                      </a:prstGeom>
                      <a:solidFill>
                        <a:srgbClr val="EDF0AE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7" name="Object 9"/>
          <p:cNvGraphicFramePr>
            <a:graphicFrameLocks noChangeAspect="1"/>
          </p:cNvGraphicFramePr>
          <p:nvPr/>
        </p:nvGraphicFramePr>
        <p:xfrm>
          <a:off x="4902200" y="6197600"/>
          <a:ext cx="22352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67" name="Equation" r:id="rId9" imgW="1117440" imgH="177480" progId="Equation.3">
                  <p:embed/>
                </p:oleObj>
              </mc:Choice>
              <mc:Fallback>
                <p:oleObj name="Equation" r:id="rId9" imgW="111744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2200" y="6197600"/>
                        <a:ext cx="2235200" cy="354013"/>
                      </a:xfrm>
                      <a:prstGeom prst="rect">
                        <a:avLst/>
                      </a:prstGeom>
                      <a:solidFill>
                        <a:srgbClr val="EDF0AE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58" name="Text Box 10"/>
          <p:cNvSpPr txBox="1">
            <a:spLocks noChangeArrowheads="1"/>
          </p:cNvSpPr>
          <p:nvPr/>
        </p:nvSpPr>
        <p:spPr bwMode="auto">
          <a:xfrm>
            <a:off x="3657600" y="6172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/>
              <a:t>or</a:t>
            </a:r>
          </a:p>
        </p:txBody>
      </p:sp>
      <p:sp>
        <p:nvSpPr>
          <p:cNvPr id="104459" name="Rectangle 11"/>
          <p:cNvSpPr>
            <a:spLocks noChangeArrowheads="1"/>
          </p:cNvSpPr>
          <p:nvPr/>
        </p:nvSpPr>
        <p:spPr bwMode="auto">
          <a:xfrm>
            <a:off x="457200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1pPr>
            <a:lvl2pPr algn="ctr"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kumimoji="0" lang="en-US" altLang="ko-KR" sz="4000" b="0">
                <a:solidFill>
                  <a:srgbClr val="008000"/>
                </a:solidFill>
                <a:latin typeface="Arial" charset="0"/>
              </a:rPr>
              <a:t>6.3 Petrick’s Method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457200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1pPr>
            <a:lvl2pPr algn="ctr"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kumimoji="0" lang="en-US" altLang="ko-KR" sz="4000" b="0">
                <a:solidFill>
                  <a:srgbClr val="008000"/>
                </a:solidFill>
                <a:latin typeface="Arial" charset="0"/>
              </a:rPr>
              <a:t>Objectives</a:t>
            </a:r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395288" y="1557338"/>
            <a:ext cx="8208962" cy="475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>
              <a:buFontTx/>
              <a:buAutoNum type="arabicPeriod"/>
            </a:pPr>
            <a:r>
              <a:rPr lang="en-US" altLang="ko-KR" sz="2100" b="0">
                <a:latin typeface="Arial" charset="0"/>
              </a:rPr>
              <a:t>Find the prime implicants of a function by using the </a:t>
            </a:r>
          </a:p>
          <a:p>
            <a:r>
              <a:rPr lang="en-US" altLang="ko-KR" sz="2100" b="0">
                <a:latin typeface="Arial" charset="0"/>
              </a:rPr>
              <a:t>     Quine-McCluskey method.</a:t>
            </a:r>
          </a:p>
          <a:p>
            <a:endParaRPr lang="en-US" altLang="ko-KR" sz="2100" b="0">
              <a:latin typeface="Arial" charset="0"/>
            </a:endParaRPr>
          </a:p>
          <a:p>
            <a:r>
              <a:rPr lang="en-US" altLang="ko-KR" sz="2100" b="0">
                <a:latin typeface="Arial" charset="0"/>
              </a:rPr>
              <a:t>2. Define prime implicants and essential prime implicants</a:t>
            </a:r>
          </a:p>
          <a:p>
            <a:endParaRPr lang="en-US" altLang="ko-KR" sz="2100" b="0">
              <a:latin typeface="Arial" charset="0"/>
            </a:endParaRPr>
          </a:p>
          <a:p>
            <a:r>
              <a:rPr lang="en-US" altLang="ko-KR" sz="2100" b="0">
                <a:latin typeface="Arial" charset="0"/>
              </a:rPr>
              <a:t>3. Given the prime implicants, find the essential prime implicants</a:t>
            </a:r>
          </a:p>
          <a:p>
            <a:r>
              <a:rPr lang="en-US" altLang="ko-KR" sz="2100" b="0">
                <a:latin typeface="Arial" charset="0"/>
              </a:rPr>
              <a:t>    and a minimum sum-of-products expression for a function, using</a:t>
            </a:r>
          </a:p>
          <a:p>
            <a:r>
              <a:rPr lang="en-US" altLang="ko-KR" sz="2100" b="0">
                <a:latin typeface="Arial" charset="0"/>
              </a:rPr>
              <a:t>    a prime implicant chart and using Petrick method</a:t>
            </a:r>
          </a:p>
          <a:p>
            <a:endParaRPr lang="en-US" altLang="ko-KR" sz="2100" b="0">
              <a:latin typeface="Arial" charset="0"/>
            </a:endParaRPr>
          </a:p>
          <a:p>
            <a:r>
              <a:rPr lang="en-US" altLang="ko-KR" sz="2100" b="0">
                <a:latin typeface="Arial" charset="0"/>
              </a:rPr>
              <a:t>4. Minimize an incompletely specified function, using the</a:t>
            </a:r>
          </a:p>
          <a:p>
            <a:r>
              <a:rPr lang="en-US" altLang="ko-KR" sz="2100" b="0">
                <a:latin typeface="Arial" charset="0"/>
              </a:rPr>
              <a:t>    Quine-McCluskey method</a:t>
            </a:r>
          </a:p>
          <a:p>
            <a:endParaRPr lang="en-US" altLang="ko-KR" sz="2100" b="0">
              <a:latin typeface="Arial" charset="0"/>
            </a:endParaRPr>
          </a:p>
          <a:p>
            <a:r>
              <a:rPr lang="en-US" altLang="ko-KR" sz="2100" b="0">
                <a:latin typeface="Arial" charset="0"/>
              </a:rPr>
              <a:t>5. Find a minimum sum-of-products expression for a function, </a:t>
            </a:r>
          </a:p>
          <a:p>
            <a:r>
              <a:rPr lang="en-US" altLang="ko-KR" sz="2100" b="0">
                <a:latin typeface="Arial" charset="0"/>
              </a:rPr>
              <a:t>    using the method of map-entered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1296988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6.4 Simplification of Incompletely Specified Functions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381000" y="1371600"/>
            <a:ext cx="16002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0">
                <a:latin typeface="Arial" charset="0"/>
              </a:rPr>
              <a:t>Example:</a:t>
            </a:r>
            <a:r>
              <a:rPr lang="en-US" altLang="ko-KR" b="0"/>
              <a:t> </a:t>
            </a:r>
          </a:p>
        </p:txBody>
      </p:sp>
      <p:graphicFrame>
        <p:nvGraphicFramePr>
          <p:cNvPr id="31763" name="Object 19"/>
          <p:cNvGraphicFramePr>
            <a:graphicFrameLocks noChangeAspect="1"/>
          </p:cNvGraphicFramePr>
          <p:nvPr/>
        </p:nvGraphicFramePr>
        <p:xfrm>
          <a:off x="2286000" y="1371600"/>
          <a:ext cx="53340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00" name="Equation" r:id="rId3" imgW="3060360" imgH="253800" progId="Equation.3">
                  <p:embed/>
                </p:oleObj>
              </mc:Choice>
              <mc:Fallback>
                <p:oleObj name="Equation" r:id="rId3" imgW="3060360" imgH="2538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371600"/>
                        <a:ext cx="53340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381000" y="1981200"/>
            <a:ext cx="6423025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0">
                <a:latin typeface="Arial" charset="0"/>
              </a:rPr>
              <a:t>Don’t care terms are treated like required minterms…</a:t>
            </a:r>
          </a:p>
        </p:txBody>
      </p:sp>
      <p:graphicFrame>
        <p:nvGraphicFramePr>
          <p:cNvPr id="31765" name="Object 21"/>
          <p:cNvGraphicFramePr>
            <a:graphicFrameLocks noChangeAspect="1"/>
          </p:cNvGraphicFramePr>
          <p:nvPr/>
        </p:nvGraphicFramePr>
        <p:xfrm>
          <a:off x="1600200" y="2438400"/>
          <a:ext cx="5181600" cy="415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01" name="Equation" r:id="rId5" imgW="3390840" imgH="2717640" progId="Equation.3">
                  <p:embed/>
                </p:oleObj>
              </mc:Choice>
              <mc:Fallback>
                <p:oleObj name="Equation" r:id="rId5" imgW="3390840" imgH="27176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438400"/>
                        <a:ext cx="5181600" cy="415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1600200" y="3048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1600200" y="4114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16002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>
            <a:off x="2971800" y="3733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1770" name="Line 26"/>
          <p:cNvSpPr>
            <a:spLocks noChangeShapeType="1"/>
          </p:cNvSpPr>
          <p:nvPr/>
        </p:nvSpPr>
        <p:spPr bwMode="auto">
          <a:xfrm>
            <a:off x="3048000" y="548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1771" name="Line 27"/>
          <p:cNvSpPr>
            <a:spLocks noChangeShapeType="1"/>
          </p:cNvSpPr>
          <p:nvPr/>
        </p:nvSpPr>
        <p:spPr bwMode="auto">
          <a:xfrm>
            <a:off x="4953000" y="30480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grpSp>
        <p:nvGrpSpPr>
          <p:cNvPr id="31772" name="Group 28"/>
          <p:cNvGrpSpPr>
            <a:grpSpLocks/>
          </p:cNvGrpSpPr>
          <p:nvPr/>
        </p:nvGrpSpPr>
        <p:grpSpPr bwMode="auto">
          <a:xfrm>
            <a:off x="2590800" y="2819400"/>
            <a:ext cx="152400" cy="152400"/>
            <a:chOff x="432" y="3696"/>
            <a:chExt cx="96" cy="144"/>
          </a:xfrm>
        </p:grpSpPr>
        <p:sp>
          <p:nvSpPr>
            <p:cNvPr id="31773" name="Line 29"/>
            <p:cNvSpPr>
              <a:spLocks noChangeShapeType="1"/>
            </p:cNvSpPr>
            <p:nvPr/>
          </p:nvSpPr>
          <p:spPr bwMode="auto">
            <a:xfrm>
              <a:off x="432" y="3792"/>
              <a:ext cx="4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1774" name="Line 30"/>
            <p:cNvSpPr>
              <a:spLocks noChangeShapeType="1"/>
            </p:cNvSpPr>
            <p:nvPr/>
          </p:nvSpPr>
          <p:spPr bwMode="auto">
            <a:xfrm flipV="1">
              <a:off x="480" y="369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1775" name="Group 31"/>
          <p:cNvGrpSpPr>
            <a:grpSpLocks/>
          </p:cNvGrpSpPr>
          <p:nvPr/>
        </p:nvGrpSpPr>
        <p:grpSpPr bwMode="auto">
          <a:xfrm>
            <a:off x="2590800" y="2438400"/>
            <a:ext cx="152400" cy="152400"/>
            <a:chOff x="432" y="3696"/>
            <a:chExt cx="96" cy="144"/>
          </a:xfrm>
        </p:grpSpPr>
        <p:sp>
          <p:nvSpPr>
            <p:cNvPr id="31776" name="Line 32"/>
            <p:cNvSpPr>
              <a:spLocks noChangeShapeType="1"/>
            </p:cNvSpPr>
            <p:nvPr/>
          </p:nvSpPr>
          <p:spPr bwMode="auto">
            <a:xfrm>
              <a:off x="432" y="3792"/>
              <a:ext cx="4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1777" name="Line 33"/>
            <p:cNvSpPr>
              <a:spLocks noChangeShapeType="1"/>
            </p:cNvSpPr>
            <p:nvPr/>
          </p:nvSpPr>
          <p:spPr bwMode="auto">
            <a:xfrm flipV="1">
              <a:off x="480" y="369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1784" name="Group 40"/>
          <p:cNvGrpSpPr>
            <a:grpSpLocks/>
          </p:cNvGrpSpPr>
          <p:nvPr/>
        </p:nvGrpSpPr>
        <p:grpSpPr bwMode="auto">
          <a:xfrm>
            <a:off x="2590800" y="3200400"/>
            <a:ext cx="152400" cy="152400"/>
            <a:chOff x="432" y="3696"/>
            <a:chExt cx="96" cy="144"/>
          </a:xfrm>
        </p:grpSpPr>
        <p:sp>
          <p:nvSpPr>
            <p:cNvPr id="31785" name="Line 41"/>
            <p:cNvSpPr>
              <a:spLocks noChangeShapeType="1"/>
            </p:cNvSpPr>
            <p:nvPr/>
          </p:nvSpPr>
          <p:spPr bwMode="auto">
            <a:xfrm>
              <a:off x="432" y="3792"/>
              <a:ext cx="4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1786" name="Line 42"/>
            <p:cNvSpPr>
              <a:spLocks noChangeShapeType="1"/>
            </p:cNvSpPr>
            <p:nvPr/>
          </p:nvSpPr>
          <p:spPr bwMode="auto">
            <a:xfrm flipV="1">
              <a:off x="480" y="369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1814" name="Group 70"/>
          <p:cNvGrpSpPr>
            <a:grpSpLocks/>
          </p:cNvGrpSpPr>
          <p:nvPr/>
        </p:nvGrpSpPr>
        <p:grpSpPr bwMode="auto">
          <a:xfrm>
            <a:off x="2590800" y="5257800"/>
            <a:ext cx="152400" cy="152400"/>
            <a:chOff x="432" y="3696"/>
            <a:chExt cx="96" cy="144"/>
          </a:xfrm>
        </p:grpSpPr>
        <p:sp>
          <p:nvSpPr>
            <p:cNvPr id="31815" name="Line 71"/>
            <p:cNvSpPr>
              <a:spLocks noChangeShapeType="1"/>
            </p:cNvSpPr>
            <p:nvPr/>
          </p:nvSpPr>
          <p:spPr bwMode="auto">
            <a:xfrm>
              <a:off x="432" y="3792"/>
              <a:ext cx="4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1816" name="Line 72"/>
            <p:cNvSpPr>
              <a:spLocks noChangeShapeType="1"/>
            </p:cNvSpPr>
            <p:nvPr/>
          </p:nvSpPr>
          <p:spPr bwMode="auto">
            <a:xfrm flipV="1">
              <a:off x="480" y="369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1823" name="Group 79"/>
          <p:cNvGrpSpPr>
            <a:grpSpLocks/>
          </p:cNvGrpSpPr>
          <p:nvPr/>
        </p:nvGrpSpPr>
        <p:grpSpPr bwMode="auto">
          <a:xfrm>
            <a:off x="2590800" y="4953000"/>
            <a:ext cx="152400" cy="152400"/>
            <a:chOff x="432" y="3696"/>
            <a:chExt cx="96" cy="144"/>
          </a:xfrm>
        </p:grpSpPr>
        <p:sp>
          <p:nvSpPr>
            <p:cNvPr id="31824" name="Line 80"/>
            <p:cNvSpPr>
              <a:spLocks noChangeShapeType="1"/>
            </p:cNvSpPr>
            <p:nvPr/>
          </p:nvSpPr>
          <p:spPr bwMode="auto">
            <a:xfrm>
              <a:off x="432" y="3792"/>
              <a:ext cx="4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1825" name="Line 81"/>
            <p:cNvSpPr>
              <a:spLocks noChangeShapeType="1"/>
            </p:cNvSpPr>
            <p:nvPr/>
          </p:nvSpPr>
          <p:spPr bwMode="auto">
            <a:xfrm flipV="1">
              <a:off x="480" y="369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1832" name="Group 88"/>
          <p:cNvGrpSpPr>
            <a:grpSpLocks/>
          </p:cNvGrpSpPr>
          <p:nvPr/>
        </p:nvGrpSpPr>
        <p:grpSpPr bwMode="auto">
          <a:xfrm>
            <a:off x="2590800" y="4572000"/>
            <a:ext cx="152400" cy="152400"/>
            <a:chOff x="432" y="3696"/>
            <a:chExt cx="96" cy="144"/>
          </a:xfrm>
        </p:grpSpPr>
        <p:sp>
          <p:nvSpPr>
            <p:cNvPr id="31833" name="Line 89"/>
            <p:cNvSpPr>
              <a:spLocks noChangeShapeType="1"/>
            </p:cNvSpPr>
            <p:nvPr/>
          </p:nvSpPr>
          <p:spPr bwMode="auto">
            <a:xfrm>
              <a:off x="432" y="3792"/>
              <a:ext cx="4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1834" name="Line 90"/>
            <p:cNvSpPr>
              <a:spLocks noChangeShapeType="1"/>
            </p:cNvSpPr>
            <p:nvPr/>
          </p:nvSpPr>
          <p:spPr bwMode="auto">
            <a:xfrm flipV="1">
              <a:off x="480" y="369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1835" name="Group 91"/>
          <p:cNvGrpSpPr>
            <a:grpSpLocks/>
          </p:cNvGrpSpPr>
          <p:nvPr/>
        </p:nvGrpSpPr>
        <p:grpSpPr bwMode="auto">
          <a:xfrm>
            <a:off x="2590800" y="3886200"/>
            <a:ext cx="152400" cy="152400"/>
            <a:chOff x="432" y="3696"/>
            <a:chExt cx="96" cy="144"/>
          </a:xfrm>
        </p:grpSpPr>
        <p:sp>
          <p:nvSpPr>
            <p:cNvPr id="31836" name="Line 92"/>
            <p:cNvSpPr>
              <a:spLocks noChangeShapeType="1"/>
            </p:cNvSpPr>
            <p:nvPr/>
          </p:nvSpPr>
          <p:spPr bwMode="auto">
            <a:xfrm>
              <a:off x="432" y="3792"/>
              <a:ext cx="4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1837" name="Line 93"/>
            <p:cNvSpPr>
              <a:spLocks noChangeShapeType="1"/>
            </p:cNvSpPr>
            <p:nvPr/>
          </p:nvSpPr>
          <p:spPr bwMode="auto">
            <a:xfrm flipV="1">
              <a:off x="480" y="369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1838" name="Group 94"/>
          <p:cNvGrpSpPr>
            <a:grpSpLocks/>
          </p:cNvGrpSpPr>
          <p:nvPr/>
        </p:nvGrpSpPr>
        <p:grpSpPr bwMode="auto">
          <a:xfrm>
            <a:off x="2590800" y="3505200"/>
            <a:ext cx="152400" cy="152400"/>
            <a:chOff x="432" y="3696"/>
            <a:chExt cx="96" cy="144"/>
          </a:xfrm>
        </p:grpSpPr>
        <p:sp>
          <p:nvSpPr>
            <p:cNvPr id="31839" name="Line 95"/>
            <p:cNvSpPr>
              <a:spLocks noChangeShapeType="1"/>
            </p:cNvSpPr>
            <p:nvPr/>
          </p:nvSpPr>
          <p:spPr bwMode="auto">
            <a:xfrm>
              <a:off x="432" y="3792"/>
              <a:ext cx="4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1840" name="Line 96"/>
            <p:cNvSpPr>
              <a:spLocks noChangeShapeType="1"/>
            </p:cNvSpPr>
            <p:nvPr/>
          </p:nvSpPr>
          <p:spPr bwMode="auto">
            <a:xfrm flipV="1">
              <a:off x="480" y="369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1841" name="Group 97"/>
          <p:cNvGrpSpPr>
            <a:grpSpLocks/>
          </p:cNvGrpSpPr>
          <p:nvPr/>
        </p:nvGrpSpPr>
        <p:grpSpPr bwMode="auto">
          <a:xfrm>
            <a:off x="2590800" y="4191000"/>
            <a:ext cx="152400" cy="152400"/>
            <a:chOff x="432" y="3696"/>
            <a:chExt cx="96" cy="144"/>
          </a:xfrm>
        </p:grpSpPr>
        <p:sp>
          <p:nvSpPr>
            <p:cNvPr id="31842" name="Line 98"/>
            <p:cNvSpPr>
              <a:spLocks noChangeShapeType="1"/>
            </p:cNvSpPr>
            <p:nvPr/>
          </p:nvSpPr>
          <p:spPr bwMode="auto">
            <a:xfrm>
              <a:off x="432" y="3792"/>
              <a:ext cx="4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1843" name="Line 99"/>
            <p:cNvSpPr>
              <a:spLocks noChangeShapeType="1"/>
            </p:cNvSpPr>
            <p:nvPr/>
          </p:nvSpPr>
          <p:spPr bwMode="auto">
            <a:xfrm flipV="1">
              <a:off x="480" y="369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1787" name="Group 43"/>
          <p:cNvGrpSpPr>
            <a:grpSpLocks/>
          </p:cNvGrpSpPr>
          <p:nvPr/>
        </p:nvGrpSpPr>
        <p:grpSpPr bwMode="auto">
          <a:xfrm>
            <a:off x="4495800" y="5257800"/>
            <a:ext cx="152400" cy="152400"/>
            <a:chOff x="432" y="3696"/>
            <a:chExt cx="96" cy="144"/>
          </a:xfrm>
        </p:grpSpPr>
        <p:sp>
          <p:nvSpPr>
            <p:cNvPr id="31788" name="Line 44"/>
            <p:cNvSpPr>
              <a:spLocks noChangeShapeType="1"/>
            </p:cNvSpPr>
            <p:nvPr/>
          </p:nvSpPr>
          <p:spPr bwMode="auto">
            <a:xfrm>
              <a:off x="432" y="3792"/>
              <a:ext cx="4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1789" name="Line 45"/>
            <p:cNvSpPr>
              <a:spLocks noChangeShapeType="1"/>
            </p:cNvSpPr>
            <p:nvPr/>
          </p:nvSpPr>
          <p:spPr bwMode="auto">
            <a:xfrm flipV="1">
              <a:off x="480" y="369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1790" name="Group 46"/>
          <p:cNvGrpSpPr>
            <a:grpSpLocks/>
          </p:cNvGrpSpPr>
          <p:nvPr/>
        </p:nvGrpSpPr>
        <p:grpSpPr bwMode="auto">
          <a:xfrm>
            <a:off x="4495800" y="6324600"/>
            <a:ext cx="152400" cy="152400"/>
            <a:chOff x="432" y="3696"/>
            <a:chExt cx="96" cy="144"/>
          </a:xfrm>
        </p:grpSpPr>
        <p:sp>
          <p:nvSpPr>
            <p:cNvPr id="31791" name="Line 47"/>
            <p:cNvSpPr>
              <a:spLocks noChangeShapeType="1"/>
            </p:cNvSpPr>
            <p:nvPr/>
          </p:nvSpPr>
          <p:spPr bwMode="auto">
            <a:xfrm>
              <a:off x="432" y="3792"/>
              <a:ext cx="4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1792" name="Line 48"/>
            <p:cNvSpPr>
              <a:spLocks noChangeShapeType="1"/>
            </p:cNvSpPr>
            <p:nvPr/>
          </p:nvSpPr>
          <p:spPr bwMode="auto">
            <a:xfrm flipV="1">
              <a:off x="480" y="369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1796" name="Group 52"/>
          <p:cNvGrpSpPr>
            <a:grpSpLocks/>
          </p:cNvGrpSpPr>
          <p:nvPr/>
        </p:nvGrpSpPr>
        <p:grpSpPr bwMode="auto">
          <a:xfrm>
            <a:off x="4495800" y="4953000"/>
            <a:ext cx="152400" cy="152400"/>
            <a:chOff x="432" y="3696"/>
            <a:chExt cx="96" cy="144"/>
          </a:xfrm>
        </p:grpSpPr>
        <p:sp>
          <p:nvSpPr>
            <p:cNvPr id="31797" name="Line 53"/>
            <p:cNvSpPr>
              <a:spLocks noChangeShapeType="1"/>
            </p:cNvSpPr>
            <p:nvPr/>
          </p:nvSpPr>
          <p:spPr bwMode="auto">
            <a:xfrm>
              <a:off x="432" y="3792"/>
              <a:ext cx="4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1798" name="Line 54"/>
            <p:cNvSpPr>
              <a:spLocks noChangeShapeType="1"/>
            </p:cNvSpPr>
            <p:nvPr/>
          </p:nvSpPr>
          <p:spPr bwMode="auto">
            <a:xfrm flipV="1">
              <a:off x="480" y="369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1799" name="Group 55"/>
          <p:cNvGrpSpPr>
            <a:grpSpLocks/>
          </p:cNvGrpSpPr>
          <p:nvPr/>
        </p:nvGrpSpPr>
        <p:grpSpPr bwMode="auto">
          <a:xfrm>
            <a:off x="4495800" y="5562600"/>
            <a:ext cx="152400" cy="152400"/>
            <a:chOff x="432" y="3696"/>
            <a:chExt cx="96" cy="144"/>
          </a:xfrm>
        </p:grpSpPr>
        <p:sp>
          <p:nvSpPr>
            <p:cNvPr id="31800" name="Line 56"/>
            <p:cNvSpPr>
              <a:spLocks noChangeShapeType="1"/>
            </p:cNvSpPr>
            <p:nvPr/>
          </p:nvSpPr>
          <p:spPr bwMode="auto">
            <a:xfrm>
              <a:off x="432" y="3792"/>
              <a:ext cx="4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1801" name="Line 57"/>
            <p:cNvSpPr>
              <a:spLocks noChangeShapeType="1"/>
            </p:cNvSpPr>
            <p:nvPr/>
          </p:nvSpPr>
          <p:spPr bwMode="auto">
            <a:xfrm flipV="1">
              <a:off x="480" y="369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1802" name="Group 58"/>
          <p:cNvGrpSpPr>
            <a:grpSpLocks/>
          </p:cNvGrpSpPr>
          <p:nvPr/>
        </p:nvGrpSpPr>
        <p:grpSpPr bwMode="auto">
          <a:xfrm>
            <a:off x="4495800" y="5943600"/>
            <a:ext cx="152400" cy="152400"/>
            <a:chOff x="432" y="3696"/>
            <a:chExt cx="96" cy="144"/>
          </a:xfrm>
        </p:grpSpPr>
        <p:sp>
          <p:nvSpPr>
            <p:cNvPr id="31803" name="Line 59"/>
            <p:cNvSpPr>
              <a:spLocks noChangeShapeType="1"/>
            </p:cNvSpPr>
            <p:nvPr/>
          </p:nvSpPr>
          <p:spPr bwMode="auto">
            <a:xfrm>
              <a:off x="432" y="3792"/>
              <a:ext cx="4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1804" name="Line 60"/>
            <p:cNvSpPr>
              <a:spLocks noChangeShapeType="1"/>
            </p:cNvSpPr>
            <p:nvPr/>
          </p:nvSpPr>
          <p:spPr bwMode="auto">
            <a:xfrm flipV="1">
              <a:off x="480" y="369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1805" name="Group 61"/>
          <p:cNvGrpSpPr>
            <a:grpSpLocks/>
          </p:cNvGrpSpPr>
          <p:nvPr/>
        </p:nvGrpSpPr>
        <p:grpSpPr bwMode="auto">
          <a:xfrm>
            <a:off x="4419600" y="3886200"/>
            <a:ext cx="152400" cy="152400"/>
            <a:chOff x="432" y="3696"/>
            <a:chExt cx="96" cy="144"/>
          </a:xfrm>
        </p:grpSpPr>
        <p:sp>
          <p:nvSpPr>
            <p:cNvPr id="31806" name="Line 62"/>
            <p:cNvSpPr>
              <a:spLocks noChangeShapeType="1"/>
            </p:cNvSpPr>
            <p:nvPr/>
          </p:nvSpPr>
          <p:spPr bwMode="auto">
            <a:xfrm>
              <a:off x="432" y="3792"/>
              <a:ext cx="4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1807" name="Line 63"/>
            <p:cNvSpPr>
              <a:spLocks noChangeShapeType="1"/>
            </p:cNvSpPr>
            <p:nvPr/>
          </p:nvSpPr>
          <p:spPr bwMode="auto">
            <a:xfrm flipV="1">
              <a:off x="480" y="369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1808" name="Group 64"/>
          <p:cNvGrpSpPr>
            <a:grpSpLocks/>
          </p:cNvGrpSpPr>
          <p:nvPr/>
        </p:nvGrpSpPr>
        <p:grpSpPr bwMode="auto">
          <a:xfrm>
            <a:off x="4495800" y="4267200"/>
            <a:ext cx="152400" cy="152400"/>
            <a:chOff x="432" y="3696"/>
            <a:chExt cx="96" cy="144"/>
          </a:xfrm>
        </p:grpSpPr>
        <p:sp>
          <p:nvSpPr>
            <p:cNvPr id="31809" name="Line 65"/>
            <p:cNvSpPr>
              <a:spLocks noChangeShapeType="1"/>
            </p:cNvSpPr>
            <p:nvPr/>
          </p:nvSpPr>
          <p:spPr bwMode="auto">
            <a:xfrm>
              <a:off x="432" y="3792"/>
              <a:ext cx="4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1810" name="Line 66"/>
            <p:cNvSpPr>
              <a:spLocks noChangeShapeType="1"/>
            </p:cNvSpPr>
            <p:nvPr/>
          </p:nvSpPr>
          <p:spPr bwMode="auto">
            <a:xfrm flipV="1">
              <a:off x="480" y="369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1811" name="Group 67"/>
          <p:cNvGrpSpPr>
            <a:grpSpLocks/>
          </p:cNvGrpSpPr>
          <p:nvPr/>
        </p:nvGrpSpPr>
        <p:grpSpPr bwMode="auto">
          <a:xfrm>
            <a:off x="4495800" y="4572000"/>
            <a:ext cx="152400" cy="152400"/>
            <a:chOff x="432" y="3696"/>
            <a:chExt cx="96" cy="144"/>
          </a:xfrm>
        </p:grpSpPr>
        <p:sp>
          <p:nvSpPr>
            <p:cNvPr id="31812" name="Line 68"/>
            <p:cNvSpPr>
              <a:spLocks noChangeShapeType="1"/>
            </p:cNvSpPr>
            <p:nvPr/>
          </p:nvSpPr>
          <p:spPr bwMode="auto">
            <a:xfrm>
              <a:off x="432" y="3792"/>
              <a:ext cx="4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1813" name="Line 69"/>
            <p:cNvSpPr>
              <a:spLocks noChangeShapeType="1"/>
            </p:cNvSpPr>
            <p:nvPr/>
          </p:nvSpPr>
          <p:spPr bwMode="auto">
            <a:xfrm flipV="1">
              <a:off x="480" y="369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1817" name="Group 73"/>
          <p:cNvGrpSpPr>
            <a:grpSpLocks/>
          </p:cNvGrpSpPr>
          <p:nvPr/>
        </p:nvGrpSpPr>
        <p:grpSpPr bwMode="auto">
          <a:xfrm>
            <a:off x="4419600" y="3200400"/>
            <a:ext cx="152400" cy="152400"/>
            <a:chOff x="432" y="3696"/>
            <a:chExt cx="96" cy="144"/>
          </a:xfrm>
        </p:grpSpPr>
        <p:sp>
          <p:nvSpPr>
            <p:cNvPr id="31818" name="Line 74"/>
            <p:cNvSpPr>
              <a:spLocks noChangeShapeType="1"/>
            </p:cNvSpPr>
            <p:nvPr/>
          </p:nvSpPr>
          <p:spPr bwMode="auto">
            <a:xfrm>
              <a:off x="432" y="3792"/>
              <a:ext cx="4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1819" name="Line 75"/>
            <p:cNvSpPr>
              <a:spLocks noChangeShapeType="1"/>
            </p:cNvSpPr>
            <p:nvPr/>
          </p:nvSpPr>
          <p:spPr bwMode="auto">
            <a:xfrm flipV="1">
              <a:off x="480" y="369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1820" name="Group 76"/>
          <p:cNvGrpSpPr>
            <a:grpSpLocks/>
          </p:cNvGrpSpPr>
          <p:nvPr/>
        </p:nvGrpSpPr>
        <p:grpSpPr bwMode="auto">
          <a:xfrm>
            <a:off x="4419600" y="3505200"/>
            <a:ext cx="152400" cy="152400"/>
            <a:chOff x="432" y="3696"/>
            <a:chExt cx="96" cy="144"/>
          </a:xfrm>
        </p:grpSpPr>
        <p:sp>
          <p:nvSpPr>
            <p:cNvPr id="31821" name="Line 77"/>
            <p:cNvSpPr>
              <a:spLocks noChangeShapeType="1"/>
            </p:cNvSpPr>
            <p:nvPr/>
          </p:nvSpPr>
          <p:spPr bwMode="auto">
            <a:xfrm>
              <a:off x="432" y="3792"/>
              <a:ext cx="4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1822" name="Line 78"/>
            <p:cNvSpPr>
              <a:spLocks noChangeShapeType="1"/>
            </p:cNvSpPr>
            <p:nvPr/>
          </p:nvSpPr>
          <p:spPr bwMode="auto">
            <a:xfrm flipV="1">
              <a:off x="480" y="369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1826" name="Group 82"/>
          <p:cNvGrpSpPr>
            <a:grpSpLocks/>
          </p:cNvGrpSpPr>
          <p:nvPr/>
        </p:nvGrpSpPr>
        <p:grpSpPr bwMode="auto">
          <a:xfrm>
            <a:off x="4419600" y="2438400"/>
            <a:ext cx="152400" cy="152400"/>
            <a:chOff x="432" y="3696"/>
            <a:chExt cx="96" cy="144"/>
          </a:xfrm>
        </p:grpSpPr>
        <p:sp>
          <p:nvSpPr>
            <p:cNvPr id="31827" name="Line 83"/>
            <p:cNvSpPr>
              <a:spLocks noChangeShapeType="1"/>
            </p:cNvSpPr>
            <p:nvPr/>
          </p:nvSpPr>
          <p:spPr bwMode="auto">
            <a:xfrm>
              <a:off x="432" y="3792"/>
              <a:ext cx="4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1828" name="Line 84"/>
            <p:cNvSpPr>
              <a:spLocks noChangeShapeType="1"/>
            </p:cNvSpPr>
            <p:nvPr/>
          </p:nvSpPr>
          <p:spPr bwMode="auto">
            <a:xfrm flipV="1">
              <a:off x="480" y="369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1829" name="Group 85"/>
          <p:cNvGrpSpPr>
            <a:grpSpLocks/>
          </p:cNvGrpSpPr>
          <p:nvPr/>
        </p:nvGrpSpPr>
        <p:grpSpPr bwMode="auto">
          <a:xfrm>
            <a:off x="4419600" y="2819400"/>
            <a:ext cx="152400" cy="152400"/>
            <a:chOff x="432" y="3696"/>
            <a:chExt cx="96" cy="144"/>
          </a:xfrm>
        </p:grpSpPr>
        <p:sp>
          <p:nvSpPr>
            <p:cNvPr id="31830" name="Line 86"/>
            <p:cNvSpPr>
              <a:spLocks noChangeShapeType="1"/>
            </p:cNvSpPr>
            <p:nvPr/>
          </p:nvSpPr>
          <p:spPr bwMode="auto">
            <a:xfrm>
              <a:off x="432" y="3792"/>
              <a:ext cx="4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1831" name="Line 87"/>
            <p:cNvSpPr>
              <a:spLocks noChangeShapeType="1"/>
            </p:cNvSpPr>
            <p:nvPr/>
          </p:nvSpPr>
          <p:spPr bwMode="auto">
            <a:xfrm flipV="1">
              <a:off x="480" y="369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7463"/>
            <a:ext cx="9144000" cy="1143001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6.4 Simplification of Incompletely Specified Functions</a:t>
            </a:r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533400" y="1524000"/>
            <a:ext cx="73914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0">
                <a:latin typeface="Arial" charset="0"/>
              </a:rPr>
              <a:t>Don’t care columns are omitted when forming the PI chart…</a:t>
            </a:r>
          </a:p>
        </p:txBody>
      </p:sp>
      <p:graphicFrame>
        <p:nvGraphicFramePr>
          <p:cNvPr id="35866" name="Object 26"/>
          <p:cNvGraphicFramePr>
            <a:graphicFrameLocks noChangeAspect="1"/>
          </p:cNvGraphicFramePr>
          <p:nvPr/>
        </p:nvGraphicFramePr>
        <p:xfrm>
          <a:off x="1143000" y="2133600"/>
          <a:ext cx="5010150" cy="186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76" name="Equation" r:id="rId3" imgW="3009600" imgH="1117440" progId="Equation.3">
                  <p:embed/>
                </p:oleObj>
              </mc:Choice>
              <mc:Fallback>
                <p:oleObj name="Equation" r:id="rId3" imgW="3009600" imgH="111744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133600"/>
                        <a:ext cx="5010150" cy="186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67" name="Line 27"/>
          <p:cNvSpPr>
            <a:spLocks noChangeShapeType="1"/>
          </p:cNvSpPr>
          <p:nvPr/>
        </p:nvSpPr>
        <p:spPr bwMode="auto">
          <a:xfrm>
            <a:off x="1143000" y="24384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5868" name="Line 28"/>
          <p:cNvSpPr>
            <a:spLocks noChangeShapeType="1"/>
          </p:cNvSpPr>
          <p:nvPr/>
        </p:nvSpPr>
        <p:spPr bwMode="auto">
          <a:xfrm>
            <a:off x="2743200" y="2133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5869" name="Line 29"/>
          <p:cNvSpPr>
            <a:spLocks noChangeShapeType="1"/>
          </p:cNvSpPr>
          <p:nvPr/>
        </p:nvSpPr>
        <p:spPr bwMode="auto">
          <a:xfrm>
            <a:off x="2971800" y="3048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5870" name="Line 30"/>
          <p:cNvSpPr>
            <a:spLocks noChangeShapeType="1"/>
          </p:cNvSpPr>
          <p:nvPr/>
        </p:nvSpPr>
        <p:spPr bwMode="auto">
          <a:xfrm>
            <a:off x="3657600" y="2514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5871" name="Line 31"/>
          <p:cNvSpPr>
            <a:spLocks noChangeShapeType="1"/>
          </p:cNvSpPr>
          <p:nvPr/>
        </p:nvSpPr>
        <p:spPr bwMode="auto">
          <a:xfrm>
            <a:off x="3505200" y="3429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5872" name="Line 32"/>
          <p:cNvSpPr>
            <a:spLocks noChangeShapeType="1"/>
          </p:cNvSpPr>
          <p:nvPr/>
        </p:nvSpPr>
        <p:spPr bwMode="auto">
          <a:xfrm>
            <a:off x="4800600" y="2590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5873" name="Line 33"/>
          <p:cNvSpPr>
            <a:spLocks noChangeShapeType="1"/>
          </p:cNvSpPr>
          <p:nvPr/>
        </p:nvSpPr>
        <p:spPr bwMode="auto">
          <a:xfrm>
            <a:off x="5334000" y="2590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5874" name="Line 34"/>
          <p:cNvSpPr>
            <a:spLocks noChangeShapeType="1"/>
          </p:cNvSpPr>
          <p:nvPr/>
        </p:nvSpPr>
        <p:spPr bwMode="auto">
          <a:xfrm>
            <a:off x="4648200" y="3810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graphicFrame>
        <p:nvGraphicFramePr>
          <p:cNvPr id="35876" name="Object 36"/>
          <p:cNvGraphicFramePr>
            <a:graphicFrameLocks noChangeAspect="1"/>
          </p:cNvGraphicFramePr>
          <p:nvPr/>
        </p:nvGraphicFramePr>
        <p:xfrm>
          <a:off x="6464300" y="2995613"/>
          <a:ext cx="24638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77" name="Equation" r:id="rId5" imgW="1269720" imgH="177480" progId="Equation.3">
                  <p:embed/>
                </p:oleObj>
              </mc:Choice>
              <mc:Fallback>
                <p:oleObj name="Equation" r:id="rId5" imgW="1269720" imgH="17748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4300" y="2995613"/>
                        <a:ext cx="2463800" cy="346075"/>
                      </a:xfrm>
                      <a:prstGeom prst="rect">
                        <a:avLst/>
                      </a:prstGeom>
                      <a:solidFill>
                        <a:srgbClr val="EDF0AE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77" name="Text Box 37"/>
          <p:cNvSpPr txBox="1">
            <a:spLocks noChangeArrowheads="1"/>
          </p:cNvSpPr>
          <p:nvPr/>
        </p:nvSpPr>
        <p:spPr bwMode="auto">
          <a:xfrm>
            <a:off x="533400" y="4114800"/>
            <a:ext cx="5551488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0">
                <a:latin typeface="Arial" charset="0"/>
              </a:rPr>
              <a:t>Replace each term in the final expression for F</a:t>
            </a:r>
          </a:p>
        </p:txBody>
      </p:sp>
      <p:graphicFrame>
        <p:nvGraphicFramePr>
          <p:cNvPr id="35878" name="Object 38"/>
          <p:cNvGraphicFramePr>
            <a:graphicFrameLocks noChangeAspect="1"/>
          </p:cNvGraphicFramePr>
          <p:nvPr/>
        </p:nvGraphicFramePr>
        <p:xfrm>
          <a:off x="755650" y="4581525"/>
          <a:ext cx="78486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78" name="Equation" r:id="rId7" imgW="4368600" imgH="228600" progId="Equation.3">
                  <p:embed/>
                </p:oleObj>
              </mc:Choice>
              <mc:Fallback>
                <p:oleObj name="Equation" r:id="rId7" imgW="4368600" imgH="2286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581525"/>
                        <a:ext cx="7848600" cy="411163"/>
                      </a:xfrm>
                      <a:prstGeom prst="rect">
                        <a:avLst/>
                      </a:prstGeom>
                      <a:solidFill>
                        <a:srgbClr val="EDF0AE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79" name="Line 39"/>
          <p:cNvSpPr>
            <a:spLocks noChangeShapeType="1"/>
          </p:cNvSpPr>
          <p:nvPr/>
        </p:nvSpPr>
        <p:spPr bwMode="auto">
          <a:xfrm>
            <a:off x="3810000" y="4648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5880" name="Line 40"/>
          <p:cNvSpPr>
            <a:spLocks noChangeShapeType="1"/>
          </p:cNvSpPr>
          <p:nvPr/>
        </p:nvSpPr>
        <p:spPr bwMode="auto">
          <a:xfrm>
            <a:off x="4876800" y="4648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5881" name="Line 41"/>
          <p:cNvSpPr>
            <a:spLocks noChangeShapeType="1"/>
          </p:cNvSpPr>
          <p:nvPr/>
        </p:nvSpPr>
        <p:spPr bwMode="auto">
          <a:xfrm>
            <a:off x="6781800" y="4648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5882" name="Line 42"/>
          <p:cNvSpPr>
            <a:spLocks noChangeShapeType="1"/>
          </p:cNvSpPr>
          <p:nvPr/>
        </p:nvSpPr>
        <p:spPr bwMode="auto">
          <a:xfrm>
            <a:off x="8001000" y="4648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5883" name="Text Box 43"/>
          <p:cNvSpPr txBox="1">
            <a:spLocks noChangeArrowheads="1"/>
          </p:cNvSpPr>
          <p:nvPr/>
        </p:nvSpPr>
        <p:spPr bwMode="auto">
          <a:xfrm>
            <a:off x="533400" y="5105400"/>
            <a:ext cx="5983288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0">
                <a:latin typeface="Arial" charset="0"/>
              </a:rPr>
              <a:t>The don’t care terms in the original truth table for F</a:t>
            </a:r>
          </a:p>
        </p:txBody>
      </p:sp>
      <p:graphicFrame>
        <p:nvGraphicFramePr>
          <p:cNvPr id="35884" name="Object 44"/>
          <p:cNvGraphicFramePr>
            <a:graphicFrameLocks noChangeAspect="1"/>
          </p:cNvGraphicFramePr>
          <p:nvPr/>
        </p:nvGraphicFramePr>
        <p:xfrm>
          <a:off x="762000" y="5715000"/>
          <a:ext cx="76200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79" name="Equation" r:id="rId9" imgW="4165560" imgH="203040" progId="Equation.3">
                  <p:embed/>
                </p:oleObj>
              </mc:Choice>
              <mc:Fallback>
                <p:oleObj name="Equation" r:id="rId9" imgW="4165560" imgH="20304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715000"/>
                        <a:ext cx="7620000" cy="369888"/>
                      </a:xfrm>
                      <a:prstGeom prst="rect">
                        <a:avLst/>
                      </a:prstGeom>
                      <a:solidFill>
                        <a:srgbClr val="EDF0AE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 Narrow" pitchFamily="34" charset="0"/>
              </a:rPr>
              <a:t>6.5 Simplification Using Map-Entered Variables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457200" y="1447800"/>
            <a:ext cx="5483225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0">
                <a:latin typeface="Arial" charset="0"/>
              </a:rPr>
              <a:t>Using of Map-Entered Variables   (</a:t>
            </a:r>
            <a:r>
              <a:rPr lang="en-US" altLang="ko-KR" sz="2000">
                <a:latin typeface="Arial" charset="0"/>
              </a:rPr>
              <a:t>Figure 6-1</a:t>
            </a:r>
            <a:r>
              <a:rPr lang="en-US" altLang="ko-KR" sz="2000" b="0">
                <a:latin typeface="Arial" charset="0"/>
              </a:rPr>
              <a:t>)</a:t>
            </a:r>
          </a:p>
        </p:txBody>
      </p:sp>
      <p:pic>
        <p:nvPicPr>
          <p:cNvPr id="36888" name="Picture 24" descr="roth+f06-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701040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381000" y="4419600"/>
            <a:ext cx="52705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0">
                <a:latin typeface="Arial" charset="0"/>
              </a:rPr>
              <a:t>The map represents the 6-variable function</a:t>
            </a:r>
          </a:p>
        </p:txBody>
      </p:sp>
      <p:graphicFrame>
        <p:nvGraphicFramePr>
          <p:cNvPr id="36890" name="Object 26"/>
          <p:cNvGraphicFramePr>
            <a:graphicFrameLocks noChangeAspect="1"/>
          </p:cNvGraphicFramePr>
          <p:nvPr/>
        </p:nvGraphicFramePr>
        <p:xfrm>
          <a:off x="838200" y="5105400"/>
          <a:ext cx="7086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7" name="Equation" r:id="rId4" imgW="3987720" imgH="457200" progId="Equation.3">
                  <p:embed/>
                </p:oleObj>
              </mc:Choice>
              <mc:Fallback>
                <p:oleObj name="Equation" r:id="rId4" imgW="3987720" imgH="4572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105400"/>
                        <a:ext cx="70866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 Narrow" pitchFamily="34" charset="0"/>
              </a:rPr>
              <a:t>6.5 Simplification Using Map-Entered Variables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609600" y="1371600"/>
            <a:ext cx="5475288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0">
                <a:latin typeface="Arial" charset="0"/>
              </a:rPr>
              <a:t>Use a 3-variable map to simplify the function:</a:t>
            </a:r>
          </a:p>
        </p:txBody>
      </p:sp>
      <p:graphicFrame>
        <p:nvGraphicFramePr>
          <p:cNvPr id="39956" name="Object 20"/>
          <p:cNvGraphicFramePr>
            <a:graphicFrameLocks noChangeAspect="1"/>
          </p:cNvGraphicFramePr>
          <p:nvPr/>
        </p:nvGraphicFramePr>
        <p:xfrm>
          <a:off x="669925" y="2003425"/>
          <a:ext cx="6783388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22" name="Equation" r:id="rId3" imgW="3695400" imgH="203040" progId="Equation.3">
                  <p:embed/>
                </p:oleObj>
              </mc:Choice>
              <mc:Fallback>
                <p:oleObj name="Equation" r:id="rId3" imgW="3695400" imgH="2030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2003425"/>
                        <a:ext cx="6783388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609600" y="2667000"/>
            <a:ext cx="669925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0">
                <a:latin typeface="Arial" charset="0"/>
              </a:rPr>
              <a:t>Simplification Using a Map-Entered Variable  (</a:t>
            </a:r>
            <a:r>
              <a:rPr lang="en-US" altLang="ko-KR" sz="2000">
                <a:latin typeface="Arial" charset="0"/>
              </a:rPr>
              <a:t>Figure 6-2</a:t>
            </a:r>
            <a:r>
              <a:rPr lang="en-US" altLang="ko-KR" sz="2000" b="0">
                <a:latin typeface="Arial" charset="0"/>
              </a:rPr>
              <a:t>)</a:t>
            </a:r>
          </a:p>
        </p:txBody>
      </p:sp>
      <p:pic>
        <p:nvPicPr>
          <p:cNvPr id="39958" name="Picture 22" descr="roth+f06-0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505200"/>
            <a:ext cx="5867400" cy="241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 Narrow" pitchFamily="34" charset="0"/>
              </a:rPr>
              <a:t>6.5 Simplification Using Map-Entered Variables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533400" y="1371600"/>
            <a:ext cx="26670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0">
                <a:latin typeface="Arial" charset="0"/>
              </a:rPr>
              <a:t>From Figure 6-2(b),</a:t>
            </a:r>
          </a:p>
        </p:txBody>
      </p:sp>
      <p:graphicFrame>
        <p:nvGraphicFramePr>
          <p:cNvPr id="45068" name="Object 12"/>
          <p:cNvGraphicFramePr>
            <a:graphicFrameLocks noChangeAspect="1"/>
          </p:cNvGraphicFramePr>
          <p:nvPr/>
        </p:nvGraphicFramePr>
        <p:xfrm>
          <a:off x="998538" y="1851025"/>
          <a:ext cx="478472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3" name="Equation" r:id="rId3" imgW="2666880" imgH="203040" progId="Equation.3">
                  <p:embed/>
                </p:oleObj>
              </mc:Choice>
              <mc:Fallback>
                <p:oleObj name="Equation" r:id="rId3" imgW="2666880" imgH="203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1851025"/>
                        <a:ext cx="4784725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539750" y="2420938"/>
            <a:ext cx="6846888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0">
                <a:latin typeface="Arial" charset="0"/>
              </a:rPr>
              <a:t>Find  a sum-of-products expression for F of the form</a:t>
            </a:r>
          </a:p>
        </p:txBody>
      </p:sp>
      <p:graphicFrame>
        <p:nvGraphicFramePr>
          <p:cNvPr id="45071" name="Object 15"/>
          <p:cNvGraphicFramePr>
            <a:graphicFrameLocks noChangeAspect="1"/>
          </p:cNvGraphicFramePr>
          <p:nvPr/>
        </p:nvGraphicFramePr>
        <p:xfrm>
          <a:off x="990600" y="2971800"/>
          <a:ext cx="35687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4" name="Equation" r:id="rId5" imgW="1955520" imgH="228600" progId="Equation.3">
                  <p:embed/>
                </p:oleObj>
              </mc:Choice>
              <mc:Fallback>
                <p:oleObj name="Equation" r:id="rId5" imgW="195552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971800"/>
                        <a:ext cx="35687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533400" y="5248275"/>
            <a:ext cx="82296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0">
                <a:latin typeface="Arial" charset="0"/>
              </a:rPr>
              <a:t>The resulting expression is a minimum sum of products for G(</a:t>
            </a:r>
            <a:r>
              <a:rPr lang="en-US" altLang="ko-KR" sz="2000">
                <a:latin typeface="Arial" charset="0"/>
              </a:rPr>
              <a:t>Fig. 6-1</a:t>
            </a:r>
            <a:r>
              <a:rPr lang="en-US" altLang="ko-KR" sz="2000" b="0">
                <a:latin typeface="Arial" charset="0"/>
              </a:rPr>
              <a:t>) :</a:t>
            </a:r>
          </a:p>
        </p:txBody>
      </p:sp>
      <p:graphicFrame>
        <p:nvGraphicFramePr>
          <p:cNvPr id="45073" name="Object 17"/>
          <p:cNvGraphicFramePr>
            <a:graphicFrameLocks noChangeAspect="1"/>
          </p:cNvGraphicFramePr>
          <p:nvPr/>
        </p:nvGraphicFramePr>
        <p:xfrm>
          <a:off x="1014413" y="5957888"/>
          <a:ext cx="3684587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5" name="Equation" r:id="rId7" imgW="1917360" imgH="177480" progId="Equation.3">
                  <p:embed/>
                </p:oleObj>
              </mc:Choice>
              <mc:Fallback>
                <p:oleObj name="Equation" r:id="rId7" imgW="1917360" imgH="177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5957888"/>
                        <a:ext cx="3684587" cy="341312"/>
                      </a:xfrm>
                      <a:prstGeom prst="rect">
                        <a:avLst/>
                      </a:prstGeom>
                      <a:solidFill>
                        <a:srgbClr val="EDF0AE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914400" y="3429000"/>
            <a:ext cx="7315200" cy="1604963"/>
          </a:xfrm>
          <a:prstGeom prst="rect">
            <a:avLst/>
          </a:prstGeom>
          <a:solidFill>
            <a:srgbClr val="EDF0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Arial" charset="0"/>
              </a:rPr>
              <a:t>MS</a:t>
            </a:r>
            <a:r>
              <a:rPr lang="en-US" altLang="ko-KR" baseline="-25000">
                <a:latin typeface="Arial" charset="0"/>
              </a:rPr>
              <a:t>0</a:t>
            </a:r>
            <a:r>
              <a:rPr lang="en-US" altLang="ko-KR">
                <a:latin typeface="Arial" charset="0"/>
              </a:rPr>
              <a:t> : minimum sum obtained by P</a:t>
            </a:r>
            <a:r>
              <a:rPr lang="en-US" altLang="ko-KR" baseline="-25000">
                <a:latin typeface="Arial" charset="0"/>
              </a:rPr>
              <a:t>1</a:t>
            </a:r>
            <a:r>
              <a:rPr lang="en-US" altLang="ko-KR">
                <a:latin typeface="Arial" charset="0"/>
              </a:rPr>
              <a:t>=P</a:t>
            </a:r>
            <a:r>
              <a:rPr lang="en-US" altLang="ko-KR" baseline="-25000">
                <a:latin typeface="Arial" charset="0"/>
              </a:rPr>
              <a:t>2</a:t>
            </a:r>
            <a:r>
              <a:rPr lang="en-US" altLang="ko-KR">
                <a:latin typeface="Arial" charset="0"/>
              </a:rPr>
              <a:t>=…=0</a:t>
            </a:r>
          </a:p>
          <a:p>
            <a:pPr>
              <a:spcBef>
                <a:spcPct val="50000"/>
              </a:spcBef>
            </a:pPr>
            <a:r>
              <a:rPr lang="en-US" altLang="ko-KR">
                <a:latin typeface="Arial" charset="0"/>
              </a:rPr>
              <a:t>MS</a:t>
            </a:r>
            <a:r>
              <a:rPr lang="en-US" altLang="ko-KR" baseline="-25000">
                <a:latin typeface="Arial" charset="0"/>
              </a:rPr>
              <a:t>1</a:t>
            </a:r>
            <a:r>
              <a:rPr lang="en-US" altLang="ko-KR">
                <a:latin typeface="Arial" charset="0"/>
              </a:rPr>
              <a:t> : minimum sum obtained by P</a:t>
            </a:r>
            <a:r>
              <a:rPr lang="en-US" altLang="ko-KR" baseline="-25000">
                <a:latin typeface="Arial" charset="0"/>
              </a:rPr>
              <a:t>1</a:t>
            </a:r>
            <a:r>
              <a:rPr lang="en-US" altLang="ko-KR">
                <a:latin typeface="Arial" charset="0"/>
              </a:rPr>
              <a:t>=1, P</a:t>
            </a:r>
            <a:r>
              <a:rPr lang="en-US" altLang="ko-KR" baseline="-25000">
                <a:latin typeface="Arial" charset="0"/>
              </a:rPr>
              <a:t>j</a:t>
            </a:r>
            <a:r>
              <a:rPr lang="en-US" altLang="ko-KR">
                <a:latin typeface="Arial" charset="0"/>
              </a:rPr>
              <a:t>=0(j=/ 1) and replacing    </a:t>
            </a:r>
          </a:p>
          <a:p>
            <a:pPr>
              <a:spcBef>
                <a:spcPct val="50000"/>
              </a:spcBef>
            </a:pPr>
            <a:r>
              <a:rPr lang="en-US" altLang="ko-KR">
                <a:latin typeface="Arial" charset="0"/>
              </a:rPr>
              <a:t>         all ‘1’’s on the map with ‘don’t cares(X)’ </a:t>
            </a:r>
          </a:p>
          <a:p>
            <a:pPr>
              <a:spcBef>
                <a:spcPct val="50000"/>
              </a:spcBef>
            </a:pPr>
            <a:r>
              <a:rPr lang="en-US" altLang="ko-KR">
                <a:latin typeface="Arial" charset="0"/>
              </a:rPr>
              <a:t>MS</a:t>
            </a:r>
            <a:r>
              <a:rPr lang="en-US" altLang="ko-KR" baseline="-25000">
                <a:latin typeface="Arial" charset="0"/>
              </a:rPr>
              <a:t>2</a:t>
            </a:r>
            <a:r>
              <a:rPr lang="en-US" altLang="ko-KR">
                <a:latin typeface="Arial" charset="0"/>
              </a:rPr>
              <a:t> :….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457200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1pPr>
            <a:lvl2pPr algn="ctr"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kumimoji="0" lang="en-US" altLang="ko-KR" sz="4000" b="0">
                <a:solidFill>
                  <a:srgbClr val="008000"/>
                </a:solidFill>
                <a:latin typeface="Arial" charset="0"/>
              </a:rPr>
              <a:t>Quine-McCluskey Method</a:t>
            </a: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683320" y="17065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ko-KR" altLang="ko-KR"/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486470" y="1916113"/>
            <a:ext cx="8261994" cy="1158875"/>
          </a:xfrm>
          <a:prstGeom prst="rect">
            <a:avLst/>
          </a:prstGeom>
          <a:solidFill>
            <a:srgbClr val="EDF0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ko-KR" sz="2000" b="0">
                <a:latin typeface="Arial" charset="0"/>
              </a:rPr>
              <a:t> Used when the number of variables is large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ko-KR" sz="2000" b="0">
                <a:latin typeface="Arial" charset="0"/>
              </a:rPr>
              <a:t> Provides </a:t>
            </a:r>
            <a:r>
              <a:rPr lang="en-US" altLang="ko-KR" sz="2000" b="0" i="1">
                <a:latin typeface="Arial" charset="0"/>
              </a:rPr>
              <a:t>systematic simplification procedure</a:t>
            </a:r>
            <a:r>
              <a:rPr lang="en-US" altLang="ko-KR" sz="2000" b="0">
                <a:latin typeface="Arial" charset="0"/>
              </a:rPr>
              <a:t> which can be readily programmed for a digital computer.</a:t>
            </a:r>
            <a:endParaRPr lang="en-US" altLang="ko-KR" sz="2000">
              <a:latin typeface="Arial" charset="0"/>
            </a:endParaRP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251520" y="1479550"/>
            <a:ext cx="310515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 b="0">
                <a:latin typeface="Arial" charset="0"/>
              </a:rPr>
              <a:t>Quine-McCluskey Method</a:t>
            </a:r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702370" y="4019550"/>
            <a:ext cx="8046094" cy="2073275"/>
          </a:xfrm>
          <a:prstGeom prst="rect">
            <a:avLst/>
          </a:prstGeom>
          <a:solidFill>
            <a:srgbClr val="EDF0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ko-KR" sz="2000" b="0" dirty="0">
                <a:latin typeface="Arial" charset="0"/>
              </a:rPr>
              <a:t> Eliminate as many literals as possible from each term by systematically applying the theorem</a:t>
            </a:r>
          </a:p>
          <a:p>
            <a:pPr>
              <a:spcBef>
                <a:spcPct val="50000"/>
              </a:spcBef>
            </a:pPr>
            <a:r>
              <a:rPr lang="en-US" altLang="ko-KR" sz="2000" b="0" dirty="0">
                <a:latin typeface="Arial" charset="0"/>
              </a:rPr>
              <a:t>	</a:t>
            </a:r>
            <a:r>
              <a:rPr lang="en-US" altLang="ko-KR" sz="2000" i="1" dirty="0">
                <a:solidFill>
                  <a:srgbClr val="3333FF"/>
                </a:solidFill>
                <a:latin typeface="Times New Roman" pitchFamily="18" charset="0"/>
              </a:rPr>
              <a:t>XY </a:t>
            </a:r>
            <a:r>
              <a:rPr lang="en-US" altLang="ko-KR" sz="2000" dirty="0">
                <a:solidFill>
                  <a:srgbClr val="3333FF"/>
                </a:solidFill>
                <a:latin typeface="Times New Roman" pitchFamily="18" charset="0"/>
              </a:rPr>
              <a:t>+ </a:t>
            </a:r>
            <a:r>
              <a:rPr lang="en-US" altLang="ko-KR" sz="2000" i="1" dirty="0">
                <a:solidFill>
                  <a:srgbClr val="3333FF"/>
                </a:solidFill>
                <a:latin typeface="Times New Roman" pitchFamily="18" charset="0"/>
              </a:rPr>
              <a:t>XY’ = X</a:t>
            </a:r>
          </a:p>
          <a:p>
            <a:pPr>
              <a:spcBef>
                <a:spcPct val="50000"/>
              </a:spcBef>
            </a:pPr>
            <a:r>
              <a:rPr lang="en-US" altLang="ko-KR" sz="2000" b="0" dirty="0">
                <a:latin typeface="Arial" charset="0"/>
              </a:rPr>
              <a:t>The resulting terms are called </a:t>
            </a:r>
            <a:r>
              <a:rPr lang="en-US" altLang="ko-KR" sz="2000" b="0" i="1" dirty="0">
                <a:solidFill>
                  <a:srgbClr val="3333FF"/>
                </a:solidFill>
                <a:latin typeface="Arial" charset="0"/>
              </a:rPr>
              <a:t>prime </a:t>
            </a:r>
            <a:r>
              <a:rPr lang="en-US" altLang="ko-KR" sz="2000" b="0" i="1" dirty="0" err="1">
                <a:solidFill>
                  <a:srgbClr val="3333FF"/>
                </a:solidFill>
                <a:latin typeface="Arial" charset="0"/>
              </a:rPr>
              <a:t>implicants</a:t>
            </a:r>
            <a:endParaRPr lang="en-US" altLang="ko-KR" sz="2000" b="0" i="1" dirty="0">
              <a:solidFill>
                <a:srgbClr val="3333FF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ko-KR" sz="2000" b="0" dirty="0">
                <a:latin typeface="Arial" charset="0"/>
              </a:rPr>
              <a:t> Use a </a:t>
            </a:r>
            <a:r>
              <a:rPr lang="en-US" altLang="ko-KR" sz="2000" b="0" dirty="0" err="1">
                <a:latin typeface="Arial" charset="0"/>
              </a:rPr>
              <a:t>implicant</a:t>
            </a:r>
            <a:r>
              <a:rPr lang="en-US" altLang="ko-KR" sz="2000" b="0" dirty="0">
                <a:latin typeface="Arial" charset="0"/>
              </a:rPr>
              <a:t> chart to select a </a:t>
            </a:r>
            <a:r>
              <a:rPr lang="en-US" altLang="ko-KR" sz="2000" b="0" i="1" dirty="0">
                <a:solidFill>
                  <a:srgbClr val="3333FF"/>
                </a:solidFill>
                <a:latin typeface="Arial" charset="0"/>
              </a:rPr>
              <a:t>minimum set of prime </a:t>
            </a:r>
            <a:r>
              <a:rPr lang="en-US" altLang="ko-KR" sz="2000" b="0" i="1" dirty="0" err="1">
                <a:solidFill>
                  <a:srgbClr val="3333FF"/>
                </a:solidFill>
                <a:latin typeface="Arial" charset="0"/>
              </a:rPr>
              <a:t>implicants</a:t>
            </a:r>
            <a:endParaRPr lang="en-US" altLang="ko-KR" sz="2000" b="0" i="1" dirty="0">
              <a:solidFill>
                <a:srgbClr val="3333FF"/>
              </a:solidFill>
              <a:latin typeface="Arial" charset="0"/>
            </a:endParaRPr>
          </a:p>
        </p:txBody>
      </p:sp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343595" y="3587750"/>
            <a:ext cx="2570162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 b="0">
                <a:latin typeface="Arial" charset="0"/>
              </a:rPr>
              <a:t>Reduction Procedure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44450"/>
            <a:ext cx="8964612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6.1 Determination of Prime Implicants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1295400" y="2514600"/>
            <a:ext cx="594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ko-KR" altLang="ko-KR" b="0"/>
          </a:p>
        </p:txBody>
      </p:sp>
      <p:grpSp>
        <p:nvGrpSpPr>
          <p:cNvPr id="4138" name="Group 42"/>
          <p:cNvGrpSpPr>
            <a:grpSpLocks/>
          </p:cNvGrpSpPr>
          <p:nvPr/>
        </p:nvGrpSpPr>
        <p:grpSpPr bwMode="auto">
          <a:xfrm>
            <a:off x="468313" y="2420938"/>
            <a:ext cx="8351837" cy="1311275"/>
            <a:chOff x="295" y="1525"/>
            <a:chExt cx="5261" cy="826"/>
          </a:xfrm>
        </p:grpSpPr>
        <p:sp>
          <p:nvSpPr>
            <p:cNvPr id="4119" name="Text Box 23"/>
            <p:cNvSpPr txBox="1">
              <a:spLocks noChangeArrowheads="1"/>
            </p:cNvSpPr>
            <p:nvPr/>
          </p:nvSpPr>
          <p:spPr bwMode="auto">
            <a:xfrm>
              <a:off x="295" y="1525"/>
              <a:ext cx="5261" cy="8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altLang="ko-KR" sz="2000" b="0">
                  <a:latin typeface="Arial" charset="0"/>
                </a:rPr>
                <a:t> The minterms are represented in binary notation and combined using 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endParaRPr lang="en-US" altLang="ko-KR" sz="2000" b="0"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altLang="ko-KR" sz="2000" b="0">
                  <a:latin typeface="Arial" charset="0"/>
                </a:rPr>
                <a:t>  if two terms differ in exactly </a:t>
              </a:r>
              <a:r>
                <a:rPr lang="en-US" altLang="ko-KR" sz="2000" b="0" i="1">
                  <a:solidFill>
                    <a:srgbClr val="3333FF"/>
                  </a:solidFill>
                  <a:latin typeface="Arial" charset="0"/>
                </a:rPr>
                <a:t>one</a:t>
              </a:r>
              <a:r>
                <a:rPr lang="en-US" altLang="ko-KR" sz="2000" b="0">
                  <a:latin typeface="Arial" charset="0"/>
                </a:rPr>
                <a:t> variable.</a:t>
              </a:r>
            </a:p>
          </p:txBody>
        </p:sp>
        <p:graphicFrame>
          <p:nvGraphicFramePr>
            <p:cNvPr id="4123" name="Object 27"/>
            <p:cNvGraphicFramePr>
              <a:graphicFrameLocks noChangeAspect="1"/>
            </p:cNvGraphicFramePr>
            <p:nvPr/>
          </p:nvGraphicFramePr>
          <p:xfrm>
            <a:off x="1066" y="1842"/>
            <a:ext cx="1160" cy="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5" name="Equation" r:id="rId3" imgW="888840" imgH="164880" progId="Equation.3">
                    <p:embed/>
                  </p:oleObj>
                </mc:Choice>
                <mc:Fallback>
                  <p:oleObj name="Equation" r:id="rId3" imgW="888840" imgH="16488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1842"/>
                          <a:ext cx="1160" cy="215"/>
                        </a:xfrm>
                        <a:prstGeom prst="rect">
                          <a:avLst/>
                        </a:prstGeom>
                        <a:solidFill>
                          <a:srgbClr val="EDF0AE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468313" y="1628775"/>
            <a:ext cx="8351837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ko-KR" sz="2000" b="0">
                <a:latin typeface="Arial" charset="0"/>
              </a:rPr>
              <a:t> Convert the given function into a </a:t>
            </a:r>
            <a:r>
              <a:rPr lang="en-US" altLang="ko-KR" sz="2000" b="0" i="1">
                <a:solidFill>
                  <a:srgbClr val="3333FF"/>
                </a:solidFill>
                <a:latin typeface="Arial" charset="0"/>
              </a:rPr>
              <a:t>sum-of minterms</a:t>
            </a:r>
            <a:r>
              <a:rPr lang="en-US" altLang="ko-KR" sz="2000" b="0">
                <a:latin typeface="Arial" charset="0"/>
              </a:rPr>
              <a:t>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509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6.1 Determination of Prime Implicants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323850" y="1484313"/>
            <a:ext cx="15113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0">
                <a:latin typeface="Arial" charset="0"/>
              </a:rPr>
              <a:t> Example 1</a:t>
            </a:r>
          </a:p>
        </p:txBody>
      </p:sp>
      <p:sp>
        <p:nvSpPr>
          <p:cNvPr id="108551" name="AutoShape 7"/>
          <p:cNvSpPr>
            <a:spLocks/>
          </p:cNvSpPr>
          <p:nvPr/>
        </p:nvSpPr>
        <p:spPr bwMode="auto">
          <a:xfrm rot="16172245">
            <a:off x="1095375" y="2671763"/>
            <a:ext cx="142875" cy="504825"/>
          </a:xfrm>
          <a:prstGeom prst="leftBrace">
            <a:avLst>
              <a:gd name="adj1" fmla="val 29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3635375" y="4724400"/>
            <a:ext cx="4343400" cy="701675"/>
          </a:xfrm>
          <a:prstGeom prst="rect">
            <a:avLst/>
          </a:prstGeom>
          <a:solidFill>
            <a:srgbClr val="EDF0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0">
                <a:latin typeface="Arial" charset="0"/>
              </a:rPr>
              <a:t>Two terms </a:t>
            </a:r>
            <a:r>
              <a:rPr lang="en-US" altLang="ko-KR" sz="2000" b="0" i="1">
                <a:solidFill>
                  <a:srgbClr val="3333FF"/>
                </a:solidFill>
                <a:latin typeface="Arial" charset="0"/>
              </a:rPr>
              <a:t>differ in two variables</a:t>
            </a:r>
            <a:r>
              <a:rPr lang="en-US" altLang="ko-KR" sz="2000" b="0">
                <a:latin typeface="Arial" charset="0"/>
              </a:rPr>
              <a:t>, so it cannot be combined.</a:t>
            </a:r>
          </a:p>
        </p:txBody>
      </p:sp>
      <p:graphicFrame>
        <p:nvGraphicFramePr>
          <p:cNvPr id="108559" name="Object 15"/>
          <p:cNvGraphicFramePr>
            <a:graphicFrameLocks noGrp="1" noChangeAspect="1"/>
          </p:cNvGraphicFramePr>
          <p:nvPr>
            <p:ph sz="half" idx="2"/>
          </p:nvPr>
        </p:nvGraphicFramePr>
        <p:xfrm>
          <a:off x="900113" y="4565650"/>
          <a:ext cx="2303462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23" name="Equation" r:id="rId3" imgW="1193760" imgH="406080" progId="Equation.3">
                  <p:embed/>
                </p:oleObj>
              </mc:Choice>
              <mc:Fallback>
                <p:oleObj name="Equation" r:id="rId3" imgW="1193760" imgH="4060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565650"/>
                        <a:ext cx="2303462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61" name="AutoShape 17"/>
          <p:cNvSpPr>
            <a:spLocks/>
          </p:cNvSpPr>
          <p:nvPr/>
        </p:nvSpPr>
        <p:spPr bwMode="auto">
          <a:xfrm rot="16172245">
            <a:off x="2255838" y="2671763"/>
            <a:ext cx="142875" cy="504825"/>
          </a:xfrm>
          <a:prstGeom prst="leftBrace">
            <a:avLst>
              <a:gd name="adj1" fmla="val 29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8562" name="AutoShape 18"/>
          <p:cNvSpPr>
            <a:spLocks/>
          </p:cNvSpPr>
          <p:nvPr/>
        </p:nvSpPr>
        <p:spPr bwMode="auto">
          <a:xfrm rot="16172245">
            <a:off x="3455988" y="2671763"/>
            <a:ext cx="142875" cy="504825"/>
          </a:xfrm>
          <a:prstGeom prst="leftBrace">
            <a:avLst>
              <a:gd name="adj1" fmla="val 29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108566" name="Group 22"/>
          <p:cNvGrpSpPr>
            <a:grpSpLocks/>
          </p:cNvGrpSpPr>
          <p:nvPr/>
        </p:nvGrpSpPr>
        <p:grpSpPr bwMode="auto">
          <a:xfrm>
            <a:off x="828675" y="2060575"/>
            <a:ext cx="8135938" cy="1222375"/>
            <a:chOff x="385" y="1298"/>
            <a:chExt cx="5125" cy="770"/>
          </a:xfrm>
        </p:grpSpPr>
        <p:sp>
          <p:nvSpPr>
            <p:cNvPr id="108554" name="Text Box 10"/>
            <p:cNvSpPr txBox="1">
              <a:spLocks noChangeArrowheads="1"/>
            </p:cNvSpPr>
            <p:nvPr/>
          </p:nvSpPr>
          <p:spPr bwMode="auto">
            <a:xfrm>
              <a:off x="2517" y="1570"/>
              <a:ext cx="2993" cy="250"/>
            </a:xfrm>
            <a:prstGeom prst="rect">
              <a:avLst/>
            </a:prstGeom>
            <a:solidFill>
              <a:srgbClr val="EDF0A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2000" b="0">
                  <a:latin typeface="Arial" charset="0"/>
                </a:rPr>
                <a:t>The dash(</a:t>
              </a:r>
              <a:r>
                <a:rPr lang="en-US" altLang="ko-KR" sz="2000" b="0">
                  <a:solidFill>
                    <a:srgbClr val="3333FF"/>
                  </a:solidFill>
                </a:rPr>
                <a:t>-</a:t>
              </a:r>
              <a:r>
                <a:rPr lang="en-US" altLang="ko-KR" sz="2000" b="0">
                  <a:latin typeface="Arial" charset="0"/>
                </a:rPr>
                <a:t>) indicates a missing variable</a:t>
              </a:r>
            </a:p>
          </p:txBody>
        </p:sp>
        <p:grpSp>
          <p:nvGrpSpPr>
            <p:cNvPr id="108565" name="Group 21"/>
            <p:cNvGrpSpPr>
              <a:grpSpLocks/>
            </p:cNvGrpSpPr>
            <p:nvPr/>
          </p:nvGrpSpPr>
          <p:grpSpPr bwMode="auto">
            <a:xfrm>
              <a:off x="385" y="1298"/>
              <a:ext cx="2098" cy="770"/>
              <a:chOff x="537" y="1298"/>
              <a:chExt cx="2098" cy="770"/>
            </a:xfrm>
          </p:grpSpPr>
          <p:graphicFrame>
            <p:nvGraphicFramePr>
              <p:cNvPr id="108557" name="Object 13"/>
              <p:cNvGraphicFramePr>
                <a:graphicFrameLocks noChangeAspect="1"/>
              </p:cNvGraphicFramePr>
              <p:nvPr/>
            </p:nvGraphicFramePr>
            <p:xfrm>
              <a:off x="537" y="1298"/>
              <a:ext cx="1964" cy="77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8624" name="Equation" r:id="rId5" imgW="1587240" imgH="622080" progId="Equation.3">
                      <p:embed/>
                    </p:oleObj>
                  </mc:Choice>
                  <mc:Fallback>
                    <p:oleObj name="Equation" r:id="rId5" imgW="1587240" imgH="622080" progId="Equation.3">
                      <p:embed/>
                      <p:pic>
                        <p:nvPicPr>
                          <p:cNvPr id="0" name="Object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7" y="1298"/>
                            <a:ext cx="1964" cy="77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EDF0AE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8564" name="Text Box 20"/>
              <p:cNvSpPr txBox="1">
                <a:spLocks noChangeArrowheads="1"/>
              </p:cNvSpPr>
              <p:nvPr/>
            </p:nvSpPr>
            <p:spPr bwMode="auto">
              <a:xfrm>
                <a:off x="2421" y="1567"/>
                <a:ext cx="21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ko-KR" sz="2000">
                    <a:solidFill>
                      <a:srgbClr val="3333FF"/>
                    </a:solidFill>
                  </a:rPr>
                  <a:t>-</a:t>
                </a:r>
              </a:p>
            </p:txBody>
          </p:sp>
        </p:grpSp>
      </p:grpSp>
      <p:sp>
        <p:nvSpPr>
          <p:cNvPr id="108568" name="Text Box 24"/>
          <p:cNvSpPr txBox="1">
            <a:spLocks noChangeArrowheads="1"/>
          </p:cNvSpPr>
          <p:nvPr/>
        </p:nvSpPr>
        <p:spPr bwMode="auto">
          <a:xfrm>
            <a:off x="395288" y="3933825"/>
            <a:ext cx="15113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0">
                <a:latin typeface="Arial" charset="0"/>
              </a:rPr>
              <a:t> Example 2</a:t>
            </a:r>
          </a:p>
        </p:txBody>
      </p:sp>
      <p:sp>
        <p:nvSpPr>
          <p:cNvPr id="108569" name="Rectangle 25"/>
          <p:cNvSpPr>
            <a:spLocks noChangeArrowheads="1"/>
          </p:cNvSpPr>
          <p:nvPr/>
        </p:nvSpPr>
        <p:spPr bwMode="auto">
          <a:xfrm>
            <a:off x="1450975" y="4997450"/>
            <a:ext cx="504825" cy="360363"/>
          </a:xfrm>
          <a:prstGeom prst="rect">
            <a:avLst/>
          </a:prstGeom>
          <a:solidFill>
            <a:srgbClr val="0000FF">
              <a:alpha val="25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8570" name="Rectangle 26"/>
          <p:cNvSpPr>
            <a:spLocks noChangeArrowheads="1"/>
          </p:cNvSpPr>
          <p:nvPr/>
        </p:nvSpPr>
        <p:spPr bwMode="auto">
          <a:xfrm>
            <a:off x="2716213" y="4981575"/>
            <a:ext cx="504825" cy="360363"/>
          </a:xfrm>
          <a:prstGeom prst="rect">
            <a:avLst/>
          </a:prstGeom>
          <a:solidFill>
            <a:srgbClr val="0000FF">
              <a:alpha val="25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0" y="206375"/>
            <a:ext cx="9144000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ko-KR" sz="4000" b="0">
                <a:solidFill>
                  <a:srgbClr val="008000"/>
                </a:solidFill>
                <a:latin typeface="Arial" charset="0"/>
              </a:rPr>
              <a:t>6.1 Determination of Prime Implicants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323850" y="1341438"/>
            <a:ext cx="8569325" cy="7016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ko-KR" sz="2000" b="0" dirty="0" smtClean="0">
                <a:latin typeface="Arial" charset="0"/>
              </a:rPr>
              <a:t>Given </a:t>
            </a:r>
            <a:r>
              <a:rPr lang="en-US" altLang="ko-KR" sz="2000" b="0" dirty="0">
                <a:latin typeface="Arial" charset="0"/>
              </a:rPr>
              <a:t>binary </a:t>
            </a:r>
            <a:r>
              <a:rPr lang="en-US" altLang="ko-KR" sz="2000" b="0" dirty="0" err="1">
                <a:latin typeface="Arial" charset="0"/>
              </a:rPr>
              <a:t>minterms</a:t>
            </a:r>
            <a:r>
              <a:rPr lang="en-US" altLang="ko-KR" sz="2000" b="0" dirty="0">
                <a:latin typeface="Arial" charset="0"/>
              </a:rPr>
              <a:t> are sorted into groups according to the </a:t>
            </a:r>
            <a:r>
              <a:rPr lang="en-US" altLang="ko-KR" sz="2000" b="0" dirty="0">
                <a:solidFill>
                  <a:srgbClr val="3333FF"/>
                </a:solidFill>
                <a:latin typeface="Arial" charset="0"/>
              </a:rPr>
              <a:t>number of 1’s</a:t>
            </a:r>
            <a:r>
              <a:rPr lang="en-US" altLang="ko-KR" sz="2000" b="0" dirty="0">
                <a:latin typeface="Arial" charset="0"/>
              </a:rPr>
              <a:t> in each term.</a:t>
            </a:r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468412" y="2204864"/>
            <a:ext cx="15113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0"/>
              <a:t> </a:t>
            </a:r>
            <a:r>
              <a:rPr lang="en-US" altLang="ko-KR" sz="2000" b="0">
                <a:latin typeface="Arial" charset="0"/>
              </a:rPr>
              <a:t>Example</a:t>
            </a:r>
          </a:p>
        </p:txBody>
      </p:sp>
      <p:sp>
        <p:nvSpPr>
          <p:cNvPr id="75798" name="Rectangle 22"/>
          <p:cNvSpPr>
            <a:spLocks noChangeArrowheads="1"/>
          </p:cNvSpPr>
          <p:nvPr/>
        </p:nvSpPr>
        <p:spPr bwMode="auto">
          <a:xfrm>
            <a:off x="6155630" y="2132856"/>
            <a:ext cx="2736850" cy="360363"/>
          </a:xfrm>
          <a:prstGeom prst="rect">
            <a:avLst/>
          </a:prstGeom>
          <a:solidFill>
            <a:srgbClr val="FF00FF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5799" name="Rectangle 23"/>
          <p:cNvSpPr>
            <a:spLocks noChangeArrowheads="1"/>
          </p:cNvSpPr>
          <p:nvPr/>
        </p:nvSpPr>
        <p:spPr bwMode="auto">
          <a:xfrm>
            <a:off x="6155630" y="2564656"/>
            <a:ext cx="2736850" cy="1152525"/>
          </a:xfrm>
          <a:prstGeom prst="rect">
            <a:avLst/>
          </a:prstGeom>
          <a:solidFill>
            <a:srgbClr val="0000FF">
              <a:alpha val="2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5800" name="Rectangle 24"/>
          <p:cNvSpPr>
            <a:spLocks noChangeArrowheads="1"/>
          </p:cNvSpPr>
          <p:nvPr/>
        </p:nvSpPr>
        <p:spPr bwMode="auto">
          <a:xfrm>
            <a:off x="6155630" y="3788618"/>
            <a:ext cx="2736850" cy="1655763"/>
          </a:xfrm>
          <a:prstGeom prst="rect">
            <a:avLst/>
          </a:prstGeom>
          <a:solidFill>
            <a:srgbClr val="008000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5801" name="Rectangle 25"/>
          <p:cNvSpPr>
            <a:spLocks noChangeArrowheads="1"/>
          </p:cNvSpPr>
          <p:nvPr/>
        </p:nvSpPr>
        <p:spPr bwMode="auto">
          <a:xfrm>
            <a:off x="6155630" y="5517406"/>
            <a:ext cx="2736850" cy="792163"/>
          </a:xfrm>
          <a:prstGeom prst="rect">
            <a:avLst/>
          </a:prstGeom>
          <a:solidFill>
            <a:srgbClr val="FF6600">
              <a:alpha val="31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458459"/>
              </p:ext>
            </p:extLst>
          </p:nvPr>
        </p:nvGraphicFramePr>
        <p:xfrm>
          <a:off x="6156174" y="2137338"/>
          <a:ext cx="2736306" cy="4172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4137"/>
                <a:gridCol w="600067"/>
                <a:gridCol w="912102"/>
              </a:tblGrid>
              <a:tr h="41722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group 0</a:t>
                      </a:r>
                      <a:endParaRPr lang="ko-KR" alt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ko-KR" alt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0000</a:t>
                      </a:r>
                      <a:endParaRPr lang="ko-KR" alt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417223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group 1</a:t>
                      </a:r>
                      <a:endParaRPr lang="ko-KR" altLang="en-US" sz="2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ko-KR" alt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0001</a:t>
                      </a:r>
                      <a:endParaRPr lang="ko-KR" alt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417223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ko-KR" alt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0010</a:t>
                      </a:r>
                      <a:endParaRPr lang="ko-KR" alt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417223">
                <a:tc vMerge="1">
                  <a:txBody>
                    <a:bodyPr/>
                    <a:lstStyle/>
                    <a:p>
                      <a:pPr latinLnBrk="1"/>
                      <a:endParaRPr lang="ko-KR" alt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</a:t>
                      </a:r>
                      <a:endParaRPr lang="ko-KR" alt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1000</a:t>
                      </a:r>
                      <a:endParaRPr lang="ko-KR" alt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417223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group 2</a:t>
                      </a:r>
                      <a:endParaRPr lang="ko-KR" altLang="en-US" sz="2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ko-KR" alt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0101</a:t>
                      </a:r>
                      <a:endParaRPr lang="ko-KR" alt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417223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ko-KR" alt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0110</a:t>
                      </a:r>
                      <a:endParaRPr lang="ko-KR" alt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417223">
                <a:tc vMerge="1">
                  <a:txBody>
                    <a:bodyPr/>
                    <a:lstStyle/>
                    <a:p>
                      <a:pPr latinLnBrk="1"/>
                      <a:endParaRPr lang="ko-KR" alt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</a:t>
                      </a:r>
                      <a:endParaRPr lang="ko-KR" alt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1001</a:t>
                      </a:r>
                      <a:endParaRPr lang="ko-KR" alt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417223">
                <a:tc vMerge="1">
                  <a:txBody>
                    <a:bodyPr/>
                    <a:lstStyle/>
                    <a:p>
                      <a:pPr latinLnBrk="1"/>
                      <a:endParaRPr lang="ko-KR" alt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ko-KR" alt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1010</a:t>
                      </a:r>
                      <a:endParaRPr lang="ko-KR" alt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417223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group 3</a:t>
                      </a:r>
                      <a:endParaRPr lang="ko-KR" altLang="en-US" sz="20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ko-KR" alt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0111</a:t>
                      </a:r>
                      <a:endParaRPr lang="ko-KR" alt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417223">
                <a:tc vMerge="1">
                  <a:txBody>
                    <a:bodyPr/>
                    <a:lstStyle/>
                    <a:p>
                      <a:pPr latinLnBrk="1"/>
                      <a:endParaRPr lang="ko-KR" alt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14</a:t>
                      </a:r>
                      <a:endParaRPr lang="ko-KR" alt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1110</a:t>
                      </a:r>
                      <a:endParaRPr lang="ko-KR" alt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74314" y="2780928"/>
                <a:ext cx="4717766" cy="763094"/>
              </a:xfrm>
              <a:prstGeom prst="rect">
                <a:avLst/>
              </a:prstGeom>
              <a:solidFill>
                <a:srgbClr val="EDF0AE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(0, 1, 2, 5, 6, 7, 8, 9, 10, 14)</m:t>
                          </m:r>
                        </m:e>
                      </m:nary>
                    </m:oMath>
                  </m:oMathPara>
                </a14:m>
                <a:endParaRPr lang="ko-KR" altLang="en-US" b="0" i="1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314" y="2780928"/>
                <a:ext cx="4717766" cy="76309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6.1 Determination of Prime Implicants</a:t>
            </a:r>
          </a:p>
        </p:txBody>
      </p:sp>
      <p:graphicFrame>
        <p:nvGraphicFramePr>
          <p:cNvPr id="72581" name="Group 1925"/>
          <p:cNvGraphicFramePr>
            <a:graphicFrameLocks noGrp="1"/>
          </p:cNvGraphicFramePr>
          <p:nvPr>
            <p:ph sz="half" idx="1"/>
          </p:nvPr>
        </p:nvGraphicFramePr>
        <p:xfrm>
          <a:off x="539750" y="2205038"/>
          <a:ext cx="2519363" cy="3446784"/>
        </p:xfrm>
        <a:graphic>
          <a:graphicData uri="http://schemas.openxmlformats.org/drawingml/2006/table">
            <a:tbl>
              <a:tblPr/>
              <a:tblGrid>
                <a:gridCol w="974725"/>
                <a:gridCol w="476250"/>
                <a:gridCol w="809625"/>
                <a:gridCol w="258763"/>
              </a:tblGrid>
              <a:tr h="342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group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0000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√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2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group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</a:t>
                      </a: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2</a:t>
                      </a: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0001</a:t>
                      </a: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0010</a:t>
                      </a: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1000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√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√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√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1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group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5</a:t>
                      </a: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6</a:t>
                      </a: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9</a:t>
                      </a: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0101</a:t>
                      </a: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0110</a:t>
                      </a: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1001</a:t>
                      </a: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1010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√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√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√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√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group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7</a:t>
                      </a: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14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0111</a:t>
                      </a: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1110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√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√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597" name="Group 1941"/>
          <p:cNvGraphicFramePr>
            <a:graphicFrameLocks noGrp="1"/>
          </p:cNvGraphicFramePr>
          <p:nvPr>
            <p:ph sz="quarter" idx="2"/>
          </p:nvPr>
        </p:nvGraphicFramePr>
        <p:xfrm>
          <a:off x="3708400" y="2205038"/>
          <a:ext cx="2011363" cy="4502160"/>
        </p:xfrm>
        <a:graphic>
          <a:graphicData uri="http://schemas.openxmlformats.org/drawingml/2006/table">
            <a:tbl>
              <a:tblPr/>
              <a:tblGrid>
                <a:gridCol w="804863"/>
                <a:gridCol w="917575"/>
                <a:gridCol w="288925"/>
              </a:tblGrid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0, 1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000-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√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0, 2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00-0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√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0, 8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-000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√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1, 5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0-01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1, 9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-001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√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2, 6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0-10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√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2,10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-010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√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8, 9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100-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√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8,10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10-0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√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5, 7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 01-0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6, 7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011-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6,14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-110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√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10,14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1-10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√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685" name="Text Box 1029"/>
          <p:cNvSpPr txBox="1">
            <a:spLocks noChangeArrowheads="1"/>
          </p:cNvSpPr>
          <p:nvPr/>
        </p:nvSpPr>
        <p:spPr bwMode="auto">
          <a:xfrm>
            <a:off x="250825" y="1268413"/>
            <a:ext cx="43307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b="0"/>
              <a:t> </a:t>
            </a:r>
            <a:r>
              <a:rPr lang="en-US" altLang="ko-KR" sz="2000" b="0">
                <a:latin typeface="Arial" charset="0"/>
              </a:rPr>
              <a:t>Determination of Prime Implicants</a:t>
            </a:r>
          </a:p>
        </p:txBody>
      </p:sp>
      <p:graphicFrame>
        <p:nvGraphicFramePr>
          <p:cNvPr id="72556" name="Group 1900"/>
          <p:cNvGraphicFramePr>
            <a:graphicFrameLocks noGrp="1"/>
          </p:cNvGraphicFramePr>
          <p:nvPr>
            <p:ph sz="quarter" idx="3"/>
          </p:nvPr>
        </p:nvGraphicFramePr>
        <p:xfrm>
          <a:off x="6300788" y="2205038"/>
          <a:ext cx="2159000" cy="2048256"/>
        </p:xfrm>
        <a:graphic>
          <a:graphicData uri="http://schemas.openxmlformats.org/drawingml/2006/table">
            <a:tbl>
              <a:tblPr/>
              <a:tblGrid>
                <a:gridCol w="1257300"/>
                <a:gridCol w="901700"/>
              </a:tblGrid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0, 1, 8, 9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0, 2, 8,10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0, 8, 1, 9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0, 8, 2,10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-00-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-0-0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-00-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-0-0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2, 6,10,14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2,10, 6,14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--10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--10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557" name="Text Box 1901"/>
          <p:cNvSpPr txBox="1">
            <a:spLocks noChangeArrowheads="1"/>
          </p:cNvSpPr>
          <p:nvPr/>
        </p:nvSpPr>
        <p:spPr bwMode="auto">
          <a:xfrm>
            <a:off x="1116013" y="1773238"/>
            <a:ext cx="1200150" cy="3968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 b="0">
                <a:latin typeface="Arial" charset="0"/>
              </a:rPr>
              <a:t>Column I</a:t>
            </a:r>
          </a:p>
        </p:txBody>
      </p:sp>
      <p:sp>
        <p:nvSpPr>
          <p:cNvPr id="72558" name="Text Box 1902"/>
          <p:cNvSpPr txBox="1">
            <a:spLocks noChangeArrowheads="1"/>
          </p:cNvSpPr>
          <p:nvPr/>
        </p:nvSpPr>
        <p:spPr bwMode="auto">
          <a:xfrm>
            <a:off x="4067175" y="1773238"/>
            <a:ext cx="1270000" cy="3968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 b="0">
                <a:latin typeface="Arial" charset="0"/>
              </a:rPr>
              <a:t>Column II</a:t>
            </a:r>
          </a:p>
        </p:txBody>
      </p:sp>
      <p:sp>
        <p:nvSpPr>
          <p:cNvPr id="72559" name="Text Box 1903"/>
          <p:cNvSpPr txBox="1">
            <a:spLocks noChangeArrowheads="1"/>
          </p:cNvSpPr>
          <p:nvPr/>
        </p:nvSpPr>
        <p:spPr bwMode="auto">
          <a:xfrm>
            <a:off x="6732588" y="1773238"/>
            <a:ext cx="1339850" cy="3968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 b="0">
                <a:latin typeface="Arial" charset="0"/>
              </a:rPr>
              <a:t>Column III</a:t>
            </a:r>
          </a:p>
        </p:txBody>
      </p:sp>
      <p:sp>
        <p:nvSpPr>
          <p:cNvPr id="72598" name="Line 1942"/>
          <p:cNvSpPr>
            <a:spLocks noChangeShapeType="1"/>
          </p:cNvSpPr>
          <p:nvPr/>
        </p:nvSpPr>
        <p:spPr bwMode="auto">
          <a:xfrm>
            <a:off x="6300788" y="3068638"/>
            <a:ext cx="18002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2599" name="Line 1943"/>
          <p:cNvSpPr>
            <a:spLocks noChangeShapeType="1"/>
          </p:cNvSpPr>
          <p:nvPr/>
        </p:nvSpPr>
        <p:spPr bwMode="auto">
          <a:xfrm>
            <a:off x="6300788" y="3357563"/>
            <a:ext cx="18002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2600" name="Line 1944"/>
          <p:cNvSpPr>
            <a:spLocks noChangeShapeType="1"/>
          </p:cNvSpPr>
          <p:nvPr/>
        </p:nvSpPr>
        <p:spPr bwMode="auto">
          <a:xfrm>
            <a:off x="6300788" y="4076700"/>
            <a:ext cx="18002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6.1 Determination of Prime Implicants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68313" y="1371600"/>
            <a:ext cx="76327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0">
                <a:latin typeface="Arial" charset="0"/>
              </a:rPr>
              <a:t>The function is equal to the sum of its prime implicants</a:t>
            </a:r>
          </a:p>
        </p:txBody>
      </p:sp>
      <p:graphicFrame>
        <p:nvGraphicFramePr>
          <p:cNvPr id="8210" name="Object 18"/>
          <p:cNvGraphicFramePr>
            <a:graphicFrameLocks noChangeAspect="1"/>
          </p:cNvGraphicFramePr>
          <p:nvPr/>
        </p:nvGraphicFramePr>
        <p:xfrm>
          <a:off x="461963" y="1933575"/>
          <a:ext cx="8069262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58" name="Microsoft Equation 3.0" r:id="rId3" imgW="3543120" imgH="203040" progId="Equation.3">
                  <p:embed/>
                </p:oleObj>
              </mc:Choice>
              <mc:Fallback>
                <p:oleObj name="Microsoft Equation 3.0" r:id="rId3" imgW="3543120" imgH="2030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1933575"/>
                        <a:ext cx="8069262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914400" y="2286000"/>
            <a:ext cx="792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b="0"/>
              <a:t>  </a:t>
            </a:r>
            <a:r>
              <a:rPr lang="en-US" altLang="ko-KR" sz="2000" b="0">
                <a:latin typeface="Arial" charset="0"/>
              </a:rPr>
              <a:t>(1,5)       (5,7)      (6,7)    (0,1,8,9)      (0,2,8,10)        (2,6,10,14)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539750" y="2924175"/>
            <a:ext cx="7920038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0">
                <a:latin typeface="Arial" charset="0"/>
              </a:rPr>
              <a:t>Apply </a:t>
            </a:r>
            <a:r>
              <a:rPr lang="en-US" altLang="ko-KR" sz="2000" i="1">
                <a:solidFill>
                  <a:srgbClr val="3333FF"/>
                </a:solidFill>
                <a:latin typeface="Times New Roman" pitchFamily="18" charset="0"/>
              </a:rPr>
              <a:t>consensus theorem</a:t>
            </a:r>
            <a:r>
              <a:rPr lang="en-US" altLang="ko-KR" sz="2000" b="0">
                <a:latin typeface="Arial" charset="0"/>
              </a:rPr>
              <a:t> to eliminate redundant terms</a:t>
            </a:r>
          </a:p>
        </p:txBody>
      </p:sp>
      <p:grpSp>
        <p:nvGrpSpPr>
          <p:cNvPr id="8220" name="Group 28"/>
          <p:cNvGrpSpPr>
            <a:grpSpLocks/>
          </p:cNvGrpSpPr>
          <p:nvPr/>
        </p:nvGrpSpPr>
        <p:grpSpPr bwMode="auto">
          <a:xfrm>
            <a:off x="1187450" y="3429000"/>
            <a:ext cx="6119813" cy="406400"/>
            <a:chOff x="295" y="1888"/>
            <a:chExt cx="3855" cy="256"/>
          </a:xfrm>
        </p:grpSpPr>
        <p:sp>
          <p:nvSpPr>
            <p:cNvPr id="8218" name="Text Box 26"/>
            <p:cNvSpPr txBox="1">
              <a:spLocks noChangeArrowheads="1"/>
            </p:cNvSpPr>
            <p:nvPr/>
          </p:nvSpPr>
          <p:spPr bwMode="auto">
            <a:xfrm>
              <a:off x="295" y="1888"/>
              <a:ext cx="3855" cy="256"/>
            </a:xfrm>
            <a:prstGeom prst="rect">
              <a:avLst/>
            </a:prstGeom>
            <a:solidFill>
              <a:srgbClr val="EDF0AE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2000" i="1">
                  <a:solidFill>
                    <a:srgbClr val="3333FF"/>
                  </a:solidFill>
                  <a:latin typeface="Times New Roman" pitchFamily="18" charset="0"/>
                </a:rPr>
                <a:t>Consensus theorem</a:t>
              </a:r>
              <a:r>
                <a:rPr lang="en-US" altLang="ko-KR" sz="2000" b="0">
                  <a:latin typeface="Arial" charset="0"/>
                </a:rPr>
                <a:t>: </a:t>
              </a:r>
            </a:p>
          </p:txBody>
        </p:sp>
        <p:graphicFrame>
          <p:nvGraphicFramePr>
            <p:cNvPr id="8219" name="Object 27"/>
            <p:cNvGraphicFramePr>
              <a:graphicFrameLocks noChangeAspect="1"/>
            </p:cNvGraphicFramePr>
            <p:nvPr/>
          </p:nvGraphicFramePr>
          <p:xfrm>
            <a:off x="1927" y="1933"/>
            <a:ext cx="2008" cy="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159" name="Equation" r:id="rId5" imgW="1752480" imgH="164880" progId="Equation.3">
                    <p:embed/>
                  </p:oleObj>
                </mc:Choice>
                <mc:Fallback>
                  <p:oleObj name="Equation" r:id="rId5" imgW="1752480" imgH="16488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7" y="1933"/>
                          <a:ext cx="2008" cy="1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59" name="Group 67"/>
          <p:cNvGrpSpPr>
            <a:grpSpLocks/>
          </p:cNvGrpSpPr>
          <p:nvPr/>
        </p:nvGrpSpPr>
        <p:grpSpPr bwMode="auto">
          <a:xfrm>
            <a:off x="900113" y="4076700"/>
            <a:ext cx="6840537" cy="2484438"/>
            <a:chOff x="567" y="2568"/>
            <a:chExt cx="4309" cy="1565"/>
          </a:xfrm>
        </p:grpSpPr>
        <p:graphicFrame>
          <p:nvGraphicFramePr>
            <p:cNvPr id="8221" name="Object 29"/>
            <p:cNvGraphicFramePr>
              <a:graphicFrameLocks noChangeAspect="1"/>
            </p:cNvGraphicFramePr>
            <p:nvPr/>
          </p:nvGraphicFramePr>
          <p:xfrm>
            <a:off x="567" y="2568"/>
            <a:ext cx="3719" cy="2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160" name="Equation" r:id="rId7" imgW="2603160" imgH="203040" progId="Equation.3">
                    <p:embed/>
                  </p:oleObj>
                </mc:Choice>
                <mc:Fallback>
                  <p:oleObj name="Equation" r:id="rId7" imgW="2603160" imgH="20304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7" y="2568"/>
                          <a:ext cx="3719" cy="2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40" name="Object 48"/>
            <p:cNvGraphicFramePr>
              <a:graphicFrameLocks noChangeAspect="1"/>
            </p:cNvGraphicFramePr>
            <p:nvPr/>
          </p:nvGraphicFramePr>
          <p:xfrm>
            <a:off x="2154" y="3469"/>
            <a:ext cx="1406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161" name="Equation" r:id="rId9" imgW="1015920" imgH="177480" progId="Equation.3">
                    <p:embed/>
                  </p:oleObj>
                </mc:Choice>
                <mc:Fallback>
                  <p:oleObj name="Equation" r:id="rId9" imgW="1015920" imgH="177480" progId="Equation.3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3469"/>
                          <a:ext cx="1406" cy="2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42" name="Object 50"/>
            <p:cNvGraphicFramePr>
              <a:graphicFrameLocks noChangeAspect="1"/>
            </p:cNvGraphicFramePr>
            <p:nvPr/>
          </p:nvGraphicFramePr>
          <p:xfrm>
            <a:off x="2789" y="3113"/>
            <a:ext cx="1225" cy="2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162" name="Equation" r:id="rId11" imgW="927000" imgH="177480" progId="Equation.3">
                    <p:embed/>
                  </p:oleObj>
                </mc:Choice>
                <mc:Fallback>
                  <p:oleObj name="Equation" r:id="rId11" imgW="927000" imgH="177480" progId="Equation.3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9" y="3113"/>
                          <a:ext cx="1225" cy="2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13" name="Object 21"/>
            <p:cNvGraphicFramePr>
              <a:graphicFrameLocks noChangeAspect="1"/>
            </p:cNvGraphicFramePr>
            <p:nvPr/>
          </p:nvGraphicFramePr>
          <p:xfrm>
            <a:off x="612" y="3838"/>
            <a:ext cx="2004" cy="2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163" name="Equation" r:id="rId13" imgW="1384200" imgH="203040" progId="Equation.3">
                    <p:embed/>
                  </p:oleObj>
                </mc:Choice>
                <mc:Fallback>
                  <p:oleObj name="Equation" r:id="rId13" imgW="1384200" imgH="20304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" y="3838"/>
                          <a:ext cx="2004" cy="295"/>
                        </a:xfrm>
                        <a:prstGeom prst="rect">
                          <a:avLst/>
                        </a:prstGeom>
                        <a:solidFill>
                          <a:srgbClr val="FFCC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23" name="Rectangle 31"/>
            <p:cNvSpPr>
              <a:spLocks noChangeArrowheads="1"/>
            </p:cNvSpPr>
            <p:nvPr/>
          </p:nvSpPr>
          <p:spPr bwMode="auto">
            <a:xfrm>
              <a:off x="955" y="2588"/>
              <a:ext cx="499" cy="227"/>
            </a:xfrm>
            <a:prstGeom prst="rect">
              <a:avLst/>
            </a:prstGeom>
            <a:solidFill>
              <a:srgbClr val="00FF00">
                <a:alpha val="31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225" name="Rectangle 33"/>
            <p:cNvSpPr>
              <a:spLocks noChangeArrowheads="1"/>
            </p:cNvSpPr>
            <p:nvPr/>
          </p:nvSpPr>
          <p:spPr bwMode="auto">
            <a:xfrm>
              <a:off x="3666" y="3113"/>
              <a:ext cx="318" cy="227"/>
            </a:xfrm>
            <a:prstGeom prst="rect">
              <a:avLst/>
            </a:prstGeom>
            <a:solidFill>
              <a:srgbClr val="0000FF">
                <a:alpha val="31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227" name="Line 35"/>
            <p:cNvSpPr>
              <a:spLocks noChangeShapeType="1"/>
            </p:cNvSpPr>
            <p:nvPr/>
          </p:nvSpPr>
          <p:spPr bwMode="auto">
            <a:xfrm flipV="1">
              <a:off x="1791" y="2795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228" name="Line 36"/>
            <p:cNvSpPr>
              <a:spLocks noChangeShapeType="1"/>
            </p:cNvSpPr>
            <p:nvPr/>
          </p:nvSpPr>
          <p:spPr bwMode="auto">
            <a:xfrm flipV="1">
              <a:off x="1791" y="2795"/>
              <a:ext cx="1134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graphicFrame>
          <p:nvGraphicFramePr>
            <p:cNvPr id="8244" name="Object 52"/>
            <p:cNvGraphicFramePr>
              <a:graphicFrameLocks noChangeAspect="1"/>
            </p:cNvGraphicFramePr>
            <p:nvPr/>
          </p:nvGraphicFramePr>
          <p:xfrm>
            <a:off x="1020" y="3113"/>
            <a:ext cx="1406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164" name="Equation" r:id="rId15" imgW="1079280" imgH="177480" progId="Equation.3">
                    <p:embed/>
                  </p:oleObj>
                </mc:Choice>
                <mc:Fallback>
                  <p:oleObj name="Equation" r:id="rId15" imgW="1079280" imgH="177480" progId="Equation.3">
                    <p:embed/>
                    <p:pic>
                      <p:nvPicPr>
                        <p:cNvPr id="0" name="Object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3113"/>
                          <a:ext cx="1406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48" name="Line 56"/>
            <p:cNvSpPr>
              <a:spLocks noChangeShapeType="1"/>
            </p:cNvSpPr>
            <p:nvPr/>
          </p:nvSpPr>
          <p:spPr bwMode="auto">
            <a:xfrm flipH="1" flipV="1">
              <a:off x="2971" y="2795"/>
              <a:ext cx="45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249" name="Line 57"/>
            <p:cNvSpPr>
              <a:spLocks noChangeShapeType="1"/>
            </p:cNvSpPr>
            <p:nvPr/>
          </p:nvSpPr>
          <p:spPr bwMode="auto">
            <a:xfrm flipV="1">
              <a:off x="3016" y="2795"/>
              <a:ext cx="68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250" name="Line 58"/>
            <p:cNvSpPr>
              <a:spLocks noChangeShapeType="1"/>
            </p:cNvSpPr>
            <p:nvPr/>
          </p:nvSpPr>
          <p:spPr bwMode="auto">
            <a:xfrm flipH="1" flipV="1">
              <a:off x="1927" y="2795"/>
              <a:ext cx="953" cy="72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252" name="Line 60"/>
            <p:cNvSpPr>
              <a:spLocks noChangeShapeType="1"/>
            </p:cNvSpPr>
            <p:nvPr/>
          </p:nvSpPr>
          <p:spPr bwMode="auto">
            <a:xfrm flipV="1">
              <a:off x="2880" y="2795"/>
              <a:ext cx="907" cy="726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253" name="Rectangle 61"/>
            <p:cNvSpPr>
              <a:spLocks noChangeArrowheads="1"/>
            </p:cNvSpPr>
            <p:nvPr/>
          </p:nvSpPr>
          <p:spPr bwMode="auto">
            <a:xfrm>
              <a:off x="1973" y="3113"/>
              <a:ext cx="453" cy="227"/>
            </a:xfrm>
            <a:prstGeom prst="rect">
              <a:avLst/>
            </a:prstGeom>
            <a:solidFill>
              <a:srgbClr val="00FF00">
                <a:alpha val="31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254" name="Rectangle 62"/>
            <p:cNvSpPr>
              <a:spLocks noChangeArrowheads="1"/>
            </p:cNvSpPr>
            <p:nvPr/>
          </p:nvSpPr>
          <p:spPr bwMode="auto">
            <a:xfrm>
              <a:off x="3137" y="3480"/>
              <a:ext cx="408" cy="227"/>
            </a:xfrm>
            <a:prstGeom prst="rect">
              <a:avLst/>
            </a:prstGeom>
            <a:solidFill>
              <a:srgbClr val="FF0000">
                <a:alpha val="31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255" name="Rectangle 63"/>
            <p:cNvSpPr>
              <a:spLocks noChangeArrowheads="1"/>
            </p:cNvSpPr>
            <p:nvPr/>
          </p:nvSpPr>
          <p:spPr bwMode="auto">
            <a:xfrm>
              <a:off x="2220" y="2588"/>
              <a:ext cx="408" cy="227"/>
            </a:xfrm>
            <a:prstGeom prst="rect">
              <a:avLst/>
            </a:prstGeom>
            <a:solidFill>
              <a:srgbClr val="FF0000">
                <a:alpha val="31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256" name="Rectangle 64"/>
            <p:cNvSpPr>
              <a:spLocks noChangeArrowheads="1"/>
            </p:cNvSpPr>
            <p:nvPr/>
          </p:nvSpPr>
          <p:spPr bwMode="auto">
            <a:xfrm>
              <a:off x="3228" y="2578"/>
              <a:ext cx="363" cy="227"/>
            </a:xfrm>
            <a:prstGeom prst="rect">
              <a:avLst/>
            </a:prstGeom>
            <a:solidFill>
              <a:srgbClr val="0000FF">
                <a:alpha val="31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258" name="Text Box 66"/>
            <p:cNvSpPr txBox="1">
              <a:spLocks noChangeArrowheads="1"/>
            </p:cNvSpPr>
            <p:nvPr/>
          </p:nvSpPr>
          <p:spPr bwMode="auto">
            <a:xfrm>
              <a:off x="2744" y="3854"/>
              <a:ext cx="2132" cy="2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2000" b="0">
                  <a:latin typeface="Arial" charset="0"/>
                </a:rPr>
                <a:t>Minimum sum-of-products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kumimoji="0" lang="en-US" altLang="ko-KR" sz="4000">
                <a:solidFill>
                  <a:srgbClr val="008000"/>
                </a:solidFill>
                <a:latin typeface="Arial" charset="0"/>
              </a:rPr>
              <a:t>6.1 Determination of Prime Implicants</a:t>
            </a:r>
          </a:p>
        </p:txBody>
      </p:sp>
      <p:graphicFrame>
        <p:nvGraphicFramePr>
          <p:cNvPr id="114704" name="Object 16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116013" y="4005263"/>
          <a:ext cx="535622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36" name="Equation" r:id="rId3" imgW="2438280" imgH="203040" progId="Equation.3">
                  <p:embed/>
                </p:oleObj>
              </mc:Choice>
              <mc:Fallback>
                <p:oleObj name="Equation" r:id="rId3" imgW="2438280" imgH="2030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005263"/>
                        <a:ext cx="5356225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539750" y="1557338"/>
            <a:ext cx="7993063" cy="1463675"/>
          </a:xfrm>
          <a:prstGeom prst="rect">
            <a:avLst/>
          </a:prstGeom>
          <a:solidFill>
            <a:srgbClr val="EDF0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0">
                <a:solidFill>
                  <a:srgbClr val="3333FF"/>
                </a:solidFill>
                <a:latin typeface="Arial" charset="0"/>
              </a:rPr>
              <a:t>Definition of Implicant</a:t>
            </a:r>
          </a:p>
          <a:p>
            <a:pPr>
              <a:spcBef>
                <a:spcPct val="50000"/>
              </a:spcBef>
            </a:pPr>
            <a:r>
              <a:rPr lang="en-US" altLang="ko-KR" sz="2000" b="0">
                <a:latin typeface="Arial" charset="0"/>
              </a:rPr>
              <a:t>Given a function </a:t>
            </a:r>
            <a:r>
              <a:rPr lang="en-US" altLang="ko-KR" sz="2000" i="1">
                <a:latin typeface="Times New Roman" pitchFamily="18" charset="0"/>
              </a:rPr>
              <a:t>F</a:t>
            </a:r>
            <a:r>
              <a:rPr lang="en-US" altLang="ko-KR" sz="2000" b="0">
                <a:latin typeface="Arial" charset="0"/>
              </a:rPr>
              <a:t> of </a:t>
            </a:r>
            <a:r>
              <a:rPr lang="en-US" altLang="ko-KR" sz="2000" i="1">
                <a:latin typeface="Times New Roman" pitchFamily="18" charset="0"/>
              </a:rPr>
              <a:t>n</a:t>
            </a:r>
            <a:r>
              <a:rPr lang="en-US" altLang="ko-KR" sz="2000" b="0">
                <a:latin typeface="Arial" charset="0"/>
              </a:rPr>
              <a:t> variables, a product term </a:t>
            </a:r>
            <a:r>
              <a:rPr lang="en-US" altLang="ko-KR" sz="2000" i="1">
                <a:latin typeface="Times New Roman" pitchFamily="18" charset="0"/>
              </a:rPr>
              <a:t>P</a:t>
            </a:r>
            <a:r>
              <a:rPr lang="en-US" altLang="ko-KR" sz="2000" b="0">
                <a:latin typeface="Arial" charset="0"/>
              </a:rPr>
              <a:t> is an </a:t>
            </a:r>
            <a:r>
              <a:rPr lang="en-US" altLang="ko-KR" sz="2000" i="1">
                <a:solidFill>
                  <a:srgbClr val="FF0000"/>
                </a:solidFill>
                <a:latin typeface="Times New Roman" pitchFamily="18" charset="0"/>
              </a:rPr>
              <a:t>implicants</a:t>
            </a:r>
            <a:r>
              <a:rPr lang="en-US" altLang="ko-KR" sz="2000" b="0">
                <a:latin typeface="Arial" charset="0"/>
              </a:rPr>
              <a:t> of </a:t>
            </a:r>
            <a:r>
              <a:rPr lang="en-US" altLang="ko-KR" sz="2000" i="1">
                <a:latin typeface="Times New Roman" pitchFamily="18" charset="0"/>
              </a:rPr>
              <a:t>F</a:t>
            </a:r>
            <a:r>
              <a:rPr lang="en-US" altLang="ko-KR" sz="2000" b="0">
                <a:latin typeface="Arial" charset="0"/>
              </a:rPr>
              <a:t> iff for every combination of values of the </a:t>
            </a:r>
            <a:r>
              <a:rPr lang="en-US" altLang="ko-KR" sz="2000" i="1">
                <a:latin typeface="Times New Roman" pitchFamily="18" charset="0"/>
              </a:rPr>
              <a:t>n</a:t>
            </a:r>
            <a:r>
              <a:rPr lang="en-US" altLang="ko-KR" sz="2000" b="0">
                <a:latin typeface="Arial" charset="0"/>
              </a:rPr>
              <a:t> variables for which </a:t>
            </a:r>
            <a:r>
              <a:rPr lang="en-US" altLang="ko-KR" sz="2000" i="1">
                <a:latin typeface="Times New Roman" pitchFamily="18" charset="0"/>
              </a:rPr>
              <a:t>P</a:t>
            </a:r>
            <a:r>
              <a:rPr lang="en-US" altLang="ko-KR" sz="2000" b="0">
                <a:latin typeface="Arial" charset="0"/>
              </a:rPr>
              <a:t>=1, </a:t>
            </a:r>
            <a:r>
              <a:rPr lang="en-US" altLang="ko-KR" sz="2000" i="1">
                <a:latin typeface="Times New Roman" pitchFamily="18" charset="0"/>
              </a:rPr>
              <a:t>F</a:t>
            </a:r>
            <a:r>
              <a:rPr lang="en-US" altLang="ko-KR" sz="2000" b="0">
                <a:latin typeface="Arial" charset="0"/>
              </a:rPr>
              <a:t> is also equal to 1.</a:t>
            </a:r>
          </a:p>
        </p:txBody>
      </p:sp>
      <p:sp>
        <p:nvSpPr>
          <p:cNvPr id="114707" name="Text Box 19"/>
          <p:cNvSpPr txBox="1">
            <a:spLocks noChangeArrowheads="1"/>
          </p:cNvSpPr>
          <p:nvPr/>
        </p:nvSpPr>
        <p:spPr bwMode="auto">
          <a:xfrm>
            <a:off x="611188" y="3357563"/>
            <a:ext cx="1173162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 b="0">
                <a:latin typeface="Arial" charset="0"/>
              </a:rPr>
              <a:t>Emaxple</a:t>
            </a:r>
          </a:p>
        </p:txBody>
      </p:sp>
      <p:sp>
        <p:nvSpPr>
          <p:cNvPr id="114708" name="Text Box 20"/>
          <p:cNvSpPr txBox="1">
            <a:spLocks noChangeArrowheads="1"/>
          </p:cNvSpPr>
          <p:nvPr/>
        </p:nvSpPr>
        <p:spPr bwMode="auto">
          <a:xfrm>
            <a:off x="1187450" y="4724400"/>
            <a:ext cx="6372225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2000" b="0">
                <a:latin typeface="Arial" charset="0"/>
              </a:rPr>
              <a:t>Every term in the equation is an implicant, but </a:t>
            </a:r>
            <a:r>
              <a:rPr lang="en-US" altLang="ko-KR" sz="2000" i="1">
                <a:latin typeface="Times New Roman" pitchFamily="18" charset="0"/>
              </a:rPr>
              <a:t>bc</a:t>
            </a:r>
            <a:r>
              <a:rPr lang="en-US" altLang="ko-KR" sz="2000" b="0">
                <a:latin typeface="Arial" charset="0"/>
              </a:rPr>
              <a:t> is not.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2196</TotalTime>
  <Words>1292</Words>
  <Application>Microsoft Office PowerPoint</Application>
  <PresentationFormat>화면 슬라이드 쇼(4:3)</PresentationFormat>
  <Paragraphs>488</Paragraphs>
  <Slides>24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24</vt:i4>
      </vt:variant>
    </vt:vector>
  </HeadingPairs>
  <TitlesOfParts>
    <vt:vector size="35" baseType="lpstr">
      <vt:lpstr>Adobe Fan Heiti Std B</vt:lpstr>
      <vt:lpstr>굴림</vt:lpstr>
      <vt:lpstr>Arial</vt:lpstr>
      <vt:lpstr>Arial Narrow</vt:lpstr>
      <vt:lpstr>Cambria Math</vt:lpstr>
      <vt:lpstr>Consolas</vt:lpstr>
      <vt:lpstr>Symbol</vt:lpstr>
      <vt:lpstr>Times New Roman</vt:lpstr>
      <vt:lpstr>기본 디자인</vt:lpstr>
      <vt:lpstr>Equation</vt:lpstr>
      <vt:lpstr>Microsoft Equation 3.0</vt:lpstr>
      <vt:lpstr>PowerPoint 프레젠테이션</vt:lpstr>
      <vt:lpstr>PowerPoint 프레젠테이션</vt:lpstr>
      <vt:lpstr>PowerPoint 프레젠테이션</vt:lpstr>
      <vt:lpstr>6.1 Determination of Prime Implicants</vt:lpstr>
      <vt:lpstr>6.1 Determination of Prime Implicants</vt:lpstr>
      <vt:lpstr>PowerPoint 프레젠테이션</vt:lpstr>
      <vt:lpstr>6.1 Determination of Prime Implicants</vt:lpstr>
      <vt:lpstr>6.1 Determination of Prime Implicants</vt:lpstr>
      <vt:lpstr>6.1 Determination of Prime Implicants</vt:lpstr>
      <vt:lpstr>6.1 Determination of Prime Implicants</vt:lpstr>
      <vt:lpstr>6.2 The Prime Implicant Chart</vt:lpstr>
      <vt:lpstr>6.2 The Prime Implicant Chart</vt:lpstr>
      <vt:lpstr>6.2 The Prime Implicant Chart</vt:lpstr>
      <vt:lpstr>6.2 The Prime Implicant Chart</vt:lpstr>
      <vt:lpstr>6.2 The Prime Implicant Chart</vt:lpstr>
      <vt:lpstr>6.2 The Prime Implicant Chart</vt:lpstr>
      <vt:lpstr>6.2 The Prime Implicant Chart</vt:lpstr>
      <vt:lpstr>6.3 Petrick’s Method </vt:lpstr>
      <vt:lpstr>PowerPoint 프레젠테이션</vt:lpstr>
      <vt:lpstr>6.4 Simplification of Incompletely Specified Functions</vt:lpstr>
      <vt:lpstr>6.4 Simplification of Incompletely Specified Functions</vt:lpstr>
      <vt:lpstr>6.5 Simplification Using Map-Entered Variables</vt:lpstr>
      <vt:lpstr>6.5 Simplification Using Map-Entered Variables</vt:lpstr>
      <vt:lpstr>6.5 Simplification Using Map-Entered Variables</vt:lpstr>
    </vt:vector>
  </TitlesOfParts>
  <Company>Inje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</dc:title>
  <dc:creator>Jongman Cho</dc:creator>
  <cp:lastModifiedBy>Jongman Cho</cp:lastModifiedBy>
  <cp:revision>169</cp:revision>
  <dcterms:created xsi:type="dcterms:W3CDTF">2003-08-14T08:31:30Z</dcterms:created>
  <dcterms:modified xsi:type="dcterms:W3CDTF">2016-04-01T05:52:04Z</dcterms:modified>
</cp:coreProperties>
</file>