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6" r:id="rId3"/>
    <p:sldId id="323" r:id="rId4"/>
    <p:sldId id="324" r:id="rId5"/>
    <p:sldId id="325" r:id="rId6"/>
    <p:sldId id="287" r:id="rId7"/>
    <p:sldId id="294" r:id="rId8"/>
    <p:sldId id="295" r:id="rId9"/>
    <p:sldId id="288" r:id="rId10"/>
    <p:sldId id="300" r:id="rId11"/>
    <p:sldId id="296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89" r:id="rId21"/>
    <p:sldId id="309" r:id="rId22"/>
    <p:sldId id="310" r:id="rId23"/>
    <p:sldId id="326" r:id="rId24"/>
    <p:sldId id="311" r:id="rId25"/>
    <p:sldId id="312" r:id="rId26"/>
    <p:sldId id="290" r:id="rId27"/>
    <p:sldId id="328" r:id="rId28"/>
    <p:sldId id="313" r:id="rId29"/>
    <p:sldId id="314" r:id="rId30"/>
    <p:sldId id="329" r:id="rId31"/>
    <p:sldId id="333" r:id="rId32"/>
    <p:sldId id="315" r:id="rId33"/>
    <p:sldId id="337" r:id="rId34"/>
    <p:sldId id="338" r:id="rId35"/>
    <p:sldId id="316" r:id="rId36"/>
    <p:sldId id="317" r:id="rId37"/>
    <p:sldId id="291" r:id="rId38"/>
    <p:sldId id="318" r:id="rId39"/>
    <p:sldId id="319" r:id="rId40"/>
    <p:sldId id="320" r:id="rId41"/>
    <p:sldId id="292" r:id="rId42"/>
    <p:sldId id="321" r:id="rId43"/>
    <p:sldId id="293" r:id="rId44"/>
    <p:sldId id="322" r:id="rId45"/>
    <p:sldId id="339" r:id="rId4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7"/>
    </p:embeddedFont>
    <p:embeddedFont>
      <p:font typeface="Arial Narrow" panose="020B0606020202030204" pitchFamily="34" charset="0"/>
      <p:regular r:id="rId48"/>
      <p:bold r:id="rId49"/>
      <p:italic r:id="rId50"/>
      <p:boldItalic r:id="rId5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DF0AE"/>
    <a:srgbClr val="FFE89F"/>
    <a:srgbClr val="99FF99"/>
    <a:srgbClr val="66FF66"/>
    <a:srgbClr val="66FF33"/>
    <a:srgbClr val="008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6763" autoAdjust="0"/>
  </p:normalViewPr>
  <p:slideViewPr>
    <p:cSldViewPr showGuides="1">
      <p:cViewPr varScale="1">
        <p:scale>
          <a:sx n="159" d="100"/>
          <a:sy n="159" d="100"/>
        </p:scale>
        <p:origin x="185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C99B-EB43-4C05-843E-607C75D6BC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086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A51AB-707C-4C78-9E1A-F6D3DFE342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457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1DDB-9661-4E39-B2AE-2808E9B068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361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8C1D-EC88-4CDF-B935-7E287CAD9D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95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F18-A862-4FDB-B429-0931E42B92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022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0BB1-FA0F-49A2-B805-333EA6E66E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44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7D86-B635-4F2F-940D-6A256AC1CC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566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5F07-5268-4AF2-8A74-6A8BE90787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517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804AF-5B46-46FF-862C-BC4D2A11A4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7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15EB-F9C9-42C1-8F05-6CB13FDD04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79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2459C-6957-43B1-9587-9C5750132D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396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C8FE0779-5AF6-4EDB-97DD-1FB995CCF3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58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95288" y="0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33CC"/>
                </a:solidFill>
              </a:rPr>
              <a:t>UNIT 5</a:t>
            </a:r>
            <a:r>
              <a:rPr lang="en-US" altLang="ko-KR" sz="4000">
                <a:solidFill>
                  <a:srgbClr val="EC8C00"/>
                </a:solidFill>
              </a:rPr>
              <a:t/>
            </a:r>
            <a:br>
              <a:rPr lang="en-US" altLang="ko-KR" sz="4000">
                <a:solidFill>
                  <a:srgbClr val="EC8C00"/>
                </a:solidFill>
              </a:rPr>
            </a:br>
            <a:r>
              <a:rPr lang="en-US" altLang="ko-KR" sz="4000">
                <a:solidFill>
                  <a:srgbClr val="2B2BAD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4000">
                <a:solidFill>
                  <a:srgbClr val="2B2BAD"/>
                </a:solidFill>
                <a:latin typeface="Arial Narrow" panose="020B0606020202030204" pitchFamily="34" charset="0"/>
              </a:rPr>
            </a:br>
            <a:r>
              <a:rPr lang="en-US" altLang="ko-KR" sz="4000">
                <a:solidFill>
                  <a:srgbClr val="CC0000"/>
                </a:solidFill>
              </a:rPr>
              <a:t>KARNAUGH MAPS</a:t>
            </a:r>
          </a:p>
        </p:txBody>
      </p:sp>
      <p:pic>
        <p:nvPicPr>
          <p:cNvPr id="2051" name="Picture 7" descr="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400425" y="2832100"/>
            <a:ext cx="4935538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latinLnBrk="1"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	Objectives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	Study Guide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5.1	Minimum Forms of Switching Functions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5.2	Two- and Three-Variable Karnaugh Maps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5.3	Four-Variable Karnaugh Maps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5.4	Determination of Minimum Expressions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5.5	Five-Variable Karnaugh Maps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5.6	Other Uses of Karnaugh Maps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5.7	Other Forms of Karnaugh Maps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	Programmed Exercises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	Problems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pic>
        <p:nvPicPr>
          <p:cNvPr id="11267" name="Picture 3" descr="roth+f05-01b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924175"/>
            <a:ext cx="6438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5261" name="Group 29"/>
          <p:cNvGraphicFramePr>
            <a:graphicFrameLocks noGrp="1"/>
          </p:cNvGraphicFramePr>
          <p:nvPr/>
        </p:nvGraphicFramePr>
        <p:xfrm>
          <a:off x="457200" y="2971800"/>
          <a:ext cx="1512888" cy="1663700"/>
        </p:xfrm>
        <a:graphic>
          <a:graphicData uri="http://schemas.openxmlformats.org/drawingml/2006/table">
            <a:tbl>
              <a:tblPr/>
              <a:tblGrid>
                <a:gridCol w="757238"/>
                <a:gridCol w="75565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 B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5" name="Text Box 27"/>
          <p:cNvSpPr txBox="1">
            <a:spLocks noChangeArrowheads="1"/>
          </p:cNvSpPr>
          <p:nvPr/>
        </p:nvSpPr>
        <p:spPr bwMode="auto">
          <a:xfrm>
            <a:off x="304800" y="1600200"/>
            <a:ext cx="82280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Example: Truth table and Karnaugh map for a </a:t>
            </a:r>
            <a:r>
              <a:rPr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two-variable</a:t>
            </a:r>
            <a:r>
              <a:rPr lang="en-US" altLang="ko-KR"/>
              <a:t> function</a:t>
            </a:r>
            <a:endParaRPr lang="en-US" altLang="ko-KR" b="1" i="1">
              <a:latin typeface="Times New Roman" panose="02020603050405020304" pitchFamily="18" charset="0"/>
            </a:endParaRPr>
          </a:p>
        </p:txBody>
      </p:sp>
      <p:sp>
        <p:nvSpPr>
          <p:cNvPr id="11276" name="Text Box 28"/>
          <p:cNvSpPr txBox="1">
            <a:spLocks noChangeArrowheads="1"/>
          </p:cNvSpPr>
          <p:nvPr/>
        </p:nvSpPr>
        <p:spPr bwMode="auto">
          <a:xfrm>
            <a:off x="990600" y="469265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>
                <a:latin typeface="Times New Roman" panose="02020603050405020304" pitchFamily="18" charset="0"/>
              </a:rPr>
              <a:t>(a)</a:t>
            </a:r>
          </a:p>
        </p:txBody>
      </p:sp>
      <p:grpSp>
        <p:nvGrpSpPr>
          <p:cNvPr id="95274" name="Group 42"/>
          <p:cNvGrpSpPr>
            <a:grpSpLocks/>
          </p:cNvGrpSpPr>
          <p:nvPr/>
        </p:nvGrpSpPr>
        <p:grpSpPr bwMode="auto">
          <a:xfrm>
            <a:off x="539750" y="3357563"/>
            <a:ext cx="5026025" cy="542925"/>
            <a:chOff x="340" y="2115"/>
            <a:chExt cx="3166" cy="342"/>
          </a:xfrm>
        </p:grpSpPr>
        <p:sp>
          <p:nvSpPr>
            <p:cNvPr id="11287" name="Rectangle 30"/>
            <p:cNvSpPr>
              <a:spLocks noChangeArrowheads="1"/>
            </p:cNvSpPr>
            <p:nvPr/>
          </p:nvSpPr>
          <p:spPr bwMode="auto">
            <a:xfrm>
              <a:off x="340" y="2185"/>
              <a:ext cx="816" cy="136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88" name="Rectangle 32"/>
            <p:cNvSpPr>
              <a:spLocks noChangeArrowheads="1"/>
            </p:cNvSpPr>
            <p:nvPr/>
          </p:nvSpPr>
          <p:spPr bwMode="auto">
            <a:xfrm>
              <a:off x="1731" y="2115"/>
              <a:ext cx="318" cy="317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89" name="Rectangle 34"/>
            <p:cNvSpPr>
              <a:spLocks noChangeArrowheads="1"/>
            </p:cNvSpPr>
            <p:nvPr/>
          </p:nvSpPr>
          <p:spPr bwMode="auto">
            <a:xfrm>
              <a:off x="3188" y="2115"/>
              <a:ext cx="318" cy="317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90" name="Rectangle 37"/>
            <p:cNvSpPr>
              <a:spLocks noChangeArrowheads="1"/>
            </p:cNvSpPr>
            <p:nvPr/>
          </p:nvSpPr>
          <p:spPr bwMode="auto">
            <a:xfrm>
              <a:off x="2794" y="2321"/>
              <a:ext cx="227" cy="136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95275" name="Group 43"/>
          <p:cNvGrpSpPr>
            <a:grpSpLocks/>
          </p:cNvGrpSpPr>
          <p:nvPr/>
        </p:nvGrpSpPr>
        <p:grpSpPr bwMode="auto">
          <a:xfrm>
            <a:off x="539750" y="3757613"/>
            <a:ext cx="5024438" cy="655637"/>
            <a:chOff x="340" y="2367"/>
            <a:chExt cx="3165" cy="413"/>
          </a:xfrm>
        </p:grpSpPr>
        <p:sp>
          <p:nvSpPr>
            <p:cNvPr id="11283" name="Rectangle 31"/>
            <p:cNvSpPr>
              <a:spLocks noChangeArrowheads="1"/>
            </p:cNvSpPr>
            <p:nvPr/>
          </p:nvSpPr>
          <p:spPr bwMode="auto">
            <a:xfrm>
              <a:off x="340" y="2367"/>
              <a:ext cx="816" cy="136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84" name="Rectangle 33"/>
            <p:cNvSpPr>
              <a:spLocks noChangeArrowheads="1"/>
            </p:cNvSpPr>
            <p:nvPr/>
          </p:nvSpPr>
          <p:spPr bwMode="auto">
            <a:xfrm>
              <a:off x="1731" y="2432"/>
              <a:ext cx="317" cy="318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85" name="Rectangle 36"/>
            <p:cNvSpPr>
              <a:spLocks noChangeArrowheads="1"/>
            </p:cNvSpPr>
            <p:nvPr/>
          </p:nvSpPr>
          <p:spPr bwMode="auto">
            <a:xfrm>
              <a:off x="3188" y="2432"/>
              <a:ext cx="317" cy="318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86" name="Rectangle 38"/>
            <p:cNvSpPr>
              <a:spLocks noChangeArrowheads="1"/>
            </p:cNvSpPr>
            <p:nvPr/>
          </p:nvSpPr>
          <p:spPr bwMode="auto">
            <a:xfrm>
              <a:off x="2820" y="2644"/>
              <a:ext cx="226" cy="136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95276" name="Group 44"/>
          <p:cNvGrpSpPr>
            <a:grpSpLocks/>
          </p:cNvGrpSpPr>
          <p:nvPr/>
        </p:nvGrpSpPr>
        <p:grpSpPr bwMode="auto">
          <a:xfrm>
            <a:off x="6284913" y="3357563"/>
            <a:ext cx="2232025" cy="1327150"/>
            <a:chOff x="3959" y="2115"/>
            <a:chExt cx="1406" cy="836"/>
          </a:xfrm>
        </p:grpSpPr>
        <p:sp>
          <p:nvSpPr>
            <p:cNvPr id="11280" name="Rectangle 39"/>
            <p:cNvSpPr>
              <a:spLocks noChangeArrowheads="1"/>
            </p:cNvSpPr>
            <p:nvPr/>
          </p:nvSpPr>
          <p:spPr bwMode="auto">
            <a:xfrm>
              <a:off x="4860" y="2115"/>
              <a:ext cx="318" cy="635"/>
            </a:xfrm>
            <a:prstGeom prst="rect">
              <a:avLst/>
            </a:prstGeom>
            <a:solidFill>
              <a:srgbClr val="00FF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81" name="Rectangle 40"/>
            <p:cNvSpPr>
              <a:spLocks noChangeArrowheads="1"/>
            </p:cNvSpPr>
            <p:nvPr/>
          </p:nvSpPr>
          <p:spPr bwMode="auto">
            <a:xfrm>
              <a:off x="3959" y="2306"/>
              <a:ext cx="771" cy="182"/>
            </a:xfrm>
            <a:prstGeom prst="rect">
              <a:avLst/>
            </a:prstGeom>
            <a:solidFill>
              <a:srgbClr val="00FF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282" name="Rectangle 41"/>
            <p:cNvSpPr>
              <a:spLocks noChangeArrowheads="1"/>
            </p:cNvSpPr>
            <p:nvPr/>
          </p:nvSpPr>
          <p:spPr bwMode="auto">
            <a:xfrm>
              <a:off x="4979" y="2815"/>
              <a:ext cx="386" cy="136"/>
            </a:xfrm>
            <a:prstGeom prst="rect">
              <a:avLst/>
            </a:prstGeom>
            <a:solidFill>
              <a:srgbClr val="00FF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pic>
        <p:nvPicPr>
          <p:cNvPr id="12291" name="Picture 3" descr="roth+f05-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48006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1176" name="Group 40"/>
          <p:cNvGraphicFramePr>
            <a:graphicFrameLocks noGrp="1"/>
          </p:cNvGraphicFramePr>
          <p:nvPr/>
        </p:nvGraphicFramePr>
        <p:xfrm>
          <a:off x="1066800" y="2667000"/>
          <a:ext cx="2136775" cy="3035776"/>
        </p:xfrm>
        <a:graphic>
          <a:graphicData uri="http://schemas.openxmlformats.org/drawingml/2006/table">
            <a:tbl>
              <a:tblPr/>
              <a:tblGrid>
                <a:gridCol w="1068388"/>
                <a:gridCol w="1068387"/>
              </a:tblGrid>
              <a:tr h="365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 B  C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9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1  1  1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9" name="Text Box 38"/>
          <p:cNvSpPr txBox="1">
            <a:spLocks noChangeArrowheads="1"/>
          </p:cNvSpPr>
          <p:nvPr/>
        </p:nvSpPr>
        <p:spPr bwMode="auto">
          <a:xfrm>
            <a:off x="1905000" y="5729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Times New Roman" panose="02020603050405020304" pitchFamily="18" charset="0"/>
              </a:rPr>
              <a:t>(a)</a:t>
            </a:r>
          </a:p>
        </p:txBody>
      </p:sp>
      <p:sp>
        <p:nvSpPr>
          <p:cNvPr id="12300" name="Text Box 42"/>
          <p:cNvSpPr txBox="1">
            <a:spLocks noChangeArrowheads="1"/>
          </p:cNvSpPr>
          <p:nvPr/>
        </p:nvSpPr>
        <p:spPr bwMode="auto">
          <a:xfrm>
            <a:off x="304800" y="1600200"/>
            <a:ext cx="82280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Example: Truth table and Karnaugh map for a </a:t>
            </a:r>
            <a:r>
              <a:rPr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three-variable</a:t>
            </a:r>
            <a:r>
              <a:rPr lang="en-US" altLang="ko-KR"/>
              <a:t> function</a:t>
            </a:r>
            <a:endParaRPr lang="en-US" altLang="ko-KR" b="1" i="1">
              <a:latin typeface="Times New Roman" panose="02020603050405020304" pitchFamily="18" charset="0"/>
            </a:endParaRPr>
          </a:p>
        </p:txBody>
      </p:sp>
      <p:grpSp>
        <p:nvGrpSpPr>
          <p:cNvPr id="91188" name="Group 52"/>
          <p:cNvGrpSpPr>
            <a:grpSpLocks/>
          </p:cNvGrpSpPr>
          <p:nvPr/>
        </p:nvGrpSpPr>
        <p:grpSpPr bwMode="auto">
          <a:xfrm>
            <a:off x="1116013" y="3773488"/>
            <a:ext cx="5232400" cy="1720850"/>
            <a:chOff x="703" y="2377"/>
            <a:chExt cx="3296" cy="1084"/>
          </a:xfrm>
        </p:grpSpPr>
        <p:sp>
          <p:nvSpPr>
            <p:cNvPr id="12311" name="Rectangle 43"/>
            <p:cNvSpPr>
              <a:spLocks noChangeArrowheads="1"/>
            </p:cNvSpPr>
            <p:nvPr/>
          </p:nvSpPr>
          <p:spPr bwMode="auto">
            <a:xfrm>
              <a:off x="703" y="2377"/>
              <a:ext cx="1134" cy="135"/>
            </a:xfrm>
            <a:prstGeom prst="rect">
              <a:avLst/>
            </a:prstGeom>
            <a:solidFill>
              <a:srgbClr val="66FF33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2312" name="Rectangle 47"/>
            <p:cNvSpPr>
              <a:spLocks noChangeArrowheads="1"/>
            </p:cNvSpPr>
            <p:nvPr/>
          </p:nvSpPr>
          <p:spPr bwMode="auto">
            <a:xfrm>
              <a:off x="3636" y="3098"/>
              <a:ext cx="363" cy="363"/>
            </a:xfrm>
            <a:prstGeom prst="rect">
              <a:avLst/>
            </a:prstGeom>
            <a:solidFill>
              <a:srgbClr val="66FF33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91189" name="Group 53"/>
          <p:cNvGrpSpPr>
            <a:grpSpLocks/>
          </p:cNvGrpSpPr>
          <p:nvPr/>
        </p:nvGrpSpPr>
        <p:grpSpPr bwMode="auto">
          <a:xfrm>
            <a:off x="1116013" y="4094163"/>
            <a:ext cx="5232400" cy="790575"/>
            <a:chOff x="703" y="2579"/>
            <a:chExt cx="3296" cy="498"/>
          </a:xfrm>
        </p:grpSpPr>
        <p:sp>
          <p:nvSpPr>
            <p:cNvPr id="12309" name="Rectangle 44"/>
            <p:cNvSpPr>
              <a:spLocks noChangeArrowheads="1"/>
            </p:cNvSpPr>
            <p:nvPr/>
          </p:nvSpPr>
          <p:spPr bwMode="auto">
            <a:xfrm>
              <a:off x="3636" y="2714"/>
              <a:ext cx="363" cy="363"/>
            </a:xfrm>
            <a:prstGeom prst="rect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2310" name="Rectangle 48"/>
            <p:cNvSpPr>
              <a:spLocks noChangeArrowheads="1"/>
            </p:cNvSpPr>
            <p:nvPr/>
          </p:nvSpPr>
          <p:spPr bwMode="auto">
            <a:xfrm>
              <a:off x="703" y="2579"/>
              <a:ext cx="1134" cy="156"/>
            </a:xfrm>
            <a:prstGeom prst="rect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91190" name="Group 54"/>
          <p:cNvGrpSpPr>
            <a:grpSpLocks/>
          </p:cNvGrpSpPr>
          <p:nvPr/>
        </p:nvGrpSpPr>
        <p:grpSpPr bwMode="auto">
          <a:xfrm>
            <a:off x="1116013" y="3100388"/>
            <a:ext cx="5880100" cy="1552575"/>
            <a:chOff x="703" y="1953"/>
            <a:chExt cx="3704" cy="978"/>
          </a:xfrm>
        </p:grpSpPr>
        <p:sp>
          <p:nvSpPr>
            <p:cNvPr id="12307" name="Rectangle 45"/>
            <p:cNvSpPr>
              <a:spLocks noChangeArrowheads="1"/>
            </p:cNvSpPr>
            <p:nvPr/>
          </p:nvSpPr>
          <p:spPr bwMode="auto">
            <a:xfrm>
              <a:off x="703" y="2795"/>
              <a:ext cx="1134" cy="136"/>
            </a:xfrm>
            <a:prstGeom prst="rect">
              <a:avLst/>
            </a:prstGeom>
            <a:solidFill>
              <a:srgbClr val="FF00FF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2308" name="Rectangle 50"/>
            <p:cNvSpPr>
              <a:spLocks noChangeArrowheads="1"/>
            </p:cNvSpPr>
            <p:nvPr/>
          </p:nvSpPr>
          <p:spPr bwMode="auto">
            <a:xfrm>
              <a:off x="4004" y="1953"/>
              <a:ext cx="403" cy="363"/>
            </a:xfrm>
            <a:prstGeom prst="rect">
              <a:avLst/>
            </a:prstGeom>
            <a:solidFill>
              <a:srgbClr val="FF00FF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91191" name="Group 55"/>
          <p:cNvGrpSpPr>
            <a:grpSpLocks/>
          </p:cNvGrpSpPr>
          <p:nvPr/>
        </p:nvGrpSpPr>
        <p:grpSpPr bwMode="auto">
          <a:xfrm>
            <a:off x="1116013" y="4916488"/>
            <a:ext cx="5840412" cy="576262"/>
            <a:chOff x="703" y="3097"/>
            <a:chExt cx="3679" cy="363"/>
          </a:xfrm>
        </p:grpSpPr>
        <p:sp>
          <p:nvSpPr>
            <p:cNvPr id="12305" name="Rectangle 46"/>
            <p:cNvSpPr>
              <a:spLocks noChangeArrowheads="1"/>
            </p:cNvSpPr>
            <p:nvPr/>
          </p:nvSpPr>
          <p:spPr bwMode="auto">
            <a:xfrm>
              <a:off x="703" y="3214"/>
              <a:ext cx="1134" cy="135"/>
            </a:xfrm>
            <a:prstGeom prst="rect">
              <a:avLst/>
            </a:prstGeom>
            <a:solidFill>
              <a:srgbClr val="00CCFF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2306" name="Rectangle 51"/>
            <p:cNvSpPr>
              <a:spLocks noChangeArrowheads="1"/>
            </p:cNvSpPr>
            <p:nvPr/>
          </p:nvSpPr>
          <p:spPr bwMode="auto">
            <a:xfrm>
              <a:off x="4019" y="3097"/>
              <a:ext cx="363" cy="363"/>
            </a:xfrm>
            <a:prstGeom prst="rect">
              <a:avLst/>
            </a:prstGeom>
            <a:solidFill>
              <a:srgbClr val="00CCFF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pic>
        <p:nvPicPr>
          <p:cNvPr id="13315" name="Picture 19" descr="roth+f05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51816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250825" y="1341438"/>
            <a:ext cx="7543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 Location of minterms on a three-variable Karnaugh map</a:t>
            </a:r>
          </a:p>
        </p:txBody>
      </p:sp>
      <p:grpSp>
        <p:nvGrpSpPr>
          <p:cNvPr id="13317" name="Group 24"/>
          <p:cNvGrpSpPr>
            <a:grpSpLocks/>
          </p:cNvGrpSpPr>
          <p:nvPr/>
        </p:nvGrpSpPr>
        <p:grpSpPr bwMode="auto">
          <a:xfrm>
            <a:off x="539750" y="1844675"/>
            <a:ext cx="7543800" cy="762000"/>
            <a:chOff x="340" y="1162"/>
            <a:chExt cx="4752" cy="480"/>
          </a:xfrm>
        </p:grpSpPr>
        <p:sp>
          <p:nvSpPr>
            <p:cNvPr id="13318" name="Text Box 21"/>
            <p:cNvSpPr txBox="1">
              <a:spLocks noChangeArrowheads="1"/>
            </p:cNvSpPr>
            <p:nvPr/>
          </p:nvSpPr>
          <p:spPr bwMode="auto">
            <a:xfrm>
              <a:off x="340" y="1162"/>
              <a:ext cx="4752" cy="480"/>
            </a:xfrm>
            <a:prstGeom prst="rect">
              <a:avLst/>
            </a:prstGeom>
            <a:solidFill>
              <a:srgbClr val="EDF0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ko-KR"/>
                <a:t> Minterms in adjacent squares differ in only </a:t>
              </a:r>
              <a:r>
                <a:rPr lang="en-US" altLang="ko-KR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one</a:t>
              </a:r>
              <a:r>
                <a:rPr lang="en-US" altLang="ko-KR"/>
                <a:t> variable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ko-KR"/>
                <a:t> Can be combined using the theorem </a:t>
              </a:r>
            </a:p>
          </p:txBody>
        </p:sp>
        <p:graphicFrame>
          <p:nvGraphicFramePr>
            <p:cNvPr id="13319" name="Object 22"/>
            <p:cNvGraphicFramePr>
              <a:graphicFrameLocks noChangeAspect="1"/>
            </p:cNvGraphicFramePr>
            <p:nvPr/>
          </p:nvGraphicFramePr>
          <p:xfrm>
            <a:off x="3107" y="1434"/>
            <a:ext cx="953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Equation" r:id="rId4" imgW="863225" imgH="165028" progId="Equation.3">
                    <p:embed/>
                  </p:oleObj>
                </mc:Choice>
                <mc:Fallback>
                  <p:oleObj name="Equation" r:id="rId4" imgW="863225" imgH="165028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1434"/>
                          <a:ext cx="953" cy="182"/>
                        </a:xfrm>
                        <a:prstGeom prst="rect">
                          <a:avLst/>
                        </a:prstGeom>
                        <a:solidFill>
                          <a:srgbClr val="66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4051300" y="4797425"/>
          <a:ext cx="3333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3" imgW="1739900" imgH="457200" progId="Equation.3">
                  <p:embed/>
                </p:oleObj>
              </mc:Choice>
              <mc:Fallback>
                <p:oleObj name="Equation" r:id="rId3" imgW="17399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797425"/>
                        <a:ext cx="3333750" cy="876300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539750" y="1916113"/>
            <a:ext cx="8515350" cy="450850"/>
            <a:chOff x="192" y="940"/>
            <a:chExt cx="5364" cy="284"/>
          </a:xfrm>
        </p:grpSpPr>
        <p:sp>
          <p:nvSpPr>
            <p:cNvPr id="14352" name="Text Box 4"/>
            <p:cNvSpPr txBox="1">
              <a:spLocks noChangeArrowheads="1"/>
            </p:cNvSpPr>
            <p:nvPr/>
          </p:nvSpPr>
          <p:spPr bwMode="auto">
            <a:xfrm>
              <a:off x="192" y="960"/>
              <a:ext cx="5364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1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0" lang="en-US" altLang="ko-KR">
                  <a:solidFill>
                    <a:schemeClr val="tx2"/>
                  </a:solidFill>
                </a:rPr>
                <a:t>Karnaugh Map of</a:t>
              </a:r>
            </a:p>
          </p:txBody>
        </p:sp>
        <p:graphicFrame>
          <p:nvGraphicFramePr>
            <p:cNvPr id="14353" name="Object 8"/>
            <p:cNvGraphicFramePr>
              <a:graphicFrameLocks noChangeAspect="1"/>
            </p:cNvGraphicFramePr>
            <p:nvPr/>
          </p:nvGraphicFramePr>
          <p:xfrm>
            <a:off x="1575" y="940"/>
            <a:ext cx="3856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" name="Equation" r:id="rId5" imgW="3467100" imgH="254000" progId="Equation.3">
                    <p:embed/>
                  </p:oleObj>
                </mc:Choice>
                <mc:Fallback>
                  <p:oleObj name="Equation" r:id="rId5" imgW="3467100" imgH="2540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5" y="940"/>
                          <a:ext cx="3856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419475" y="3140075"/>
            <a:ext cx="3240088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Plot of minterm: mark </a:t>
            </a:r>
            <a:r>
              <a:rPr kumimoji="0"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3419475" y="3789363"/>
            <a:ext cx="3240088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Plot of maxterm: mark </a:t>
            </a:r>
            <a:r>
              <a:rPr kumimoji="0"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14343" name="Group 25"/>
          <p:cNvGrpSpPr>
            <a:grpSpLocks/>
          </p:cNvGrpSpPr>
          <p:nvPr/>
        </p:nvGrpSpPr>
        <p:grpSpPr bwMode="auto">
          <a:xfrm>
            <a:off x="990600" y="2590800"/>
            <a:ext cx="1887538" cy="3198813"/>
            <a:chOff x="624" y="1632"/>
            <a:chExt cx="1189" cy="2015"/>
          </a:xfrm>
        </p:grpSpPr>
        <p:pic>
          <p:nvPicPr>
            <p:cNvPr id="14345" name="Picture 3" descr="roth+f05-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632"/>
              <a:ext cx="1189" cy="2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6" name="Rectangle 14"/>
            <p:cNvSpPr>
              <a:spLocks noChangeArrowheads="1"/>
            </p:cNvSpPr>
            <p:nvPr/>
          </p:nvSpPr>
          <p:spPr bwMode="auto">
            <a:xfrm>
              <a:off x="975" y="2397"/>
              <a:ext cx="408" cy="408"/>
            </a:xfrm>
            <a:prstGeom prst="rect">
              <a:avLst/>
            </a:prstGeom>
            <a:solidFill>
              <a:srgbClr val="00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47" name="Rectangle 18"/>
            <p:cNvSpPr>
              <a:spLocks noChangeArrowheads="1"/>
            </p:cNvSpPr>
            <p:nvPr/>
          </p:nvSpPr>
          <p:spPr bwMode="auto">
            <a:xfrm>
              <a:off x="975" y="2810"/>
              <a:ext cx="408" cy="408"/>
            </a:xfrm>
            <a:prstGeom prst="rect">
              <a:avLst/>
            </a:prstGeom>
            <a:solidFill>
              <a:srgbClr val="00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1389" y="2397"/>
              <a:ext cx="408" cy="408"/>
            </a:xfrm>
            <a:prstGeom prst="rect">
              <a:avLst/>
            </a:prstGeom>
            <a:solidFill>
              <a:srgbClr val="00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49" name="Rectangle 20"/>
            <p:cNvSpPr>
              <a:spLocks noChangeArrowheads="1"/>
            </p:cNvSpPr>
            <p:nvPr/>
          </p:nvSpPr>
          <p:spPr bwMode="auto">
            <a:xfrm>
              <a:off x="980" y="1979"/>
              <a:ext cx="816" cy="408"/>
            </a:xfrm>
            <a:prstGeom prst="rect">
              <a:avLst/>
            </a:prstGeom>
            <a:solidFill>
              <a:srgbClr val="FF00FF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50" name="Rectangle 21"/>
            <p:cNvSpPr>
              <a:spLocks noChangeArrowheads="1"/>
            </p:cNvSpPr>
            <p:nvPr/>
          </p:nvSpPr>
          <p:spPr bwMode="auto">
            <a:xfrm>
              <a:off x="1393" y="2815"/>
              <a:ext cx="408" cy="408"/>
            </a:xfrm>
            <a:prstGeom prst="rect">
              <a:avLst/>
            </a:prstGeom>
            <a:solidFill>
              <a:srgbClr val="FF00FF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51" name="Rectangle 23"/>
            <p:cNvSpPr>
              <a:spLocks noChangeArrowheads="1"/>
            </p:cNvSpPr>
            <p:nvPr/>
          </p:nvSpPr>
          <p:spPr bwMode="auto">
            <a:xfrm>
              <a:off x="975" y="3229"/>
              <a:ext cx="831" cy="408"/>
            </a:xfrm>
            <a:prstGeom prst="rect">
              <a:avLst/>
            </a:prstGeom>
            <a:solidFill>
              <a:srgbClr val="FF00FF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107950" y="1412875"/>
            <a:ext cx="38877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Plot of minterms and maxterms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pic>
        <p:nvPicPr>
          <p:cNvPr id="15363" name="Picture 1027" descr="roth+f05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9154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304800" y="1600200"/>
            <a:ext cx="6283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 Karnaugh maps for </a:t>
            </a:r>
            <a:r>
              <a:rPr kumimoji="0"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non-minterm</a:t>
            </a:r>
            <a:r>
              <a:rPr kumimoji="0" lang="en-US" altLang="ko-KR">
                <a:solidFill>
                  <a:schemeClr val="tx2"/>
                </a:solidFill>
              </a:rPr>
              <a:t> product terms</a:t>
            </a:r>
          </a:p>
        </p:txBody>
      </p:sp>
      <p:sp>
        <p:nvSpPr>
          <p:cNvPr id="15365" name="Text Box 1030"/>
          <p:cNvSpPr txBox="1">
            <a:spLocks noChangeArrowheads="1"/>
          </p:cNvSpPr>
          <p:nvPr/>
        </p:nvSpPr>
        <p:spPr bwMode="auto">
          <a:xfrm>
            <a:off x="1979613" y="5876925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term </a:t>
            </a:r>
            <a:r>
              <a:rPr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6" name="Text Box 1032"/>
          <p:cNvSpPr txBox="1">
            <a:spLocks noChangeArrowheads="1"/>
          </p:cNvSpPr>
          <p:nvPr/>
        </p:nvSpPr>
        <p:spPr bwMode="auto">
          <a:xfrm>
            <a:off x="4284663" y="5876925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term </a:t>
            </a:r>
            <a:r>
              <a:rPr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bc’</a:t>
            </a:r>
          </a:p>
        </p:txBody>
      </p:sp>
      <p:sp>
        <p:nvSpPr>
          <p:cNvPr id="15367" name="Text Box 1033"/>
          <p:cNvSpPr txBox="1">
            <a:spLocks noChangeArrowheads="1"/>
          </p:cNvSpPr>
          <p:nvPr/>
        </p:nvSpPr>
        <p:spPr bwMode="auto">
          <a:xfrm>
            <a:off x="6659563" y="5876925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term </a:t>
            </a:r>
            <a:r>
              <a:rPr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ac’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pic>
        <p:nvPicPr>
          <p:cNvPr id="16387" name="Picture 5" descr="roth+u05-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4676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1403350" y="2133600"/>
          <a:ext cx="28956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4" imgW="1511300" imgH="203200" progId="Equation.3">
                  <p:embed/>
                </p:oleObj>
              </mc:Choice>
              <mc:Fallback>
                <p:oleObj name="Equation" r:id="rId4" imgW="15113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33600"/>
                        <a:ext cx="2895600" cy="388938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6283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 Karnaugh maps for </a:t>
            </a:r>
            <a:r>
              <a:rPr kumimoji="0"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non-minterm</a:t>
            </a:r>
            <a:r>
              <a:rPr kumimoji="0" lang="en-US" altLang="ko-KR">
                <a:solidFill>
                  <a:schemeClr val="tx2"/>
                </a:solidFill>
              </a:rPr>
              <a:t> product terms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835150" y="3284538"/>
            <a:ext cx="504825" cy="288925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7340600" y="5381625"/>
            <a:ext cx="719138" cy="719138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1851025" y="4365625"/>
            <a:ext cx="360363" cy="288925"/>
          </a:xfrm>
          <a:prstGeom prst="rect">
            <a:avLst/>
          </a:prstGeom>
          <a:solidFill>
            <a:srgbClr val="FF00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604000" y="3949700"/>
            <a:ext cx="1439863" cy="719138"/>
          </a:xfrm>
          <a:prstGeom prst="rect">
            <a:avLst/>
          </a:prstGeom>
          <a:solidFill>
            <a:srgbClr val="FF00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1835150" y="4941888"/>
            <a:ext cx="288925" cy="288925"/>
          </a:xfrm>
          <a:prstGeom prst="rect">
            <a:avLst/>
          </a:prstGeom>
          <a:solidFill>
            <a:srgbClr val="3366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6604000" y="3268663"/>
            <a:ext cx="720725" cy="2808287"/>
          </a:xfrm>
          <a:prstGeom prst="rect">
            <a:avLst/>
          </a:prstGeom>
          <a:solidFill>
            <a:srgbClr val="3366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51847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 Simplification of a Three-Variable Function</a:t>
            </a:r>
          </a:p>
        </p:txBody>
      </p:sp>
      <p:pic>
        <p:nvPicPr>
          <p:cNvPr id="100357" name="Picture 5" descr="roth+f05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6913563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364" name="Group 12"/>
          <p:cNvGrpSpPr>
            <a:grpSpLocks/>
          </p:cNvGrpSpPr>
          <p:nvPr/>
        </p:nvGrpSpPr>
        <p:grpSpPr bwMode="auto">
          <a:xfrm>
            <a:off x="5275263" y="3068638"/>
            <a:ext cx="2895600" cy="792162"/>
            <a:chOff x="3324" y="2341"/>
            <a:chExt cx="1824" cy="499"/>
          </a:xfrm>
        </p:grpSpPr>
        <p:sp>
          <p:nvSpPr>
            <p:cNvPr id="17419" name="Rectangle 8"/>
            <p:cNvSpPr>
              <a:spLocks noChangeArrowheads="1"/>
            </p:cNvSpPr>
            <p:nvPr/>
          </p:nvSpPr>
          <p:spPr bwMode="auto">
            <a:xfrm>
              <a:off x="3324" y="2387"/>
              <a:ext cx="811" cy="408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420" name="Rectangle 9"/>
            <p:cNvSpPr>
              <a:spLocks noChangeArrowheads="1"/>
            </p:cNvSpPr>
            <p:nvPr/>
          </p:nvSpPr>
          <p:spPr bwMode="auto">
            <a:xfrm>
              <a:off x="4286" y="2341"/>
              <a:ext cx="862" cy="499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3419475" y="3141663"/>
            <a:ext cx="2489200" cy="1263650"/>
            <a:chOff x="2154" y="2392"/>
            <a:chExt cx="1568" cy="796"/>
          </a:xfrm>
        </p:grpSpPr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3314" y="2392"/>
              <a:ext cx="408" cy="796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154" y="2478"/>
              <a:ext cx="907" cy="498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52120" y="1268153"/>
                <a:ext cx="2927917" cy="837665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(1,3,5)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153"/>
                <a:ext cx="2927917" cy="837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56497" y="5831977"/>
                <a:ext cx="2891882" cy="400110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497" y="5831977"/>
                <a:ext cx="289188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pic>
        <p:nvPicPr>
          <p:cNvPr id="101381" name="Picture 5" descr="roth+f05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420938"/>
            <a:ext cx="510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323850" y="1412875"/>
            <a:ext cx="4914900" cy="446088"/>
            <a:chOff x="192" y="991"/>
            <a:chExt cx="3096" cy="281"/>
          </a:xfrm>
        </p:grpSpPr>
        <p:sp>
          <p:nvSpPr>
            <p:cNvPr id="18451" name="Text Box 4"/>
            <p:cNvSpPr txBox="1">
              <a:spLocks noChangeArrowheads="1"/>
            </p:cNvSpPr>
            <p:nvPr/>
          </p:nvSpPr>
          <p:spPr bwMode="auto">
            <a:xfrm>
              <a:off x="192" y="1008"/>
              <a:ext cx="309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>
                  <a:solidFill>
                    <a:schemeClr val="tx2"/>
                  </a:solidFill>
                </a:rPr>
                <a:t> Complement of a function</a:t>
              </a:r>
            </a:p>
          </p:txBody>
        </p:sp>
        <p:graphicFrame>
          <p:nvGraphicFramePr>
            <p:cNvPr id="18452" name="Object 7"/>
            <p:cNvGraphicFramePr>
              <a:graphicFrameLocks noChangeAspect="1"/>
            </p:cNvGraphicFramePr>
            <p:nvPr/>
          </p:nvGraphicFramePr>
          <p:xfrm>
            <a:off x="2154" y="991"/>
            <a:ext cx="1134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7" name="Equation" r:id="rId4" imgW="1028254" imgH="253890" progId="Equation.3">
                    <p:embed/>
                  </p:oleObj>
                </mc:Choice>
                <mc:Fallback>
                  <p:oleObj name="Equation" r:id="rId4" imgW="1028254" imgH="25389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991"/>
                          <a:ext cx="1134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DF0A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132138" y="2565400"/>
            <a:ext cx="2087562" cy="10064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F’</a:t>
            </a:r>
            <a:r>
              <a:rPr kumimoji="0" lang="en-US" altLang="ko-KR"/>
              <a:t>:    </a:t>
            </a:r>
          </a:p>
          <a:p>
            <a:pPr eaLnBrk="1" hangingPunct="1"/>
            <a:r>
              <a:rPr kumimoji="0" lang="en-US" altLang="ko-KR"/>
              <a:t>Replace</a:t>
            </a:r>
            <a:r>
              <a:rPr kumimoji="0" lang="en-US" altLang="ko-KR" b="1">
                <a:solidFill>
                  <a:srgbClr val="3333FF"/>
                </a:solidFill>
                <a:latin typeface="Times New Roman" panose="02020603050405020304" pitchFamily="18" charset="0"/>
              </a:rPr>
              <a:t>  0 </a:t>
            </a:r>
            <a:r>
              <a:rPr kumimoji="0" lang="en-US" altLang="ko-KR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0" lang="en-US" altLang="ko-KR" b="1">
                <a:solidFill>
                  <a:srgbClr val="3333FF"/>
                </a:solidFill>
                <a:latin typeface="Times New Roman" panose="02020603050405020304" pitchFamily="18" charset="0"/>
              </a:rPr>
              <a:t> 1  </a:t>
            </a:r>
          </a:p>
          <a:p>
            <a:pPr eaLnBrk="1" hangingPunct="1"/>
            <a:r>
              <a:rPr kumimoji="0" lang="en-US" altLang="ko-KR" b="1">
                <a:solidFill>
                  <a:srgbClr val="3333FF"/>
                </a:solidFill>
                <a:latin typeface="Times New Roman" panose="02020603050405020304" pitchFamily="18" charset="0"/>
              </a:rPr>
              <a:t>        </a:t>
            </a:r>
            <a:r>
              <a:rPr kumimoji="0" lang="en-US" altLang="ko-KR"/>
              <a:t>and </a:t>
            </a:r>
            <a:r>
              <a:rPr kumimoji="0" lang="en-US" altLang="ko-KR" b="1">
                <a:solidFill>
                  <a:srgbClr val="3333FF"/>
                </a:solidFill>
                <a:latin typeface="Times New Roman" panose="02020603050405020304" pitchFamily="18" charset="0"/>
              </a:rPr>
              <a:t> 1 </a:t>
            </a:r>
            <a:r>
              <a:rPr kumimoji="0" lang="en-US" altLang="ko-KR" b="1"/>
              <a:t>→</a:t>
            </a:r>
            <a:r>
              <a:rPr kumimoji="0" lang="en-US" altLang="ko-KR" b="1">
                <a:solidFill>
                  <a:schemeClr val="tx2"/>
                </a:solidFill>
              </a:rPr>
              <a:t> </a:t>
            </a:r>
            <a:r>
              <a:rPr kumimoji="0" lang="en-US" altLang="ko-KR" b="1">
                <a:solidFill>
                  <a:srgbClr val="3333FF"/>
                </a:solidFill>
                <a:latin typeface="Times New Roman" panose="02020603050405020304" pitchFamily="18" charset="0"/>
              </a:rPr>
              <a:t>0</a:t>
            </a:r>
            <a:endParaRPr kumimoji="0" lang="en-US" altLang="ko-KR" b="1">
              <a:latin typeface="Times New Roman" panose="02020603050405020304" pitchFamily="18" charset="0"/>
            </a:endParaRPr>
          </a:p>
        </p:txBody>
      </p:sp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3349625" y="2886075"/>
            <a:ext cx="4103688" cy="2287588"/>
            <a:chOff x="839" y="1999"/>
            <a:chExt cx="2585" cy="1441"/>
          </a:xfrm>
        </p:grpSpPr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2608" y="1999"/>
              <a:ext cx="816" cy="362"/>
            </a:xfrm>
            <a:prstGeom prst="rect">
              <a:avLst/>
            </a:prstGeom>
            <a:solidFill>
              <a:srgbClr val="00FF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2608" y="3077"/>
              <a:ext cx="816" cy="363"/>
            </a:xfrm>
            <a:prstGeom prst="rect">
              <a:avLst/>
            </a:prstGeom>
            <a:solidFill>
              <a:srgbClr val="00FF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8450" name="Rectangle 13"/>
            <p:cNvSpPr>
              <a:spLocks noChangeArrowheads="1"/>
            </p:cNvSpPr>
            <p:nvPr/>
          </p:nvSpPr>
          <p:spPr bwMode="auto">
            <a:xfrm>
              <a:off x="839" y="2568"/>
              <a:ext cx="1179" cy="272"/>
            </a:xfrm>
            <a:prstGeom prst="rect">
              <a:avLst/>
            </a:prstGeom>
            <a:solidFill>
              <a:srgbClr val="00FF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101393" name="Group 17"/>
          <p:cNvGrpSpPr>
            <a:grpSpLocks/>
          </p:cNvGrpSpPr>
          <p:nvPr/>
        </p:nvGrpSpPr>
        <p:grpSpPr bwMode="auto">
          <a:xfrm>
            <a:off x="6813550" y="3862388"/>
            <a:ext cx="1863725" cy="1327150"/>
            <a:chOff x="3021" y="2614"/>
            <a:chExt cx="1174" cy="836"/>
          </a:xfrm>
        </p:grpSpPr>
        <p:sp>
          <p:nvSpPr>
            <p:cNvPr id="18446" name="Rectangle 15"/>
            <p:cNvSpPr>
              <a:spLocks noChangeArrowheads="1"/>
            </p:cNvSpPr>
            <p:nvPr/>
          </p:nvSpPr>
          <p:spPr bwMode="auto">
            <a:xfrm>
              <a:off x="3021" y="2725"/>
              <a:ext cx="408" cy="725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8447" name="Rectangle 16"/>
            <p:cNvSpPr>
              <a:spLocks noChangeArrowheads="1"/>
            </p:cNvSpPr>
            <p:nvPr/>
          </p:nvSpPr>
          <p:spPr bwMode="auto">
            <a:xfrm>
              <a:off x="3606" y="2614"/>
              <a:ext cx="589" cy="317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101398" name="Group 22"/>
          <p:cNvGrpSpPr>
            <a:grpSpLocks/>
          </p:cNvGrpSpPr>
          <p:nvPr/>
        </p:nvGrpSpPr>
        <p:grpSpPr bwMode="auto">
          <a:xfrm>
            <a:off x="611188" y="2205038"/>
            <a:ext cx="2303462" cy="3600450"/>
            <a:chOff x="385" y="1752"/>
            <a:chExt cx="1451" cy="1996"/>
          </a:xfrm>
        </p:grpSpPr>
        <p:pic>
          <p:nvPicPr>
            <p:cNvPr id="18442" name="Picture 18" descr="roth+f05-06-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752"/>
              <a:ext cx="1451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Rectangle 19"/>
            <p:cNvSpPr>
              <a:spLocks noChangeArrowheads="1"/>
            </p:cNvSpPr>
            <p:nvPr/>
          </p:nvSpPr>
          <p:spPr bwMode="auto">
            <a:xfrm>
              <a:off x="657" y="3521"/>
              <a:ext cx="1044" cy="227"/>
            </a:xfrm>
            <a:prstGeom prst="rect">
              <a:avLst/>
            </a:prstGeom>
            <a:solidFill>
              <a:srgbClr val="33CCCC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8444" name="Rectangle 20"/>
            <p:cNvSpPr>
              <a:spLocks noChangeArrowheads="1"/>
            </p:cNvSpPr>
            <p:nvPr/>
          </p:nvSpPr>
          <p:spPr bwMode="auto">
            <a:xfrm>
              <a:off x="748" y="2407"/>
              <a:ext cx="862" cy="363"/>
            </a:xfrm>
            <a:prstGeom prst="rect">
              <a:avLst/>
            </a:prstGeom>
            <a:solidFill>
              <a:srgbClr val="33CCCC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8445" name="Rectangle 21"/>
            <p:cNvSpPr>
              <a:spLocks noChangeArrowheads="1"/>
            </p:cNvSpPr>
            <p:nvPr/>
          </p:nvSpPr>
          <p:spPr bwMode="auto">
            <a:xfrm>
              <a:off x="758" y="2770"/>
              <a:ext cx="408" cy="363"/>
            </a:xfrm>
            <a:prstGeom prst="rect">
              <a:avLst/>
            </a:prstGeom>
            <a:solidFill>
              <a:srgbClr val="33CCCC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364088" y="5521295"/>
                <a:ext cx="2760691" cy="400110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21295"/>
                <a:ext cx="276069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7543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 Karnaugh map for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consensus</a:t>
            </a:r>
            <a:r>
              <a:rPr kumimoji="0" lang="en-US" altLang="ko-KR">
                <a:solidFill>
                  <a:schemeClr val="tx2"/>
                </a:solidFill>
              </a:rPr>
              <a:t> theorem</a:t>
            </a:r>
          </a:p>
        </p:txBody>
      </p:sp>
      <p:pic>
        <p:nvPicPr>
          <p:cNvPr id="19460" name="Picture 6" descr="roth+f05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7150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Line 9"/>
          <p:cNvSpPr>
            <a:spLocks noChangeShapeType="1"/>
          </p:cNvSpPr>
          <p:nvPr/>
        </p:nvSpPr>
        <p:spPr bwMode="auto">
          <a:xfrm flipV="1">
            <a:off x="4648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9462" name="Group 15"/>
          <p:cNvGrpSpPr>
            <a:grpSpLocks/>
          </p:cNvGrpSpPr>
          <p:nvPr/>
        </p:nvGrpSpPr>
        <p:grpSpPr bwMode="auto">
          <a:xfrm>
            <a:off x="2147888" y="3660775"/>
            <a:ext cx="4032250" cy="2449513"/>
            <a:chOff x="1353" y="2306"/>
            <a:chExt cx="2540" cy="1543"/>
          </a:xfrm>
        </p:grpSpPr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1973" y="3657"/>
              <a:ext cx="1920" cy="192"/>
            </a:xfrm>
            <a:prstGeom prst="rect">
              <a:avLst/>
            </a:prstGeom>
            <a:solidFill>
              <a:srgbClr val="00FF00">
                <a:alpha val="32156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Consensus</a:t>
              </a:r>
              <a:r>
                <a:rPr lang="en-US" altLang="ko-KR" sz="1800" dirty="0">
                  <a:latin typeface="Times New Roman" panose="02020603050405020304" pitchFamily="18" charset="0"/>
                </a:rPr>
                <a:t> term is redundant</a:t>
              </a:r>
            </a:p>
          </p:txBody>
        </p:sp>
        <p:sp>
          <p:nvSpPr>
            <p:cNvPr id="19464" name="Rectangle 11"/>
            <p:cNvSpPr>
              <a:spLocks noChangeArrowheads="1"/>
            </p:cNvSpPr>
            <p:nvPr/>
          </p:nvSpPr>
          <p:spPr bwMode="auto">
            <a:xfrm>
              <a:off x="1353" y="2468"/>
              <a:ext cx="726" cy="362"/>
            </a:xfrm>
            <a:prstGeom prst="rect">
              <a:avLst/>
            </a:prstGeom>
            <a:solidFill>
              <a:srgbClr val="00FF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465" name="Rectangle 13"/>
            <p:cNvSpPr>
              <a:spLocks noChangeArrowheads="1"/>
            </p:cNvSpPr>
            <p:nvPr/>
          </p:nvSpPr>
          <p:spPr bwMode="auto">
            <a:xfrm>
              <a:off x="2855" y="3254"/>
              <a:ext cx="181" cy="136"/>
            </a:xfrm>
            <a:prstGeom prst="rect">
              <a:avLst/>
            </a:prstGeom>
            <a:solidFill>
              <a:srgbClr val="00FF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466" name="Rectangle 14"/>
            <p:cNvSpPr>
              <a:spLocks noChangeArrowheads="1"/>
            </p:cNvSpPr>
            <p:nvPr/>
          </p:nvSpPr>
          <p:spPr bwMode="auto">
            <a:xfrm>
              <a:off x="2200" y="2306"/>
              <a:ext cx="1088" cy="182"/>
            </a:xfrm>
            <a:prstGeom prst="rect">
              <a:avLst/>
            </a:prstGeom>
            <a:solidFill>
              <a:srgbClr val="00FF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2672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dirty="0">
                <a:solidFill>
                  <a:schemeClr val="tx2"/>
                </a:solidFill>
              </a:rPr>
              <a:t> Function with two </a:t>
            </a:r>
            <a:r>
              <a:rPr kumimoji="0" lang="en-US" altLang="ko-KR" dirty="0" smtClean="0">
                <a:solidFill>
                  <a:schemeClr val="tx2"/>
                </a:solidFill>
              </a:rPr>
              <a:t>minimum </a:t>
            </a:r>
            <a:r>
              <a:rPr kumimoji="0" lang="en-US" altLang="ko-KR" dirty="0">
                <a:solidFill>
                  <a:schemeClr val="tx2"/>
                </a:solidFill>
              </a:rPr>
              <a:t>forms</a:t>
            </a:r>
          </a:p>
        </p:txBody>
      </p:sp>
      <p:pic>
        <p:nvPicPr>
          <p:cNvPr id="20484" name="Picture 6" descr="roth+f05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3434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2204864"/>
                <a:ext cx="3556102" cy="837665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0,1,2,5,6,7)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4864"/>
                <a:ext cx="3556102" cy="837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827088" y="1557338"/>
            <a:ext cx="7848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ko-KR"/>
              <a:t>Given a function (completely or in completely specified) of three to five variable, plot it on a Karnaugh map. The function may be given in minterm, maxterm, or algebraic form.</a:t>
            </a:r>
          </a:p>
          <a:p>
            <a:pPr eaLnBrk="1" hangingPunct="1">
              <a:buFontTx/>
              <a:buAutoNum type="arabicPeriod"/>
            </a:pPr>
            <a:endParaRPr lang="en-US" altLang="ko-KR"/>
          </a:p>
          <a:p>
            <a:pPr eaLnBrk="1" hangingPunct="1">
              <a:buFontTx/>
              <a:buAutoNum type="arabicPeriod"/>
            </a:pPr>
            <a:r>
              <a:rPr lang="en-US" altLang="ko-KR"/>
              <a:t>Determine the essential prime implicants of a function from a map.</a:t>
            </a:r>
          </a:p>
          <a:p>
            <a:pPr eaLnBrk="1" hangingPunct="1">
              <a:buFontTx/>
              <a:buAutoNum type="arabicPeriod"/>
            </a:pPr>
            <a:endParaRPr lang="en-US" altLang="ko-KR"/>
          </a:p>
          <a:p>
            <a:pPr eaLnBrk="1" hangingPunct="1">
              <a:buFontTx/>
              <a:buAutoNum type="arabicPeriod"/>
            </a:pPr>
            <a:r>
              <a:rPr lang="en-US" altLang="ko-KR"/>
              <a:t>Obtain the minimum sum-of-products or minimum product-of-sums form of a function from the map.</a:t>
            </a:r>
          </a:p>
          <a:p>
            <a:pPr eaLnBrk="1" hangingPunct="1">
              <a:buFontTx/>
              <a:buAutoNum type="arabicPeriod"/>
            </a:pPr>
            <a:endParaRPr lang="en-US" altLang="ko-KR"/>
          </a:p>
          <a:p>
            <a:pPr eaLnBrk="1" hangingPunct="1">
              <a:buFontTx/>
              <a:buAutoNum type="arabicPeriod"/>
            </a:pPr>
            <a:r>
              <a:rPr lang="en-US" altLang="ko-KR"/>
              <a:t>Determine all of the prime implicants of a function from a map.</a:t>
            </a:r>
          </a:p>
          <a:p>
            <a:pPr eaLnBrk="1" hangingPunct="1">
              <a:buFontTx/>
              <a:buAutoNum type="arabicPeriod"/>
            </a:pPr>
            <a:endParaRPr lang="en-US" altLang="ko-KR"/>
          </a:p>
          <a:p>
            <a:pPr eaLnBrk="1" hangingPunct="1">
              <a:buFontTx/>
              <a:buAutoNum type="arabicPeriod"/>
            </a:pPr>
            <a:r>
              <a:rPr lang="en-US" altLang="ko-KR"/>
              <a:t>Understand the relation between operations performed using the map and the corresponding algebraic operation.</a:t>
            </a:r>
          </a:p>
          <a:p>
            <a:pPr eaLnBrk="1" hangingPunct="1">
              <a:buFontTx/>
              <a:buAutoNum type="arabicPeriod"/>
            </a:pP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5.3	Four-Variable Karnaugh Maps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7467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Location of minterms on </a:t>
            </a:r>
            <a:r>
              <a:rPr kumimoji="0" lang="en-US" altLang="ko-KR" b="1" i="1">
                <a:solidFill>
                  <a:schemeClr val="accent2"/>
                </a:solidFill>
                <a:latin typeface="Times New Roman" panose="02020603050405020304" pitchFamily="18" charset="0"/>
              </a:rPr>
              <a:t>four</a:t>
            </a:r>
            <a:r>
              <a:rPr kumimoji="0" lang="en-US" altLang="ko-KR">
                <a:solidFill>
                  <a:schemeClr val="tx2"/>
                </a:solidFill>
              </a:rPr>
              <a:t>-variable Karnaugh map</a:t>
            </a:r>
          </a:p>
        </p:txBody>
      </p:sp>
      <p:pic>
        <p:nvPicPr>
          <p:cNvPr id="21508" name="Picture 5" descr="roth+f0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454275"/>
            <a:ext cx="35814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5.3	Four-Variable Karnaugh Maps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851" y="1628775"/>
            <a:ext cx="215991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Plot of a function</a:t>
            </a:r>
            <a:r>
              <a:rPr kumimoji="0" lang="en-US" altLang="ko-KR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2533" name="Group 15"/>
          <p:cNvGrpSpPr>
            <a:grpSpLocks/>
          </p:cNvGrpSpPr>
          <p:nvPr/>
        </p:nvGrpSpPr>
        <p:grpSpPr bwMode="auto">
          <a:xfrm>
            <a:off x="2051050" y="2565400"/>
            <a:ext cx="5041900" cy="3863975"/>
            <a:chOff x="1292" y="1616"/>
            <a:chExt cx="3176" cy="2434"/>
          </a:xfrm>
        </p:grpSpPr>
        <p:pic>
          <p:nvPicPr>
            <p:cNvPr id="22534" name="Picture 5" descr="roth+f05-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616"/>
              <a:ext cx="3130" cy="2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1701" y="2014"/>
              <a:ext cx="1950" cy="499"/>
            </a:xfrm>
            <a:prstGeom prst="rect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536" name="Rectangle 9"/>
            <p:cNvSpPr>
              <a:spLocks noChangeArrowheads="1"/>
            </p:cNvSpPr>
            <p:nvPr/>
          </p:nvSpPr>
          <p:spPr bwMode="auto">
            <a:xfrm>
              <a:off x="1706" y="3480"/>
              <a:ext cx="1950" cy="499"/>
            </a:xfrm>
            <a:prstGeom prst="rect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537" name="Rectangle 10"/>
            <p:cNvSpPr>
              <a:spLocks noChangeArrowheads="1"/>
            </p:cNvSpPr>
            <p:nvPr/>
          </p:nvSpPr>
          <p:spPr bwMode="auto">
            <a:xfrm>
              <a:off x="2674" y="3012"/>
              <a:ext cx="997" cy="468"/>
            </a:xfrm>
            <a:prstGeom prst="rect">
              <a:avLst/>
            </a:prstGeom>
            <a:solidFill>
              <a:srgbClr val="FF00FF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538" name="Rectangle 11"/>
            <p:cNvSpPr>
              <a:spLocks noChangeArrowheads="1"/>
            </p:cNvSpPr>
            <p:nvPr/>
          </p:nvSpPr>
          <p:spPr bwMode="auto">
            <a:xfrm>
              <a:off x="2190" y="2024"/>
              <a:ext cx="499" cy="1950"/>
            </a:xfrm>
            <a:prstGeom prst="rect">
              <a:avLst/>
            </a:prstGeom>
            <a:solidFill>
              <a:srgbClr val="FF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539" name="Rectangle 12"/>
            <p:cNvSpPr>
              <a:spLocks noChangeArrowheads="1"/>
            </p:cNvSpPr>
            <p:nvPr/>
          </p:nvSpPr>
          <p:spPr bwMode="auto">
            <a:xfrm>
              <a:off x="4241" y="2886"/>
              <a:ext cx="227" cy="182"/>
            </a:xfrm>
            <a:prstGeom prst="rect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540" name="Rectangle 13"/>
            <p:cNvSpPr>
              <a:spLocks noChangeArrowheads="1"/>
            </p:cNvSpPr>
            <p:nvPr/>
          </p:nvSpPr>
          <p:spPr bwMode="auto">
            <a:xfrm>
              <a:off x="3848" y="2624"/>
              <a:ext cx="317" cy="226"/>
            </a:xfrm>
            <a:prstGeom prst="rect">
              <a:avLst/>
            </a:prstGeom>
            <a:solidFill>
              <a:srgbClr val="FF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541" name="Rectangle 14"/>
            <p:cNvSpPr>
              <a:spLocks noChangeArrowheads="1"/>
            </p:cNvSpPr>
            <p:nvPr/>
          </p:nvSpPr>
          <p:spPr bwMode="auto">
            <a:xfrm>
              <a:off x="3843" y="3128"/>
              <a:ext cx="362" cy="226"/>
            </a:xfrm>
            <a:prstGeom prst="rect">
              <a:avLst/>
            </a:prstGeom>
            <a:solidFill>
              <a:srgbClr val="FF00FF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9281" y="1631522"/>
                <a:ext cx="3431388" cy="400110"/>
              </a:xfrm>
              <a:prstGeom prst="rect">
                <a:avLst/>
              </a:prstGeom>
              <a:solidFill>
                <a:srgbClr val="EDF0AE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𝑎𝑐𝑑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81" y="1631522"/>
                <a:ext cx="3431388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5.3	Four-Variable Karnaugh Maps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096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 Simplification of four-variable function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267744" y="2276872"/>
            <a:ext cx="4608512" cy="4111625"/>
            <a:chOff x="1763713" y="2276475"/>
            <a:chExt cx="4608512" cy="4111625"/>
          </a:xfrm>
        </p:grpSpPr>
        <p:pic>
          <p:nvPicPr>
            <p:cNvPr id="23556" name="Picture 8" descr="roth+f05-12-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2276475"/>
              <a:ext cx="4537075" cy="411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Rectangle 10"/>
            <p:cNvSpPr>
              <a:spLocks noChangeArrowheads="1"/>
            </p:cNvSpPr>
            <p:nvPr/>
          </p:nvSpPr>
          <p:spPr bwMode="auto">
            <a:xfrm>
              <a:off x="3427413" y="2813050"/>
              <a:ext cx="1296987" cy="1296988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58" name="Rectangle 11"/>
            <p:cNvSpPr>
              <a:spLocks noChangeArrowheads="1"/>
            </p:cNvSpPr>
            <p:nvPr/>
          </p:nvSpPr>
          <p:spPr bwMode="auto">
            <a:xfrm>
              <a:off x="5651500" y="2997200"/>
              <a:ext cx="360363" cy="287338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59" name="Rectangle 12"/>
            <p:cNvSpPr>
              <a:spLocks noChangeArrowheads="1"/>
            </p:cNvSpPr>
            <p:nvPr/>
          </p:nvSpPr>
          <p:spPr bwMode="auto">
            <a:xfrm>
              <a:off x="2771775" y="3460750"/>
              <a:ext cx="647700" cy="1295400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0" name="Rectangle 13"/>
            <p:cNvSpPr>
              <a:spLocks noChangeArrowheads="1"/>
            </p:cNvSpPr>
            <p:nvPr/>
          </p:nvSpPr>
          <p:spPr bwMode="auto">
            <a:xfrm>
              <a:off x="1763713" y="3860800"/>
              <a:ext cx="647700" cy="360363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1" name="Rectangle 14"/>
            <p:cNvSpPr>
              <a:spLocks noChangeArrowheads="1"/>
            </p:cNvSpPr>
            <p:nvPr/>
          </p:nvSpPr>
          <p:spPr bwMode="auto">
            <a:xfrm>
              <a:off x="4732338" y="4756150"/>
              <a:ext cx="647700" cy="649288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2" name="Rectangle 15"/>
            <p:cNvSpPr>
              <a:spLocks noChangeArrowheads="1"/>
            </p:cNvSpPr>
            <p:nvPr/>
          </p:nvSpPr>
          <p:spPr bwMode="auto">
            <a:xfrm>
              <a:off x="5603875" y="4884738"/>
              <a:ext cx="720725" cy="360362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5.3	Four-Variable Karnaugh Maps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096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 Simplification of four-variable function</a:t>
            </a:r>
          </a:p>
        </p:txBody>
      </p:sp>
      <p:grpSp>
        <p:nvGrpSpPr>
          <p:cNvPr id="24580" name="Group 22"/>
          <p:cNvGrpSpPr>
            <a:grpSpLocks/>
          </p:cNvGrpSpPr>
          <p:nvPr/>
        </p:nvGrpSpPr>
        <p:grpSpPr bwMode="auto">
          <a:xfrm>
            <a:off x="1727994" y="2348880"/>
            <a:ext cx="5688012" cy="4051300"/>
            <a:chOff x="975" y="1480"/>
            <a:chExt cx="3583" cy="2552"/>
          </a:xfrm>
        </p:grpSpPr>
        <p:pic>
          <p:nvPicPr>
            <p:cNvPr id="24581" name="Picture 11" descr="roth+f05-12-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80"/>
              <a:ext cx="3560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Rectangle 12"/>
            <p:cNvSpPr>
              <a:spLocks noChangeArrowheads="1"/>
            </p:cNvSpPr>
            <p:nvPr/>
          </p:nvSpPr>
          <p:spPr bwMode="auto">
            <a:xfrm>
              <a:off x="1444" y="2619"/>
              <a:ext cx="1632" cy="816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83" name="Rectangle 13"/>
            <p:cNvSpPr>
              <a:spLocks noChangeArrowheads="1"/>
            </p:cNvSpPr>
            <p:nvPr/>
          </p:nvSpPr>
          <p:spPr bwMode="auto">
            <a:xfrm>
              <a:off x="1020" y="2477"/>
              <a:ext cx="182" cy="182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84" name="Rectangle 14"/>
            <p:cNvSpPr>
              <a:spLocks noChangeArrowheads="1"/>
            </p:cNvSpPr>
            <p:nvPr/>
          </p:nvSpPr>
          <p:spPr bwMode="auto">
            <a:xfrm>
              <a:off x="2663" y="1807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85" name="Rectangle 15"/>
            <p:cNvSpPr>
              <a:spLocks noChangeArrowheads="1"/>
            </p:cNvSpPr>
            <p:nvPr/>
          </p:nvSpPr>
          <p:spPr bwMode="auto">
            <a:xfrm>
              <a:off x="3379" y="1842"/>
              <a:ext cx="1179" cy="363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86" name="Rectangle 16"/>
            <p:cNvSpPr>
              <a:spLocks noChangeArrowheads="1"/>
            </p:cNvSpPr>
            <p:nvPr/>
          </p:nvSpPr>
          <p:spPr bwMode="auto">
            <a:xfrm>
              <a:off x="1459" y="3012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87" name="Rectangle 17"/>
            <p:cNvSpPr>
              <a:spLocks noChangeArrowheads="1"/>
            </p:cNvSpPr>
            <p:nvPr/>
          </p:nvSpPr>
          <p:spPr bwMode="auto">
            <a:xfrm>
              <a:off x="2663" y="3017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88" name="Rectangle 18"/>
            <p:cNvSpPr>
              <a:spLocks noChangeArrowheads="1"/>
            </p:cNvSpPr>
            <p:nvPr/>
          </p:nvSpPr>
          <p:spPr bwMode="auto">
            <a:xfrm>
              <a:off x="1449" y="1802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89" name="Rectangle 20"/>
            <p:cNvSpPr>
              <a:spLocks noChangeArrowheads="1"/>
            </p:cNvSpPr>
            <p:nvPr/>
          </p:nvSpPr>
          <p:spPr bwMode="auto">
            <a:xfrm>
              <a:off x="1852" y="2205"/>
              <a:ext cx="408" cy="817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590" name="Rectangle 21"/>
            <p:cNvSpPr>
              <a:spLocks noChangeArrowheads="1"/>
            </p:cNvSpPr>
            <p:nvPr/>
          </p:nvSpPr>
          <p:spPr bwMode="auto">
            <a:xfrm>
              <a:off x="3243" y="2387"/>
              <a:ext cx="363" cy="227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5.3	Four-Variable Karnaugh Maps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7315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Simplification of an function with </a:t>
            </a:r>
            <a:r>
              <a:rPr kumimoji="0" lang="en-US" altLang="ko-KR" b="1" i="1">
                <a:solidFill>
                  <a:schemeClr val="accent2"/>
                </a:solidFill>
                <a:latin typeface="Times New Roman" panose="02020603050405020304" pitchFamily="18" charset="0"/>
              </a:rPr>
              <a:t>don’t care</a:t>
            </a:r>
            <a:r>
              <a:rPr kumimoji="0" lang="en-US" altLang="ko-KR">
                <a:solidFill>
                  <a:schemeClr val="tx2"/>
                </a:solidFill>
              </a:rPr>
              <a:t> conditions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1905000" y="2286000"/>
            <a:ext cx="6267450" cy="4167188"/>
            <a:chOff x="1200" y="1440"/>
            <a:chExt cx="3408" cy="2160"/>
          </a:xfrm>
          <a:solidFill>
            <a:srgbClr val="FFFF00"/>
          </a:solidFill>
        </p:grpSpPr>
        <p:pic>
          <p:nvPicPr>
            <p:cNvPr id="25607" name="Picture 4" descr="roth+f05-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440"/>
              <a:ext cx="2250" cy="216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3504" y="1776"/>
              <a:ext cx="110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b="1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don’t care</a:t>
              </a:r>
              <a:r>
                <a:rPr lang="en-US" altLang="ko-KR">
                  <a:latin typeface="Times New Roman" panose="02020603050405020304" pitchFamily="18" charset="0"/>
                </a:rPr>
                <a:t> </a:t>
              </a:r>
              <a:r>
                <a:rPr lang="en-US" altLang="ko-KR"/>
                <a:t>term</a:t>
              </a:r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 flipH="1">
              <a:off x="2736" y="1920"/>
              <a:ext cx="76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2555875" y="3573463"/>
            <a:ext cx="1584325" cy="1439862"/>
          </a:xfrm>
          <a:prstGeom prst="rect">
            <a:avLst/>
          </a:prstGeom>
          <a:solidFill>
            <a:srgbClr val="00FF00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2555875" y="3573463"/>
            <a:ext cx="3168650" cy="719137"/>
          </a:xfrm>
          <a:prstGeom prst="rect">
            <a:avLst/>
          </a:prstGeom>
          <a:solidFill>
            <a:srgbClr val="FF00FF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5.3	Four-Variable Karnaugh Maps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63373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Find </a:t>
            </a:r>
            <a:r>
              <a:rPr kumimoji="0" lang="en-US" altLang="ko-KR" b="1" i="1">
                <a:solidFill>
                  <a:schemeClr val="accent2"/>
                </a:solidFill>
                <a:latin typeface="Times New Roman" panose="02020603050405020304" pitchFamily="18" charset="0"/>
              </a:rPr>
              <a:t>minimum product-of-sums</a:t>
            </a:r>
            <a:r>
              <a:rPr kumimoji="0" lang="en-US" altLang="ko-KR">
                <a:solidFill>
                  <a:schemeClr val="tx2"/>
                </a:solidFill>
              </a:rPr>
              <a:t> by using Karnaugh map</a:t>
            </a:r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971550" y="5799138"/>
          <a:ext cx="41640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3" imgW="1930400" imgH="203200" progId="Equation.3">
                  <p:embed/>
                </p:oleObj>
              </mc:Choice>
              <mc:Fallback>
                <p:oleObj name="Equation" r:id="rId3" imgW="19304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799138"/>
                        <a:ext cx="4164013" cy="366712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971550" y="4149725"/>
          <a:ext cx="2879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5" imgW="1307532" imgH="203112" progId="Equation.3">
                  <p:embed/>
                </p:oleObj>
              </mc:Choice>
              <mc:Fallback>
                <p:oleObj name="Equation" r:id="rId5" imgW="1307532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149725"/>
                        <a:ext cx="2879725" cy="449263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3057525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3365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684213" y="2565400"/>
            <a:ext cx="16573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Plot </a:t>
            </a:r>
            <a:r>
              <a:rPr kumimoji="0" lang="en-US" altLang="ko-KR" b="1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kumimoji="0" lang="en-US" altLang="ko-KR">
                <a:solidFill>
                  <a:schemeClr val="tx2"/>
                </a:solidFill>
              </a:rPr>
              <a:t>’s of </a:t>
            </a: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684213" y="3573463"/>
            <a:ext cx="32400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Group </a:t>
            </a:r>
            <a:r>
              <a:rPr kumimoji="0" lang="en-US" altLang="ko-KR" b="1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  <a:r>
              <a:rPr kumimoji="0" lang="en-US" altLang="ko-KR">
                <a:solidFill>
                  <a:schemeClr val="tx2"/>
                </a:solidFill>
              </a:rPr>
              <a:t>’s in the map </a:t>
            </a:r>
            <a:r>
              <a:rPr kumimoji="0" lang="en-US" altLang="ko-KR">
                <a:solidFill>
                  <a:schemeClr val="tx2"/>
                </a:solidFill>
                <a:cs typeface="Arial" panose="020B0604020202020204" pitchFamily="34" charset="0"/>
              </a:rPr>
              <a:t>→ </a:t>
            </a: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f’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684213" y="5222875"/>
            <a:ext cx="28797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Apply DeMorgan’s law</a:t>
            </a:r>
            <a:endParaRPr kumimoji="0" lang="en-US" altLang="ko-KR" b="1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35" name="Group 17"/>
          <p:cNvGrpSpPr>
            <a:grpSpLocks/>
          </p:cNvGrpSpPr>
          <p:nvPr/>
        </p:nvGrpSpPr>
        <p:grpSpPr bwMode="auto">
          <a:xfrm>
            <a:off x="395288" y="1916113"/>
            <a:ext cx="4392612" cy="396875"/>
            <a:chOff x="340" y="1207"/>
            <a:chExt cx="2767" cy="250"/>
          </a:xfrm>
        </p:grpSpPr>
        <p:graphicFrame>
          <p:nvGraphicFramePr>
            <p:cNvPr id="26638" name="Object 10"/>
            <p:cNvGraphicFramePr>
              <a:graphicFrameLocks noChangeAspect="1"/>
            </p:cNvGraphicFramePr>
            <p:nvPr/>
          </p:nvGraphicFramePr>
          <p:xfrm>
            <a:off x="884" y="1212"/>
            <a:ext cx="2223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8" name="Equation" r:id="rId8" imgW="1663700" imgH="203200" progId="Equation.3">
                    <p:embed/>
                  </p:oleObj>
                </mc:Choice>
                <mc:Fallback>
                  <p:oleObj name="Equation" r:id="rId8" imgW="1663700" imgH="2032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212"/>
                          <a:ext cx="2223" cy="236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9" name="Text Box 16"/>
            <p:cNvSpPr txBox="1">
              <a:spLocks noChangeArrowheads="1"/>
            </p:cNvSpPr>
            <p:nvPr/>
          </p:nvSpPr>
          <p:spPr bwMode="auto">
            <a:xfrm>
              <a:off x="340" y="1207"/>
              <a:ext cx="590" cy="250"/>
            </a:xfrm>
            <a:prstGeom prst="rect">
              <a:avLst/>
            </a:prstGeom>
            <a:solidFill>
              <a:srgbClr val="EDF0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>
                  <a:solidFill>
                    <a:schemeClr val="tx2"/>
                  </a:solidFill>
                </a:rPr>
                <a:t>Given</a:t>
              </a:r>
              <a:endPara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636" name="AutoShape 18"/>
          <p:cNvSpPr>
            <a:spLocks noChangeArrowheads="1"/>
          </p:cNvSpPr>
          <p:nvPr/>
        </p:nvSpPr>
        <p:spPr bwMode="auto">
          <a:xfrm>
            <a:off x="1403350" y="306863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6637" name="AutoShape 19"/>
          <p:cNvSpPr>
            <a:spLocks noChangeArrowheads="1"/>
          </p:cNvSpPr>
          <p:nvPr/>
        </p:nvSpPr>
        <p:spPr bwMode="auto">
          <a:xfrm>
            <a:off x="1403350" y="4724400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27651" name="Text Box 19"/>
          <p:cNvSpPr txBox="1">
            <a:spLocks noChangeArrowheads="1"/>
          </p:cNvSpPr>
          <p:nvPr/>
        </p:nvSpPr>
        <p:spPr bwMode="auto">
          <a:xfrm>
            <a:off x="395288" y="1341438"/>
            <a:ext cx="81534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Implicants</a:t>
            </a:r>
            <a:r>
              <a:rPr kumimoji="0" lang="en-US" altLang="ko-KR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of</a:t>
            </a:r>
            <a:r>
              <a:rPr kumimoji="0" lang="en-US" altLang="ko-KR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F</a:t>
            </a:r>
            <a:r>
              <a:rPr kumimoji="0" lang="en-US" altLang="ko-KR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kumimoji="0" lang="en-US" altLang="ko-KR">
                <a:solidFill>
                  <a:schemeClr val="tx2"/>
                </a:solidFill>
              </a:rPr>
              <a:t>Any product term in sum-of products form</a:t>
            </a:r>
          </a:p>
        </p:txBody>
      </p:sp>
      <p:sp>
        <p:nvSpPr>
          <p:cNvPr id="27652" name="Text Box 20"/>
          <p:cNvSpPr txBox="1">
            <a:spLocks noChangeArrowheads="1"/>
          </p:cNvSpPr>
          <p:nvPr/>
        </p:nvSpPr>
        <p:spPr bwMode="auto">
          <a:xfrm>
            <a:off x="395288" y="2205038"/>
            <a:ext cx="8153400" cy="1006475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Prime Implicants</a:t>
            </a: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of</a:t>
            </a: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 F</a:t>
            </a:r>
          </a:p>
          <a:p>
            <a:pPr lvl="1" eaLnBrk="1" hangingPunct="1"/>
            <a:r>
              <a:rPr kumimoji="0" lang="en-US" altLang="ko-KR">
                <a:solidFill>
                  <a:schemeClr val="tx2"/>
                </a:solidFill>
              </a:rPr>
              <a:t>A product term which can </a:t>
            </a: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not</a:t>
            </a:r>
            <a:r>
              <a:rPr kumimoji="0" lang="en-US" altLang="ko-KR">
                <a:solidFill>
                  <a:schemeClr val="tx2"/>
                </a:solidFill>
              </a:rPr>
              <a:t> be combined with other terms to eliminate variable</a:t>
            </a:r>
          </a:p>
        </p:txBody>
      </p:sp>
      <p:pic>
        <p:nvPicPr>
          <p:cNvPr id="27653" name="Picture 4" descr="roth+f05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42386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999" name="Group 31"/>
          <p:cNvGrpSpPr>
            <a:grpSpLocks/>
          </p:cNvGrpSpPr>
          <p:nvPr/>
        </p:nvGrpSpPr>
        <p:grpSpPr bwMode="auto">
          <a:xfrm>
            <a:off x="1116013" y="4005263"/>
            <a:ext cx="6961187" cy="2736850"/>
            <a:chOff x="703" y="2523"/>
            <a:chExt cx="4385" cy="1724"/>
          </a:xfrm>
        </p:grpSpPr>
        <p:sp>
          <p:nvSpPr>
            <p:cNvPr id="27660" name="Rectangle 21"/>
            <p:cNvSpPr>
              <a:spLocks noChangeArrowheads="1"/>
            </p:cNvSpPr>
            <p:nvPr/>
          </p:nvSpPr>
          <p:spPr bwMode="auto">
            <a:xfrm>
              <a:off x="703" y="3339"/>
              <a:ext cx="363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7661" name="Rectangle 22"/>
            <p:cNvSpPr>
              <a:spLocks noChangeArrowheads="1"/>
            </p:cNvSpPr>
            <p:nvPr/>
          </p:nvSpPr>
          <p:spPr bwMode="auto">
            <a:xfrm>
              <a:off x="1600" y="4020"/>
              <a:ext cx="363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7662" name="Rectangle 23"/>
            <p:cNvSpPr>
              <a:spLocks noChangeArrowheads="1"/>
            </p:cNvSpPr>
            <p:nvPr/>
          </p:nvSpPr>
          <p:spPr bwMode="auto">
            <a:xfrm>
              <a:off x="3016" y="2523"/>
              <a:ext cx="272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7663" name="Text Box 25"/>
            <p:cNvSpPr txBox="1">
              <a:spLocks noChangeArrowheads="1"/>
            </p:cNvSpPr>
            <p:nvPr/>
          </p:nvSpPr>
          <p:spPr bwMode="auto">
            <a:xfrm>
              <a:off x="3833" y="2616"/>
              <a:ext cx="1255" cy="250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latin typeface="Times New Roman" panose="02020603050405020304" pitchFamily="18" charset="0"/>
                </a:rPr>
                <a:t>Prime Implicants</a:t>
              </a:r>
            </a:p>
          </p:txBody>
        </p:sp>
      </p:grpSp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971550" y="4316413"/>
            <a:ext cx="7642225" cy="969962"/>
            <a:chOff x="612" y="2719"/>
            <a:chExt cx="4814" cy="611"/>
          </a:xfrm>
        </p:grpSpPr>
        <p:sp>
          <p:nvSpPr>
            <p:cNvPr id="27656" name="Rectangle 26"/>
            <p:cNvSpPr>
              <a:spLocks noChangeArrowheads="1"/>
            </p:cNvSpPr>
            <p:nvPr/>
          </p:nvSpPr>
          <p:spPr bwMode="auto">
            <a:xfrm>
              <a:off x="3046" y="2775"/>
              <a:ext cx="318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7657" name="Rectangle 27"/>
            <p:cNvSpPr>
              <a:spLocks noChangeArrowheads="1"/>
            </p:cNvSpPr>
            <p:nvPr/>
          </p:nvSpPr>
          <p:spPr bwMode="auto">
            <a:xfrm>
              <a:off x="612" y="2719"/>
              <a:ext cx="499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7658" name="Rectangle 28"/>
            <p:cNvSpPr>
              <a:spLocks noChangeArrowheads="1"/>
            </p:cNvSpPr>
            <p:nvPr/>
          </p:nvSpPr>
          <p:spPr bwMode="auto">
            <a:xfrm>
              <a:off x="3031" y="3103"/>
              <a:ext cx="318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7659" name="Text Box 30"/>
            <p:cNvSpPr txBox="1">
              <a:spLocks noChangeArrowheads="1"/>
            </p:cNvSpPr>
            <p:nvPr/>
          </p:nvSpPr>
          <p:spPr bwMode="auto">
            <a:xfrm>
              <a:off x="3833" y="2978"/>
              <a:ext cx="1593" cy="250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latin typeface="Times New Roman" panose="02020603050405020304" pitchFamily="18" charset="0"/>
                </a:rPr>
                <a:t>Non-Prime Implicants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1187450" y="3357563"/>
            <a:ext cx="7494588" cy="3384550"/>
            <a:chOff x="612" y="2115"/>
            <a:chExt cx="4861" cy="2132"/>
          </a:xfrm>
        </p:grpSpPr>
        <p:pic>
          <p:nvPicPr>
            <p:cNvPr id="28677" name="Picture 5" descr="roth+f05-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115"/>
              <a:ext cx="2670" cy="2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703" y="2523"/>
              <a:ext cx="4422" cy="1724"/>
              <a:chOff x="703" y="2523"/>
              <a:chExt cx="4422" cy="1724"/>
            </a:xfrm>
          </p:grpSpPr>
          <p:sp>
            <p:nvSpPr>
              <p:cNvPr id="28684" name="Rectangle 7"/>
              <p:cNvSpPr>
                <a:spLocks noChangeArrowheads="1"/>
              </p:cNvSpPr>
              <p:nvPr/>
            </p:nvSpPr>
            <p:spPr bwMode="auto">
              <a:xfrm>
                <a:off x="703" y="3339"/>
                <a:ext cx="363" cy="227"/>
              </a:xfrm>
              <a:prstGeom prst="rect">
                <a:avLst/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8685" name="Rectangle 8"/>
              <p:cNvSpPr>
                <a:spLocks noChangeArrowheads="1"/>
              </p:cNvSpPr>
              <p:nvPr/>
            </p:nvSpPr>
            <p:spPr bwMode="auto">
              <a:xfrm>
                <a:off x="1600" y="4020"/>
                <a:ext cx="363" cy="227"/>
              </a:xfrm>
              <a:prstGeom prst="rect">
                <a:avLst/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8686" name="Rectangle 9"/>
              <p:cNvSpPr>
                <a:spLocks noChangeArrowheads="1"/>
              </p:cNvSpPr>
              <p:nvPr/>
            </p:nvSpPr>
            <p:spPr bwMode="auto">
              <a:xfrm>
                <a:off x="3016" y="2523"/>
                <a:ext cx="272" cy="227"/>
              </a:xfrm>
              <a:prstGeom prst="rect">
                <a:avLst/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8687" name="Text Box 10"/>
              <p:cNvSpPr txBox="1">
                <a:spLocks noChangeArrowheads="1"/>
              </p:cNvSpPr>
              <p:nvPr/>
            </p:nvSpPr>
            <p:spPr bwMode="auto">
              <a:xfrm>
                <a:off x="3833" y="2616"/>
                <a:ext cx="1292" cy="250"/>
              </a:xfrm>
              <a:prstGeom prst="rect">
                <a:avLst/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b="1" i="1">
                    <a:latin typeface="Times New Roman" panose="02020603050405020304" pitchFamily="18" charset="0"/>
                  </a:rPr>
                  <a:t>Prime Implicants</a:t>
                </a:r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612" y="2719"/>
              <a:ext cx="4861" cy="611"/>
              <a:chOff x="612" y="2719"/>
              <a:chExt cx="4861" cy="611"/>
            </a:xfrm>
          </p:grpSpPr>
          <p:sp>
            <p:nvSpPr>
              <p:cNvPr id="28680" name="Rectangle 12"/>
              <p:cNvSpPr>
                <a:spLocks noChangeArrowheads="1"/>
              </p:cNvSpPr>
              <p:nvPr/>
            </p:nvSpPr>
            <p:spPr bwMode="auto">
              <a:xfrm>
                <a:off x="3046" y="2775"/>
                <a:ext cx="318" cy="227"/>
              </a:xfrm>
              <a:prstGeom prst="rect">
                <a:avLst/>
              </a:prstGeom>
              <a:solidFill>
                <a:srgbClr val="FF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8681" name="Rectangle 13"/>
              <p:cNvSpPr>
                <a:spLocks noChangeArrowheads="1"/>
              </p:cNvSpPr>
              <p:nvPr/>
            </p:nvSpPr>
            <p:spPr bwMode="auto">
              <a:xfrm>
                <a:off x="612" y="2719"/>
                <a:ext cx="499" cy="227"/>
              </a:xfrm>
              <a:prstGeom prst="rect">
                <a:avLst/>
              </a:prstGeom>
              <a:solidFill>
                <a:srgbClr val="FF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8682" name="Rectangle 14"/>
              <p:cNvSpPr>
                <a:spLocks noChangeArrowheads="1"/>
              </p:cNvSpPr>
              <p:nvPr/>
            </p:nvSpPr>
            <p:spPr bwMode="auto">
              <a:xfrm>
                <a:off x="3031" y="3103"/>
                <a:ext cx="318" cy="227"/>
              </a:xfrm>
              <a:prstGeom prst="rect">
                <a:avLst/>
              </a:prstGeom>
              <a:solidFill>
                <a:srgbClr val="FF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8683" name="Text Box 15"/>
              <p:cNvSpPr txBox="1">
                <a:spLocks noChangeArrowheads="1"/>
              </p:cNvSpPr>
              <p:nvPr/>
            </p:nvSpPr>
            <p:spPr bwMode="auto">
              <a:xfrm>
                <a:off x="3833" y="2978"/>
                <a:ext cx="1640" cy="250"/>
              </a:xfrm>
              <a:prstGeom prst="rect">
                <a:avLst/>
              </a:prstGeom>
              <a:solidFill>
                <a:srgbClr val="FF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b="1" i="1">
                    <a:latin typeface="Times New Roman" panose="02020603050405020304" pitchFamily="18" charset="0"/>
                  </a:rPr>
                  <a:t>Non-Prime Implicants</a:t>
                </a:r>
              </a:p>
            </p:txBody>
          </p:sp>
        </p:grpSp>
      </p:grpSp>
      <p:sp>
        <p:nvSpPr>
          <p:cNvPr id="28676" name="Text Box 16"/>
          <p:cNvSpPr txBox="1">
            <a:spLocks noChangeArrowheads="1"/>
          </p:cNvSpPr>
          <p:nvPr/>
        </p:nvSpPr>
        <p:spPr bwMode="auto">
          <a:xfrm>
            <a:off x="539750" y="1341438"/>
            <a:ext cx="7812088" cy="1984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Determination of Prime Implicants (PI)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kumimoji="0" lang="en-US" altLang="ko-KR">
                <a:solidFill>
                  <a:schemeClr val="tx2"/>
                </a:solidFill>
              </a:rPr>
              <a:t> A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single</a:t>
            </a:r>
            <a:r>
              <a:rPr kumimoji="0" lang="en-US" altLang="ko-KR" b="1" i="1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b="1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kumimoji="0" lang="en-US" altLang="ko-KR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on a map can be a PI if it is </a:t>
            </a:r>
            <a:r>
              <a:rPr kumimoji="0" lang="en-US" altLang="ko-KR" b="1" i="1">
                <a:solidFill>
                  <a:schemeClr val="tx2"/>
                </a:solidFill>
              </a:rPr>
              <a:t>not</a:t>
            </a:r>
            <a:r>
              <a:rPr kumimoji="0" lang="en-US" altLang="ko-KR">
                <a:solidFill>
                  <a:schemeClr val="tx2"/>
                </a:solidFill>
              </a:rPr>
              <a:t> adjacent to any other 1’s</a:t>
            </a:r>
            <a:r>
              <a:rPr kumimoji="0" lang="en-US" altLang="ko-KR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kumimoji="0" lang="en-US" altLang="ko-KR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Two adjacent </a:t>
            </a:r>
            <a:r>
              <a:rPr kumimoji="0" lang="en-US" altLang="ko-KR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kumimoji="0" lang="en-US" altLang="ko-KR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if they are </a:t>
            </a:r>
            <a:r>
              <a:rPr kumimoji="0" lang="en-US" altLang="ko-KR" b="1" i="1">
                <a:solidFill>
                  <a:schemeClr val="tx2"/>
                </a:solidFill>
              </a:rPr>
              <a:t>not</a:t>
            </a:r>
            <a:r>
              <a:rPr kumimoji="0" lang="en-US" altLang="ko-KR">
                <a:solidFill>
                  <a:schemeClr val="tx2"/>
                </a:solidFill>
              </a:rPr>
              <a:t> contained in a group of </a:t>
            </a:r>
            <a:r>
              <a:rPr kumimoji="0" lang="en-US" altLang="ko-KR" b="1" i="1">
                <a:solidFill>
                  <a:schemeClr val="tx2"/>
                </a:solidFill>
              </a:rPr>
              <a:t>four </a:t>
            </a:r>
            <a:r>
              <a:rPr kumimoji="0" lang="en-US" altLang="ko-KR" b="1">
                <a:solidFill>
                  <a:schemeClr val="tx2"/>
                </a:solidFill>
              </a:rPr>
              <a:t>1</a:t>
            </a:r>
            <a:r>
              <a:rPr kumimoji="0" lang="en-US" altLang="ko-KR" b="1" i="1">
                <a:solidFill>
                  <a:schemeClr val="tx2"/>
                </a:solidFill>
              </a:rPr>
              <a:t>’s</a:t>
            </a:r>
            <a:r>
              <a:rPr kumimoji="0" lang="en-US" altLang="ko-KR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kumimoji="0" lang="en-US" altLang="ko-KR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Four adjacent </a:t>
            </a:r>
            <a:r>
              <a:rPr kumimoji="0" lang="en-US" altLang="ko-KR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kumimoji="0" lang="en-US" altLang="ko-KR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>
                <a:solidFill>
                  <a:schemeClr val="tx2"/>
                </a:solidFill>
              </a:rPr>
              <a:t>if they are </a:t>
            </a:r>
            <a:r>
              <a:rPr kumimoji="0" lang="en-US" altLang="ko-KR" b="1" i="1">
                <a:solidFill>
                  <a:schemeClr val="tx2"/>
                </a:solidFill>
              </a:rPr>
              <a:t>not</a:t>
            </a:r>
            <a:r>
              <a:rPr kumimoji="0" lang="en-US" altLang="ko-KR">
                <a:solidFill>
                  <a:schemeClr val="tx2"/>
                </a:solidFill>
              </a:rPr>
              <a:t> contained in a group of </a:t>
            </a:r>
            <a:r>
              <a:rPr kumimoji="0" lang="en-US" altLang="ko-KR" b="1" i="1">
                <a:solidFill>
                  <a:schemeClr val="tx2"/>
                </a:solidFill>
              </a:rPr>
              <a:t>eight </a:t>
            </a:r>
            <a:r>
              <a:rPr kumimoji="0" lang="en-US" altLang="ko-KR" b="1">
                <a:solidFill>
                  <a:schemeClr val="tx2"/>
                </a:solidFill>
              </a:rPr>
              <a:t>1</a:t>
            </a:r>
            <a:r>
              <a:rPr kumimoji="0" lang="en-US" altLang="ko-KR" b="1" i="1">
                <a:solidFill>
                  <a:schemeClr val="tx2"/>
                </a:solidFill>
              </a:rPr>
              <a:t>’s</a:t>
            </a:r>
            <a:r>
              <a:rPr kumimoji="0" lang="en-US" altLang="ko-KR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kumimoji="0" lang="en-US" altLang="ko-KR">
                <a:solidFill>
                  <a:schemeClr val="tx2"/>
                </a:solidFill>
              </a:rPr>
              <a:t> And so 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48434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Prime Implicants</a:t>
            </a:r>
            <a:r>
              <a:rPr kumimoji="0" lang="en-US" altLang="ko-KR">
                <a:solidFill>
                  <a:schemeClr val="tx2"/>
                </a:solidFill>
              </a:rPr>
              <a:t> and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Minimum Solution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107950" y="2565400"/>
            <a:ext cx="8915400" cy="3286125"/>
            <a:chOff x="68" y="1616"/>
            <a:chExt cx="5616" cy="2070"/>
          </a:xfrm>
        </p:grpSpPr>
        <p:pic>
          <p:nvPicPr>
            <p:cNvPr id="29701" name="Picture 5" descr="roth+f05-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616"/>
              <a:ext cx="5616" cy="2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2" name="Line 8"/>
            <p:cNvSpPr>
              <a:spLocks noChangeShapeType="1"/>
            </p:cNvSpPr>
            <p:nvPr/>
          </p:nvSpPr>
          <p:spPr bwMode="auto">
            <a:xfrm flipV="1">
              <a:off x="1927" y="2024"/>
              <a:ext cx="772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2653" y="184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29704" name="AutoShape 10"/>
            <p:cNvSpPr>
              <a:spLocks noChangeArrowheads="1"/>
            </p:cNvSpPr>
            <p:nvPr/>
          </p:nvSpPr>
          <p:spPr bwMode="auto">
            <a:xfrm rot="5400000">
              <a:off x="1010" y="2681"/>
              <a:ext cx="1588" cy="273"/>
            </a:xfrm>
            <a:prstGeom prst="flowChartTerminator">
              <a:avLst/>
            </a:prstGeom>
            <a:solidFill>
              <a:srgbClr val="3366FF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705" name="AutoShape 11"/>
            <p:cNvSpPr>
              <a:spLocks noChangeArrowheads="1"/>
            </p:cNvSpPr>
            <p:nvPr/>
          </p:nvSpPr>
          <p:spPr bwMode="auto">
            <a:xfrm>
              <a:off x="811" y="2466"/>
              <a:ext cx="681" cy="273"/>
            </a:xfrm>
            <a:prstGeom prst="flowChartTerminator">
              <a:avLst/>
            </a:prstGeom>
            <a:solidFill>
              <a:srgbClr val="3366FF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706" name="AutoShape 13"/>
            <p:cNvSpPr>
              <a:spLocks noChangeArrowheads="1"/>
            </p:cNvSpPr>
            <p:nvPr/>
          </p:nvSpPr>
          <p:spPr bwMode="auto">
            <a:xfrm>
              <a:off x="657" y="2910"/>
              <a:ext cx="408" cy="273"/>
            </a:xfrm>
            <a:prstGeom prst="flowChartDelay">
              <a:avLst/>
            </a:prstGeom>
            <a:solidFill>
              <a:srgbClr val="3366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707" name="AutoShape 14"/>
            <p:cNvSpPr>
              <a:spLocks noChangeArrowheads="1"/>
            </p:cNvSpPr>
            <p:nvPr/>
          </p:nvSpPr>
          <p:spPr bwMode="auto">
            <a:xfrm rot="10800000">
              <a:off x="2097" y="2898"/>
              <a:ext cx="408" cy="273"/>
            </a:xfrm>
            <a:prstGeom prst="flowChartDelay">
              <a:avLst/>
            </a:prstGeom>
            <a:solidFill>
              <a:srgbClr val="3366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6985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Systematic Procedure for Selecting Prime Implicants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1763713" y="6021388"/>
            <a:ext cx="2228850" cy="396875"/>
          </a:xfrm>
          <a:prstGeom prst="rect">
            <a:avLst/>
          </a:prstGeom>
          <a:solidFill>
            <a:srgbClr val="00FF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>
                <a:latin typeface="Times New Roman" panose="02020603050405020304" pitchFamily="18" charset="0"/>
              </a:rPr>
              <a:t>CD</a:t>
            </a:r>
            <a:r>
              <a:rPr lang="en-US" altLang="ko-KR"/>
              <a:t> is chosen first 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651500" y="6021388"/>
            <a:ext cx="3184525" cy="396875"/>
          </a:xfrm>
          <a:prstGeom prst="rect">
            <a:avLst/>
          </a:prstGeom>
          <a:solidFill>
            <a:srgbClr val="00FF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Other PI’s are chosen first </a:t>
            </a:r>
          </a:p>
        </p:txBody>
      </p:sp>
      <p:grpSp>
        <p:nvGrpSpPr>
          <p:cNvPr id="30726" name="Group 17"/>
          <p:cNvGrpSpPr>
            <a:grpSpLocks/>
          </p:cNvGrpSpPr>
          <p:nvPr/>
        </p:nvGrpSpPr>
        <p:grpSpPr bwMode="auto">
          <a:xfrm>
            <a:off x="971550" y="2060575"/>
            <a:ext cx="7416800" cy="3905250"/>
            <a:chOff x="612" y="1298"/>
            <a:chExt cx="4672" cy="2460"/>
          </a:xfrm>
        </p:grpSpPr>
        <p:pic>
          <p:nvPicPr>
            <p:cNvPr id="30727" name="Picture 4" descr="roth+f05-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98"/>
              <a:ext cx="4672" cy="2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8" name="Rectangle 12"/>
            <p:cNvSpPr>
              <a:spLocks noChangeArrowheads="1"/>
            </p:cNvSpPr>
            <p:nvPr/>
          </p:nvSpPr>
          <p:spPr bwMode="auto">
            <a:xfrm>
              <a:off x="1310" y="3385"/>
              <a:ext cx="227" cy="181"/>
            </a:xfrm>
            <a:prstGeom prst="rect">
              <a:avLst/>
            </a:prstGeom>
            <a:solidFill>
              <a:srgbClr val="00FF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0729" name="Rectangle 13"/>
            <p:cNvSpPr>
              <a:spLocks noChangeArrowheads="1"/>
            </p:cNvSpPr>
            <p:nvPr/>
          </p:nvSpPr>
          <p:spPr bwMode="auto">
            <a:xfrm>
              <a:off x="1423" y="1967"/>
              <a:ext cx="362" cy="362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0730" name="Rectangle 14"/>
            <p:cNvSpPr>
              <a:spLocks noChangeArrowheads="1"/>
            </p:cNvSpPr>
            <p:nvPr/>
          </p:nvSpPr>
          <p:spPr bwMode="auto">
            <a:xfrm>
              <a:off x="1791" y="2704"/>
              <a:ext cx="362" cy="362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0731" name="Rectangle 15"/>
            <p:cNvSpPr>
              <a:spLocks noChangeArrowheads="1"/>
            </p:cNvSpPr>
            <p:nvPr/>
          </p:nvSpPr>
          <p:spPr bwMode="auto">
            <a:xfrm>
              <a:off x="1066" y="2704"/>
              <a:ext cx="362" cy="362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0732" name="Rectangle 16"/>
            <p:cNvSpPr>
              <a:spLocks noChangeArrowheads="1"/>
            </p:cNvSpPr>
            <p:nvPr/>
          </p:nvSpPr>
          <p:spPr bwMode="auto">
            <a:xfrm>
              <a:off x="1066" y="2329"/>
              <a:ext cx="1451" cy="363"/>
            </a:xfrm>
            <a:prstGeom prst="rect">
              <a:avLst/>
            </a:prstGeom>
            <a:solidFill>
              <a:srgbClr val="00FF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Karnaugh Maps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47813" y="2563813"/>
            <a:ext cx="7345362" cy="8540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/>
              <a:t>Difficult to apply in a systematic way.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/>
              <a:t>Difficult to tell when you have arrived at a minimum solution.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6624637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Two Problems of Simplifying a Switching Function Using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Algebraic</a:t>
            </a:r>
            <a:r>
              <a:rPr lang="en-US" altLang="ko-KR"/>
              <a:t> Techniques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66246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Karnaugh Map</a:t>
            </a:r>
            <a:r>
              <a:rPr lang="en-US" altLang="ko-KR"/>
              <a:t> method and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Quine-McCluskey</a:t>
            </a:r>
            <a:r>
              <a:rPr lang="en-US" altLang="ko-KR"/>
              <a:t>  Procdure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47813" y="4868863"/>
            <a:ext cx="7345362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Easy and systematic to get a a minimum solution.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84213" y="2492375"/>
            <a:ext cx="647700" cy="1800225"/>
          </a:xfrm>
          <a:prstGeom prst="downArrow">
            <a:avLst>
              <a:gd name="adj1" fmla="val 50000"/>
              <a:gd name="adj2" fmla="val 6948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208962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Essential Prime Implicants</a:t>
            </a:r>
            <a:r>
              <a:rPr kumimoji="0" lang="en-US" altLang="ko-KR">
                <a:solidFill>
                  <a:schemeClr val="tx2"/>
                </a:solidFill>
              </a:rPr>
              <a:t> (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EPI</a:t>
            </a:r>
            <a:r>
              <a:rPr kumimoji="0" lang="en-US" altLang="ko-KR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If a minterm is covered </a:t>
            </a:r>
            <a:r>
              <a:rPr kumimoji="0" lang="en-US" altLang="ko-KR" i="1">
                <a:solidFill>
                  <a:schemeClr val="tx2"/>
                </a:solidFill>
              </a:rPr>
              <a:t>by only one PI</a:t>
            </a:r>
            <a:r>
              <a:rPr kumimoji="0" lang="en-US" altLang="ko-KR">
                <a:solidFill>
                  <a:schemeClr val="tx2"/>
                </a:solidFill>
              </a:rPr>
              <a:t>, the PI is said to be an EPI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pic>
        <p:nvPicPr>
          <p:cNvPr id="31748" name="Picture 17" descr="roth+f05-1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620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543" name="Group 39"/>
          <p:cNvGrpSpPr>
            <a:grpSpLocks/>
          </p:cNvGrpSpPr>
          <p:nvPr/>
        </p:nvGrpSpPr>
        <p:grpSpPr bwMode="auto">
          <a:xfrm>
            <a:off x="2089150" y="3284538"/>
            <a:ext cx="5578475" cy="1468437"/>
            <a:chOff x="1316" y="2069"/>
            <a:chExt cx="3514" cy="925"/>
          </a:xfrm>
        </p:grpSpPr>
        <p:sp>
          <p:nvSpPr>
            <p:cNvPr id="31762" name="Rectangle 20"/>
            <p:cNvSpPr>
              <a:spLocks noChangeArrowheads="1"/>
            </p:cNvSpPr>
            <p:nvPr/>
          </p:nvSpPr>
          <p:spPr bwMode="auto">
            <a:xfrm>
              <a:off x="1316" y="2263"/>
              <a:ext cx="362" cy="363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1763" name="Text Box 23"/>
            <p:cNvSpPr txBox="1">
              <a:spLocks noChangeArrowheads="1"/>
            </p:cNvSpPr>
            <p:nvPr/>
          </p:nvSpPr>
          <p:spPr bwMode="auto">
            <a:xfrm>
              <a:off x="2608" y="2069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ko-KR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1764" name="Line 24"/>
            <p:cNvSpPr>
              <a:spLocks noChangeShapeType="1"/>
            </p:cNvSpPr>
            <p:nvPr/>
          </p:nvSpPr>
          <p:spPr bwMode="auto">
            <a:xfrm flipH="1">
              <a:off x="1746" y="2193"/>
              <a:ext cx="8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765" name="Line 25"/>
            <p:cNvSpPr>
              <a:spLocks noChangeShapeType="1"/>
            </p:cNvSpPr>
            <p:nvPr/>
          </p:nvSpPr>
          <p:spPr bwMode="auto">
            <a:xfrm flipH="1">
              <a:off x="1565" y="2205"/>
              <a:ext cx="181" cy="18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766" name="Rectangle 32"/>
            <p:cNvSpPr>
              <a:spLocks noChangeArrowheads="1"/>
            </p:cNvSpPr>
            <p:nvPr/>
          </p:nvSpPr>
          <p:spPr bwMode="auto">
            <a:xfrm>
              <a:off x="4105" y="2269"/>
              <a:ext cx="725" cy="725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149545" name="Group 41"/>
          <p:cNvGrpSpPr>
            <a:grpSpLocks/>
          </p:cNvGrpSpPr>
          <p:nvPr/>
        </p:nvGrpSpPr>
        <p:grpSpPr bwMode="auto">
          <a:xfrm>
            <a:off x="2690813" y="4202113"/>
            <a:ext cx="5605462" cy="1639887"/>
            <a:chOff x="1695" y="2647"/>
            <a:chExt cx="3531" cy="1033"/>
          </a:xfrm>
        </p:grpSpPr>
        <p:sp>
          <p:nvSpPr>
            <p:cNvPr id="31758" name="Rectangle 19"/>
            <p:cNvSpPr>
              <a:spLocks noChangeArrowheads="1"/>
            </p:cNvSpPr>
            <p:nvPr/>
          </p:nvSpPr>
          <p:spPr bwMode="auto">
            <a:xfrm>
              <a:off x="1695" y="3016"/>
              <a:ext cx="362" cy="363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1759" name="Text Box 22"/>
            <p:cNvSpPr txBox="1">
              <a:spLocks noChangeArrowheads="1"/>
            </p:cNvSpPr>
            <p:nvPr/>
          </p:nvSpPr>
          <p:spPr bwMode="auto">
            <a:xfrm>
              <a:off x="1927" y="343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ko-KR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31760" name="Line 28"/>
            <p:cNvSpPr>
              <a:spLocks noChangeShapeType="1"/>
            </p:cNvSpPr>
            <p:nvPr/>
          </p:nvSpPr>
          <p:spPr bwMode="auto">
            <a:xfrm flipH="1" flipV="1">
              <a:off x="1927" y="3294"/>
              <a:ext cx="9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761" name="Rectangle 33"/>
            <p:cNvSpPr>
              <a:spLocks noChangeArrowheads="1"/>
            </p:cNvSpPr>
            <p:nvPr/>
          </p:nvSpPr>
          <p:spPr bwMode="auto">
            <a:xfrm>
              <a:off x="4456" y="2647"/>
              <a:ext cx="770" cy="726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149544" name="Group 40"/>
          <p:cNvGrpSpPr>
            <a:grpSpLocks/>
          </p:cNvGrpSpPr>
          <p:nvPr/>
        </p:nvGrpSpPr>
        <p:grpSpPr bwMode="auto">
          <a:xfrm>
            <a:off x="1311275" y="4202113"/>
            <a:ext cx="6959600" cy="1709737"/>
            <a:chOff x="826" y="2647"/>
            <a:chExt cx="4384" cy="1077"/>
          </a:xfrm>
        </p:grpSpPr>
        <p:sp>
          <p:nvSpPr>
            <p:cNvPr id="31753" name="Rectangle 18"/>
            <p:cNvSpPr>
              <a:spLocks noChangeArrowheads="1"/>
            </p:cNvSpPr>
            <p:nvPr/>
          </p:nvSpPr>
          <p:spPr bwMode="auto">
            <a:xfrm>
              <a:off x="942" y="3016"/>
              <a:ext cx="362" cy="363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1754" name="Text Box 21"/>
            <p:cNvSpPr txBox="1">
              <a:spLocks noChangeArrowheads="1"/>
            </p:cNvSpPr>
            <p:nvPr/>
          </p:nvSpPr>
          <p:spPr bwMode="auto">
            <a:xfrm>
              <a:off x="826" y="3474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ko-KR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755" name="Line 26"/>
            <p:cNvSpPr>
              <a:spLocks noChangeShapeType="1"/>
            </p:cNvSpPr>
            <p:nvPr/>
          </p:nvSpPr>
          <p:spPr bwMode="auto">
            <a:xfrm flipV="1">
              <a:off x="975" y="3294"/>
              <a:ext cx="91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756" name="Rectangle 34"/>
            <p:cNvSpPr>
              <a:spLocks noChangeArrowheads="1"/>
            </p:cNvSpPr>
            <p:nvPr/>
          </p:nvSpPr>
          <p:spPr bwMode="auto">
            <a:xfrm>
              <a:off x="3714" y="2647"/>
              <a:ext cx="362" cy="726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1757" name="Rectangle 35"/>
            <p:cNvSpPr>
              <a:spLocks noChangeArrowheads="1"/>
            </p:cNvSpPr>
            <p:nvPr/>
          </p:nvSpPr>
          <p:spPr bwMode="auto">
            <a:xfrm>
              <a:off x="4848" y="2647"/>
              <a:ext cx="362" cy="726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149540" name="Text Box 36"/>
          <p:cNvSpPr txBox="1">
            <a:spLocks noChangeArrowheads="1"/>
          </p:cNvSpPr>
          <p:nvPr/>
        </p:nvSpPr>
        <p:spPr bwMode="auto">
          <a:xfrm>
            <a:off x="3924300" y="5516563"/>
            <a:ext cx="21463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>
                <a:latin typeface="Times New Roman" panose="02020603050405020304" pitchFamily="18" charset="0"/>
              </a:rPr>
              <a:t>BD, B’C, AC</a:t>
            </a:r>
            <a:r>
              <a:rPr lang="en-US" altLang="ko-KR"/>
              <a:t>: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EPI</a:t>
            </a:r>
            <a:r>
              <a:rPr lang="en-US" altLang="ko-K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32771" name="Group 160"/>
          <p:cNvGrpSpPr>
            <a:grpSpLocks/>
          </p:cNvGrpSpPr>
          <p:nvPr/>
        </p:nvGrpSpPr>
        <p:grpSpPr bwMode="auto">
          <a:xfrm>
            <a:off x="4932363" y="1773238"/>
            <a:ext cx="3548062" cy="2505075"/>
            <a:chOff x="3107" y="1117"/>
            <a:chExt cx="2235" cy="1578"/>
          </a:xfrm>
        </p:grpSpPr>
        <p:sp>
          <p:nvSpPr>
            <p:cNvPr id="32855" name="Text Box 78"/>
            <p:cNvSpPr txBox="1">
              <a:spLocks noChangeArrowheads="1"/>
            </p:cNvSpPr>
            <p:nvPr/>
          </p:nvSpPr>
          <p:spPr bwMode="auto">
            <a:xfrm>
              <a:off x="3107" y="1117"/>
              <a:ext cx="2223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en-US" altLang="ko-KR"/>
                <a:t>Procedure for Selecting</a:t>
              </a:r>
              <a:r>
                <a:rPr kumimoji="0"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 EPI</a:t>
              </a:r>
              <a:endParaRPr kumimoji="0" lang="en-US" altLang="ko-KR">
                <a:solidFill>
                  <a:schemeClr val="tx2"/>
                </a:solidFill>
              </a:endParaRPr>
            </a:p>
          </p:txBody>
        </p:sp>
        <p:sp>
          <p:nvSpPr>
            <p:cNvPr id="32856" name="Text Box 79"/>
            <p:cNvSpPr txBox="1">
              <a:spLocks noChangeArrowheads="1"/>
            </p:cNvSpPr>
            <p:nvPr/>
          </p:nvSpPr>
          <p:spPr bwMode="auto">
            <a:xfrm>
              <a:off x="3107" y="1389"/>
              <a:ext cx="2235" cy="13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8001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2573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7145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1717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ko-KR"/>
                <a:t>Loop all PI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ko-KR"/>
                <a:t>Find minterm covered by </a:t>
              </a:r>
              <a:r>
                <a:rPr lang="en-US" altLang="ko-KR" i="1"/>
                <a:t>only one PI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ko-KR"/>
                <a:t>Select that PI as an EPI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ko-KR"/>
                <a:t>Repeat step 2 and 3</a:t>
              </a:r>
            </a:p>
          </p:txBody>
        </p:sp>
      </p:grpSp>
      <p:sp>
        <p:nvSpPr>
          <p:cNvPr id="153682" name="Text Box 82"/>
          <p:cNvSpPr txBox="1">
            <a:spLocks noChangeArrowheads="1"/>
          </p:cNvSpPr>
          <p:nvPr/>
        </p:nvSpPr>
        <p:spPr bwMode="auto">
          <a:xfrm>
            <a:off x="4932363" y="4868863"/>
            <a:ext cx="3548062" cy="13112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1.</a:t>
            </a:r>
            <a:r>
              <a:rPr lang="en-US" altLang="ko-KR" i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ko-KR" b="1" i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ko-KR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ko-KR"/>
              <a:t> is covered by only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BC’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/>
              <a:t>2. </a:t>
            </a:r>
            <a:r>
              <a:rPr lang="en-US" altLang="ko-KR" i="1">
                <a:solidFill>
                  <a:srgbClr val="0000FF"/>
                </a:solidFill>
              </a:rPr>
              <a:t> </a:t>
            </a:r>
            <a:r>
              <a:rPr lang="en-US" altLang="ko-KR" b="1" i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ko-KR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  <a:r>
              <a:rPr lang="en-US" altLang="ko-KR"/>
              <a:t> is covered by only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/>
              <a:t>3. 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BC’</a:t>
            </a:r>
            <a:r>
              <a:rPr lang="en-US" altLang="ko-KR"/>
              <a:t> and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ko-KR"/>
              <a:t> are EPI</a:t>
            </a:r>
          </a:p>
        </p:txBody>
      </p:sp>
      <p:grpSp>
        <p:nvGrpSpPr>
          <p:cNvPr id="153765" name="Group 165"/>
          <p:cNvGrpSpPr>
            <a:grpSpLocks/>
          </p:cNvGrpSpPr>
          <p:nvPr/>
        </p:nvGrpSpPr>
        <p:grpSpPr bwMode="auto">
          <a:xfrm>
            <a:off x="684213" y="2205038"/>
            <a:ext cx="4151312" cy="3781425"/>
            <a:chOff x="431" y="1389"/>
            <a:chExt cx="2615" cy="2382"/>
          </a:xfrm>
        </p:grpSpPr>
        <p:grpSp>
          <p:nvGrpSpPr>
            <p:cNvPr id="32774" name="Group 83"/>
            <p:cNvGrpSpPr>
              <a:grpSpLocks/>
            </p:cNvGrpSpPr>
            <p:nvPr/>
          </p:nvGrpSpPr>
          <p:grpSpPr bwMode="auto">
            <a:xfrm>
              <a:off x="431" y="1434"/>
              <a:ext cx="2615" cy="1971"/>
              <a:chOff x="431" y="1434"/>
              <a:chExt cx="2615" cy="1971"/>
            </a:xfrm>
          </p:grpSpPr>
          <p:grpSp>
            <p:nvGrpSpPr>
              <p:cNvPr id="32779" name="Group 84"/>
              <p:cNvGrpSpPr>
                <a:grpSpLocks/>
              </p:cNvGrpSpPr>
              <p:nvPr/>
            </p:nvGrpSpPr>
            <p:grpSpPr bwMode="auto">
              <a:xfrm>
                <a:off x="531" y="1434"/>
                <a:ext cx="2158" cy="1971"/>
                <a:chOff x="531" y="1434"/>
                <a:chExt cx="2158" cy="1971"/>
              </a:xfrm>
            </p:grpSpPr>
            <p:grpSp>
              <p:nvGrpSpPr>
                <p:cNvPr id="32801" name="Group 85"/>
                <p:cNvGrpSpPr>
                  <a:grpSpLocks/>
                </p:cNvGrpSpPr>
                <p:nvPr/>
              </p:nvGrpSpPr>
              <p:grpSpPr bwMode="auto">
                <a:xfrm>
                  <a:off x="531" y="1434"/>
                  <a:ext cx="2123" cy="1950"/>
                  <a:chOff x="531" y="1434"/>
                  <a:chExt cx="2123" cy="1950"/>
                </a:xfrm>
              </p:grpSpPr>
              <p:sp>
                <p:nvSpPr>
                  <p:cNvPr id="3281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2999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1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2999"/>
                    <a:ext cx="419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2999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999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2613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2613"/>
                    <a:ext cx="419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2613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613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2228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7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2228"/>
                    <a:ext cx="419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2228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2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228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3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1842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31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1842"/>
                    <a:ext cx="419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32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1842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3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842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ko-KR" altLang="ko-KR" sz="2800"/>
                  </a:p>
                </p:txBody>
              </p:sp>
              <p:sp>
                <p:nvSpPr>
                  <p:cNvPr id="3283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1842"/>
                    <a:ext cx="1679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3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228"/>
                    <a:ext cx="167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3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613"/>
                    <a:ext cx="167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3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999"/>
                    <a:ext cx="167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38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3384"/>
                    <a:ext cx="1679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39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1842"/>
                    <a:ext cx="0" cy="154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40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395" y="1842"/>
                    <a:ext cx="0" cy="154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41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815" y="1842"/>
                    <a:ext cx="0" cy="154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42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234" y="1842"/>
                    <a:ext cx="0" cy="154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43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654" y="1842"/>
                    <a:ext cx="0" cy="154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44" name="Line 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3" y="1570"/>
                    <a:ext cx="27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45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434"/>
                    <a:ext cx="3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 i="1">
                        <a:latin typeface="Times New Roman" panose="02020603050405020304" pitchFamily="18" charset="0"/>
                      </a:rPr>
                      <a:t>AB</a:t>
                    </a:r>
                  </a:p>
                </p:txBody>
              </p:sp>
              <p:sp>
                <p:nvSpPr>
                  <p:cNvPr id="3284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1" y="1604"/>
                    <a:ext cx="33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 i="1">
                        <a:latin typeface="Times New Roman" panose="02020603050405020304" pitchFamily="18" charset="0"/>
                      </a:rPr>
                      <a:t>CD</a:t>
                    </a:r>
                  </a:p>
                </p:txBody>
              </p:sp>
              <p:sp>
                <p:nvSpPr>
                  <p:cNvPr id="32847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4" y="1618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00</a:t>
                    </a:r>
                  </a:p>
                </p:txBody>
              </p:sp>
              <p:sp>
                <p:nvSpPr>
                  <p:cNvPr id="32848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" y="161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01</a:t>
                    </a:r>
                  </a:p>
                </p:txBody>
              </p:sp>
              <p:sp>
                <p:nvSpPr>
                  <p:cNvPr id="32849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161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sp>
                <p:nvSpPr>
                  <p:cNvPr id="32850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1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3285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1888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00</a:t>
                    </a:r>
                  </a:p>
                </p:txBody>
              </p:sp>
              <p:sp>
                <p:nvSpPr>
                  <p:cNvPr id="32852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229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01</a:t>
                    </a:r>
                  </a:p>
                </p:txBody>
              </p:sp>
              <p:sp>
                <p:nvSpPr>
                  <p:cNvPr id="32853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2659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sp>
                <p:nvSpPr>
                  <p:cNvPr id="32854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3067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r>
                      <a:rPr lang="en-US" altLang="ko-KR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10</a:t>
                    </a:r>
                  </a:p>
                </p:txBody>
              </p:sp>
            </p:grpSp>
            <p:sp>
              <p:nvSpPr>
                <p:cNvPr id="32802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1247" y="2069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2803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655" y="2069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280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517" y="2069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3280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052" y="2069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32806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247" y="2432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2807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247" y="2840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2808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1247" y="3203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2809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655" y="2840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32810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655" y="3203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32811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517" y="2432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32812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457" y="2840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32813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457" y="3209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049" y="2438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sp>
              <p:nvSpPr>
                <p:cNvPr id="32815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052" y="2840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15</a:t>
                  </a:r>
                </a:p>
              </p:txBody>
            </p:sp>
            <p:sp>
              <p:nvSpPr>
                <p:cNvPr id="32816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058" y="3213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14</a:t>
                  </a:r>
                </a:p>
              </p:txBody>
            </p:sp>
            <p:sp>
              <p:nvSpPr>
                <p:cNvPr id="32817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655" y="2432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</p:grpSp>
          <p:sp>
            <p:nvSpPr>
              <p:cNvPr id="32780" name="Text Box 139"/>
              <p:cNvSpPr txBox="1">
                <a:spLocks noChangeArrowheads="1"/>
              </p:cNvSpPr>
              <p:nvPr/>
            </p:nvSpPr>
            <p:spPr bwMode="auto">
              <a:xfrm>
                <a:off x="1044" y="228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1" name="Text Box 140"/>
              <p:cNvSpPr txBox="1">
                <a:spLocks noChangeArrowheads="1"/>
              </p:cNvSpPr>
              <p:nvPr/>
            </p:nvSpPr>
            <p:spPr bwMode="auto">
              <a:xfrm>
                <a:off x="1044" y="264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2" name="Text Box 141"/>
              <p:cNvSpPr txBox="1">
                <a:spLocks noChangeArrowheads="1"/>
              </p:cNvSpPr>
              <p:nvPr/>
            </p:nvSpPr>
            <p:spPr bwMode="auto">
              <a:xfrm>
                <a:off x="1485" y="228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3" name="Text Box 142"/>
              <p:cNvSpPr txBox="1">
                <a:spLocks noChangeArrowheads="1"/>
              </p:cNvSpPr>
              <p:nvPr/>
            </p:nvSpPr>
            <p:spPr bwMode="auto">
              <a:xfrm>
                <a:off x="1485" y="192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4" name="Text Box 143"/>
              <p:cNvSpPr txBox="1">
                <a:spLocks noChangeArrowheads="1"/>
              </p:cNvSpPr>
              <p:nvPr/>
            </p:nvSpPr>
            <p:spPr bwMode="auto">
              <a:xfrm>
                <a:off x="1888" y="305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5" name="Text Box 144"/>
              <p:cNvSpPr txBox="1">
                <a:spLocks noChangeArrowheads="1"/>
              </p:cNvSpPr>
              <p:nvPr/>
            </p:nvSpPr>
            <p:spPr bwMode="auto">
              <a:xfrm>
                <a:off x="1888" y="264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6" name="Text Box 145"/>
              <p:cNvSpPr txBox="1">
                <a:spLocks noChangeArrowheads="1"/>
              </p:cNvSpPr>
              <p:nvPr/>
            </p:nvSpPr>
            <p:spPr bwMode="auto">
              <a:xfrm>
                <a:off x="1888" y="228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7" name="Text Box 146"/>
              <p:cNvSpPr txBox="1">
                <a:spLocks noChangeArrowheads="1"/>
              </p:cNvSpPr>
              <p:nvPr/>
            </p:nvSpPr>
            <p:spPr bwMode="auto">
              <a:xfrm>
                <a:off x="1888" y="192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8" name="Text Box 147"/>
              <p:cNvSpPr txBox="1">
                <a:spLocks noChangeArrowheads="1"/>
              </p:cNvSpPr>
              <p:nvPr/>
            </p:nvSpPr>
            <p:spPr bwMode="auto">
              <a:xfrm>
                <a:off x="2308" y="305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89" name="Text Box 148"/>
              <p:cNvSpPr txBox="1">
                <a:spLocks noChangeArrowheads="1"/>
              </p:cNvSpPr>
              <p:nvPr/>
            </p:nvSpPr>
            <p:spPr bwMode="auto">
              <a:xfrm>
                <a:off x="2308" y="264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790" name="AutoShape 149"/>
              <p:cNvSpPr>
                <a:spLocks noChangeArrowheads="1"/>
              </p:cNvSpPr>
              <p:nvPr/>
            </p:nvSpPr>
            <p:spPr bwMode="auto">
              <a:xfrm>
                <a:off x="1422" y="1910"/>
                <a:ext cx="726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1" name="AutoShape 150"/>
              <p:cNvSpPr>
                <a:spLocks noChangeArrowheads="1"/>
              </p:cNvSpPr>
              <p:nvPr/>
            </p:nvSpPr>
            <p:spPr bwMode="auto">
              <a:xfrm>
                <a:off x="1845" y="2660"/>
                <a:ext cx="726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2" name="AutoShape 151"/>
              <p:cNvSpPr>
                <a:spLocks noChangeArrowheads="1"/>
              </p:cNvSpPr>
              <p:nvPr/>
            </p:nvSpPr>
            <p:spPr bwMode="auto">
              <a:xfrm>
                <a:off x="1050" y="2261"/>
                <a:ext cx="680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3" name="AutoShape 152"/>
              <p:cNvSpPr>
                <a:spLocks noChangeArrowheads="1"/>
              </p:cNvSpPr>
              <p:nvPr/>
            </p:nvSpPr>
            <p:spPr bwMode="auto">
              <a:xfrm>
                <a:off x="1004" y="2285"/>
                <a:ext cx="318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4" name="AutoShape 153"/>
              <p:cNvSpPr>
                <a:spLocks noChangeArrowheads="1"/>
              </p:cNvSpPr>
              <p:nvPr/>
            </p:nvSpPr>
            <p:spPr bwMode="auto">
              <a:xfrm>
                <a:off x="1821" y="1967"/>
                <a:ext cx="363" cy="127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5" name="AutoShape 154"/>
              <p:cNvSpPr>
                <a:spLocks noChangeArrowheads="1"/>
              </p:cNvSpPr>
              <p:nvPr/>
            </p:nvSpPr>
            <p:spPr bwMode="auto">
              <a:xfrm>
                <a:off x="596" y="2648"/>
                <a:ext cx="680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6" name="AutoShape 155"/>
              <p:cNvSpPr>
                <a:spLocks noChangeArrowheads="1"/>
              </p:cNvSpPr>
              <p:nvPr/>
            </p:nvSpPr>
            <p:spPr bwMode="auto">
              <a:xfrm>
                <a:off x="2274" y="2648"/>
                <a:ext cx="680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7" name="Rectangle 156"/>
              <p:cNvSpPr>
                <a:spLocks noChangeArrowheads="1"/>
              </p:cNvSpPr>
              <p:nvPr/>
            </p:nvSpPr>
            <p:spPr bwMode="auto">
              <a:xfrm>
                <a:off x="2728" y="2557"/>
                <a:ext cx="318" cy="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8" name="Rectangle 157"/>
              <p:cNvSpPr>
                <a:spLocks noChangeArrowheads="1"/>
              </p:cNvSpPr>
              <p:nvPr/>
            </p:nvSpPr>
            <p:spPr bwMode="auto">
              <a:xfrm>
                <a:off x="431" y="2568"/>
                <a:ext cx="318" cy="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799" name="Rectangle 158"/>
              <p:cNvSpPr>
                <a:spLocks noChangeArrowheads="1"/>
              </p:cNvSpPr>
              <p:nvPr/>
            </p:nvSpPr>
            <p:spPr bwMode="auto">
              <a:xfrm>
                <a:off x="1407" y="1854"/>
                <a:ext cx="408" cy="363"/>
              </a:xfrm>
              <a:prstGeom prst="rect">
                <a:avLst/>
              </a:prstGeom>
              <a:solidFill>
                <a:srgbClr val="00FF00">
                  <a:alpha val="2901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2800" name="Rectangle 159"/>
              <p:cNvSpPr>
                <a:spLocks noChangeArrowheads="1"/>
              </p:cNvSpPr>
              <p:nvPr/>
            </p:nvSpPr>
            <p:spPr bwMode="auto">
              <a:xfrm>
                <a:off x="2233" y="3004"/>
                <a:ext cx="408" cy="363"/>
              </a:xfrm>
              <a:prstGeom prst="rect">
                <a:avLst/>
              </a:prstGeom>
              <a:solidFill>
                <a:srgbClr val="00FF00">
                  <a:alpha val="2901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32775" name="Text Box 161"/>
            <p:cNvSpPr txBox="1">
              <a:spLocks noChangeArrowheads="1"/>
            </p:cNvSpPr>
            <p:nvPr/>
          </p:nvSpPr>
          <p:spPr bwMode="auto">
            <a:xfrm>
              <a:off x="1746" y="1389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BC’</a:t>
              </a:r>
            </a:p>
          </p:txBody>
        </p:sp>
        <p:sp>
          <p:nvSpPr>
            <p:cNvPr id="32776" name="Line 162"/>
            <p:cNvSpPr>
              <a:spLocks noChangeShapeType="1"/>
            </p:cNvSpPr>
            <p:nvPr/>
          </p:nvSpPr>
          <p:spPr bwMode="auto">
            <a:xfrm flipH="1">
              <a:off x="1746" y="1598"/>
              <a:ext cx="13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777" name="Text Box 163"/>
            <p:cNvSpPr txBox="1">
              <a:spLocks noChangeArrowheads="1"/>
            </p:cNvSpPr>
            <p:nvPr/>
          </p:nvSpPr>
          <p:spPr bwMode="auto">
            <a:xfrm>
              <a:off x="1519" y="3521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AC</a:t>
              </a:r>
            </a:p>
          </p:txBody>
        </p:sp>
        <p:sp>
          <p:nvSpPr>
            <p:cNvPr id="32778" name="Line 164"/>
            <p:cNvSpPr>
              <a:spLocks noChangeShapeType="1"/>
            </p:cNvSpPr>
            <p:nvPr/>
          </p:nvSpPr>
          <p:spPr bwMode="auto">
            <a:xfrm flipV="1">
              <a:off x="1719" y="3294"/>
              <a:ext cx="181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7993062" cy="3292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Systematic Approach for Finding EPIs</a:t>
            </a:r>
          </a:p>
          <a:p>
            <a:pPr eaLnBrk="1" hangingPunct="1"/>
            <a:endParaRPr lang="en-US" altLang="ko-KR"/>
          </a:p>
          <a:p>
            <a:pPr eaLnBrk="1" hangingPunct="1">
              <a:buFontTx/>
              <a:buChar char="•"/>
            </a:pPr>
            <a:r>
              <a:rPr lang="en-US" altLang="ko-KR"/>
              <a:t> If a given minterm and all of the 1’s adjacent to it are covered by a single term, then that term is an EPI.</a:t>
            </a:r>
          </a:p>
          <a:p>
            <a:pPr eaLnBrk="1" hangingPunct="1">
              <a:buFontTx/>
              <a:buChar char="•"/>
            </a:pPr>
            <a:endParaRPr lang="en-US" altLang="ko-KR"/>
          </a:p>
          <a:p>
            <a:pPr eaLnBrk="1" hangingPunct="1">
              <a:buFontTx/>
              <a:buChar char="•"/>
            </a:pPr>
            <a:r>
              <a:rPr lang="en-US" altLang="ko-KR"/>
              <a:t> If all of the 1’s adjacent to a given minterm are </a:t>
            </a:r>
            <a:r>
              <a:rPr lang="en-US" altLang="ko-KR" i="1"/>
              <a:t>not</a:t>
            </a:r>
            <a:r>
              <a:rPr lang="en-US" altLang="ko-KR"/>
              <a:t> covered by a single term, then there are two or more PIs which cover that minterm, and we </a:t>
            </a:r>
            <a:r>
              <a:rPr lang="en-US" altLang="ko-KR" i="1"/>
              <a:t>cannot</a:t>
            </a:r>
            <a:r>
              <a:rPr lang="en-US" altLang="ko-KR"/>
              <a:t> say whether these PIs are essential or not without checking other minterms.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kumimoji="0" lang="en-US" altLang="ko-KR">
              <a:solidFill>
                <a:schemeClr val="tx2"/>
              </a:solidFill>
            </a:endParaRP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45370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Systematic Approach for Finding EPIs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395288" y="2636838"/>
            <a:ext cx="3454400" cy="3162300"/>
            <a:chOff x="531" y="1434"/>
            <a:chExt cx="2156" cy="1970"/>
          </a:xfrm>
        </p:grpSpPr>
        <p:grpSp>
          <p:nvGrpSpPr>
            <p:cNvPr id="34837" name="Group 8"/>
            <p:cNvGrpSpPr>
              <a:grpSpLocks/>
            </p:cNvGrpSpPr>
            <p:nvPr/>
          </p:nvGrpSpPr>
          <p:grpSpPr bwMode="auto">
            <a:xfrm>
              <a:off x="531" y="1434"/>
              <a:ext cx="2156" cy="1970"/>
              <a:chOff x="531" y="1434"/>
              <a:chExt cx="2156" cy="1970"/>
            </a:xfrm>
          </p:grpSpPr>
          <p:grpSp>
            <p:nvGrpSpPr>
              <p:cNvPr id="34846" name="Group 9"/>
              <p:cNvGrpSpPr>
                <a:grpSpLocks/>
              </p:cNvGrpSpPr>
              <p:nvPr/>
            </p:nvGrpSpPr>
            <p:grpSpPr bwMode="auto">
              <a:xfrm>
                <a:off x="531" y="1434"/>
                <a:ext cx="2123" cy="1950"/>
                <a:chOff x="531" y="1434"/>
                <a:chExt cx="2123" cy="1950"/>
              </a:xfrm>
            </p:grpSpPr>
            <p:sp>
              <p:nvSpPr>
                <p:cNvPr id="34863" name="Rectangle 10"/>
                <p:cNvSpPr>
                  <a:spLocks noChangeArrowheads="1"/>
                </p:cNvSpPr>
                <p:nvPr/>
              </p:nvSpPr>
              <p:spPr bwMode="auto">
                <a:xfrm>
                  <a:off x="2234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64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5" y="2999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65" name="Rectangle 12"/>
                <p:cNvSpPr>
                  <a:spLocks noChangeArrowheads="1"/>
                </p:cNvSpPr>
                <p:nvPr/>
              </p:nvSpPr>
              <p:spPr bwMode="auto">
                <a:xfrm>
                  <a:off x="139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66" name="Rectangle 13"/>
                <p:cNvSpPr>
                  <a:spLocks noChangeArrowheads="1"/>
                </p:cNvSpPr>
                <p:nvPr/>
              </p:nvSpPr>
              <p:spPr bwMode="auto">
                <a:xfrm>
                  <a:off x="97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67" name="Rectangle 14"/>
                <p:cNvSpPr>
                  <a:spLocks noChangeArrowheads="1"/>
                </p:cNvSpPr>
                <p:nvPr/>
              </p:nvSpPr>
              <p:spPr bwMode="auto">
                <a:xfrm>
                  <a:off x="2234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68" name="Rectangle 15"/>
                <p:cNvSpPr>
                  <a:spLocks noChangeArrowheads="1"/>
                </p:cNvSpPr>
                <p:nvPr/>
              </p:nvSpPr>
              <p:spPr bwMode="auto">
                <a:xfrm>
                  <a:off x="1815" y="2613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69" name="Rectangle 16"/>
                <p:cNvSpPr>
                  <a:spLocks noChangeArrowheads="1"/>
                </p:cNvSpPr>
                <p:nvPr/>
              </p:nvSpPr>
              <p:spPr bwMode="auto">
                <a:xfrm>
                  <a:off x="139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0" name="Rectangle 17"/>
                <p:cNvSpPr>
                  <a:spLocks noChangeArrowheads="1"/>
                </p:cNvSpPr>
                <p:nvPr/>
              </p:nvSpPr>
              <p:spPr bwMode="auto">
                <a:xfrm>
                  <a:off x="97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1" name="Rectangle 18"/>
                <p:cNvSpPr>
                  <a:spLocks noChangeArrowheads="1"/>
                </p:cNvSpPr>
                <p:nvPr/>
              </p:nvSpPr>
              <p:spPr bwMode="auto">
                <a:xfrm>
                  <a:off x="2234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2" name="Rectangle 19"/>
                <p:cNvSpPr>
                  <a:spLocks noChangeArrowheads="1"/>
                </p:cNvSpPr>
                <p:nvPr/>
              </p:nvSpPr>
              <p:spPr bwMode="auto">
                <a:xfrm>
                  <a:off x="1815" y="2228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3" name="Rectangle 20"/>
                <p:cNvSpPr>
                  <a:spLocks noChangeArrowheads="1"/>
                </p:cNvSpPr>
                <p:nvPr/>
              </p:nvSpPr>
              <p:spPr bwMode="auto">
                <a:xfrm>
                  <a:off x="139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4" name="Rectangle 21"/>
                <p:cNvSpPr>
                  <a:spLocks noChangeArrowheads="1"/>
                </p:cNvSpPr>
                <p:nvPr/>
              </p:nvSpPr>
              <p:spPr bwMode="auto">
                <a:xfrm>
                  <a:off x="97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5" name="Rectangle 22"/>
                <p:cNvSpPr>
                  <a:spLocks noChangeArrowheads="1"/>
                </p:cNvSpPr>
                <p:nvPr/>
              </p:nvSpPr>
              <p:spPr bwMode="auto">
                <a:xfrm>
                  <a:off x="2234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6" name="Rectangle 23"/>
                <p:cNvSpPr>
                  <a:spLocks noChangeArrowheads="1"/>
                </p:cNvSpPr>
                <p:nvPr/>
              </p:nvSpPr>
              <p:spPr bwMode="auto">
                <a:xfrm>
                  <a:off x="1815" y="1842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7" name="Rectangle 24"/>
                <p:cNvSpPr>
                  <a:spLocks noChangeArrowheads="1"/>
                </p:cNvSpPr>
                <p:nvPr/>
              </p:nvSpPr>
              <p:spPr bwMode="auto">
                <a:xfrm>
                  <a:off x="139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8" name="Rectangle 25"/>
                <p:cNvSpPr>
                  <a:spLocks noChangeArrowheads="1"/>
                </p:cNvSpPr>
                <p:nvPr/>
              </p:nvSpPr>
              <p:spPr bwMode="auto">
                <a:xfrm>
                  <a:off x="97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4879" name="Line 26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0" name="Line 27"/>
                <p:cNvSpPr>
                  <a:spLocks noChangeShapeType="1"/>
                </p:cNvSpPr>
                <p:nvPr/>
              </p:nvSpPr>
              <p:spPr bwMode="auto">
                <a:xfrm>
                  <a:off x="975" y="2228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1" name="Line 28"/>
                <p:cNvSpPr>
                  <a:spLocks noChangeShapeType="1"/>
                </p:cNvSpPr>
                <p:nvPr/>
              </p:nvSpPr>
              <p:spPr bwMode="auto">
                <a:xfrm>
                  <a:off x="975" y="2613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2" name="Line 29"/>
                <p:cNvSpPr>
                  <a:spLocks noChangeShapeType="1"/>
                </p:cNvSpPr>
                <p:nvPr/>
              </p:nvSpPr>
              <p:spPr bwMode="auto">
                <a:xfrm>
                  <a:off x="975" y="2999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3" name="Line 30"/>
                <p:cNvSpPr>
                  <a:spLocks noChangeShapeType="1"/>
                </p:cNvSpPr>
                <p:nvPr/>
              </p:nvSpPr>
              <p:spPr bwMode="auto">
                <a:xfrm>
                  <a:off x="975" y="3384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4" name="Line 31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5" name="Line 32"/>
                <p:cNvSpPr>
                  <a:spLocks noChangeShapeType="1"/>
                </p:cNvSpPr>
                <p:nvPr/>
              </p:nvSpPr>
              <p:spPr bwMode="auto">
                <a:xfrm>
                  <a:off x="139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6" name="Line 33"/>
                <p:cNvSpPr>
                  <a:spLocks noChangeShapeType="1"/>
                </p:cNvSpPr>
                <p:nvPr/>
              </p:nvSpPr>
              <p:spPr bwMode="auto">
                <a:xfrm>
                  <a:off x="181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7" name="Line 34"/>
                <p:cNvSpPr>
                  <a:spLocks noChangeShapeType="1"/>
                </p:cNvSpPr>
                <p:nvPr/>
              </p:nvSpPr>
              <p:spPr bwMode="auto">
                <a:xfrm>
                  <a:off x="2234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8" name="Line 35"/>
                <p:cNvSpPr>
                  <a:spLocks noChangeShapeType="1"/>
                </p:cNvSpPr>
                <p:nvPr/>
              </p:nvSpPr>
              <p:spPr bwMode="auto">
                <a:xfrm>
                  <a:off x="2654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89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703" y="1570"/>
                  <a:ext cx="27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8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48" y="1434"/>
                  <a:ext cx="309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latin typeface="Times New Roman" panose="02020603050405020304" pitchFamily="18" charset="0"/>
                    </a:rPr>
                    <a:t>AB</a:t>
                  </a:r>
                </a:p>
              </p:txBody>
            </p:sp>
            <p:sp>
              <p:nvSpPr>
                <p:cNvPr id="3489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31" y="1604"/>
                  <a:ext cx="33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latin typeface="Times New Roman" panose="02020603050405020304" pitchFamily="18" charset="0"/>
                    </a:rPr>
                    <a:t>CD</a:t>
                  </a:r>
                </a:p>
              </p:txBody>
            </p:sp>
            <p:sp>
              <p:nvSpPr>
                <p:cNvPr id="3489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44" y="1618"/>
                  <a:ext cx="27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00</a:t>
                  </a:r>
                </a:p>
              </p:txBody>
            </p:sp>
            <p:sp>
              <p:nvSpPr>
                <p:cNvPr id="3489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474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01</a:t>
                  </a:r>
                </a:p>
              </p:txBody>
            </p:sp>
            <p:sp>
              <p:nvSpPr>
                <p:cNvPr id="3489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82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3489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290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489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1" y="1888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00</a:t>
                  </a:r>
                </a:p>
              </p:txBody>
            </p:sp>
            <p:sp>
              <p:nvSpPr>
                <p:cNvPr id="3489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1" y="229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01</a:t>
                  </a:r>
                </a:p>
              </p:txBody>
            </p:sp>
            <p:sp>
              <p:nvSpPr>
                <p:cNvPr id="3489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1" y="2659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3489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21" y="3067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</p:grpSp>
          <p:sp>
            <p:nvSpPr>
              <p:cNvPr id="34847" name="Text Box 47"/>
              <p:cNvSpPr txBox="1">
                <a:spLocks noChangeArrowheads="1"/>
              </p:cNvSpPr>
              <p:nvPr/>
            </p:nvSpPr>
            <p:spPr bwMode="auto">
              <a:xfrm>
                <a:off x="1248" y="2068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4848" name="Text Box 48"/>
              <p:cNvSpPr txBox="1">
                <a:spLocks noChangeArrowheads="1"/>
              </p:cNvSpPr>
              <p:nvPr/>
            </p:nvSpPr>
            <p:spPr bwMode="auto">
              <a:xfrm>
                <a:off x="1655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4849" name="Text Box 49"/>
              <p:cNvSpPr txBox="1">
                <a:spLocks noChangeArrowheads="1"/>
              </p:cNvSpPr>
              <p:nvPr/>
            </p:nvSpPr>
            <p:spPr bwMode="auto">
              <a:xfrm>
                <a:off x="2517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4850" name="Text Box 50"/>
              <p:cNvSpPr txBox="1">
                <a:spLocks noChangeArrowheads="1"/>
              </p:cNvSpPr>
              <p:nvPr/>
            </p:nvSpPr>
            <p:spPr bwMode="auto">
              <a:xfrm>
                <a:off x="2052" y="206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34851" name="Text Box 51"/>
              <p:cNvSpPr txBox="1">
                <a:spLocks noChangeArrowheads="1"/>
              </p:cNvSpPr>
              <p:nvPr/>
            </p:nvSpPr>
            <p:spPr bwMode="auto">
              <a:xfrm>
                <a:off x="1247" y="2432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4852" name="Text Box 52"/>
              <p:cNvSpPr txBox="1">
                <a:spLocks noChangeArrowheads="1"/>
              </p:cNvSpPr>
              <p:nvPr/>
            </p:nvSpPr>
            <p:spPr bwMode="auto">
              <a:xfrm>
                <a:off x="1247" y="2840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4853" name="Text Box 53"/>
              <p:cNvSpPr txBox="1">
                <a:spLocks noChangeArrowheads="1"/>
              </p:cNvSpPr>
              <p:nvPr/>
            </p:nvSpPr>
            <p:spPr bwMode="auto">
              <a:xfrm>
                <a:off x="1247" y="3205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4854" name="Text Box 54"/>
              <p:cNvSpPr txBox="1">
                <a:spLocks noChangeArrowheads="1"/>
              </p:cNvSpPr>
              <p:nvPr/>
            </p:nvSpPr>
            <p:spPr bwMode="auto">
              <a:xfrm>
                <a:off x="1654" y="2840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34855" name="Text Box 55"/>
              <p:cNvSpPr txBox="1">
                <a:spLocks noChangeArrowheads="1"/>
              </p:cNvSpPr>
              <p:nvPr/>
            </p:nvSpPr>
            <p:spPr bwMode="auto">
              <a:xfrm>
                <a:off x="1654" y="3205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4856" name="Text Box 56"/>
              <p:cNvSpPr txBox="1">
                <a:spLocks noChangeArrowheads="1"/>
              </p:cNvSpPr>
              <p:nvPr/>
            </p:nvSpPr>
            <p:spPr bwMode="auto">
              <a:xfrm>
                <a:off x="2517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34857" name="Text Box 57"/>
              <p:cNvSpPr txBox="1">
                <a:spLocks noChangeArrowheads="1"/>
              </p:cNvSpPr>
              <p:nvPr/>
            </p:nvSpPr>
            <p:spPr bwMode="auto">
              <a:xfrm>
                <a:off x="2457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34858" name="Text Box 58"/>
              <p:cNvSpPr txBox="1">
                <a:spLocks noChangeArrowheads="1"/>
              </p:cNvSpPr>
              <p:nvPr/>
            </p:nvSpPr>
            <p:spPr bwMode="auto">
              <a:xfrm>
                <a:off x="2457" y="3209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34859" name="Text Box 59"/>
              <p:cNvSpPr txBox="1">
                <a:spLocks noChangeArrowheads="1"/>
              </p:cNvSpPr>
              <p:nvPr/>
            </p:nvSpPr>
            <p:spPr bwMode="auto">
              <a:xfrm>
                <a:off x="2050" y="243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34860" name="Text Box 60"/>
              <p:cNvSpPr txBox="1">
                <a:spLocks noChangeArrowheads="1"/>
              </p:cNvSpPr>
              <p:nvPr/>
            </p:nvSpPr>
            <p:spPr bwMode="auto">
              <a:xfrm>
                <a:off x="2052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34861" name="Text Box 61"/>
              <p:cNvSpPr txBox="1">
                <a:spLocks noChangeArrowheads="1"/>
              </p:cNvSpPr>
              <p:nvPr/>
            </p:nvSpPr>
            <p:spPr bwMode="auto">
              <a:xfrm>
                <a:off x="2058" y="3214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34862" name="Text Box 62"/>
              <p:cNvSpPr txBox="1">
                <a:spLocks noChangeArrowheads="1"/>
              </p:cNvSpPr>
              <p:nvPr/>
            </p:nvSpPr>
            <p:spPr bwMode="auto">
              <a:xfrm>
                <a:off x="1654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34838" name="Text Box 63"/>
            <p:cNvSpPr txBox="1">
              <a:spLocks noChangeArrowheads="1"/>
            </p:cNvSpPr>
            <p:nvPr/>
          </p:nvSpPr>
          <p:spPr bwMode="auto">
            <a:xfrm>
              <a:off x="1078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39" name="Text Box 64"/>
            <p:cNvSpPr txBox="1">
              <a:spLocks noChangeArrowheads="1"/>
            </p:cNvSpPr>
            <p:nvPr/>
          </p:nvSpPr>
          <p:spPr bwMode="auto">
            <a:xfrm>
              <a:off x="1078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40" name="Text Box 65"/>
            <p:cNvSpPr txBox="1">
              <a:spLocks noChangeArrowheads="1"/>
            </p:cNvSpPr>
            <p:nvPr/>
          </p:nvSpPr>
          <p:spPr bwMode="auto">
            <a:xfrm>
              <a:off x="1078" y="3067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41" name="Text Box 66"/>
            <p:cNvSpPr txBox="1">
              <a:spLocks noChangeArrowheads="1"/>
            </p:cNvSpPr>
            <p:nvPr/>
          </p:nvSpPr>
          <p:spPr bwMode="auto">
            <a:xfrm>
              <a:off x="1486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42" name="Text Box 67"/>
            <p:cNvSpPr txBox="1">
              <a:spLocks noChangeArrowheads="1"/>
            </p:cNvSpPr>
            <p:nvPr/>
          </p:nvSpPr>
          <p:spPr bwMode="auto">
            <a:xfrm>
              <a:off x="1531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43" name="Text Box 68"/>
            <p:cNvSpPr txBox="1">
              <a:spLocks noChangeArrowheads="1"/>
            </p:cNvSpPr>
            <p:nvPr/>
          </p:nvSpPr>
          <p:spPr bwMode="auto">
            <a:xfrm>
              <a:off x="1486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44" name="Text Box 69"/>
            <p:cNvSpPr txBox="1">
              <a:spLocks noChangeArrowheads="1"/>
            </p:cNvSpPr>
            <p:nvPr/>
          </p:nvSpPr>
          <p:spPr bwMode="auto">
            <a:xfrm>
              <a:off x="1894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45" name="Text Box 70"/>
            <p:cNvSpPr txBox="1">
              <a:spLocks noChangeArrowheads="1"/>
            </p:cNvSpPr>
            <p:nvPr/>
          </p:nvSpPr>
          <p:spPr bwMode="auto">
            <a:xfrm>
              <a:off x="2336" y="2692"/>
              <a:ext cx="19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57767" name="Text Box 71"/>
          <p:cNvSpPr txBox="1">
            <a:spLocks noChangeArrowheads="1"/>
          </p:cNvSpPr>
          <p:nvPr/>
        </p:nvSpPr>
        <p:spPr bwMode="auto">
          <a:xfrm>
            <a:off x="4356100" y="2205038"/>
            <a:ext cx="4319588" cy="97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ko-KR"/>
              <a:t>Check adjacent </a:t>
            </a:r>
            <a:r>
              <a:rPr lang="en-US" altLang="ko-KR">
                <a:latin typeface="Times New Roman" panose="02020603050405020304" pitchFamily="18" charset="0"/>
              </a:rPr>
              <a:t>1</a:t>
            </a:r>
            <a:r>
              <a:rPr lang="en-US" altLang="ko-KR"/>
              <a:t>’s for </a:t>
            </a:r>
            <a:r>
              <a:rPr lang="en-US" altLang="ko-KR" b="1" i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ko-KR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ko-KR"/>
              <a:t>(</a:t>
            </a:r>
            <a:r>
              <a:rPr lang="en-US" altLang="ko-KR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ko-KR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ko-KR"/>
              <a:t>)</a:t>
            </a:r>
          </a:p>
          <a:p>
            <a:pPr lvl="1" eaLnBrk="1" hangingPunct="1"/>
            <a:r>
              <a:rPr lang="en-US" altLang="ko-KR" sz="1800"/>
              <a:t>No single term covers </a:t>
            </a:r>
            <a:r>
              <a:rPr lang="en-US" altLang="ko-KR" b="1">
                <a:latin typeface="Times New Roman" panose="02020603050405020304" pitchFamily="18" charset="0"/>
              </a:rPr>
              <a:t>1</a:t>
            </a:r>
            <a:r>
              <a:rPr lang="en-US" altLang="ko-KR" b="1" baseline="-25000">
                <a:latin typeface="Times New Roman" panose="02020603050405020304" pitchFamily="18" charset="0"/>
              </a:rPr>
              <a:t>0</a:t>
            </a:r>
            <a:r>
              <a:rPr lang="en-US" altLang="ko-KR" b="1"/>
              <a:t>,</a:t>
            </a:r>
            <a:r>
              <a:rPr lang="en-US" altLang="ko-KR"/>
              <a:t> </a:t>
            </a:r>
            <a:r>
              <a:rPr lang="en-US" altLang="ko-KR" sz="1800" b="1">
                <a:latin typeface="Times New Roman" panose="02020603050405020304" pitchFamily="18" charset="0"/>
              </a:rPr>
              <a:t>1</a:t>
            </a:r>
            <a:r>
              <a:rPr lang="en-US" altLang="ko-KR" sz="1800" b="1" baseline="-25000">
                <a:latin typeface="Times New Roman" panose="02020603050405020304" pitchFamily="18" charset="0"/>
              </a:rPr>
              <a:t>1</a:t>
            </a:r>
            <a:r>
              <a:rPr lang="en-US" altLang="ko-KR" sz="1800">
                <a:latin typeface="Times New Roman" panose="02020603050405020304" pitchFamily="18" charset="0"/>
              </a:rPr>
              <a:t>, </a:t>
            </a:r>
            <a:r>
              <a:rPr lang="en-US" altLang="ko-KR" sz="1800" b="1">
                <a:latin typeface="Times New Roman" panose="02020603050405020304" pitchFamily="18" charset="0"/>
              </a:rPr>
              <a:t>1</a:t>
            </a:r>
            <a:r>
              <a:rPr lang="en-US" altLang="ko-KR" sz="1800" b="1" baseline="-25000">
                <a:latin typeface="Times New Roman" panose="02020603050405020304" pitchFamily="18" charset="0"/>
              </a:rPr>
              <a:t>2</a:t>
            </a:r>
            <a:r>
              <a:rPr lang="en-US" altLang="ko-KR" sz="1800">
                <a:latin typeface="Times New Roman" panose="02020603050405020304" pitchFamily="18" charset="0"/>
              </a:rPr>
              <a:t>, </a:t>
            </a:r>
            <a:r>
              <a:rPr lang="en-US" altLang="ko-KR" sz="1800" b="1">
                <a:latin typeface="Times New Roman" panose="02020603050405020304" pitchFamily="18" charset="0"/>
              </a:rPr>
              <a:t>1</a:t>
            </a:r>
            <a:r>
              <a:rPr lang="en-US" altLang="ko-KR" sz="1800" b="1" baseline="-25000">
                <a:latin typeface="Times New Roman" panose="02020603050405020304" pitchFamily="18" charset="0"/>
              </a:rPr>
              <a:t>4</a:t>
            </a:r>
            <a:r>
              <a:rPr lang="en-US" altLang="ko-KR" sz="1800"/>
              <a:t>. </a:t>
            </a:r>
          </a:p>
          <a:p>
            <a:pPr lvl="1" eaLnBrk="1" hangingPunct="1"/>
            <a:r>
              <a:rPr lang="en-US" altLang="ko-KR" sz="1800"/>
              <a:t>No EPIs</a:t>
            </a:r>
          </a:p>
        </p:txBody>
      </p:sp>
      <p:sp>
        <p:nvSpPr>
          <p:cNvPr id="34822" name="Rectangle 79"/>
          <p:cNvSpPr>
            <a:spLocks noChangeArrowheads="1"/>
          </p:cNvSpPr>
          <p:nvPr/>
        </p:nvSpPr>
        <p:spPr bwMode="auto">
          <a:xfrm>
            <a:off x="1042988" y="5876925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823" name="Rectangle 80"/>
          <p:cNvSpPr>
            <a:spLocks noChangeArrowheads="1"/>
          </p:cNvSpPr>
          <p:nvPr/>
        </p:nvSpPr>
        <p:spPr bwMode="auto">
          <a:xfrm>
            <a:off x="1168400" y="2708275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157783" name="Group 87"/>
          <p:cNvGrpSpPr>
            <a:grpSpLocks/>
          </p:cNvGrpSpPr>
          <p:nvPr/>
        </p:nvGrpSpPr>
        <p:grpSpPr bwMode="auto">
          <a:xfrm>
            <a:off x="179388" y="3422650"/>
            <a:ext cx="8496300" cy="1014413"/>
            <a:chOff x="113" y="2156"/>
            <a:chExt cx="5352" cy="639"/>
          </a:xfrm>
        </p:grpSpPr>
        <p:grpSp>
          <p:nvGrpSpPr>
            <p:cNvPr id="34832" name="Group 81"/>
            <p:cNvGrpSpPr>
              <a:grpSpLocks/>
            </p:cNvGrpSpPr>
            <p:nvPr/>
          </p:nvGrpSpPr>
          <p:grpSpPr bwMode="auto">
            <a:xfrm>
              <a:off x="793" y="2156"/>
              <a:ext cx="4672" cy="639"/>
              <a:chOff x="793" y="2156"/>
              <a:chExt cx="4672" cy="639"/>
            </a:xfrm>
          </p:grpSpPr>
          <p:sp>
            <p:nvSpPr>
              <p:cNvPr id="34835" name="Text Box 72"/>
              <p:cNvSpPr txBox="1">
                <a:spLocks noChangeArrowheads="1"/>
              </p:cNvSpPr>
              <p:nvPr/>
            </p:nvSpPr>
            <p:spPr bwMode="auto">
              <a:xfrm>
                <a:off x="2744" y="2156"/>
                <a:ext cx="2721" cy="634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buFontTx/>
                  <a:buAutoNum type="arabicPeriod" startAt="2"/>
                </a:pPr>
                <a:r>
                  <a:rPr lang="en-US" altLang="ko-KR"/>
                  <a:t>Check adjacent 1’s for </a:t>
                </a:r>
                <a:r>
                  <a:rPr lang="en-US" altLang="ko-KR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pPr lvl="1" eaLnBrk="1" hangingPunct="1"/>
                <a:r>
                  <a:rPr lang="en-US" altLang="ko-KR"/>
                  <a:t> </a:t>
                </a: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A’C’</a:t>
                </a:r>
                <a:r>
                  <a:rPr lang="en-US" altLang="ko-KR"/>
                  <a:t> covers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1</a:t>
                </a:r>
                <a:r>
                  <a:rPr lang="en-US" altLang="ko-KR"/>
                  <a:t>,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0</a:t>
                </a:r>
                <a:r>
                  <a:rPr lang="en-US" altLang="ko-KR"/>
                  <a:t>,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5</a:t>
                </a:r>
                <a:r>
                  <a:rPr lang="en-US" altLang="ko-KR"/>
                  <a:t>. </a:t>
                </a:r>
              </a:p>
              <a:p>
                <a:pPr lvl="1" eaLnBrk="1" hangingPunct="1"/>
                <a:r>
                  <a:rPr lang="en-US" altLang="ko-KR"/>
                  <a:t> </a:t>
                </a: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A’C’</a:t>
                </a:r>
                <a:r>
                  <a:rPr lang="en-US" altLang="ko-KR" b="1" i="1">
                    <a:solidFill>
                      <a:srgbClr val="0000FF"/>
                    </a:solidFill>
                  </a:rPr>
                  <a:t> </a:t>
                </a:r>
                <a:r>
                  <a:rPr lang="en-US" altLang="ko-KR"/>
                  <a:t>is an EPI.</a:t>
                </a:r>
              </a:p>
            </p:txBody>
          </p:sp>
          <p:sp>
            <p:nvSpPr>
              <p:cNvPr id="34836" name="AutoShape 75"/>
              <p:cNvSpPr>
                <a:spLocks noChangeArrowheads="1"/>
              </p:cNvSpPr>
              <p:nvPr/>
            </p:nvSpPr>
            <p:spPr bwMode="auto">
              <a:xfrm>
                <a:off x="793" y="2160"/>
                <a:ext cx="636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34833" name="Text Box 83"/>
            <p:cNvSpPr txBox="1">
              <a:spLocks noChangeArrowheads="1"/>
            </p:cNvSpPr>
            <p:nvPr/>
          </p:nvSpPr>
          <p:spPr bwMode="auto">
            <a:xfrm>
              <a:off x="113" y="2387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A’C’</a:t>
              </a:r>
            </a:p>
          </p:txBody>
        </p:sp>
        <p:sp>
          <p:nvSpPr>
            <p:cNvPr id="34834" name="Line 85"/>
            <p:cNvSpPr>
              <a:spLocks noChangeShapeType="1"/>
            </p:cNvSpPr>
            <p:nvPr/>
          </p:nvSpPr>
          <p:spPr bwMode="auto">
            <a:xfrm>
              <a:off x="431" y="2523"/>
              <a:ext cx="36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57784" name="Group 88"/>
          <p:cNvGrpSpPr>
            <a:grpSpLocks/>
          </p:cNvGrpSpPr>
          <p:nvPr/>
        </p:nvGrpSpPr>
        <p:grpSpPr bwMode="auto">
          <a:xfrm>
            <a:off x="250825" y="2852738"/>
            <a:ext cx="8424863" cy="3636962"/>
            <a:chOff x="158" y="1797"/>
            <a:chExt cx="5307" cy="2291"/>
          </a:xfrm>
        </p:grpSpPr>
        <p:grpSp>
          <p:nvGrpSpPr>
            <p:cNvPr id="34826" name="Group 82"/>
            <p:cNvGrpSpPr>
              <a:grpSpLocks/>
            </p:cNvGrpSpPr>
            <p:nvPr/>
          </p:nvGrpSpPr>
          <p:grpSpPr bwMode="auto">
            <a:xfrm>
              <a:off x="748" y="1797"/>
              <a:ext cx="4717" cy="1996"/>
              <a:chOff x="748" y="1797"/>
              <a:chExt cx="4717" cy="1996"/>
            </a:xfrm>
          </p:grpSpPr>
          <p:sp>
            <p:nvSpPr>
              <p:cNvPr id="34829" name="Text Box 73"/>
              <p:cNvSpPr txBox="1">
                <a:spLocks noChangeArrowheads="1"/>
              </p:cNvSpPr>
              <p:nvPr/>
            </p:nvSpPr>
            <p:spPr bwMode="auto">
              <a:xfrm>
                <a:off x="2744" y="2960"/>
                <a:ext cx="2721" cy="634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buFontTx/>
                  <a:buAutoNum type="arabicPeriod" startAt="3"/>
                </a:pPr>
                <a:r>
                  <a:rPr lang="en-US" altLang="ko-KR"/>
                  <a:t>Check adjacent 1’s for </a:t>
                </a:r>
                <a:r>
                  <a:rPr lang="en-US" altLang="ko-KR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  <a:p>
                <a:pPr lvl="1" eaLnBrk="1" hangingPunct="1"/>
                <a:r>
                  <a:rPr lang="en-US" altLang="ko-KR"/>
                  <a:t> </a:t>
                </a: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A’B’D’</a:t>
                </a:r>
                <a:r>
                  <a:rPr lang="en-US" altLang="ko-KR"/>
                  <a:t> covers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ko-KR"/>
                  <a:t>,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0</a:t>
                </a:r>
                <a:r>
                  <a:rPr lang="en-US" altLang="ko-KR"/>
                  <a:t>. </a:t>
                </a:r>
              </a:p>
              <a:p>
                <a:pPr lvl="1" eaLnBrk="1" hangingPunct="1"/>
                <a:r>
                  <a:rPr lang="en-US" altLang="ko-KR"/>
                  <a:t> </a:t>
                </a: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A’B’D’</a:t>
                </a:r>
                <a:r>
                  <a:rPr lang="en-US" altLang="ko-KR" b="1" i="1">
                    <a:solidFill>
                      <a:srgbClr val="0000FF"/>
                    </a:solidFill>
                  </a:rPr>
                  <a:t> </a:t>
                </a:r>
                <a:r>
                  <a:rPr lang="en-US" altLang="ko-KR"/>
                  <a:t>is an EPI.</a:t>
                </a:r>
              </a:p>
            </p:txBody>
          </p:sp>
          <p:sp>
            <p:nvSpPr>
              <p:cNvPr id="34830" name="AutoShape 77"/>
              <p:cNvSpPr>
                <a:spLocks noChangeArrowheads="1"/>
              </p:cNvSpPr>
              <p:nvPr/>
            </p:nvSpPr>
            <p:spPr bwMode="auto">
              <a:xfrm>
                <a:off x="748" y="3294"/>
                <a:ext cx="272" cy="499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4831" name="AutoShape 78"/>
              <p:cNvSpPr>
                <a:spLocks noChangeArrowheads="1"/>
              </p:cNvSpPr>
              <p:nvPr/>
            </p:nvSpPr>
            <p:spPr bwMode="auto">
              <a:xfrm>
                <a:off x="748" y="1797"/>
                <a:ext cx="272" cy="59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34827" name="Text Box 84"/>
            <p:cNvSpPr txBox="1">
              <a:spLocks noChangeArrowheads="1"/>
            </p:cNvSpPr>
            <p:nvPr/>
          </p:nvSpPr>
          <p:spPr bwMode="auto">
            <a:xfrm>
              <a:off x="158" y="3838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A’B’D’</a:t>
              </a:r>
            </a:p>
          </p:txBody>
        </p:sp>
        <p:sp>
          <p:nvSpPr>
            <p:cNvPr id="34828" name="Line 86"/>
            <p:cNvSpPr>
              <a:spLocks noChangeShapeType="1"/>
            </p:cNvSpPr>
            <p:nvPr/>
          </p:nvSpPr>
          <p:spPr bwMode="auto">
            <a:xfrm flipV="1">
              <a:off x="431" y="3657"/>
              <a:ext cx="317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45370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Systematic Approach for Finding EPIs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158788" name="Text Box 68"/>
          <p:cNvSpPr txBox="1">
            <a:spLocks noChangeArrowheads="1"/>
          </p:cNvSpPr>
          <p:nvPr/>
        </p:nvSpPr>
        <p:spPr bwMode="auto">
          <a:xfrm>
            <a:off x="4356100" y="2205038"/>
            <a:ext cx="4319588" cy="97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AutoNum type="arabicPeriod" startAt="4"/>
            </a:pPr>
            <a:r>
              <a:rPr lang="en-US" altLang="ko-KR"/>
              <a:t>Check adjacent </a:t>
            </a:r>
            <a:r>
              <a:rPr lang="en-US" altLang="ko-KR">
                <a:latin typeface="Times New Roman" panose="02020603050405020304" pitchFamily="18" charset="0"/>
              </a:rPr>
              <a:t>1</a:t>
            </a:r>
            <a:r>
              <a:rPr lang="en-US" altLang="ko-KR"/>
              <a:t>’s for </a:t>
            </a:r>
            <a:r>
              <a:rPr lang="en-US" altLang="ko-KR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ko-KR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ko-KR"/>
          </a:p>
          <a:p>
            <a:pPr lvl="1" eaLnBrk="1" hangingPunct="1"/>
            <a:r>
              <a:rPr lang="en-US" altLang="ko-KR" sz="1800"/>
              <a:t>No single term covers </a:t>
            </a:r>
            <a:r>
              <a:rPr lang="en-US" altLang="ko-KR" b="1">
                <a:latin typeface="Times New Roman" panose="02020603050405020304" pitchFamily="18" charset="0"/>
              </a:rPr>
              <a:t>1</a:t>
            </a:r>
            <a:r>
              <a:rPr lang="en-US" altLang="ko-KR" b="1" baseline="-25000">
                <a:latin typeface="Times New Roman" panose="02020603050405020304" pitchFamily="18" charset="0"/>
              </a:rPr>
              <a:t>7</a:t>
            </a:r>
            <a:r>
              <a:rPr lang="en-US" altLang="ko-KR" b="1"/>
              <a:t>,</a:t>
            </a:r>
            <a:r>
              <a:rPr lang="en-US" altLang="ko-KR"/>
              <a:t> </a:t>
            </a:r>
            <a:r>
              <a:rPr lang="en-US" altLang="ko-KR" sz="1800" b="1">
                <a:latin typeface="Times New Roman" panose="02020603050405020304" pitchFamily="18" charset="0"/>
              </a:rPr>
              <a:t>1</a:t>
            </a:r>
            <a:r>
              <a:rPr lang="en-US" altLang="ko-KR" sz="1800" b="1" baseline="-25000">
                <a:latin typeface="Times New Roman" panose="02020603050405020304" pitchFamily="18" charset="0"/>
              </a:rPr>
              <a:t>5</a:t>
            </a:r>
            <a:r>
              <a:rPr lang="en-US" altLang="ko-KR" sz="1800">
                <a:latin typeface="Times New Roman" panose="02020603050405020304" pitchFamily="18" charset="0"/>
              </a:rPr>
              <a:t>, </a:t>
            </a:r>
            <a:r>
              <a:rPr lang="en-US" altLang="ko-KR" sz="1800" b="1">
                <a:latin typeface="Times New Roman" panose="02020603050405020304" pitchFamily="18" charset="0"/>
              </a:rPr>
              <a:t>1</a:t>
            </a:r>
            <a:r>
              <a:rPr lang="en-US" altLang="ko-KR" sz="1800" b="1" baseline="-25000">
                <a:latin typeface="Times New Roman" panose="02020603050405020304" pitchFamily="18" charset="0"/>
              </a:rPr>
              <a:t>15</a:t>
            </a:r>
            <a:r>
              <a:rPr lang="en-US" altLang="ko-KR" sz="1800"/>
              <a:t>. </a:t>
            </a:r>
          </a:p>
          <a:p>
            <a:pPr lvl="1" eaLnBrk="1" hangingPunct="1"/>
            <a:r>
              <a:rPr lang="en-US" altLang="ko-KR" sz="1800"/>
              <a:t>No EPIs</a:t>
            </a:r>
          </a:p>
        </p:txBody>
      </p:sp>
      <p:sp>
        <p:nvSpPr>
          <p:cNvPr id="35845" name="AutoShape 80"/>
          <p:cNvSpPr>
            <a:spLocks noChangeArrowheads="1"/>
          </p:cNvSpPr>
          <p:nvPr/>
        </p:nvSpPr>
        <p:spPr bwMode="auto">
          <a:xfrm>
            <a:off x="1187450" y="5229225"/>
            <a:ext cx="431800" cy="7921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6" name="AutoShape 81"/>
          <p:cNvSpPr>
            <a:spLocks noChangeArrowheads="1"/>
          </p:cNvSpPr>
          <p:nvPr/>
        </p:nvSpPr>
        <p:spPr bwMode="auto">
          <a:xfrm>
            <a:off x="1187450" y="2852738"/>
            <a:ext cx="431800" cy="9366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47" name="Group 4"/>
          <p:cNvGrpSpPr>
            <a:grpSpLocks/>
          </p:cNvGrpSpPr>
          <p:nvPr/>
        </p:nvGrpSpPr>
        <p:grpSpPr bwMode="auto">
          <a:xfrm>
            <a:off x="395288" y="2636838"/>
            <a:ext cx="3454400" cy="3162300"/>
            <a:chOff x="531" y="1434"/>
            <a:chExt cx="2156" cy="1970"/>
          </a:xfrm>
        </p:grpSpPr>
        <p:grpSp>
          <p:nvGrpSpPr>
            <p:cNvPr id="35875" name="Group 5"/>
            <p:cNvGrpSpPr>
              <a:grpSpLocks/>
            </p:cNvGrpSpPr>
            <p:nvPr/>
          </p:nvGrpSpPr>
          <p:grpSpPr bwMode="auto">
            <a:xfrm>
              <a:off x="531" y="1434"/>
              <a:ext cx="2156" cy="1970"/>
              <a:chOff x="531" y="1434"/>
              <a:chExt cx="2156" cy="1970"/>
            </a:xfrm>
          </p:grpSpPr>
          <p:grpSp>
            <p:nvGrpSpPr>
              <p:cNvPr id="35884" name="Group 6"/>
              <p:cNvGrpSpPr>
                <a:grpSpLocks/>
              </p:cNvGrpSpPr>
              <p:nvPr/>
            </p:nvGrpSpPr>
            <p:grpSpPr bwMode="auto">
              <a:xfrm>
                <a:off x="531" y="1434"/>
                <a:ext cx="2123" cy="1950"/>
                <a:chOff x="531" y="1434"/>
                <a:chExt cx="2123" cy="1950"/>
              </a:xfrm>
            </p:grpSpPr>
            <p:sp>
              <p:nvSpPr>
                <p:cNvPr id="35901" name="Rectangle 7"/>
                <p:cNvSpPr>
                  <a:spLocks noChangeArrowheads="1"/>
                </p:cNvSpPr>
                <p:nvPr/>
              </p:nvSpPr>
              <p:spPr bwMode="auto">
                <a:xfrm>
                  <a:off x="2234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2" name="Rectangle 8"/>
                <p:cNvSpPr>
                  <a:spLocks noChangeArrowheads="1"/>
                </p:cNvSpPr>
                <p:nvPr/>
              </p:nvSpPr>
              <p:spPr bwMode="auto">
                <a:xfrm>
                  <a:off x="1815" y="2999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3" name="Rectangle 9"/>
                <p:cNvSpPr>
                  <a:spLocks noChangeArrowheads="1"/>
                </p:cNvSpPr>
                <p:nvPr/>
              </p:nvSpPr>
              <p:spPr bwMode="auto">
                <a:xfrm>
                  <a:off x="139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4" name="Rectangle 10"/>
                <p:cNvSpPr>
                  <a:spLocks noChangeArrowheads="1"/>
                </p:cNvSpPr>
                <p:nvPr/>
              </p:nvSpPr>
              <p:spPr bwMode="auto">
                <a:xfrm>
                  <a:off x="97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5" name="Rectangle 11"/>
                <p:cNvSpPr>
                  <a:spLocks noChangeArrowheads="1"/>
                </p:cNvSpPr>
                <p:nvPr/>
              </p:nvSpPr>
              <p:spPr bwMode="auto">
                <a:xfrm>
                  <a:off x="2234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6" name="Rectangle 12"/>
                <p:cNvSpPr>
                  <a:spLocks noChangeArrowheads="1"/>
                </p:cNvSpPr>
                <p:nvPr/>
              </p:nvSpPr>
              <p:spPr bwMode="auto">
                <a:xfrm>
                  <a:off x="1815" y="2613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7" name="Rectangle 13"/>
                <p:cNvSpPr>
                  <a:spLocks noChangeArrowheads="1"/>
                </p:cNvSpPr>
                <p:nvPr/>
              </p:nvSpPr>
              <p:spPr bwMode="auto">
                <a:xfrm>
                  <a:off x="139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8" name="Rectangle 14"/>
                <p:cNvSpPr>
                  <a:spLocks noChangeArrowheads="1"/>
                </p:cNvSpPr>
                <p:nvPr/>
              </p:nvSpPr>
              <p:spPr bwMode="auto">
                <a:xfrm>
                  <a:off x="97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09" name="Rectangle 15"/>
                <p:cNvSpPr>
                  <a:spLocks noChangeArrowheads="1"/>
                </p:cNvSpPr>
                <p:nvPr/>
              </p:nvSpPr>
              <p:spPr bwMode="auto">
                <a:xfrm>
                  <a:off x="2234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0" name="Rectangle 16"/>
                <p:cNvSpPr>
                  <a:spLocks noChangeArrowheads="1"/>
                </p:cNvSpPr>
                <p:nvPr/>
              </p:nvSpPr>
              <p:spPr bwMode="auto">
                <a:xfrm>
                  <a:off x="1815" y="2228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1" name="Rectangle 17"/>
                <p:cNvSpPr>
                  <a:spLocks noChangeArrowheads="1"/>
                </p:cNvSpPr>
                <p:nvPr/>
              </p:nvSpPr>
              <p:spPr bwMode="auto">
                <a:xfrm>
                  <a:off x="139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2" name="Rectangle 18"/>
                <p:cNvSpPr>
                  <a:spLocks noChangeArrowheads="1"/>
                </p:cNvSpPr>
                <p:nvPr/>
              </p:nvSpPr>
              <p:spPr bwMode="auto">
                <a:xfrm>
                  <a:off x="97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3" name="Rectangle 19"/>
                <p:cNvSpPr>
                  <a:spLocks noChangeArrowheads="1"/>
                </p:cNvSpPr>
                <p:nvPr/>
              </p:nvSpPr>
              <p:spPr bwMode="auto">
                <a:xfrm>
                  <a:off x="2234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15" y="1842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5" name="Rectangle 21"/>
                <p:cNvSpPr>
                  <a:spLocks noChangeArrowheads="1"/>
                </p:cNvSpPr>
                <p:nvPr/>
              </p:nvSpPr>
              <p:spPr bwMode="auto">
                <a:xfrm>
                  <a:off x="139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6" name="Rectangle 22"/>
                <p:cNvSpPr>
                  <a:spLocks noChangeArrowheads="1"/>
                </p:cNvSpPr>
                <p:nvPr/>
              </p:nvSpPr>
              <p:spPr bwMode="auto">
                <a:xfrm>
                  <a:off x="97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ko-KR" altLang="ko-KR" sz="2800"/>
                </a:p>
              </p:txBody>
            </p:sp>
            <p:sp>
              <p:nvSpPr>
                <p:cNvPr id="35917" name="Line 23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18" name="Line 24"/>
                <p:cNvSpPr>
                  <a:spLocks noChangeShapeType="1"/>
                </p:cNvSpPr>
                <p:nvPr/>
              </p:nvSpPr>
              <p:spPr bwMode="auto">
                <a:xfrm>
                  <a:off x="975" y="2228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19" name="Line 25"/>
                <p:cNvSpPr>
                  <a:spLocks noChangeShapeType="1"/>
                </p:cNvSpPr>
                <p:nvPr/>
              </p:nvSpPr>
              <p:spPr bwMode="auto">
                <a:xfrm>
                  <a:off x="975" y="2613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0" name="Line 26"/>
                <p:cNvSpPr>
                  <a:spLocks noChangeShapeType="1"/>
                </p:cNvSpPr>
                <p:nvPr/>
              </p:nvSpPr>
              <p:spPr bwMode="auto">
                <a:xfrm>
                  <a:off x="975" y="2999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1" name="Line 27"/>
                <p:cNvSpPr>
                  <a:spLocks noChangeShapeType="1"/>
                </p:cNvSpPr>
                <p:nvPr/>
              </p:nvSpPr>
              <p:spPr bwMode="auto">
                <a:xfrm>
                  <a:off x="975" y="3384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2" name="Line 28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3" name="Line 29"/>
                <p:cNvSpPr>
                  <a:spLocks noChangeShapeType="1"/>
                </p:cNvSpPr>
                <p:nvPr/>
              </p:nvSpPr>
              <p:spPr bwMode="auto">
                <a:xfrm>
                  <a:off x="139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4" name="Line 30"/>
                <p:cNvSpPr>
                  <a:spLocks noChangeShapeType="1"/>
                </p:cNvSpPr>
                <p:nvPr/>
              </p:nvSpPr>
              <p:spPr bwMode="auto">
                <a:xfrm>
                  <a:off x="181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5" name="Line 31"/>
                <p:cNvSpPr>
                  <a:spLocks noChangeShapeType="1"/>
                </p:cNvSpPr>
                <p:nvPr/>
              </p:nvSpPr>
              <p:spPr bwMode="auto">
                <a:xfrm>
                  <a:off x="2234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6" name="Line 32"/>
                <p:cNvSpPr>
                  <a:spLocks noChangeShapeType="1"/>
                </p:cNvSpPr>
                <p:nvPr/>
              </p:nvSpPr>
              <p:spPr bwMode="auto">
                <a:xfrm>
                  <a:off x="2654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7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703" y="1570"/>
                  <a:ext cx="27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92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48" y="1434"/>
                  <a:ext cx="309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latin typeface="Times New Roman" panose="02020603050405020304" pitchFamily="18" charset="0"/>
                    </a:rPr>
                    <a:t>AB</a:t>
                  </a:r>
                </a:p>
              </p:txBody>
            </p:sp>
            <p:sp>
              <p:nvSpPr>
                <p:cNvPr id="3592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31" y="1604"/>
                  <a:ext cx="33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latin typeface="Times New Roman" panose="02020603050405020304" pitchFamily="18" charset="0"/>
                    </a:rPr>
                    <a:t>CD</a:t>
                  </a:r>
                </a:p>
              </p:txBody>
            </p:sp>
            <p:sp>
              <p:nvSpPr>
                <p:cNvPr id="3593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044" y="1618"/>
                  <a:ext cx="27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00</a:t>
                  </a:r>
                </a:p>
              </p:txBody>
            </p:sp>
            <p:sp>
              <p:nvSpPr>
                <p:cNvPr id="3593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474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01</a:t>
                  </a:r>
                </a:p>
              </p:txBody>
            </p:sp>
            <p:sp>
              <p:nvSpPr>
                <p:cNvPr id="3593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882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3593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290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593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21" y="1888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00</a:t>
                  </a:r>
                </a:p>
              </p:txBody>
            </p:sp>
            <p:sp>
              <p:nvSpPr>
                <p:cNvPr id="3593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21" y="229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01</a:t>
                  </a:r>
                </a:p>
              </p:txBody>
            </p:sp>
            <p:sp>
              <p:nvSpPr>
                <p:cNvPr id="3593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21" y="2659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3593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1" y="3067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</p:grpSp>
          <p:sp>
            <p:nvSpPr>
              <p:cNvPr id="35885" name="Text Box 44"/>
              <p:cNvSpPr txBox="1">
                <a:spLocks noChangeArrowheads="1"/>
              </p:cNvSpPr>
              <p:nvPr/>
            </p:nvSpPr>
            <p:spPr bwMode="auto">
              <a:xfrm>
                <a:off x="1248" y="2068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5886" name="Text Box 45"/>
              <p:cNvSpPr txBox="1">
                <a:spLocks noChangeArrowheads="1"/>
              </p:cNvSpPr>
              <p:nvPr/>
            </p:nvSpPr>
            <p:spPr bwMode="auto">
              <a:xfrm>
                <a:off x="1655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5887" name="Text Box 46"/>
              <p:cNvSpPr txBox="1">
                <a:spLocks noChangeArrowheads="1"/>
              </p:cNvSpPr>
              <p:nvPr/>
            </p:nvSpPr>
            <p:spPr bwMode="auto">
              <a:xfrm>
                <a:off x="2517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5888" name="Text Box 47"/>
              <p:cNvSpPr txBox="1">
                <a:spLocks noChangeArrowheads="1"/>
              </p:cNvSpPr>
              <p:nvPr/>
            </p:nvSpPr>
            <p:spPr bwMode="auto">
              <a:xfrm>
                <a:off x="2052" y="206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35889" name="Text Box 48"/>
              <p:cNvSpPr txBox="1">
                <a:spLocks noChangeArrowheads="1"/>
              </p:cNvSpPr>
              <p:nvPr/>
            </p:nvSpPr>
            <p:spPr bwMode="auto">
              <a:xfrm>
                <a:off x="1247" y="2432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5890" name="Text Box 49"/>
              <p:cNvSpPr txBox="1">
                <a:spLocks noChangeArrowheads="1"/>
              </p:cNvSpPr>
              <p:nvPr/>
            </p:nvSpPr>
            <p:spPr bwMode="auto">
              <a:xfrm>
                <a:off x="1247" y="2840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5891" name="Text Box 50"/>
              <p:cNvSpPr txBox="1">
                <a:spLocks noChangeArrowheads="1"/>
              </p:cNvSpPr>
              <p:nvPr/>
            </p:nvSpPr>
            <p:spPr bwMode="auto">
              <a:xfrm>
                <a:off x="1247" y="3205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5892" name="Text Box 51"/>
              <p:cNvSpPr txBox="1">
                <a:spLocks noChangeArrowheads="1"/>
              </p:cNvSpPr>
              <p:nvPr/>
            </p:nvSpPr>
            <p:spPr bwMode="auto">
              <a:xfrm>
                <a:off x="1654" y="2840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35893" name="Text Box 52"/>
              <p:cNvSpPr txBox="1">
                <a:spLocks noChangeArrowheads="1"/>
              </p:cNvSpPr>
              <p:nvPr/>
            </p:nvSpPr>
            <p:spPr bwMode="auto">
              <a:xfrm>
                <a:off x="1654" y="3205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5894" name="Text Box 53"/>
              <p:cNvSpPr txBox="1">
                <a:spLocks noChangeArrowheads="1"/>
              </p:cNvSpPr>
              <p:nvPr/>
            </p:nvSpPr>
            <p:spPr bwMode="auto">
              <a:xfrm>
                <a:off x="2517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35895" name="Text Box 54"/>
              <p:cNvSpPr txBox="1">
                <a:spLocks noChangeArrowheads="1"/>
              </p:cNvSpPr>
              <p:nvPr/>
            </p:nvSpPr>
            <p:spPr bwMode="auto">
              <a:xfrm>
                <a:off x="2457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35896" name="Text Box 55"/>
              <p:cNvSpPr txBox="1">
                <a:spLocks noChangeArrowheads="1"/>
              </p:cNvSpPr>
              <p:nvPr/>
            </p:nvSpPr>
            <p:spPr bwMode="auto">
              <a:xfrm>
                <a:off x="2457" y="3209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35897" name="Text Box 56"/>
              <p:cNvSpPr txBox="1">
                <a:spLocks noChangeArrowheads="1"/>
              </p:cNvSpPr>
              <p:nvPr/>
            </p:nvSpPr>
            <p:spPr bwMode="auto">
              <a:xfrm>
                <a:off x="2050" y="243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35898" name="Text Box 57"/>
              <p:cNvSpPr txBox="1">
                <a:spLocks noChangeArrowheads="1"/>
              </p:cNvSpPr>
              <p:nvPr/>
            </p:nvSpPr>
            <p:spPr bwMode="auto">
              <a:xfrm>
                <a:off x="2052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35899" name="Text Box 58"/>
              <p:cNvSpPr txBox="1">
                <a:spLocks noChangeArrowheads="1"/>
              </p:cNvSpPr>
              <p:nvPr/>
            </p:nvSpPr>
            <p:spPr bwMode="auto">
              <a:xfrm>
                <a:off x="2058" y="3214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35900" name="Text Box 59"/>
              <p:cNvSpPr txBox="1">
                <a:spLocks noChangeArrowheads="1"/>
              </p:cNvSpPr>
              <p:nvPr/>
            </p:nvSpPr>
            <p:spPr bwMode="auto">
              <a:xfrm>
                <a:off x="1654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400"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35876" name="Text Box 60"/>
            <p:cNvSpPr txBox="1">
              <a:spLocks noChangeArrowheads="1"/>
            </p:cNvSpPr>
            <p:nvPr/>
          </p:nvSpPr>
          <p:spPr bwMode="auto">
            <a:xfrm>
              <a:off x="1078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77" name="Text Box 61"/>
            <p:cNvSpPr txBox="1">
              <a:spLocks noChangeArrowheads="1"/>
            </p:cNvSpPr>
            <p:nvPr/>
          </p:nvSpPr>
          <p:spPr bwMode="auto">
            <a:xfrm>
              <a:off x="1078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78" name="Text Box 62"/>
            <p:cNvSpPr txBox="1">
              <a:spLocks noChangeArrowheads="1"/>
            </p:cNvSpPr>
            <p:nvPr/>
          </p:nvSpPr>
          <p:spPr bwMode="auto">
            <a:xfrm>
              <a:off x="1078" y="3067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79" name="Text Box 63"/>
            <p:cNvSpPr txBox="1">
              <a:spLocks noChangeArrowheads="1"/>
            </p:cNvSpPr>
            <p:nvPr/>
          </p:nvSpPr>
          <p:spPr bwMode="auto">
            <a:xfrm>
              <a:off x="1486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80" name="Text Box 64"/>
            <p:cNvSpPr txBox="1">
              <a:spLocks noChangeArrowheads="1"/>
            </p:cNvSpPr>
            <p:nvPr/>
          </p:nvSpPr>
          <p:spPr bwMode="auto">
            <a:xfrm>
              <a:off x="1531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81" name="Text Box 65"/>
            <p:cNvSpPr txBox="1">
              <a:spLocks noChangeArrowheads="1"/>
            </p:cNvSpPr>
            <p:nvPr/>
          </p:nvSpPr>
          <p:spPr bwMode="auto">
            <a:xfrm>
              <a:off x="1486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82" name="Text Box 66"/>
            <p:cNvSpPr txBox="1">
              <a:spLocks noChangeArrowheads="1"/>
            </p:cNvSpPr>
            <p:nvPr/>
          </p:nvSpPr>
          <p:spPr bwMode="auto">
            <a:xfrm>
              <a:off x="1894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83" name="Text Box 67"/>
            <p:cNvSpPr txBox="1">
              <a:spLocks noChangeArrowheads="1"/>
            </p:cNvSpPr>
            <p:nvPr/>
          </p:nvSpPr>
          <p:spPr bwMode="auto">
            <a:xfrm>
              <a:off x="2336" y="2692"/>
              <a:ext cx="19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5848" name="Rectangle 69"/>
          <p:cNvSpPr>
            <a:spLocks noChangeArrowheads="1"/>
          </p:cNvSpPr>
          <p:nvPr/>
        </p:nvSpPr>
        <p:spPr bwMode="auto">
          <a:xfrm>
            <a:off x="1042988" y="5876925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9" name="Rectangle 70"/>
          <p:cNvSpPr>
            <a:spLocks noChangeArrowheads="1"/>
          </p:cNvSpPr>
          <p:nvPr/>
        </p:nvSpPr>
        <p:spPr bwMode="auto">
          <a:xfrm>
            <a:off x="1168400" y="2708275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50" name="Text Box 75"/>
          <p:cNvSpPr txBox="1">
            <a:spLocks noChangeArrowheads="1"/>
          </p:cNvSpPr>
          <p:nvPr/>
        </p:nvSpPr>
        <p:spPr bwMode="auto">
          <a:xfrm>
            <a:off x="179388" y="3789363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chemeClr val="accent2"/>
                </a:solidFill>
                <a:latin typeface="Times New Roman" panose="02020603050405020304" pitchFamily="18" charset="0"/>
              </a:rPr>
              <a:t>A’C’</a:t>
            </a:r>
          </a:p>
        </p:txBody>
      </p:sp>
      <p:sp>
        <p:nvSpPr>
          <p:cNvPr id="35851" name="Line 76"/>
          <p:cNvSpPr>
            <a:spLocks noChangeShapeType="1"/>
          </p:cNvSpPr>
          <p:nvPr/>
        </p:nvSpPr>
        <p:spPr bwMode="auto">
          <a:xfrm>
            <a:off x="684213" y="4005263"/>
            <a:ext cx="5746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5852" name="Text Box 82"/>
          <p:cNvSpPr txBox="1">
            <a:spLocks noChangeArrowheads="1"/>
          </p:cNvSpPr>
          <p:nvPr/>
        </p:nvSpPr>
        <p:spPr bwMode="auto">
          <a:xfrm>
            <a:off x="250825" y="6092825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chemeClr val="accent2"/>
                </a:solidFill>
                <a:latin typeface="Times New Roman" panose="02020603050405020304" pitchFamily="18" charset="0"/>
              </a:rPr>
              <a:t>A’B’D’</a:t>
            </a:r>
          </a:p>
        </p:txBody>
      </p:sp>
      <p:sp>
        <p:nvSpPr>
          <p:cNvPr id="35853" name="Line 83"/>
          <p:cNvSpPr>
            <a:spLocks noChangeShapeType="1"/>
          </p:cNvSpPr>
          <p:nvPr/>
        </p:nvSpPr>
        <p:spPr bwMode="auto">
          <a:xfrm flipV="1">
            <a:off x="684213" y="5805488"/>
            <a:ext cx="503237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5854" name="Rectangle 84"/>
          <p:cNvSpPr>
            <a:spLocks noChangeArrowheads="1"/>
          </p:cNvSpPr>
          <p:nvPr/>
        </p:nvSpPr>
        <p:spPr bwMode="auto">
          <a:xfrm>
            <a:off x="1116013" y="5876925"/>
            <a:ext cx="6477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55" name="Rectangle 85"/>
          <p:cNvSpPr>
            <a:spLocks noChangeArrowheads="1"/>
          </p:cNvSpPr>
          <p:nvPr/>
        </p:nvSpPr>
        <p:spPr bwMode="auto">
          <a:xfrm>
            <a:off x="1163638" y="2708275"/>
            <a:ext cx="6477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56" name="AutoShape 74"/>
          <p:cNvSpPr>
            <a:spLocks noChangeArrowheads="1"/>
          </p:cNvSpPr>
          <p:nvPr/>
        </p:nvSpPr>
        <p:spPr bwMode="auto">
          <a:xfrm>
            <a:off x="1258888" y="3429000"/>
            <a:ext cx="1009650" cy="10080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158820" name="Group 100"/>
          <p:cNvGrpSpPr>
            <a:grpSpLocks/>
          </p:cNvGrpSpPr>
          <p:nvPr/>
        </p:nvGrpSpPr>
        <p:grpSpPr bwMode="auto">
          <a:xfrm>
            <a:off x="2484438" y="3422650"/>
            <a:ext cx="6191250" cy="3067050"/>
            <a:chOff x="1565" y="2156"/>
            <a:chExt cx="3900" cy="1932"/>
          </a:xfrm>
        </p:grpSpPr>
        <p:grpSp>
          <p:nvGrpSpPr>
            <p:cNvPr id="35870" name="Group 99"/>
            <p:cNvGrpSpPr>
              <a:grpSpLocks/>
            </p:cNvGrpSpPr>
            <p:nvPr/>
          </p:nvGrpSpPr>
          <p:grpSpPr bwMode="auto">
            <a:xfrm>
              <a:off x="1604" y="2156"/>
              <a:ext cx="3861" cy="1023"/>
              <a:chOff x="1604" y="2156"/>
              <a:chExt cx="3861" cy="1023"/>
            </a:xfrm>
          </p:grpSpPr>
          <p:sp>
            <p:nvSpPr>
              <p:cNvPr id="35873" name="Text Box 73"/>
              <p:cNvSpPr txBox="1">
                <a:spLocks noChangeArrowheads="1"/>
              </p:cNvSpPr>
              <p:nvPr/>
            </p:nvSpPr>
            <p:spPr bwMode="auto">
              <a:xfrm>
                <a:off x="2744" y="2156"/>
                <a:ext cx="2721" cy="634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buFontTx/>
                  <a:buAutoNum type="arabicPeriod" startAt="5"/>
                </a:pPr>
                <a:r>
                  <a:rPr lang="en-US" altLang="ko-KR"/>
                  <a:t>Check adjacent 1’s for </a:t>
                </a:r>
                <a:r>
                  <a:rPr lang="en-US" altLang="ko-KR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11</a:t>
                </a:r>
              </a:p>
              <a:p>
                <a:pPr lvl="1" eaLnBrk="1" hangingPunct="1"/>
                <a:r>
                  <a:rPr lang="en-US" altLang="ko-KR"/>
                  <a:t> </a:t>
                </a: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ACD</a:t>
                </a:r>
                <a:r>
                  <a:rPr lang="en-US" altLang="ko-KR"/>
                  <a:t> covers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1</a:t>
                </a:r>
                <a:r>
                  <a:rPr lang="en-US" altLang="ko-KR"/>
                  <a:t>,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0</a:t>
                </a:r>
                <a:r>
                  <a:rPr lang="en-US" altLang="ko-KR"/>
                  <a:t>,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5</a:t>
                </a:r>
                <a:r>
                  <a:rPr lang="en-US" altLang="ko-KR"/>
                  <a:t>. </a:t>
                </a:r>
              </a:p>
              <a:p>
                <a:pPr lvl="1" eaLnBrk="1" hangingPunct="1"/>
                <a:r>
                  <a:rPr lang="en-US" altLang="ko-KR"/>
                  <a:t> </a:t>
                </a: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ACD</a:t>
                </a:r>
                <a:r>
                  <a:rPr lang="en-US" altLang="ko-KR" b="1" i="1">
                    <a:solidFill>
                      <a:srgbClr val="0000FF"/>
                    </a:solidFill>
                  </a:rPr>
                  <a:t> </a:t>
                </a:r>
                <a:r>
                  <a:rPr lang="en-US" altLang="ko-KR"/>
                  <a:t>is an EPI.</a:t>
                </a:r>
              </a:p>
            </p:txBody>
          </p:sp>
          <p:sp>
            <p:nvSpPr>
              <p:cNvPr id="35874" name="AutoShape 88"/>
              <p:cNvSpPr>
                <a:spLocks noChangeArrowheads="1"/>
              </p:cNvSpPr>
              <p:nvPr/>
            </p:nvSpPr>
            <p:spPr bwMode="auto">
              <a:xfrm>
                <a:off x="1604" y="2907"/>
                <a:ext cx="726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35871" name="Text Box 89"/>
            <p:cNvSpPr txBox="1">
              <a:spLocks noChangeArrowheads="1"/>
            </p:cNvSpPr>
            <p:nvPr/>
          </p:nvSpPr>
          <p:spPr bwMode="auto">
            <a:xfrm>
              <a:off x="1565" y="3838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ACD</a:t>
              </a:r>
            </a:p>
          </p:txBody>
        </p:sp>
        <p:sp>
          <p:nvSpPr>
            <p:cNvPr id="35872" name="Line 90"/>
            <p:cNvSpPr>
              <a:spLocks noChangeShapeType="1"/>
            </p:cNvSpPr>
            <p:nvPr/>
          </p:nvSpPr>
          <p:spPr bwMode="auto">
            <a:xfrm flipV="1">
              <a:off x="1791" y="3191"/>
              <a:ext cx="0" cy="6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5858" name="Text Box 93"/>
          <p:cNvSpPr txBox="1">
            <a:spLocks noChangeArrowheads="1"/>
          </p:cNvSpPr>
          <p:nvPr/>
        </p:nvSpPr>
        <p:spPr bwMode="auto">
          <a:xfrm>
            <a:off x="107950" y="4941888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chemeClr val="accent2"/>
                </a:solidFill>
                <a:latin typeface="Times New Roman" panose="02020603050405020304" pitchFamily="18" charset="0"/>
              </a:rPr>
              <a:t>A’BD</a:t>
            </a:r>
          </a:p>
        </p:txBody>
      </p:sp>
      <p:sp>
        <p:nvSpPr>
          <p:cNvPr id="35859" name="Line 94"/>
          <p:cNvSpPr>
            <a:spLocks noChangeShapeType="1"/>
          </p:cNvSpPr>
          <p:nvPr/>
        </p:nvSpPr>
        <p:spPr bwMode="auto">
          <a:xfrm flipV="1">
            <a:off x="827088" y="4508500"/>
            <a:ext cx="1081087" cy="649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58821" name="Group 101"/>
          <p:cNvGrpSpPr>
            <a:grpSpLocks/>
          </p:cNvGrpSpPr>
          <p:nvPr/>
        </p:nvGrpSpPr>
        <p:grpSpPr bwMode="auto">
          <a:xfrm>
            <a:off x="1619250" y="4076700"/>
            <a:ext cx="7056438" cy="2413000"/>
            <a:chOff x="1020" y="2568"/>
            <a:chExt cx="4445" cy="1520"/>
          </a:xfrm>
        </p:grpSpPr>
        <p:grpSp>
          <p:nvGrpSpPr>
            <p:cNvPr id="35864" name="Group 98"/>
            <p:cNvGrpSpPr>
              <a:grpSpLocks/>
            </p:cNvGrpSpPr>
            <p:nvPr/>
          </p:nvGrpSpPr>
          <p:grpSpPr bwMode="auto">
            <a:xfrm>
              <a:off x="1156" y="2568"/>
              <a:ext cx="4309" cy="834"/>
              <a:chOff x="1156" y="2568"/>
              <a:chExt cx="4309" cy="834"/>
            </a:xfrm>
          </p:grpSpPr>
          <p:sp>
            <p:nvSpPr>
              <p:cNvPr id="35867" name="Text Box 79"/>
              <p:cNvSpPr txBox="1">
                <a:spLocks noChangeArrowheads="1"/>
              </p:cNvSpPr>
              <p:nvPr/>
            </p:nvSpPr>
            <p:spPr bwMode="auto">
              <a:xfrm>
                <a:off x="2744" y="2960"/>
                <a:ext cx="2721" cy="44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buFontTx/>
                  <a:buAutoNum type="arabicPeriod" startAt="6"/>
                </a:pP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A’BD</a:t>
                </a:r>
                <a:r>
                  <a:rPr lang="en-US" altLang="ko-KR"/>
                  <a:t> or </a:t>
                </a:r>
                <a:r>
                  <a:rPr lang="en-US" altLang="ko-KR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BCD</a:t>
                </a:r>
                <a:r>
                  <a:rPr lang="en-US" altLang="ko-KR" b="1" i="1">
                    <a:solidFill>
                      <a:srgbClr val="0000FF"/>
                    </a:solidFill>
                  </a:rPr>
                  <a:t> </a:t>
                </a:r>
                <a:r>
                  <a:rPr lang="en-US" altLang="ko-KR"/>
                  <a:t>is selected to include </a:t>
                </a:r>
                <a:r>
                  <a:rPr lang="en-US" altLang="ko-KR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b="1" baseline="-25000">
                    <a:latin typeface="Times New Roman" panose="02020603050405020304" pitchFamily="18" charset="0"/>
                  </a:rPr>
                  <a:t>7</a:t>
                </a:r>
                <a:r>
                  <a:rPr lang="en-US" altLang="ko-KR"/>
                  <a:t>.</a:t>
                </a:r>
              </a:p>
            </p:txBody>
          </p:sp>
          <p:sp>
            <p:nvSpPr>
              <p:cNvPr id="35868" name="AutoShape 91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726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5869" name="AutoShape 92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273" cy="59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35865" name="Text Box 95"/>
            <p:cNvSpPr txBox="1">
              <a:spLocks noChangeArrowheads="1"/>
            </p:cNvSpPr>
            <p:nvPr/>
          </p:nvSpPr>
          <p:spPr bwMode="auto">
            <a:xfrm>
              <a:off x="1020" y="3838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BCD</a:t>
              </a:r>
            </a:p>
          </p:txBody>
        </p:sp>
        <p:sp>
          <p:nvSpPr>
            <p:cNvPr id="35866" name="Line 96"/>
            <p:cNvSpPr>
              <a:spLocks noChangeShapeType="1"/>
            </p:cNvSpPr>
            <p:nvPr/>
          </p:nvSpPr>
          <p:spPr bwMode="auto">
            <a:xfrm flipV="1">
              <a:off x="1292" y="3203"/>
              <a:ext cx="0" cy="6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58822" name="Group 102"/>
          <p:cNvGrpSpPr>
            <a:grpSpLocks/>
          </p:cNvGrpSpPr>
          <p:nvPr/>
        </p:nvGrpSpPr>
        <p:grpSpPr bwMode="auto">
          <a:xfrm>
            <a:off x="4787900" y="5589588"/>
            <a:ext cx="3311525" cy="1031875"/>
            <a:chOff x="576" y="2016"/>
            <a:chExt cx="2016" cy="690"/>
          </a:xfrm>
        </p:grpSpPr>
        <p:graphicFrame>
          <p:nvGraphicFramePr>
            <p:cNvPr id="35862" name="Object 103"/>
            <p:cNvGraphicFramePr>
              <a:graphicFrameLocks noChangeAspect="1"/>
            </p:cNvGraphicFramePr>
            <p:nvPr/>
          </p:nvGraphicFramePr>
          <p:xfrm>
            <a:off x="576" y="2016"/>
            <a:ext cx="2016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0" name="Equation" r:id="rId3" imgW="1854200" imgH="635000" progId="Equation.3">
                    <p:embed/>
                  </p:oleObj>
                </mc:Choice>
                <mc:Fallback>
                  <p:oleObj name="Equation" r:id="rId3" imgW="1854200" imgH="635000" progId="Equation.3">
                    <p:embed/>
                    <p:pic>
                      <p:nvPicPr>
                        <p:cNvPr id="0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016"/>
                          <a:ext cx="2016" cy="690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AutoShape 104"/>
            <p:cNvSpPr>
              <a:spLocks/>
            </p:cNvSpPr>
            <p:nvPr/>
          </p:nvSpPr>
          <p:spPr bwMode="auto">
            <a:xfrm>
              <a:off x="2064" y="2112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00050" y="1341438"/>
            <a:ext cx="78438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Flowchart for Determining a Minimum SOP Using a Karnaugh Map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36868" name="Group 46"/>
          <p:cNvGrpSpPr>
            <a:grpSpLocks/>
          </p:cNvGrpSpPr>
          <p:nvPr/>
        </p:nvGrpSpPr>
        <p:grpSpPr bwMode="auto">
          <a:xfrm>
            <a:off x="900113" y="1916113"/>
            <a:ext cx="7400925" cy="4249737"/>
            <a:chOff x="567" y="1207"/>
            <a:chExt cx="4662" cy="2677"/>
          </a:xfrm>
        </p:grpSpPr>
        <p:sp>
          <p:nvSpPr>
            <p:cNvPr id="36869" name="Text Box 11"/>
            <p:cNvSpPr txBox="1">
              <a:spLocks noChangeArrowheads="1"/>
            </p:cNvSpPr>
            <p:nvPr/>
          </p:nvSpPr>
          <p:spPr bwMode="auto">
            <a:xfrm>
              <a:off x="567" y="1385"/>
              <a:ext cx="1905" cy="372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600"/>
                <a:t>Choose a </a:t>
              </a:r>
              <a:r>
                <a:rPr lang="en-US" altLang="ko-KR" sz="1600" b="1">
                  <a:latin typeface="Times New Roman" panose="02020603050405020304" pitchFamily="18" charset="0"/>
                </a:rPr>
                <a:t>1</a:t>
              </a:r>
              <a:r>
                <a:rPr lang="en-US" altLang="ko-KR" sz="1600"/>
                <a:t> which has not been covered.</a:t>
              </a:r>
            </a:p>
          </p:txBody>
        </p:sp>
        <p:sp>
          <p:nvSpPr>
            <p:cNvPr id="36870" name="Text Box 12"/>
            <p:cNvSpPr txBox="1">
              <a:spLocks noChangeArrowheads="1"/>
            </p:cNvSpPr>
            <p:nvPr/>
          </p:nvSpPr>
          <p:spPr bwMode="auto">
            <a:xfrm>
              <a:off x="567" y="1979"/>
              <a:ext cx="1905" cy="21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600"/>
                <a:t>Find all adjacent </a:t>
              </a:r>
              <a:r>
                <a:rPr lang="en-US" altLang="ko-KR" sz="1600" b="1">
                  <a:latin typeface="Times New Roman" panose="02020603050405020304" pitchFamily="18" charset="0"/>
                </a:rPr>
                <a:t>1</a:t>
              </a:r>
              <a:r>
                <a:rPr lang="en-US" altLang="ko-KR" sz="1600"/>
                <a:t>’s and </a:t>
              </a:r>
              <a:r>
                <a:rPr lang="en-US" altLang="ko-KR" sz="1600" b="1">
                  <a:latin typeface="Times New Roman" panose="02020603050405020304" pitchFamily="18" charset="0"/>
                </a:rPr>
                <a:t>X</a:t>
              </a:r>
              <a:r>
                <a:rPr lang="en-US" altLang="ko-KR" sz="1600"/>
                <a:t>’s.</a:t>
              </a:r>
            </a:p>
          </p:txBody>
        </p: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67" y="2387"/>
              <a:ext cx="1905" cy="1089"/>
              <a:chOff x="567" y="2387"/>
              <a:chExt cx="1905" cy="1089"/>
            </a:xfrm>
          </p:grpSpPr>
          <p:sp>
            <p:nvSpPr>
              <p:cNvPr id="36893" name="AutoShape 13"/>
              <p:cNvSpPr>
                <a:spLocks noChangeArrowheads="1"/>
              </p:cNvSpPr>
              <p:nvPr/>
            </p:nvSpPr>
            <p:spPr bwMode="auto">
              <a:xfrm>
                <a:off x="567" y="2387"/>
                <a:ext cx="1905" cy="1089"/>
              </a:xfrm>
              <a:prstGeom prst="flowChartDecision">
                <a:avLst/>
              </a:prstGeom>
              <a:solidFill>
                <a:srgbClr val="EDF0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  <p:sp>
            <p:nvSpPr>
              <p:cNvPr id="36894" name="Text Box 16"/>
              <p:cNvSpPr txBox="1">
                <a:spLocks noChangeArrowheads="1"/>
              </p:cNvSpPr>
              <p:nvPr/>
            </p:nvSpPr>
            <p:spPr bwMode="auto">
              <a:xfrm>
                <a:off x="930" y="2614"/>
                <a:ext cx="1224" cy="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600"/>
                  <a:t>Are the chosen </a:t>
                </a:r>
                <a:r>
                  <a:rPr lang="en-US" altLang="ko-KR" sz="1600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sz="1600" b="1"/>
                  <a:t> </a:t>
                </a:r>
                <a:r>
                  <a:rPr lang="en-US" altLang="ko-KR" sz="1600"/>
                  <a:t>and its adjacent</a:t>
                </a:r>
                <a:r>
                  <a:rPr lang="en-US" altLang="ko-KR" sz="1600" b="1"/>
                  <a:t> </a:t>
                </a:r>
                <a:r>
                  <a:rPr lang="en-US" altLang="ko-KR" sz="1600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sz="1600"/>
                  <a:t>’s and </a:t>
                </a:r>
                <a:r>
                  <a:rPr lang="en-US" altLang="ko-KR" sz="1600" b="1">
                    <a:latin typeface="Times New Roman" panose="02020603050405020304" pitchFamily="18" charset="0"/>
                  </a:rPr>
                  <a:t>X</a:t>
                </a:r>
                <a:r>
                  <a:rPr lang="en-US" altLang="ko-KR" sz="1600"/>
                  <a:t>’s covered by a single term?</a:t>
                </a:r>
              </a:p>
            </p:txBody>
          </p:sp>
        </p:grpSp>
        <p:sp>
          <p:nvSpPr>
            <p:cNvPr id="36872" name="Text Box 18"/>
            <p:cNvSpPr txBox="1">
              <a:spLocks noChangeArrowheads="1"/>
            </p:cNvSpPr>
            <p:nvPr/>
          </p:nvSpPr>
          <p:spPr bwMode="auto">
            <a:xfrm>
              <a:off x="567" y="3657"/>
              <a:ext cx="1905" cy="21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600"/>
                <a:t>That term is an EPI. Loop it.</a:t>
              </a:r>
            </a:p>
          </p:txBody>
        </p:sp>
        <p:grpSp>
          <p:nvGrpSpPr>
            <p:cNvPr id="36873" name="Group 25"/>
            <p:cNvGrpSpPr>
              <a:grpSpLocks/>
            </p:cNvGrpSpPr>
            <p:nvPr/>
          </p:nvGrpSpPr>
          <p:grpSpPr bwMode="auto">
            <a:xfrm>
              <a:off x="3198" y="1706"/>
              <a:ext cx="1905" cy="635"/>
              <a:chOff x="3198" y="1706"/>
              <a:chExt cx="1905" cy="635"/>
            </a:xfrm>
          </p:grpSpPr>
          <p:sp>
            <p:nvSpPr>
              <p:cNvPr id="36891" name="AutoShape 21"/>
              <p:cNvSpPr>
                <a:spLocks noChangeArrowheads="1"/>
              </p:cNvSpPr>
              <p:nvPr/>
            </p:nvSpPr>
            <p:spPr bwMode="auto">
              <a:xfrm>
                <a:off x="3198" y="1706"/>
                <a:ext cx="1905" cy="635"/>
              </a:xfrm>
              <a:prstGeom prst="flowChartDecision">
                <a:avLst/>
              </a:prstGeom>
              <a:solidFill>
                <a:srgbClr val="EDF0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  <p:sp>
            <p:nvSpPr>
              <p:cNvPr id="36892" name="Text Box 22"/>
              <p:cNvSpPr txBox="1">
                <a:spLocks noChangeArrowheads="1"/>
              </p:cNvSpPr>
              <p:nvPr/>
            </p:nvSpPr>
            <p:spPr bwMode="auto">
              <a:xfrm>
                <a:off x="3560" y="1885"/>
                <a:ext cx="1224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600"/>
                  <a:t>All uncovered </a:t>
                </a:r>
                <a:r>
                  <a:rPr lang="en-US" altLang="ko-KR" sz="1600" b="1">
                    <a:latin typeface="Times New Roman" panose="02020603050405020304" pitchFamily="18" charset="0"/>
                  </a:rPr>
                  <a:t>1</a:t>
                </a:r>
                <a:r>
                  <a:rPr lang="en-US" altLang="ko-KR" sz="1600"/>
                  <a:t>’s checked?</a:t>
                </a:r>
              </a:p>
            </p:txBody>
          </p:sp>
        </p:grpSp>
        <p:sp>
          <p:nvSpPr>
            <p:cNvPr id="36874" name="Text Box 23"/>
            <p:cNvSpPr txBox="1">
              <a:spLocks noChangeArrowheads="1"/>
            </p:cNvSpPr>
            <p:nvPr/>
          </p:nvSpPr>
          <p:spPr bwMode="auto">
            <a:xfrm>
              <a:off x="3198" y="2704"/>
              <a:ext cx="1905" cy="526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600"/>
                <a:t>Find a minimum set of prime implicants which cover the remaining </a:t>
              </a:r>
              <a:r>
                <a:rPr lang="en-US" altLang="ko-KR" sz="1600" b="1">
                  <a:latin typeface="Times New Roman" panose="02020603050405020304" pitchFamily="18" charset="0"/>
                </a:rPr>
                <a:t>1</a:t>
              </a:r>
              <a:r>
                <a:rPr lang="en-US" altLang="ko-KR" sz="1600"/>
                <a:t>’s on the map.</a:t>
              </a:r>
            </a:p>
          </p:txBody>
        </p:sp>
        <p:sp>
          <p:nvSpPr>
            <p:cNvPr id="36875" name="Text Box 24"/>
            <p:cNvSpPr txBox="1">
              <a:spLocks noChangeArrowheads="1"/>
            </p:cNvSpPr>
            <p:nvPr/>
          </p:nvSpPr>
          <p:spPr bwMode="auto">
            <a:xfrm>
              <a:off x="3198" y="3666"/>
              <a:ext cx="1905" cy="21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600"/>
                <a:t>Stop.</a:t>
              </a:r>
            </a:p>
          </p:txBody>
        </p:sp>
        <p:sp>
          <p:nvSpPr>
            <p:cNvPr id="36876" name="Line 26"/>
            <p:cNvSpPr>
              <a:spLocks noChangeShapeType="1"/>
            </p:cNvSpPr>
            <p:nvPr/>
          </p:nvSpPr>
          <p:spPr bwMode="auto">
            <a:xfrm>
              <a:off x="1519" y="2205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7" name="Line 27"/>
            <p:cNvSpPr>
              <a:spLocks noChangeShapeType="1"/>
            </p:cNvSpPr>
            <p:nvPr/>
          </p:nvSpPr>
          <p:spPr bwMode="auto">
            <a:xfrm>
              <a:off x="1519" y="175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8" name="Line 28"/>
            <p:cNvSpPr>
              <a:spLocks noChangeShapeType="1"/>
            </p:cNvSpPr>
            <p:nvPr/>
          </p:nvSpPr>
          <p:spPr bwMode="auto">
            <a:xfrm>
              <a:off x="1519" y="1207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9" name="Line 29"/>
            <p:cNvSpPr>
              <a:spLocks noChangeShapeType="1"/>
            </p:cNvSpPr>
            <p:nvPr/>
          </p:nvSpPr>
          <p:spPr bwMode="auto">
            <a:xfrm>
              <a:off x="1519" y="3475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0" name="Line 30"/>
            <p:cNvSpPr>
              <a:spLocks noChangeShapeType="1"/>
            </p:cNvSpPr>
            <p:nvPr/>
          </p:nvSpPr>
          <p:spPr bwMode="auto">
            <a:xfrm>
              <a:off x="4150" y="2341"/>
              <a:ext cx="0" cy="3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1" name="Line 31"/>
            <p:cNvSpPr>
              <a:spLocks noChangeShapeType="1"/>
            </p:cNvSpPr>
            <p:nvPr/>
          </p:nvSpPr>
          <p:spPr bwMode="auto">
            <a:xfrm>
              <a:off x="4150" y="3249"/>
              <a:ext cx="0" cy="4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2" name="Text Box 32"/>
            <p:cNvSpPr txBox="1">
              <a:spLocks noChangeArrowheads="1"/>
            </p:cNvSpPr>
            <p:nvPr/>
          </p:nvSpPr>
          <p:spPr bwMode="auto">
            <a:xfrm>
              <a:off x="1565" y="3430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/>
                <a:t>YES</a:t>
              </a:r>
            </a:p>
          </p:txBody>
        </p:sp>
        <p:sp>
          <p:nvSpPr>
            <p:cNvPr id="36883" name="Text Box 33"/>
            <p:cNvSpPr txBox="1">
              <a:spLocks noChangeArrowheads="1"/>
            </p:cNvSpPr>
            <p:nvPr/>
          </p:nvSpPr>
          <p:spPr bwMode="auto">
            <a:xfrm>
              <a:off x="2472" y="2704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/>
                <a:t>NO</a:t>
              </a:r>
            </a:p>
          </p:txBody>
        </p:sp>
        <p:cxnSp>
          <p:nvCxnSpPr>
            <p:cNvPr id="36884" name="AutoShape 35"/>
            <p:cNvCxnSpPr>
              <a:cxnSpLocks noChangeShapeType="1"/>
              <a:stCxn id="36872" idx="2"/>
            </p:cNvCxnSpPr>
            <p:nvPr/>
          </p:nvCxnSpPr>
          <p:spPr bwMode="auto">
            <a:xfrm rot="5400000" flipH="1" flipV="1">
              <a:off x="1003" y="2042"/>
              <a:ext cx="2350" cy="1315"/>
            </a:xfrm>
            <a:prstGeom prst="bentConnector3">
              <a:avLst>
                <a:gd name="adj1" fmla="val -613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5" name="AutoShape 36"/>
            <p:cNvCxnSpPr>
              <a:cxnSpLocks noChangeShapeType="1"/>
              <a:endCxn id="36891" idx="0"/>
            </p:cNvCxnSpPr>
            <p:nvPr/>
          </p:nvCxnSpPr>
          <p:spPr bwMode="auto">
            <a:xfrm>
              <a:off x="2835" y="1525"/>
              <a:ext cx="1316" cy="181"/>
            </a:xfrm>
            <a:prstGeom prst="bentConnector2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6" name="AutoShape 37"/>
            <p:cNvCxnSpPr>
              <a:cxnSpLocks noChangeShapeType="1"/>
              <a:stCxn id="36893" idx="3"/>
            </p:cNvCxnSpPr>
            <p:nvPr/>
          </p:nvCxnSpPr>
          <p:spPr bwMode="auto">
            <a:xfrm flipV="1">
              <a:off x="2472" y="2931"/>
              <a:ext cx="363" cy="1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7" name="AutoShape 41"/>
            <p:cNvCxnSpPr>
              <a:cxnSpLocks noChangeShapeType="1"/>
              <a:stCxn id="36891" idx="3"/>
            </p:cNvCxnSpPr>
            <p:nvPr/>
          </p:nvCxnSpPr>
          <p:spPr bwMode="auto">
            <a:xfrm flipH="1" flipV="1">
              <a:off x="2154" y="1207"/>
              <a:ext cx="2949" cy="817"/>
            </a:xfrm>
            <a:prstGeom prst="bentConnector3">
              <a:avLst>
                <a:gd name="adj1" fmla="val -4847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8" name="Line 43"/>
            <p:cNvSpPr>
              <a:spLocks noChangeShapeType="1"/>
            </p:cNvSpPr>
            <p:nvPr/>
          </p:nvSpPr>
          <p:spPr bwMode="auto">
            <a:xfrm>
              <a:off x="2154" y="1207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9" name="Text Box 44"/>
            <p:cNvSpPr txBox="1">
              <a:spLocks noChangeArrowheads="1"/>
            </p:cNvSpPr>
            <p:nvPr/>
          </p:nvSpPr>
          <p:spPr bwMode="auto">
            <a:xfrm>
              <a:off x="4195" y="2432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/>
                <a:t>YES</a:t>
              </a:r>
            </a:p>
          </p:txBody>
        </p:sp>
        <p:sp>
          <p:nvSpPr>
            <p:cNvPr id="36890" name="Text Box 45"/>
            <p:cNvSpPr txBox="1">
              <a:spLocks noChangeArrowheads="1"/>
            </p:cNvSpPr>
            <p:nvPr/>
          </p:nvSpPr>
          <p:spPr bwMode="auto">
            <a:xfrm>
              <a:off x="4921" y="1752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600"/>
                <a:t>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5.4	Determination of Minimum Expressions</a:t>
            </a:r>
            <a:b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3429000" y="5632450"/>
            <a:ext cx="647700" cy="576263"/>
          </a:xfrm>
          <a:prstGeom prst="rect">
            <a:avLst/>
          </a:prstGeom>
          <a:solidFill>
            <a:srgbClr val="0000FF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4749800" y="5603875"/>
            <a:ext cx="647700" cy="647700"/>
          </a:xfrm>
          <a:prstGeom prst="rect">
            <a:avLst/>
          </a:prstGeom>
          <a:solidFill>
            <a:srgbClr val="0000FF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7893" name="Group 11"/>
          <p:cNvGrpSpPr>
            <a:grpSpLocks/>
          </p:cNvGrpSpPr>
          <p:nvPr/>
        </p:nvGrpSpPr>
        <p:grpSpPr bwMode="auto">
          <a:xfrm>
            <a:off x="2051050" y="3141663"/>
            <a:ext cx="3370263" cy="3095625"/>
            <a:chOff x="531" y="1434"/>
            <a:chExt cx="2123" cy="1950"/>
          </a:xfrm>
        </p:grpSpPr>
        <p:sp>
          <p:nvSpPr>
            <p:cNvPr id="37916" name="Rectangle 12"/>
            <p:cNvSpPr>
              <a:spLocks noChangeArrowheads="1"/>
            </p:cNvSpPr>
            <p:nvPr/>
          </p:nvSpPr>
          <p:spPr bwMode="auto">
            <a:xfrm>
              <a:off x="2234" y="2999"/>
              <a:ext cx="42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1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7917" name="Rectangle 13"/>
            <p:cNvSpPr>
              <a:spLocks noChangeArrowheads="1"/>
            </p:cNvSpPr>
            <p:nvPr/>
          </p:nvSpPr>
          <p:spPr bwMode="auto">
            <a:xfrm>
              <a:off x="1815" y="2999"/>
              <a:ext cx="4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ko-KR" altLang="ko-KR" sz="2000">
                <a:latin typeface="Times New Roman" panose="02020603050405020304" pitchFamily="18" charset="0"/>
              </a:endParaRPr>
            </a:p>
          </p:txBody>
        </p:sp>
        <p:sp>
          <p:nvSpPr>
            <p:cNvPr id="37918" name="Rectangle 14"/>
            <p:cNvSpPr>
              <a:spLocks noChangeArrowheads="1"/>
            </p:cNvSpPr>
            <p:nvPr/>
          </p:nvSpPr>
          <p:spPr bwMode="auto">
            <a:xfrm>
              <a:off x="1395" y="2999"/>
              <a:ext cx="42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1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7919" name="Rectangle 15"/>
            <p:cNvSpPr>
              <a:spLocks noChangeArrowheads="1"/>
            </p:cNvSpPr>
            <p:nvPr/>
          </p:nvSpPr>
          <p:spPr bwMode="auto">
            <a:xfrm>
              <a:off x="975" y="2999"/>
              <a:ext cx="42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ko-KR" altLang="ko-KR" sz="2000">
                <a:latin typeface="Times New Roman" panose="02020603050405020304" pitchFamily="18" charset="0"/>
              </a:endParaRPr>
            </a:p>
          </p:txBody>
        </p:sp>
        <p:sp>
          <p:nvSpPr>
            <p:cNvPr id="37920" name="Rectangle 16"/>
            <p:cNvSpPr>
              <a:spLocks noChangeArrowheads="1"/>
            </p:cNvSpPr>
            <p:nvPr/>
          </p:nvSpPr>
          <p:spPr bwMode="auto">
            <a:xfrm>
              <a:off x="2234" y="2613"/>
              <a:ext cx="42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ko-KR" altLang="ko-KR" sz="2000">
                <a:latin typeface="Times New Roman" panose="02020603050405020304" pitchFamily="18" charset="0"/>
              </a:endParaRPr>
            </a:p>
          </p:txBody>
        </p:sp>
        <p:sp>
          <p:nvSpPr>
            <p:cNvPr id="37921" name="Rectangle 17"/>
            <p:cNvSpPr>
              <a:spLocks noChangeArrowheads="1"/>
            </p:cNvSpPr>
            <p:nvPr/>
          </p:nvSpPr>
          <p:spPr bwMode="auto">
            <a:xfrm>
              <a:off x="1815" y="2613"/>
              <a:ext cx="41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X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37922" name="Rectangle 18"/>
            <p:cNvSpPr>
              <a:spLocks noChangeArrowheads="1"/>
            </p:cNvSpPr>
            <p:nvPr/>
          </p:nvSpPr>
          <p:spPr bwMode="auto">
            <a:xfrm>
              <a:off x="1395" y="2613"/>
              <a:ext cx="42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X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7923" name="Rectangle 19"/>
            <p:cNvSpPr>
              <a:spLocks noChangeArrowheads="1"/>
            </p:cNvSpPr>
            <p:nvPr/>
          </p:nvSpPr>
          <p:spPr bwMode="auto">
            <a:xfrm>
              <a:off x="975" y="2613"/>
              <a:ext cx="42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ko-KR" altLang="ko-KR" sz="2000">
                <a:latin typeface="Times New Roman" panose="02020603050405020304" pitchFamily="18" charset="0"/>
              </a:endParaRPr>
            </a:p>
          </p:txBody>
        </p:sp>
        <p:sp>
          <p:nvSpPr>
            <p:cNvPr id="37924" name="Rectangle 20"/>
            <p:cNvSpPr>
              <a:spLocks noChangeArrowheads="1"/>
            </p:cNvSpPr>
            <p:nvPr/>
          </p:nvSpPr>
          <p:spPr bwMode="auto">
            <a:xfrm>
              <a:off x="2234" y="2228"/>
              <a:ext cx="42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1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7925" name="Rectangle 21"/>
            <p:cNvSpPr>
              <a:spLocks noChangeArrowheads="1"/>
            </p:cNvSpPr>
            <p:nvPr/>
          </p:nvSpPr>
          <p:spPr bwMode="auto">
            <a:xfrm>
              <a:off x="1815" y="2228"/>
              <a:ext cx="41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1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37926" name="Rectangle 22"/>
            <p:cNvSpPr>
              <a:spLocks noChangeArrowheads="1"/>
            </p:cNvSpPr>
            <p:nvPr/>
          </p:nvSpPr>
          <p:spPr bwMode="auto">
            <a:xfrm>
              <a:off x="1395" y="2228"/>
              <a:ext cx="42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1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927" name="Rectangle 23"/>
            <p:cNvSpPr>
              <a:spLocks noChangeArrowheads="1"/>
            </p:cNvSpPr>
            <p:nvPr/>
          </p:nvSpPr>
          <p:spPr bwMode="auto">
            <a:xfrm>
              <a:off x="975" y="2228"/>
              <a:ext cx="42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ko-KR" altLang="ko-KR" sz="2000">
                <a:latin typeface="Times New Roman" panose="02020603050405020304" pitchFamily="18" charset="0"/>
              </a:endParaRPr>
            </a:p>
          </p:txBody>
        </p:sp>
        <p:sp>
          <p:nvSpPr>
            <p:cNvPr id="37928" name="Rectangle 24"/>
            <p:cNvSpPr>
              <a:spLocks noChangeArrowheads="1"/>
            </p:cNvSpPr>
            <p:nvPr/>
          </p:nvSpPr>
          <p:spPr bwMode="auto">
            <a:xfrm>
              <a:off x="2234" y="1842"/>
              <a:ext cx="42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1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7929" name="Rectangle 25"/>
            <p:cNvSpPr>
              <a:spLocks noChangeArrowheads="1"/>
            </p:cNvSpPr>
            <p:nvPr/>
          </p:nvSpPr>
          <p:spPr bwMode="auto">
            <a:xfrm>
              <a:off x="1815" y="1842"/>
              <a:ext cx="41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ko-KR" altLang="ko-KR" sz="2000">
                <a:latin typeface="Times New Roman" panose="02020603050405020304" pitchFamily="18" charset="0"/>
              </a:endParaRPr>
            </a:p>
          </p:txBody>
        </p:sp>
        <p:sp>
          <p:nvSpPr>
            <p:cNvPr id="37930" name="Rectangle 26"/>
            <p:cNvSpPr>
              <a:spLocks noChangeArrowheads="1"/>
            </p:cNvSpPr>
            <p:nvPr/>
          </p:nvSpPr>
          <p:spPr bwMode="auto">
            <a:xfrm>
              <a:off x="1395" y="1842"/>
              <a:ext cx="42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1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7931" name="Rectangle 27"/>
            <p:cNvSpPr>
              <a:spLocks noChangeArrowheads="1"/>
            </p:cNvSpPr>
            <p:nvPr/>
          </p:nvSpPr>
          <p:spPr bwMode="auto">
            <a:xfrm>
              <a:off x="975" y="1842"/>
              <a:ext cx="42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ko-KR" sz="2000" b="1">
                  <a:latin typeface="Times New Roman" panose="02020603050405020304" pitchFamily="18" charset="0"/>
                </a:rPr>
                <a:t>X</a:t>
              </a:r>
              <a:r>
                <a:rPr lang="en-US" altLang="ko-KR" sz="2000" b="1" baseline="-25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7932" name="Line 28"/>
            <p:cNvSpPr>
              <a:spLocks noChangeShapeType="1"/>
            </p:cNvSpPr>
            <p:nvPr/>
          </p:nvSpPr>
          <p:spPr bwMode="auto">
            <a:xfrm>
              <a:off x="975" y="1842"/>
              <a:ext cx="167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33" name="Line 29"/>
            <p:cNvSpPr>
              <a:spLocks noChangeShapeType="1"/>
            </p:cNvSpPr>
            <p:nvPr/>
          </p:nvSpPr>
          <p:spPr bwMode="auto">
            <a:xfrm>
              <a:off x="975" y="2228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34" name="Line 30"/>
            <p:cNvSpPr>
              <a:spLocks noChangeShapeType="1"/>
            </p:cNvSpPr>
            <p:nvPr/>
          </p:nvSpPr>
          <p:spPr bwMode="auto">
            <a:xfrm>
              <a:off x="975" y="2613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35" name="Line 31"/>
            <p:cNvSpPr>
              <a:spLocks noChangeShapeType="1"/>
            </p:cNvSpPr>
            <p:nvPr/>
          </p:nvSpPr>
          <p:spPr bwMode="auto">
            <a:xfrm>
              <a:off x="975" y="2999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36" name="Line 32"/>
            <p:cNvSpPr>
              <a:spLocks noChangeShapeType="1"/>
            </p:cNvSpPr>
            <p:nvPr/>
          </p:nvSpPr>
          <p:spPr bwMode="auto">
            <a:xfrm>
              <a:off x="975" y="3384"/>
              <a:ext cx="167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37" name="Line 33"/>
            <p:cNvSpPr>
              <a:spLocks noChangeShapeType="1"/>
            </p:cNvSpPr>
            <p:nvPr/>
          </p:nvSpPr>
          <p:spPr bwMode="auto">
            <a:xfrm>
              <a:off x="975" y="1842"/>
              <a:ext cx="0" cy="15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38" name="Line 34"/>
            <p:cNvSpPr>
              <a:spLocks noChangeShapeType="1"/>
            </p:cNvSpPr>
            <p:nvPr/>
          </p:nvSpPr>
          <p:spPr bwMode="auto">
            <a:xfrm>
              <a:off x="1395" y="1842"/>
              <a:ext cx="0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39" name="Line 35"/>
            <p:cNvSpPr>
              <a:spLocks noChangeShapeType="1"/>
            </p:cNvSpPr>
            <p:nvPr/>
          </p:nvSpPr>
          <p:spPr bwMode="auto">
            <a:xfrm>
              <a:off x="1815" y="1842"/>
              <a:ext cx="0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40" name="Line 36"/>
            <p:cNvSpPr>
              <a:spLocks noChangeShapeType="1"/>
            </p:cNvSpPr>
            <p:nvPr/>
          </p:nvSpPr>
          <p:spPr bwMode="auto">
            <a:xfrm>
              <a:off x="2234" y="1842"/>
              <a:ext cx="0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41" name="Line 37"/>
            <p:cNvSpPr>
              <a:spLocks noChangeShapeType="1"/>
            </p:cNvSpPr>
            <p:nvPr/>
          </p:nvSpPr>
          <p:spPr bwMode="auto">
            <a:xfrm>
              <a:off x="2654" y="1842"/>
              <a:ext cx="0" cy="15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42" name="Line 38"/>
            <p:cNvSpPr>
              <a:spLocks noChangeShapeType="1"/>
            </p:cNvSpPr>
            <p:nvPr/>
          </p:nvSpPr>
          <p:spPr bwMode="auto">
            <a:xfrm flipH="1" flipV="1">
              <a:off x="703" y="157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43" name="Text Box 39"/>
            <p:cNvSpPr txBox="1">
              <a:spLocks noChangeArrowheads="1"/>
            </p:cNvSpPr>
            <p:nvPr/>
          </p:nvSpPr>
          <p:spPr bwMode="auto">
            <a:xfrm>
              <a:off x="748" y="1434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37944" name="Text Box 40"/>
            <p:cNvSpPr txBox="1">
              <a:spLocks noChangeArrowheads="1"/>
            </p:cNvSpPr>
            <p:nvPr/>
          </p:nvSpPr>
          <p:spPr bwMode="auto">
            <a:xfrm>
              <a:off x="531" y="1604"/>
              <a:ext cx="3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i="1">
                  <a:latin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37945" name="Text Box 41"/>
            <p:cNvSpPr txBox="1">
              <a:spLocks noChangeArrowheads="1"/>
            </p:cNvSpPr>
            <p:nvPr/>
          </p:nvSpPr>
          <p:spPr bwMode="auto">
            <a:xfrm>
              <a:off x="1044" y="1618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37946" name="Text Box 42"/>
            <p:cNvSpPr txBox="1">
              <a:spLocks noChangeArrowheads="1"/>
            </p:cNvSpPr>
            <p:nvPr/>
          </p:nvSpPr>
          <p:spPr bwMode="auto">
            <a:xfrm>
              <a:off x="1474" y="161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37947" name="Text Box 43"/>
            <p:cNvSpPr txBox="1">
              <a:spLocks noChangeArrowheads="1"/>
            </p:cNvSpPr>
            <p:nvPr/>
          </p:nvSpPr>
          <p:spPr bwMode="auto">
            <a:xfrm>
              <a:off x="1882" y="161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37948" name="Text Box 44"/>
            <p:cNvSpPr txBox="1">
              <a:spLocks noChangeArrowheads="1"/>
            </p:cNvSpPr>
            <p:nvPr/>
          </p:nvSpPr>
          <p:spPr bwMode="auto">
            <a:xfrm>
              <a:off x="2290" y="161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7949" name="Text Box 45"/>
            <p:cNvSpPr txBox="1">
              <a:spLocks noChangeArrowheads="1"/>
            </p:cNvSpPr>
            <p:nvPr/>
          </p:nvSpPr>
          <p:spPr bwMode="auto">
            <a:xfrm>
              <a:off x="721" y="1888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37950" name="Text Box 46"/>
            <p:cNvSpPr txBox="1">
              <a:spLocks noChangeArrowheads="1"/>
            </p:cNvSpPr>
            <p:nvPr/>
          </p:nvSpPr>
          <p:spPr bwMode="auto">
            <a:xfrm>
              <a:off x="721" y="229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37951" name="Text Box 47"/>
            <p:cNvSpPr txBox="1">
              <a:spLocks noChangeArrowheads="1"/>
            </p:cNvSpPr>
            <p:nvPr/>
          </p:nvSpPr>
          <p:spPr bwMode="auto">
            <a:xfrm>
              <a:off x="721" y="2659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37952" name="Text Box 48"/>
            <p:cNvSpPr txBox="1">
              <a:spLocks noChangeArrowheads="1"/>
            </p:cNvSpPr>
            <p:nvPr/>
          </p:nvSpPr>
          <p:spPr bwMode="auto">
            <a:xfrm>
              <a:off x="721" y="3067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19862" name="Group 54"/>
          <p:cNvGrpSpPr>
            <a:grpSpLocks/>
          </p:cNvGrpSpPr>
          <p:nvPr/>
        </p:nvGrpSpPr>
        <p:grpSpPr bwMode="auto">
          <a:xfrm>
            <a:off x="323850" y="1341438"/>
            <a:ext cx="7561263" cy="4824412"/>
            <a:chOff x="204" y="845"/>
            <a:chExt cx="4763" cy="3039"/>
          </a:xfrm>
        </p:grpSpPr>
        <p:grpSp>
          <p:nvGrpSpPr>
            <p:cNvPr id="37911" name="Group 51"/>
            <p:cNvGrpSpPr>
              <a:grpSpLocks/>
            </p:cNvGrpSpPr>
            <p:nvPr/>
          </p:nvGrpSpPr>
          <p:grpSpPr bwMode="auto">
            <a:xfrm>
              <a:off x="204" y="845"/>
              <a:ext cx="4763" cy="3039"/>
              <a:chOff x="204" y="845"/>
              <a:chExt cx="4763" cy="3039"/>
            </a:xfrm>
          </p:grpSpPr>
          <p:sp>
            <p:nvSpPr>
              <p:cNvPr id="37914" name="Text Box 3"/>
              <p:cNvSpPr txBox="1">
                <a:spLocks noChangeArrowheads="1"/>
              </p:cNvSpPr>
              <p:nvPr/>
            </p:nvSpPr>
            <p:spPr bwMode="auto">
              <a:xfrm>
                <a:off x="204" y="845"/>
                <a:ext cx="4763" cy="250"/>
              </a:xfrm>
              <a:prstGeom prst="rect">
                <a:avLst/>
              </a:prstGeom>
              <a:solidFill>
                <a:srgbClr val="0000FF">
                  <a:alpha val="3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ko-KR" b="1" i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A’B</a:t>
                </a:r>
                <a:r>
                  <a:rPr kumimoji="0" lang="en-US" altLang="ko-KR">
                    <a:solidFill>
                      <a:schemeClr val="tx2"/>
                    </a:solidFill>
                  </a:rPr>
                  <a:t> covers</a:t>
                </a:r>
                <a:r>
                  <a:rPr kumimoji="0" lang="en-US" altLang="ko-KR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1</a:t>
                </a:r>
                <a:r>
                  <a:rPr kumimoji="0" lang="en-US" altLang="ko-KR" b="1" baseline="-250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kumimoji="0" lang="en-US" altLang="ko-KR">
                    <a:solidFill>
                      <a:schemeClr val="tx2"/>
                    </a:solidFill>
                  </a:rPr>
                  <a:t> and its adjacent </a:t>
                </a:r>
                <a:r>
                  <a:rPr kumimoji="0" lang="en-US" altLang="ko-KR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</a:t>
                </a:r>
                <a:r>
                  <a:rPr kumimoji="0" lang="en-US" altLang="ko-KR">
                    <a:solidFill>
                      <a:schemeClr val="tx2"/>
                    </a:solidFill>
                  </a:rPr>
                  <a:t> EPI</a:t>
                </a:r>
              </a:p>
            </p:txBody>
          </p:sp>
          <p:sp>
            <p:nvSpPr>
              <p:cNvPr id="37915" name="AutoShape 49"/>
              <p:cNvSpPr>
                <a:spLocks noChangeArrowheads="1"/>
              </p:cNvSpPr>
              <p:nvPr/>
            </p:nvSpPr>
            <p:spPr bwMode="auto">
              <a:xfrm>
                <a:off x="2200" y="2478"/>
                <a:ext cx="317" cy="1406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37912" name="Text Box 52"/>
            <p:cNvSpPr txBox="1">
              <a:spLocks noChangeArrowheads="1"/>
            </p:cNvSpPr>
            <p:nvPr/>
          </p:nvSpPr>
          <p:spPr bwMode="auto">
            <a:xfrm>
              <a:off x="1156" y="3385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A’B</a:t>
              </a:r>
            </a:p>
          </p:txBody>
        </p:sp>
        <p:sp>
          <p:nvSpPr>
            <p:cNvPr id="37913" name="Line 53"/>
            <p:cNvSpPr>
              <a:spLocks noChangeShapeType="1"/>
            </p:cNvSpPr>
            <p:nvPr/>
          </p:nvSpPr>
          <p:spPr bwMode="auto">
            <a:xfrm flipV="1">
              <a:off x="1519" y="3339"/>
              <a:ext cx="681" cy="18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7895" name="Rectangle 57"/>
          <p:cNvSpPr>
            <a:spLocks noChangeArrowheads="1"/>
          </p:cNvSpPr>
          <p:nvPr/>
        </p:nvSpPr>
        <p:spPr bwMode="auto">
          <a:xfrm>
            <a:off x="4643438" y="3141663"/>
            <a:ext cx="86518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896" name="Rectangle 58"/>
          <p:cNvSpPr>
            <a:spLocks noChangeArrowheads="1"/>
          </p:cNvSpPr>
          <p:nvPr/>
        </p:nvSpPr>
        <p:spPr bwMode="auto">
          <a:xfrm>
            <a:off x="4716463" y="6308725"/>
            <a:ext cx="86518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119880" name="Group 72"/>
          <p:cNvGrpSpPr>
            <a:grpSpLocks/>
          </p:cNvGrpSpPr>
          <p:nvPr/>
        </p:nvGrpSpPr>
        <p:grpSpPr bwMode="auto">
          <a:xfrm>
            <a:off x="323850" y="1846263"/>
            <a:ext cx="7561263" cy="4751387"/>
            <a:chOff x="204" y="1163"/>
            <a:chExt cx="4763" cy="2993"/>
          </a:xfrm>
        </p:grpSpPr>
        <p:grpSp>
          <p:nvGrpSpPr>
            <p:cNvPr id="37903" name="Group 67"/>
            <p:cNvGrpSpPr>
              <a:grpSpLocks/>
            </p:cNvGrpSpPr>
            <p:nvPr/>
          </p:nvGrpSpPr>
          <p:grpSpPr bwMode="auto">
            <a:xfrm>
              <a:off x="204" y="1163"/>
              <a:ext cx="4763" cy="2947"/>
              <a:chOff x="204" y="1163"/>
              <a:chExt cx="4763" cy="2947"/>
            </a:xfrm>
          </p:grpSpPr>
          <p:grpSp>
            <p:nvGrpSpPr>
              <p:cNvPr id="37906" name="Group 59"/>
              <p:cNvGrpSpPr>
                <a:grpSpLocks/>
              </p:cNvGrpSpPr>
              <p:nvPr/>
            </p:nvGrpSpPr>
            <p:grpSpPr bwMode="auto">
              <a:xfrm>
                <a:off x="204" y="1163"/>
                <a:ext cx="4763" cy="2947"/>
                <a:chOff x="204" y="1163"/>
                <a:chExt cx="4763" cy="2947"/>
              </a:xfrm>
            </p:grpSpPr>
            <p:sp>
              <p:nvSpPr>
                <p:cNvPr id="379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4" y="1163"/>
                  <a:ext cx="4763" cy="250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8001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2573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7145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1717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6289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30861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5433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40005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0" lang="en-US" altLang="ko-KR" b="1" i="1">
                      <a:solidFill>
                        <a:schemeClr val="tx2"/>
                      </a:solidFill>
                      <a:latin typeface="Times New Roman" panose="02020603050405020304" pitchFamily="18" charset="0"/>
                    </a:rPr>
                    <a:t>AB’D’</a:t>
                  </a:r>
                  <a:r>
                    <a:rPr kumimoji="0" lang="en-US" altLang="ko-KR">
                      <a:solidFill>
                        <a:schemeClr val="tx2"/>
                      </a:solidFill>
                    </a:rPr>
                    <a:t> covers </a:t>
                  </a:r>
                  <a:r>
                    <a:rPr kumimoji="0" lang="en-US" altLang="ko-KR" b="1">
                      <a:solidFill>
                        <a:schemeClr val="tx2"/>
                      </a:solidFill>
                      <a:latin typeface="Times New Roman" panose="02020603050405020304" pitchFamily="18" charset="0"/>
                    </a:rPr>
                    <a:t>1</a:t>
                  </a:r>
                  <a:r>
                    <a:rPr kumimoji="0" lang="en-US" altLang="ko-KR" b="1" baseline="-25000">
                      <a:solidFill>
                        <a:schemeClr val="tx2"/>
                      </a:solidFill>
                      <a:latin typeface="Times New Roman" panose="02020603050405020304" pitchFamily="18" charset="0"/>
                    </a:rPr>
                    <a:t>10</a:t>
                  </a:r>
                  <a:r>
                    <a:rPr kumimoji="0" lang="en-US" altLang="ko-KR">
                      <a:solidFill>
                        <a:schemeClr val="tx2"/>
                      </a:solidFill>
                    </a:rPr>
                    <a:t> and its adjacent </a:t>
                  </a:r>
                  <a:r>
                    <a:rPr kumimoji="0" lang="en-US" altLang="ko-KR">
                      <a:solidFill>
                        <a:schemeClr val="tx2"/>
                      </a:solidFill>
                      <a:sym typeface="Wingdings" panose="05000000000000000000" pitchFamily="2" charset="2"/>
                    </a:rPr>
                    <a:t> EPI</a:t>
                  </a:r>
                </a:p>
              </p:txBody>
            </p:sp>
            <p:sp>
              <p:nvSpPr>
                <p:cNvPr id="37909" name="AutoShape 55"/>
                <p:cNvSpPr>
                  <a:spLocks noChangeArrowheads="1"/>
                </p:cNvSpPr>
                <p:nvPr/>
              </p:nvSpPr>
              <p:spPr bwMode="auto">
                <a:xfrm>
                  <a:off x="3043" y="2115"/>
                  <a:ext cx="318" cy="621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7910" name="AutoShape 56"/>
                <p:cNvSpPr>
                  <a:spLocks noChangeArrowheads="1"/>
                </p:cNvSpPr>
                <p:nvPr/>
              </p:nvSpPr>
              <p:spPr bwMode="auto">
                <a:xfrm>
                  <a:off x="3043" y="3612"/>
                  <a:ext cx="318" cy="498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37907" name="Text Box 66"/>
              <p:cNvSpPr txBox="1">
                <a:spLocks noChangeArrowheads="1"/>
              </p:cNvSpPr>
              <p:nvPr/>
            </p:nvSpPr>
            <p:spPr bwMode="auto">
              <a:xfrm>
                <a:off x="3515" y="3657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b="1" i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AB’D’</a:t>
                </a:r>
              </a:p>
            </p:txBody>
          </p:sp>
        </p:grpSp>
        <p:sp>
          <p:nvSpPr>
            <p:cNvPr id="37904" name="Rectangle 70"/>
            <p:cNvSpPr>
              <a:spLocks noChangeArrowheads="1"/>
            </p:cNvSpPr>
            <p:nvPr/>
          </p:nvSpPr>
          <p:spPr bwMode="auto">
            <a:xfrm>
              <a:off x="2971" y="2024"/>
              <a:ext cx="45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7905" name="Rectangle 71"/>
            <p:cNvSpPr>
              <a:spLocks noChangeArrowheads="1"/>
            </p:cNvSpPr>
            <p:nvPr/>
          </p:nvSpPr>
          <p:spPr bwMode="auto">
            <a:xfrm>
              <a:off x="3016" y="4020"/>
              <a:ext cx="45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119882" name="Group 74"/>
          <p:cNvGrpSpPr>
            <a:grpSpLocks/>
          </p:cNvGrpSpPr>
          <p:nvPr/>
        </p:nvGrpSpPr>
        <p:grpSpPr bwMode="auto">
          <a:xfrm>
            <a:off x="323850" y="2349500"/>
            <a:ext cx="7561263" cy="2592388"/>
            <a:chOff x="204" y="1480"/>
            <a:chExt cx="4763" cy="1633"/>
          </a:xfrm>
        </p:grpSpPr>
        <p:grpSp>
          <p:nvGrpSpPr>
            <p:cNvPr id="37899" name="Group 69"/>
            <p:cNvGrpSpPr>
              <a:grpSpLocks/>
            </p:cNvGrpSpPr>
            <p:nvPr/>
          </p:nvGrpSpPr>
          <p:grpSpPr bwMode="auto">
            <a:xfrm>
              <a:off x="204" y="1480"/>
              <a:ext cx="4763" cy="1633"/>
              <a:chOff x="204" y="1480"/>
              <a:chExt cx="4763" cy="1633"/>
            </a:xfrm>
          </p:grpSpPr>
          <p:sp>
            <p:nvSpPr>
              <p:cNvPr id="37901" name="Text Box 8"/>
              <p:cNvSpPr txBox="1">
                <a:spLocks noChangeArrowheads="1"/>
              </p:cNvSpPr>
              <p:nvPr/>
            </p:nvSpPr>
            <p:spPr bwMode="auto">
              <a:xfrm>
                <a:off x="204" y="1480"/>
                <a:ext cx="4763" cy="250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ko-KR" b="1" i="1">
                    <a:solidFill>
                      <a:schemeClr val="tx2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AC’D</a:t>
                </a:r>
                <a:r>
                  <a:rPr kumimoji="0" lang="en-US" altLang="ko-KR">
                    <a:solidFill>
                      <a:schemeClr val="tx2"/>
                    </a:solidFill>
                    <a:sym typeface="Wingdings" panose="05000000000000000000" pitchFamily="2" charset="2"/>
                  </a:rPr>
                  <a:t> is chosen for minimal cover  </a:t>
                </a:r>
                <a:r>
                  <a:rPr kumimoji="0" lang="en-US" altLang="ko-KR" b="1" i="1">
                    <a:solidFill>
                      <a:schemeClr val="tx2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AC’D</a:t>
                </a:r>
                <a:r>
                  <a:rPr kumimoji="0" lang="en-US" altLang="ko-KR">
                    <a:solidFill>
                      <a:schemeClr val="tx2"/>
                    </a:solidFill>
                    <a:sym typeface="Wingdings" panose="05000000000000000000" pitchFamily="2" charset="2"/>
                  </a:rPr>
                  <a:t> is </a:t>
                </a:r>
                <a:r>
                  <a:rPr kumimoji="0" lang="en-US" altLang="ko-KR" i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not</a:t>
                </a:r>
                <a:r>
                  <a:rPr kumimoji="0" lang="en-US" altLang="ko-KR">
                    <a:solidFill>
                      <a:schemeClr val="tx2"/>
                    </a:solidFill>
                    <a:sym typeface="Wingdings" panose="05000000000000000000" pitchFamily="2" charset="2"/>
                  </a:rPr>
                  <a:t> an EPI</a:t>
                </a:r>
              </a:p>
            </p:txBody>
          </p:sp>
          <p:sp>
            <p:nvSpPr>
              <p:cNvPr id="37902" name="AutoShape 68"/>
              <p:cNvSpPr>
                <a:spLocks noChangeArrowheads="1"/>
              </p:cNvSpPr>
              <p:nvPr/>
            </p:nvSpPr>
            <p:spPr bwMode="auto">
              <a:xfrm>
                <a:off x="2653" y="2840"/>
                <a:ext cx="681" cy="273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37900" name="Text Box 73"/>
            <p:cNvSpPr txBox="1">
              <a:spLocks noChangeArrowheads="1"/>
            </p:cNvSpPr>
            <p:nvPr/>
          </p:nvSpPr>
          <p:spPr bwMode="auto">
            <a:xfrm>
              <a:off x="3457" y="2839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solidFill>
                    <a:srgbClr val="008000"/>
                  </a:solidFill>
                  <a:latin typeface="Times New Roman" panose="02020603050405020304" pitchFamily="18" charset="0"/>
                </a:rPr>
                <a:t>AC’D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5.5	Five-Variable Karnaugh Maps</a:t>
            </a:r>
          </a:p>
        </p:txBody>
      </p:sp>
      <p:pic>
        <p:nvPicPr>
          <p:cNvPr id="38915" name="Picture 5" descr="roth+f05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999412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51228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>
                <a:solidFill>
                  <a:schemeClr val="tx2"/>
                </a:solidFill>
              </a:rPr>
              <a:t>Two Layers of Four-Variable Karnaugh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5.5	Five-Variable Karnaugh Maps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2663825" cy="3968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Five Adjacent Terms</a:t>
            </a:r>
          </a:p>
        </p:txBody>
      </p:sp>
      <p:pic>
        <p:nvPicPr>
          <p:cNvPr id="39940" name="Picture 4" descr="roth+f05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3810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11188" y="1773238"/>
            <a:ext cx="4608512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Four adjacent terms in the same layer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611188" y="2205038"/>
            <a:ext cx="4608512" cy="396875"/>
          </a:xfrm>
          <a:prstGeom prst="rect">
            <a:avLst/>
          </a:prstGeom>
          <a:solidFill>
            <a:srgbClr val="3366FF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One adjacent term in the other layer</a:t>
            </a:r>
          </a:p>
        </p:txBody>
      </p:sp>
      <p:sp>
        <p:nvSpPr>
          <p:cNvPr id="39943" name="AutoShape 8"/>
          <p:cNvSpPr>
            <a:spLocks noChangeArrowheads="1"/>
          </p:cNvSpPr>
          <p:nvPr/>
        </p:nvSpPr>
        <p:spPr bwMode="auto">
          <a:xfrm rot="5400000">
            <a:off x="3655219" y="3904456"/>
            <a:ext cx="790575" cy="792163"/>
          </a:xfrm>
          <a:prstGeom prst="rtTriangle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44" name="AutoShape 9"/>
          <p:cNvSpPr>
            <a:spLocks noChangeArrowheads="1"/>
          </p:cNvSpPr>
          <p:nvPr/>
        </p:nvSpPr>
        <p:spPr bwMode="auto">
          <a:xfrm rot="-5400000">
            <a:off x="4428331" y="3904457"/>
            <a:ext cx="790575" cy="792162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45" name="AutoShape 10"/>
          <p:cNvSpPr>
            <a:spLocks noChangeArrowheads="1"/>
          </p:cNvSpPr>
          <p:nvPr/>
        </p:nvSpPr>
        <p:spPr bwMode="auto">
          <a:xfrm rot="-5400000">
            <a:off x="3664744" y="4680744"/>
            <a:ext cx="790575" cy="792163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46" name="AutoShape 11"/>
          <p:cNvSpPr>
            <a:spLocks noChangeArrowheads="1"/>
          </p:cNvSpPr>
          <p:nvPr/>
        </p:nvSpPr>
        <p:spPr bwMode="auto">
          <a:xfrm rot="-5400000">
            <a:off x="2869406" y="3898107"/>
            <a:ext cx="790575" cy="792162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47" name="AutoShape 12"/>
          <p:cNvSpPr>
            <a:spLocks noChangeArrowheads="1"/>
          </p:cNvSpPr>
          <p:nvPr/>
        </p:nvSpPr>
        <p:spPr bwMode="auto">
          <a:xfrm rot="-5400000">
            <a:off x="3645694" y="3140869"/>
            <a:ext cx="790575" cy="792163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48" name="AutoShape 13"/>
          <p:cNvSpPr>
            <a:spLocks noChangeArrowheads="1"/>
          </p:cNvSpPr>
          <p:nvPr/>
        </p:nvSpPr>
        <p:spPr bwMode="auto">
          <a:xfrm rot="-5400000">
            <a:off x="3645694" y="3904456"/>
            <a:ext cx="790575" cy="792163"/>
          </a:xfrm>
          <a:prstGeom prst="rtTriangle">
            <a:avLst/>
          </a:prstGeom>
          <a:solidFill>
            <a:srgbClr val="FF00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5.5	Five-Variable Karnaugh Maps</a:t>
            </a:r>
          </a:p>
        </p:txBody>
      </p:sp>
      <p:pic>
        <p:nvPicPr>
          <p:cNvPr id="40963" name="Picture 4" descr="roth+f05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4388"/>
            <a:ext cx="5638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964" name="Object 5"/>
          <p:cNvGraphicFramePr>
            <a:graphicFrameLocks noChangeAspect="1"/>
          </p:cNvGraphicFramePr>
          <p:nvPr/>
        </p:nvGraphicFramePr>
        <p:xfrm>
          <a:off x="539750" y="1341438"/>
          <a:ext cx="67818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4" imgW="3975100" imgH="254000" progId="Equation.3">
                  <p:embed/>
                </p:oleObj>
              </mc:Choice>
              <mc:Fallback>
                <p:oleObj name="Equation" r:id="rId4" imgW="39751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6781800" cy="4333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6"/>
          <p:cNvGraphicFramePr>
            <a:graphicFrameLocks noChangeAspect="1"/>
          </p:cNvGraphicFramePr>
          <p:nvPr/>
        </p:nvGraphicFramePr>
        <p:xfrm>
          <a:off x="4191000" y="4648200"/>
          <a:ext cx="4495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6" imgW="2755900" imgH="673100" progId="Equation.3">
                  <p:embed/>
                </p:oleObj>
              </mc:Choice>
              <mc:Fallback>
                <p:oleObj name="Equation" r:id="rId6" imgW="2755900" imgH="673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648200"/>
                        <a:ext cx="4495800" cy="1079500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4859338" y="4149725"/>
            <a:ext cx="3457575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/>
              <a:t>Resulting minimum solution</a:t>
            </a:r>
          </a:p>
        </p:txBody>
      </p:sp>
      <p:sp>
        <p:nvSpPr>
          <p:cNvPr id="40967" name="AutoShape 8"/>
          <p:cNvSpPr>
            <a:spLocks noChangeArrowheads="1"/>
          </p:cNvSpPr>
          <p:nvPr/>
        </p:nvSpPr>
        <p:spPr bwMode="auto">
          <a:xfrm>
            <a:off x="7848600" y="4572000"/>
            <a:ext cx="990600" cy="11430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0968" name="AutoShape 10"/>
          <p:cNvSpPr>
            <a:spLocks noChangeArrowheads="1"/>
          </p:cNvSpPr>
          <p:nvPr/>
        </p:nvSpPr>
        <p:spPr bwMode="auto">
          <a:xfrm rot="-5400000">
            <a:off x="991394" y="2501106"/>
            <a:ext cx="790575" cy="792163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0969" name="AutoShape 11"/>
          <p:cNvSpPr>
            <a:spLocks noChangeArrowheads="1"/>
          </p:cNvSpPr>
          <p:nvPr/>
        </p:nvSpPr>
        <p:spPr bwMode="auto">
          <a:xfrm rot="5400000">
            <a:off x="3339306" y="2507457"/>
            <a:ext cx="790575" cy="792162"/>
          </a:xfrm>
          <a:prstGeom prst="rtTriangle">
            <a:avLst/>
          </a:prstGeom>
          <a:solidFill>
            <a:srgbClr val="FF00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5.1	Minimum Forms of Switching Functions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66246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Realizing a switching function using AND and OR gates</a:t>
            </a:r>
          </a:p>
        </p:txBody>
      </p:sp>
      <p:grpSp>
        <p:nvGrpSpPr>
          <p:cNvPr id="5124" name="Group 15"/>
          <p:cNvGrpSpPr>
            <a:grpSpLocks/>
          </p:cNvGrpSpPr>
          <p:nvPr/>
        </p:nvGrpSpPr>
        <p:grpSpPr bwMode="auto">
          <a:xfrm>
            <a:off x="1258888" y="2852738"/>
            <a:ext cx="6264275" cy="2197100"/>
            <a:chOff x="748" y="1389"/>
            <a:chExt cx="3946" cy="1384"/>
          </a:xfrm>
        </p:grpSpPr>
        <p:grpSp>
          <p:nvGrpSpPr>
            <p:cNvPr id="5125" name="Group 8"/>
            <p:cNvGrpSpPr>
              <a:grpSpLocks/>
            </p:cNvGrpSpPr>
            <p:nvPr/>
          </p:nvGrpSpPr>
          <p:grpSpPr bwMode="auto">
            <a:xfrm>
              <a:off x="748" y="1389"/>
              <a:ext cx="3855" cy="1310"/>
              <a:chOff x="975" y="1026"/>
              <a:chExt cx="3855" cy="1310"/>
            </a:xfrm>
          </p:grpSpPr>
          <p:graphicFrame>
            <p:nvGraphicFramePr>
              <p:cNvPr id="5129" name="Object 9"/>
              <p:cNvGraphicFramePr>
                <a:graphicFrameLocks noChangeAspect="1"/>
              </p:cNvGraphicFramePr>
              <p:nvPr/>
            </p:nvGraphicFramePr>
            <p:xfrm>
              <a:off x="3379" y="1588"/>
              <a:ext cx="1451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5" name="Equation" r:id="rId3" imgW="1231366" imgH="177723" progId="Equation.3">
                      <p:embed/>
                    </p:oleObj>
                  </mc:Choice>
                  <mc:Fallback>
                    <p:oleObj name="Equation" r:id="rId3" imgW="1231366" imgH="177723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9" y="1588"/>
                            <a:ext cx="1451" cy="2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10"/>
              <p:cNvGraphicFramePr>
                <a:graphicFrameLocks noChangeAspect="1"/>
              </p:cNvGraphicFramePr>
              <p:nvPr/>
            </p:nvGraphicFramePr>
            <p:xfrm>
              <a:off x="975" y="1026"/>
              <a:ext cx="2057" cy="1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6" name="Visio" r:id="rId5" imgW="6169533" imgH="3928669" progId="Visio.Drawing.6">
                      <p:embed/>
                    </p:oleObj>
                  </mc:Choice>
                  <mc:Fallback>
                    <p:oleObj name="Visio" r:id="rId5" imgW="6169533" imgH="3928669" progId="Visio.Drawing.6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5" y="1026"/>
                            <a:ext cx="2057" cy="13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3061" y="2523"/>
              <a:ext cx="1633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Sum-of-Products</a:t>
              </a:r>
              <a:r>
                <a:rPr lang="en-US" altLang="ko-KR"/>
                <a:t> form</a:t>
              </a:r>
            </a:p>
          </p:txBody>
        </p:sp>
        <p:sp>
          <p:nvSpPr>
            <p:cNvPr id="5127" name="Rectangle 12"/>
            <p:cNvSpPr>
              <a:spLocks noChangeArrowheads="1"/>
            </p:cNvSpPr>
            <p:nvPr/>
          </p:nvSpPr>
          <p:spPr bwMode="auto">
            <a:xfrm>
              <a:off x="3061" y="1888"/>
              <a:ext cx="1633" cy="363"/>
            </a:xfrm>
            <a:prstGeom prst="rect">
              <a:avLst/>
            </a:prstGeom>
            <a:solidFill>
              <a:srgbClr val="FFFF00">
                <a:alpha val="2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128" name="AutoShape 13"/>
            <p:cNvSpPr>
              <a:spLocks noChangeArrowheads="1"/>
            </p:cNvSpPr>
            <p:nvPr/>
          </p:nvSpPr>
          <p:spPr bwMode="auto">
            <a:xfrm>
              <a:off x="3787" y="2296"/>
              <a:ext cx="182" cy="18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5.5	Five-Variable Karnaugh Maps</a:t>
            </a:r>
          </a:p>
        </p:txBody>
      </p:sp>
      <p:pic>
        <p:nvPicPr>
          <p:cNvPr id="41987" name="Picture 4" descr="roth+f0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14800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988" name="Object 6"/>
          <p:cNvGraphicFramePr>
            <a:graphicFrameLocks noChangeAspect="1"/>
          </p:cNvGraphicFramePr>
          <p:nvPr/>
        </p:nvGraphicFramePr>
        <p:xfrm>
          <a:off x="611188" y="1412875"/>
          <a:ext cx="59372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4" imgW="3479800" imgH="254000" progId="Equation.3">
                  <p:embed/>
                </p:oleObj>
              </mc:Choice>
              <mc:Fallback>
                <p:oleObj name="Equation" r:id="rId4" imgW="34798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5937250" cy="433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148263" y="5157788"/>
            <a:ext cx="17526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/>
              <a:t>Final solution</a:t>
            </a:r>
          </a:p>
        </p:txBody>
      </p:sp>
      <p:sp>
        <p:nvSpPr>
          <p:cNvPr id="41990" name="AutoShape 10"/>
          <p:cNvSpPr>
            <a:spLocks noChangeArrowheads="1"/>
          </p:cNvSpPr>
          <p:nvPr/>
        </p:nvSpPr>
        <p:spPr bwMode="auto">
          <a:xfrm rot="-5400000">
            <a:off x="966788" y="4005263"/>
            <a:ext cx="719137" cy="719137"/>
          </a:xfrm>
          <a:prstGeom prst="rtTriangle">
            <a:avLst/>
          </a:prstGeom>
          <a:solidFill>
            <a:srgbClr val="0000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991" name="AutoShape 12"/>
          <p:cNvSpPr>
            <a:spLocks noChangeArrowheads="1"/>
          </p:cNvSpPr>
          <p:nvPr/>
        </p:nvSpPr>
        <p:spPr bwMode="auto">
          <a:xfrm rot="5400000">
            <a:off x="971550" y="2608263"/>
            <a:ext cx="719137" cy="719138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992" name="AutoShape 13"/>
          <p:cNvSpPr>
            <a:spLocks noChangeArrowheads="1"/>
          </p:cNvSpPr>
          <p:nvPr/>
        </p:nvSpPr>
        <p:spPr bwMode="auto">
          <a:xfrm rot="-5400000">
            <a:off x="3068638" y="2617788"/>
            <a:ext cx="719137" cy="719137"/>
          </a:xfrm>
          <a:prstGeom prst="rtTriangle">
            <a:avLst/>
          </a:prstGeom>
          <a:solidFill>
            <a:srgbClr val="FF00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993" name="AutoShape 14"/>
          <p:cNvSpPr>
            <a:spLocks noChangeArrowheads="1"/>
          </p:cNvSpPr>
          <p:nvPr/>
        </p:nvSpPr>
        <p:spPr bwMode="auto">
          <a:xfrm rot="-5400000">
            <a:off x="2373313" y="4714875"/>
            <a:ext cx="719138" cy="719137"/>
          </a:xfrm>
          <a:prstGeom prst="rtTriangle">
            <a:avLst/>
          </a:prstGeom>
          <a:solidFill>
            <a:srgbClr val="FF66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41994" name="Group 17"/>
          <p:cNvGrpSpPr>
            <a:grpSpLocks/>
          </p:cNvGrpSpPr>
          <p:nvPr/>
        </p:nvGrpSpPr>
        <p:grpSpPr bwMode="auto">
          <a:xfrm>
            <a:off x="2843213" y="5589588"/>
            <a:ext cx="6084887" cy="1079500"/>
            <a:chOff x="1927" y="3521"/>
            <a:chExt cx="3833" cy="680"/>
          </a:xfrm>
        </p:grpSpPr>
        <p:graphicFrame>
          <p:nvGraphicFramePr>
            <p:cNvPr id="41995" name="Object 5"/>
            <p:cNvGraphicFramePr>
              <a:graphicFrameLocks noChangeAspect="1"/>
            </p:cNvGraphicFramePr>
            <p:nvPr/>
          </p:nvGraphicFramePr>
          <p:xfrm>
            <a:off x="1927" y="3521"/>
            <a:ext cx="3733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" name="Equation" r:id="rId6" imgW="3632200" imgH="673100" progId="Equation.3">
                    <p:embed/>
                  </p:oleObj>
                </mc:Choice>
                <mc:Fallback>
                  <p:oleObj name="Equation" r:id="rId6" imgW="3632200" imgH="6731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3521"/>
                          <a:ext cx="3733" cy="680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6" name="AutoShape 15"/>
            <p:cNvSpPr>
              <a:spLocks/>
            </p:cNvSpPr>
            <p:nvPr/>
          </p:nvSpPr>
          <p:spPr bwMode="auto">
            <a:xfrm>
              <a:off x="5057" y="356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997" name="AutoShape 16"/>
            <p:cNvSpPr>
              <a:spLocks/>
            </p:cNvSpPr>
            <p:nvPr/>
          </p:nvSpPr>
          <p:spPr bwMode="auto">
            <a:xfrm rot="10800000">
              <a:off x="5664" y="356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5.6	Other Uses of Karnaugh Maps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84213" y="1557338"/>
            <a:ext cx="33115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Finding Common Terms</a:t>
            </a:r>
          </a:p>
        </p:txBody>
      </p:sp>
      <p:pic>
        <p:nvPicPr>
          <p:cNvPr id="43012" name="Picture 5" descr="roth+f05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89200"/>
            <a:ext cx="6850062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5546725" y="4292600"/>
            <a:ext cx="431800" cy="360363"/>
          </a:xfrm>
          <a:prstGeom prst="rect">
            <a:avLst/>
          </a:prstGeom>
          <a:solidFill>
            <a:srgbClr val="00FF00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7038975" y="4292600"/>
            <a:ext cx="360363" cy="360363"/>
          </a:xfrm>
          <a:prstGeom prst="rect">
            <a:avLst/>
          </a:prstGeom>
          <a:solidFill>
            <a:srgbClr val="FF00FF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1989138" y="3087688"/>
            <a:ext cx="647700" cy="2089150"/>
          </a:xfrm>
          <a:prstGeom prst="rect">
            <a:avLst/>
          </a:prstGeom>
          <a:solidFill>
            <a:srgbClr val="00FF00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3376613" y="4479925"/>
            <a:ext cx="719137" cy="1450975"/>
          </a:xfrm>
          <a:prstGeom prst="rect">
            <a:avLst/>
          </a:prstGeom>
          <a:solidFill>
            <a:srgbClr val="FF00FF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17" name="Rectangle 16"/>
          <p:cNvSpPr>
            <a:spLocks noChangeArrowheads="1"/>
          </p:cNvSpPr>
          <p:nvPr/>
        </p:nvSpPr>
        <p:spPr bwMode="auto">
          <a:xfrm>
            <a:off x="4076700" y="5200650"/>
            <a:ext cx="720725" cy="720725"/>
          </a:xfrm>
          <a:prstGeom prst="rect">
            <a:avLst/>
          </a:prstGeom>
          <a:solidFill>
            <a:srgbClr val="FF00FF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5.6	Other Uses of Karnaugh Maps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56356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A Guide for Simplifying a Function Algebraically</a:t>
            </a:r>
          </a:p>
        </p:txBody>
      </p:sp>
      <p:pic>
        <p:nvPicPr>
          <p:cNvPr id="44036" name="Picture 4" descr="roth+f05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51816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23850" y="4724400"/>
          <a:ext cx="2447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Equation" r:id="rId4" imgW="1511300" imgH="406400" progId="Equation.3">
                  <p:embed/>
                </p:oleObj>
              </mc:Choice>
              <mc:Fallback>
                <p:oleObj name="Equation" r:id="rId4" imgW="15113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24400"/>
                        <a:ext cx="2447925" cy="658813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827088" y="1916113"/>
          <a:ext cx="4060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Equation" r:id="rId6" imgW="2145369" imgH="177723" progId="Equation.3">
                  <p:embed/>
                </p:oleObj>
              </mc:Choice>
              <mc:Fallback>
                <p:oleObj name="Equation" r:id="rId6" imgW="2145369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4060825" cy="336550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9" name="Group 16"/>
          <p:cNvGrpSpPr>
            <a:grpSpLocks/>
          </p:cNvGrpSpPr>
          <p:nvPr/>
        </p:nvGrpSpPr>
        <p:grpSpPr bwMode="auto">
          <a:xfrm>
            <a:off x="250825" y="3644900"/>
            <a:ext cx="3589338" cy="790575"/>
            <a:chOff x="29" y="1876"/>
            <a:chExt cx="2707" cy="556"/>
          </a:xfrm>
        </p:grpSpPr>
        <p:graphicFrame>
          <p:nvGraphicFramePr>
            <p:cNvPr id="44042" name="Object 7"/>
            <p:cNvGraphicFramePr>
              <a:graphicFrameLocks noChangeAspect="1"/>
            </p:cNvGraphicFramePr>
            <p:nvPr/>
          </p:nvGraphicFramePr>
          <p:xfrm>
            <a:off x="29" y="1876"/>
            <a:ext cx="270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00" name="Equation" r:id="rId8" imgW="2654300" imgH="406400" progId="Equation.3">
                    <p:embed/>
                  </p:oleObj>
                </mc:Choice>
                <mc:Fallback>
                  <p:oleObj name="Equation" r:id="rId8" imgW="2654300" imgH="406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" y="1876"/>
                          <a:ext cx="2707" cy="414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043" name="Group 14"/>
            <p:cNvGrpSpPr>
              <a:grpSpLocks/>
            </p:cNvGrpSpPr>
            <p:nvPr/>
          </p:nvGrpSpPr>
          <p:grpSpPr bwMode="auto">
            <a:xfrm>
              <a:off x="567" y="2296"/>
              <a:ext cx="1723" cy="136"/>
              <a:chOff x="567" y="2296"/>
              <a:chExt cx="1723" cy="136"/>
            </a:xfrm>
          </p:grpSpPr>
          <p:sp>
            <p:nvSpPr>
              <p:cNvPr id="44044" name="Line 8"/>
              <p:cNvSpPr>
                <a:spLocks noChangeShapeType="1"/>
              </p:cNvSpPr>
              <p:nvPr/>
            </p:nvSpPr>
            <p:spPr bwMode="auto">
              <a:xfrm>
                <a:off x="567" y="2341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045" name="Line 9"/>
              <p:cNvSpPr>
                <a:spLocks noChangeShapeType="1"/>
              </p:cNvSpPr>
              <p:nvPr/>
            </p:nvSpPr>
            <p:spPr bwMode="auto">
              <a:xfrm>
                <a:off x="976" y="2341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046" name="Line 10"/>
              <p:cNvSpPr>
                <a:spLocks noChangeShapeType="1"/>
              </p:cNvSpPr>
              <p:nvPr/>
            </p:nvSpPr>
            <p:spPr bwMode="auto">
              <a:xfrm>
                <a:off x="612" y="234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047" name="Line 11"/>
              <p:cNvSpPr>
                <a:spLocks noChangeShapeType="1"/>
              </p:cNvSpPr>
              <p:nvPr/>
            </p:nvSpPr>
            <p:spPr bwMode="auto">
              <a:xfrm>
                <a:off x="1020" y="234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048" name="Line 12"/>
              <p:cNvSpPr>
                <a:spLocks noChangeShapeType="1"/>
              </p:cNvSpPr>
              <p:nvPr/>
            </p:nvSpPr>
            <p:spPr bwMode="auto">
              <a:xfrm>
                <a:off x="612" y="243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049" name="Line 13"/>
              <p:cNvSpPr>
                <a:spLocks noChangeShapeType="1"/>
              </p:cNvSpPr>
              <p:nvPr/>
            </p:nvSpPr>
            <p:spPr bwMode="auto">
              <a:xfrm flipV="1">
                <a:off x="2200" y="2296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8001000" y="5334000"/>
            <a:ext cx="990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latin typeface="Times New Roman" panose="02020603050405020304" pitchFamily="18" charset="0"/>
              </a:rPr>
              <a:t>ACDE</a:t>
            </a:r>
          </a:p>
        </p:txBody>
      </p:sp>
      <p:graphicFrame>
        <p:nvGraphicFramePr>
          <p:cNvPr id="44041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50825" y="3167063"/>
          <a:ext cx="21605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1" name="Equation" r:id="rId10" imgW="1409088" imgH="177723" progId="Equation.3">
                  <p:embed/>
                </p:oleObj>
              </mc:Choice>
              <mc:Fallback>
                <p:oleObj name="Equation" r:id="rId10" imgW="1409088" imgH="177723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67063"/>
                        <a:ext cx="2160588" cy="273050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5.7	Other Forms of Karnaugh Maps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23955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Veitch Diagrams</a:t>
            </a:r>
          </a:p>
        </p:txBody>
      </p:sp>
      <p:pic>
        <p:nvPicPr>
          <p:cNvPr id="45060" name="Picture 5" descr="roth+f05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129338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" panose="020B0604020202020204" pitchFamily="34" charset="0"/>
              </a:rPr>
              <a:t>5.7	Other Forms of Karnaugh Maps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553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</a:rPr>
              <a:t>Other Forms of Five-Variable Karnaugh Maps</a:t>
            </a:r>
          </a:p>
        </p:txBody>
      </p:sp>
      <p:pic>
        <p:nvPicPr>
          <p:cNvPr id="46084" name="Picture 4" descr="roth+f05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1088"/>
            <a:ext cx="8559800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Dscf005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mtClean="0">
                <a:solidFill>
                  <a:srgbClr val="008000"/>
                </a:solidFill>
                <a:latin typeface="Arial Narrow" panose="020B0606020202030204" pitchFamily="34" charset="0"/>
              </a:rPr>
              <a:t>5.1	Minimum Forms of Switching Functions</a:t>
            </a:r>
          </a:p>
        </p:txBody>
      </p:sp>
      <p:grpSp>
        <p:nvGrpSpPr>
          <p:cNvPr id="136203" name="Group 11"/>
          <p:cNvGrpSpPr>
            <a:grpSpLocks/>
          </p:cNvGrpSpPr>
          <p:nvPr/>
        </p:nvGrpSpPr>
        <p:grpSpPr bwMode="auto">
          <a:xfrm>
            <a:off x="1258888" y="1484313"/>
            <a:ext cx="6264275" cy="2108200"/>
            <a:chOff x="748" y="1389"/>
            <a:chExt cx="3946" cy="1396"/>
          </a:xfrm>
        </p:grpSpPr>
        <p:grpSp>
          <p:nvGrpSpPr>
            <p:cNvPr id="6158" name="Group 4"/>
            <p:cNvGrpSpPr>
              <a:grpSpLocks/>
            </p:cNvGrpSpPr>
            <p:nvPr/>
          </p:nvGrpSpPr>
          <p:grpSpPr bwMode="auto">
            <a:xfrm>
              <a:off x="748" y="1389"/>
              <a:ext cx="3855" cy="1310"/>
              <a:chOff x="975" y="1026"/>
              <a:chExt cx="3855" cy="1310"/>
            </a:xfrm>
          </p:grpSpPr>
          <p:graphicFrame>
            <p:nvGraphicFramePr>
              <p:cNvPr id="6162" name="Object 5"/>
              <p:cNvGraphicFramePr>
                <a:graphicFrameLocks noChangeAspect="1"/>
              </p:cNvGraphicFramePr>
              <p:nvPr/>
            </p:nvGraphicFramePr>
            <p:xfrm>
              <a:off x="3379" y="1588"/>
              <a:ext cx="1451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8" name="Equation" r:id="rId3" imgW="1231366" imgH="177723" progId="Equation.3">
                      <p:embed/>
                    </p:oleObj>
                  </mc:Choice>
                  <mc:Fallback>
                    <p:oleObj name="Equation" r:id="rId3" imgW="1231366" imgH="177723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9" y="1588"/>
                            <a:ext cx="1451" cy="2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3" name="Object 6"/>
              <p:cNvGraphicFramePr>
                <a:graphicFrameLocks noChangeAspect="1"/>
              </p:cNvGraphicFramePr>
              <p:nvPr/>
            </p:nvGraphicFramePr>
            <p:xfrm>
              <a:off x="975" y="1026"/>
              <a:ext cx="2057" cy="1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9" name="Visio" r:id="rId5" imgW="6169533" imgH="3928669" progId="Visio.Drawing.6">
                      <p:embed/>
                    </p:oleObj>
                  </mc:Choice>
                  <mc:Fallback>
                    <p:oleObj name="Visio" r:id="rId5" imgW="6169533" imgH="3928669" progId="Visio.Drawing.6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5" y="1026"/>
                            <a:ext cx="2057" cy="13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061" y="2522"/>
              <a:ext cx="1633" cy="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Sum-of-Products</a:t>
              </a:r>
              <a:r>
                <a:rPr lang="en-US" altLang="ko-KR"/>
                <a:t> form</a:t>
              </a:r>
            </a:p>
          </p:txBody>
        </p:sp>
        <p:sp>
          <p:nvSpPr>
            <p:cNvPr id="6160" name="Rectangle 8"/>
            <p:cNvSpPr>
              <a:spLocks noChangeArrowheads="1"/>
            </p:cNvSpPr>
            <p:nvPr/>
          </p:nvSpPr>
          <p:spPr bwMode="auto">
            <a:xfrm>
              <a:off x="3061" y="1888"/>
              <a:ext cx="1633" cy="363"/>
            </a:xfrm>
            <a:prstGeom prst="rect">
              <a:avLst/>
            </a:prstGeom>
            <a:solidFill>
              <a:srgbClr val="FFFF00">
                <a:alpha val="2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6161" name="AutoShape 9"/>
            <p:cNvSpPr>
              <a:spLocks noChangeArrowheads="1"/>
            </p:cNvSpPr>
            <p:nvPr/>
          </p:nvSpPr>
          <p:spPr bwMode="auto">
            <a:xfrm>
              <a:off x="3787" y="2296"/>
              <a:ext cx="182" cy="18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68313" y="4149725"/>
            <a:ext cx="4103687" cy="1311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What we want is a circuit with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/>
              <a:t> Minimum number of gates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/>
              <a:t> Minimum number of gate inputs</a:t>
            </a:r>
          </a:p>
        </p:txBody>
      </p:sp>
      <p:grpSp>
        <p:nvGrpSpPr>
          <p:cNvPr id="136207" name="Group 15"/>
          <p:cNvGrpSpPr>
            <a:grpSpLocks/>
          </p:cNvGrpSpPr>
          <p:nvPr/>
        </p:nvGrpSpPr>
        <p:grpSpPr bwMode="auto">
          <a:xfrm>
            <a:off x="4643438" y="4616450"/>
            <a:ext cx="3705225" cy="396875"/>
            <a:chOff x="612" y="3748"/>
            <a:chExt cx="2334" cy="250"/>
          </a:xfrm>
        </p:grpSpPr>
        <p:sp>
          <p:nvSpPr>
            <p:cNvPr id="6156" name="AutoShape 13"/>
            <p:cNvSpPr>
              <a:spLocks noChangeArrowheads="1"/>
            </p:cNvSpPr>
            <p:nvPr/>
          </p:nvSpPr>
          <p:spPr bwMode="auto">
            <a:xfrm>
              <a:off x="612" y="3783"/>
              <a:ext cx="272" cy="181"/>
            </a:xfrm>
            <a:prstGeom prst="leftArrow">
              <a:avLst>
                <a:gd name="adj1" fmla="val 50000"/>
                <a:gd name="adj2" fmla="val 37569"/>
              </a:avLst>
            </a:prstGeom>
            <a:solidFill>
              <a:srgbClr val="00FF00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6157" name="Text Box 14"/>
            <p:cNvSpPr txBox="1">
              <a:spLocks noChangeArrowheads="1"/>
            </p:cNvSpPr>
            <p:nvPr/>
          </p:nvSpPr>
          <p:spPr bwMode="auto">
            <a:xfrm>
              <a:off x="975" y="3748"/>
              <a:ext cx="1971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Minimum number of terms</a:t>
              </a:r>
            </a:p>
          </p:txBody>
        </p:sp>
      </p:grpSp>
      <p:grpSp>
        <p:nvGrpSpPr>
          <p:cNvPr id="136209" name="Group 17"/>
          <p:cNvGrpSpPr>
            <a:grpSpLocks/>
          </p:cNvGrpSpPr>
          <p:nvPr/>
        </p:nvGrpSpPr>
        <p:grpSpPr bwMode="auto">
          <a:xfrm>
            <a:off x="4643438" y="5084763"/>
            <a:ext cx="3806825" cy="396875"/>
            <a:chOff x="612" y="3748"/>
            <a:chExt cx="2398" cy="250"/>
          </a:xfrm>
        </p:grpSpPr>
        <p:sp>
          <p:nvSpPr>
            <p:cNvPr id="6154" name="AutoShape 18"/>
            <p:cNvSpPr>
              <a:spLocks noChangeArrowheads="1"/>
            </p:cNvSpPr>
            <p:nvPr/>
          </p:nvSpPr>
          <p:spPr bwMode="auto">
            <a:xfrm>
              <a:off x="612" y="3783"/>
              <a:ext cx="272" cy="181"/>
            </a:xfrm>
            <a:prstGeom prst="leftArrow">
              <a:avLst>
                <a:gd name="adj1" fmla="val 50000"/>
                <a:gd name="adj2" fmla="val 37569"/>
              </a:avLst>
            </a:prstGeom>
            <a:solidFill>
              <a:srgbClr val="00FF00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6155" name="Text Box 19"/>
            <p:cNvSpPr txBox="1">
              <a:spLocks noChangeArrowheads="1"/>
            </p:cNvSpPr>
            <p:nvPr/>
          </p:nvSpPr>
          <p:spPr bwMode="auto">
            <a:xfrm>
              <a:off x="975" y="3748"/>
              <a:ext cx="2035" cy="25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Minimum number of literals</a:t>
              </a:r>
            </a:p>
          </p:txBody>
        </p:sp>
      </p:grpSp>
      <p:grpSp>
        <p:nvGrpSpPr>
          <p:cNvPr id="136214" name="Group 22"/>
          <p:cNvGrpSpPr>
            <a:grpSpLocks/>
          </p:cNvGrpSpPr>
          <p:nvPr/>
        </p:nvGrpSpPr>
        <p:grpSpPr bwMode="auto">
          <a:xfrm>
            <a:off x="684213" y="5516563"/>
            <a:ext cx="3654425" cy="757237"/>
            <a:chOff x="431" y="3475"/>
            <a:chExt cx="2302" cy="477"/>
          </a:xfrm>
        </p:grpSpPr>
        <p:sp>
          <p:nvSpPr>
            <p:cNvPr id="6152" name="Text Box 20"/>
            <p:cNvSpPr txBox="1">
              <a:spLocks noChangeArrowheads="1"/>
            </p:cNvSpPr>
            <p:nvPr/>
          </p:nvSpPr>
          <p:spPr bwMode="auto">
            <a:xfrm>
              <a:off x="431" y="3702"/>
              <a:ext cx="2302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Minimum</a:t>
              </a:r>
              <a:r>
                <a:rPr lang="en-US" altLang="ko-KR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Sum-of-Products</a:t>
              </a:r>
              <a:r>
                <a:rPr lang="en-US" altLang="ko-KR"/>
                <a:t> form</a:t>
              </a:r>
            </a:p>
          </p:txBody>
        </p:sp>
        <p:sp>
          <p:nvSpPr>
            <p:cNvPr id="6153" name="AutoShape 21"/>
            <p:cNvSpPr>
              <a:spLocks noChangeArrowheads="1"/>
            </p:cNvSpPr>
            <p:nvPr/>
          </p:nvSpPr>
          <p:spPr bwMode="auto">
            <a:xfrm>
              <a:off x="1383" y="3475"/>
              <a:ext cx="363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5.1	Minimum Forms of Switching Functions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395288" y="1628775"/>
            <a:ext cx="60356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Procedure for obtaining a minimum sum-of-products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468313" y="3932238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ko-KR"/>
              <a:t>Eliminate redundant terms by using the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consensus</a:t>
            </a:r>
            <a:r>
              <a:rPr lang="en-US" altLang="ko-KR"/>
              <a:t> theorem or other theorems.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659563" y="3044825"/>
          <a:ext cx="144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3" imgW="723586" imgH="165028" progId="Equation.3">
                  <p:embed/>
                </p:oleObj>
              </mc:Choice>
              <mc:Fallback>
                <p:oleObj name="Equation" r:id="rId3" imgW="723586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044825"/>
                        <a:ext cx="1441450" cy="330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26"/>
          <p:cNvGrpSpPr>
            <a:grpSpLocks/>
          </p:cNvGrpSpPr>
          <p:nvPr/>
        </p:nvGrpSpPr>
        <p:grpSpPr bwMode="auto">
          <a:xfrm>
            <a:off x="395288" y="2276475"/>
            <a:ext cx="7391400" cy="1158875"/>
            <a:chOff x="249" y="1434"/>
            <a:chExt cx="4656" cy="730"/>
          </a:xfrm>
        </p:grpSpPr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249" y="1434"/>
              <a:ext cx="4656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8001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2573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7145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171700" indent="-3429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ko-KR"/>
                <a:t>Combine terms by using                        .  Do this  repeatedly to eliminates as many literals as possible.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ko-KR"/>
                <a:t>    A given term may be used more than once because</a:t>
              </a:r>
            </a:p>
          </p:txBody>
        </p:sp>
        <p:graphicFrame>
          <p:nvGraphicFramePr>
            <p:cNvPr id="7176" name="Object 22"/>
            <p:cNvGraphicFramePr>
              <a:graphicFrameLocks noChangeAspect="1"/>
            </p:cNvGraphicFramePr>
            <p:nvPr/>
          </p:nvGraphicFramePr>
          <p:xfrm>
            <a:off x="2290" y="1465"/>
            <a:ext cx="998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Equation" r:id="rId5" imgW="863225" imgH="165028" progId="Equation.3">
                    <p:embed/>
                  </p:oleObj>
                </mc:Choice>
                <mc:Fallback>
                  <p:oleObj name="Equation" r:id="rId5" imgW="863225" imgH="165028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1465"/>
                          <a:ext cx="998" cy="19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5.1	Minimum Forms of Switching Functions</a:t>
            </a:r>
          </a:p>
        </p:txBody>
      </p:sp>
      <p:grpSp>
        <p:nvGrpSpPr>
          <p:cNvPr id="8195" name="Group 45"/>
          <p:cNvGrpSpPr>
            <a:grpSpLocks/>
          </p:cNvGrpSpPr>
          <p:nvPr/>
        </p:nvGrpSpPr>
        <p:grpSpPr bwMode="auto">
          <a:xfrm>
            <a:off x="1979613" y="2060575"/>
            <a:ext cx="5184775" cy="1252538"/>
            <a:chOff x="1247" y="1298"/>
            <a:chExt cx="3266" cy="789"/>
          </a:xfrm>
        </p:grpSpPr>
        <p:graphicFrame>
          <p:nvGraphicFramePr>
            <p:cNvPr id="8210" name="Object 3"/>
            <p:cNvGraphicFramePr>
              <a:graphicFrameLocks noChangeAspect="1"/>
            </p:cNvGraphicFramePr>
            <p:nvPr/>
          </p:nvGraphicFramePr>
          <p:xfrm>
            <a:off x="1247" y="1298"/>
            <a:ext cx="3266" cy="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8" name="Equation" r:id="rId3" imgW="2540000" imgH="635000" progId="Equation.3">
                    <p:embed/>
                  </p:oleObj>
                </mc:Choice>
                <mc:Fallback>
                  <p:oleObj name="Equation" r:id="rId3" imgW="2540000" imgH="635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1298"/>
                          <a:ext cx="3266" cy="789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11" name="Group 17"/>
            <p:cNvGrpSpPr>
              <a:grpSpLocks/>
            </p:cNvGrpSpPr>
            <p:nvPr/>
          </p:nvGrpSpPr>
          <p:grpSpPr bwMode="auto">
            <a:xfrm>
              <a:off x="1746" y="1570"/>
              <a:ext cx="2612" cy="252"/>
              <a:chOff x="1701" y="1661"/>
              <a:chExt cx="2721" cy="272"/>
            </a:xfrm>
          </p:grpSpPr>
          <p:grpSp>
            <p:nvGrpSpPr>
              <p:cNvPr id="8212" name="Group 10"/>
              <p:cNvGrpSpPr>
                <a:grpSpLocks/>
              </p:cNvGrpSpPr>
              <p:nvPr/>
            </p:nvGrpSpPr>
            <p:grpSpPr bwMode="auto">
              <a:xfrm>
                <a:off x="1701" y="1661"/>
                <a:ext cx="589" cy="272"/>
                <a:chOff x="1701" y="1661"/>
                <a:chExt cx="589" cy="318"/>
              </a:xfrm>
            </p:grpSpPr>
            <p:sp>
              <p:nvSpPr>
                <p:cNvPr id="8220" name="Line 6"/>
                <p:cNvSpPr>
                  <a:spLocks noChangeShapeType="1"/>
                </p:cNvSpPr>
                <p:nvPr/>
              </p:nvSpPr>
              <p:spPr bwMode="auto">
                <a:xfrm>
                  <a:off x="1701" y="1661"/>
                  <a:ext cx="136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22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837" y="1661"/>
                  <a:ext cx="453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8213" name="Line 8"/>
              <p:cNvSpPr>
                <a:spLocks noChangeShapeType="1"/>
              </p:cNvSpPr>
              <p:nvPr/>
            </p:nvSpPr>
            <p:spPr bwMode="auto">
              <a:xfrm>
                <a:off x="2381" y="1661"/>
                <a:ext cx="27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14" name="Line 9"/>
              <p:cNvSpPr>
                <a:spLocks noChangeShapeType="1"/>
              </p:cNvSpPr>
              <p:nvPr/>
            </p:nvSpPr>
            <p:spPr bwMode="auto">
              <a:xfrm flipV="1">
                <a:off x="2653" y="1661"/>
                <a:ext cx="72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215" name="Group 16"/>
              <p:cNvGrpSpPr>
                <a:grpSpLocks/>
              </p:cNvGrpSpPr>
              <p:nvPr/>
            </p:nvGrpSpPr>
            <p:grpSpPr bwMode="auto">
              <a:xfrm>
                <a:off x="2880" y="1661"/>
                <a:ext cx="1542" cy="272"/>
                <a:chOff x="2880" y="1661"/>
                <a:chExt cx="1542" cy="318"/>
              </a:xfrm>
            </p:grpSpPr>
            <p:sp>
              <p:nvSpPr>
                <p:cNvPr id="8216" name="Line 11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499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21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379" y="1661"/>
                  <a:ext cx="499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218" name="Line 13"/>
                <p:cNvSpPr>
                  <a:spLocks noChangeShapeType="1"/>
                </p:cNvSpPr>
                <p:nvPr/>
              </p:nvSpPr>
              <p:spPr bwMode="auto">
                <a:xfrm>
                  <a:off x="3923" y="1661"/>
                  <a:ext cx="272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21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195" y="1661"/>
                  <a:ext cx="227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1979613" y="3573463"/>
            <a:ext cx="5184775" cy="1262062"/>
            <a:chOff x="1156" y="2953"/>
            <a:chExt cx="3356" cy="840"/>
          </a:xfrm>
        </p:grpSpPr>
        <p:graphicFrame>
          <p:nvGraphicFramePr>
            <p:cNvPr id="8202" name="Object 5"/>
            <p:cNvGraphicFramePr>
              <a:graphicFrameLocks noChangeAspect="1"/>
            </p:cNvGraphicFramePr>
            <p:nvPr/>
          </p:nvGraphicFramePr>
          <p:xfrm>
            <a:off x="1156" y="2953"/>
            <a:ext cx="3356" cy="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name="Equation" r:id="rId5" imgW="2540000" imgH="635000" progId="Equation.3">
                    <p:embed/>
                  </p:oleObj>
                </mc:Choice>
                <mc:Fallback>
                  <p:oleObj name="Equation" r:id="rId5" imgW="2540000" imgH="635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953"/>
                          <a:ext cx="3356" cy="84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3" name="Group 28"/>
            <p:cNvGrpSpPr>
              <a:grpSpLocks/>
            </p:cNvGrpSpPr>
            <p:nvPr/>
          </p:nvGrpSpPr>
          <p:grpSpPr bwMode="auto">
            <a:xfrm>
              <a:off x="1701" y="3203"/>
              <a:ext cx="2631" cy="318"/>
              <a:chOff x="1701" y="3203"/>
              <a:chExt cx="2631" cy="318"/>
            </a:xfrm>
          </p:grpSpPr>
          <p:sp>
            <p:nvSpPr>
              <p:cNvPr id="8204" name="Line 20"/>
              <p:cNvSpPr>
                <a:spLocks noChangeShapeType="1"/>
              </p:cNvSpPr>
              <p:nvPr/>
            </p:nvSpPr>
            <p:spPr bwMode="auto">
              <a:xfrm>
                <a:off x="1701" y="3203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05" name="Line 21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363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06" name="Line 22"/>
              <p:cNvSpPr>
                <a:spLocks noChangeShapeType="1"/>
              </p:cNvSpPr>
              <p:nvPr/>
            </p:nvSpPr>
            <p:spPr bwMode="auto">
              <a:xfrm>
                <a:off x="2789" y="3203"/>
                <a:ext cx="27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07" name="Line 23"/>
              <p:cNvSpPr>
                <a:spLocks noChangeShapeType="1"/>
              </p:cNvSpPr>
              <p:nvPr/>
            </p:nvSpPr>
            <p:spPr bwMode="auto">
              <a:xfrm flipV="1">
                <a:off x="3061" y="3203"/>
                <a:ext cx="77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08" name="Line 24"/>
              <p:cNvSpPr>
                <a:spLocks noChangeShapeType="1"/>
              </p:cNvSpPr>
              <p:nvPr/>
            </p:nvSpPr>
            <p:spPr bwMode="auto">
              <a:xfrm>
                <a:off x="3424" y="3203"/>
                <a:ext cx="50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09" name="Line 25"/>
              <p:cNvSpPr>
                <a:spLocks noChangeShapeType="1"/>
              </p:cNvSpPr>
              <p:nvPr/>
            </p:nvSpPr>
            <p:spPr bwMode="auto">
              <a:xfrm flipV="1">
                <a:off x="3924" y="3203"/>
                <a:ext cx="408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8197" name="Text Box 30"/>
          <p:cNvSpPr txBox="1">
            <a:spLocks noChangeArrowheads="1"/>
          </p:cNvSpPr>
          <p:nvPr/>
        </p:nvSpPr>
        <p:spPr bwMode="auto">
          <a:xfrm>
            <a:off x="611188" y="5516563"/>
            <a:ext cx="7704137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The result may depend on the </a:t>
            </a:r>
            <a:r>
              <a:rPr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order</a:t>
            </a:r>
            <a:r>
              <a:rPr lang="en-US" altLang="ko-KR"/>
              <a:t> in which terms are combined or eliminated</a:t>
            </a:r>
          </a:p>
        </p:txBody>
      </p:sp>
      <p:sp>
        <p:nvSpPr>
          <p:cNvPr id="8198" name="AutoShape 31"/>
          <p:cNvSpPr>
            <a:spLocks noChangeArrowheads="1"/>
          </p:cNvSpPr>
          <p:nvPr/>
        </p:nvSpPr>
        <p:spPr bwMode="auto">
          <a:xfrm>
            <a:off x="4067175" y="5013325"/>
            <a:ext cx="647700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8199" name="Group 46"/>
          <p:cNvGrpSpPr>
            <a:grpSpLocks/>
          </p:cNvGrpSpPr>
          <p:nvPr/>
        </p:nvGrpSpPr>
        <p:grpSpPr bwMode="auto">
          <a:xfrm>
            <a:off x="250825" y="1412875"/>
            <a:ext cx="8137525" cy="401638"/>
            <a:chOff x="158" y="845"/>
            <a:chExt cx="5126" cy="253"/>
          </a:xfrm>
        </p:grpSpPr>
        <p:sp>
          <p:nvSpPr>
            <p:cNvPr id="8200" name="Text Box 18"/>
            <p:cNvSpPr txBox="1">
              <a:spLocks noChangeArrowheads="1"/>
            </p:cNvSpPr>
            <p:nvPr/>
          </p:nvSpPr>
          <p:spPr bwMode="auto">
            <a:xfrm>
              <a:off x="158" y="845"/>
              <a:ext cx="3175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/>
                <a:t>Example: Find a minimum sum-of-products</a:t>
              </a:r>
            </a:p>
          </p:txBody>
        </p:sp>
        <p:graphicFrame>
          <p:nvGraphicFramePr>
            <p:cNvPr id="8201" name="Object 33"/>
            <p:cNvGraphicFramePr>
              <a:graphicFrameLocks noChangeAspect="1"/>
            </p:cNvGraphicFramePr>
            <p:nvPr/>
          </p:nvGraphicFramePr>
          <p:xfrm>
            <a:off x="3334" y="845"/>
            <a:ext cx="1950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0" name="Equation" r:id="rId7" imgW="1892300" imgH="254000" progId="Equation.3">
                    <p:embed/>
                  </p:oleObj>
                </mc:Choice>
                <mc:Fallback>
                  <p:oleObj name="Equation" r:id="rId7" imgW="1892300" imgH="2540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845"/>
                          <a:ext cx="1950" cy="253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5.1	Minimum Forms of Switching Functions</a:t>
            </a:r>
          </a:p>
        </p:txBody>
      </p: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323850" y="1412875"/>
            <a:ext cx="53467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Example: Find a minimum </a:t>
            </a:r>
            <a:r>
              <a:rPr lang="en-US" altLang="ko-KR" b="1" i="1">
                <a:solidFill>
                  <a:srgbClr val="3333FF"/>
                </a:solidFill>
                <a:latin typeface="Times New Roman" panose="02020603050405020304" pitchFamily="18" charset="0"/>
              </a:rPr>
              <a:t>product-of-sums</a:t>
            </a:r>
          </a:p>
        </p:txBody>
      </p:sp>
      <p:grpSp>
        <p:nvGrpSpPr>
          <p:cNvPr id="9220" name="Group 45"/>
          <p:cNvGrpSpPr>
            <a:grpSpLocks/>
          </p:cNvGrpSpPr>
          <p:nvPr/>
        </p:nvGrpSpPr>
        <p:grpSpPr bwMode="auto">
          <a:xfrm>
            <a:off x="182563" y="3068638"/>
            <a:ext cx="8783637" cy="2928937"/>
            <a:chOff x="146" y="1616"/>
            <a:chExt cx="5424" cy="1587"/>
          </a:xfrm>
        </p:grpSpPr>
        <p:graphicFrame>
          <p:nvGraphicFramePr>
            <p:cNvPr id="9227" name="Object 26"/>
            <p:cNvGraphicFramePr>
              <a:graphicFrameLocks noChangeAspect="1"/>
            </p:cNvGraphicFramePr>
            <p:nvPr/>
          </p:nvGraphicFramePr>
          <p:xfrm>
            <a:off x="146" y="1616"/>
            <a:ext cx="5424" cy="1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7" name="Equation" r:id="rId3" imgW="6007100" imgH="1574800" progId="Equation.3">
                    <p:embed/>
                  </p:oleObj>
                </mc:Choice>
                <mc:Fallback>
                  <p:oleObj name="Equation" r:id="rId3" imgW="6007100" imgH="15748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" y="1616"/>
                          <a:ext cx="5424" cy="1423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Line 27"/>
            <p:cNvSpPr>
              <a:spLocks noChangeShapeType="1"/>
            </p:cNvSpPr>
            <p:nvPr/>
          </p:nvSpPr>
          <p:spPr bwMode="auto">
            <a:xfrm>
              <a:off x="839" y="1797"/>
              <a:ext cx="59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29" name="Line 30"/>
            <p:cNvSpPr>
              <a:spLocks noChangeShapeType="1"/>
            </p:cNvSpPr>
            <p:nvPr/>
          </p:nvSpPr>
          <p:spPr bwMode="auto">
            <a:xfrm flipV="1">
              <a:off x="1429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0" name="Line 31"/>
            <p:cNvSpPr>
              <a:spLocks noChangeShapeType="1"/>
            </p:cNvSpPr>
            <p:nvPr/>
          </p:nvSpPr>
          <p:spPr bwMode="auto">
            <a:xfrm>
              <a:off x="1701" y="1797"/>
              <a:ext cx="63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1" name="Line 32"/>
            <p:cNvSpPr>
              <a:spLocks noChangeShapeType="1"/>
            </p:cNvSpPr>
            <p:nvPr/>
          </p:nvSpPr>
          <p:spPr bwMode="auto">
            <a:xfrm flipV="1">
              <a:off x="2336" y="1797"/>
              <a:ext cx="18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2" name="Line 33"/>
            <p:cNvSpPr>
              <a:spLocks noChangeShapeType="1"/>
            </p:cNvSpPr>
            <p:nvPr/>
          </p:nvSpPr>
          <p:spPr bwMode="auto">
            <a:xfrm>
              <a:off x="2608" y="1797"/>
              <a:ext cx="54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3" name="Line 34"/>
            <p:cNvSpPr>
              <a:spLocks noChangeShapeType="1"/>
            </p:cNvSpPr>
            <p:nvPr/>
          </p:nvSpPr>
          <p:spPr bwMode="auto">
            <a:xfrm flipV="1">
              <a:off x="3152" y="1797"/>
              <a:ext cx="22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4" name="Line 35"/>
            <p:cNvSpPr>
              <a:spLocks noChangeShapeType="1"/>
            </p:cNvSpPr>
            <p:nvPr/>
          </p:nvSpPr>
          <p:spPr bwMode="auto">
            <a:xfrm>
              <a:off x="3923" y="1797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5" name="Line 36"/>
            <p:cNvSpPr>
              <a:spLocks noChangeShapeType="1"/>
            </p:cNvSpPr>
            <p:nvPr/>
          </p:nvSpPr>
          <p:spPr bwMode="auto">
            <a:xfrm flipV="1">
              <a:off x="4059" y="1797"/>
              <a:ext cx="77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6" name="Line 37"/>
            <p:cNvSpPr>
              <a:spLocks noChangeShapeType="1"/>
            </p:cNvSpPr>
            <p:nvPr/>
          </p:nvSpPr>
          <p:spPr bwMode="auto">
            <a:xfrm>
              <a:off x="3152" y="2205"/>
              <a:ext cx="22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7" name="Line 38"/>
            <p:cNvSpPr>
              <a:spLocks noChangeShapeType="1"/>
            </p:cNvSpPr>
            <p:nvPr/>
          </p:nvSpPr>
          <p:spPr bwMode="auto">
            <a:xfrm flipV="1">
              <a:off x="3379" y="2205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8" name="AutoShape 39"/>
            <p:cNvSpPr>
              <a:spLocks/>
            </p:cNvSpPr>
            <p:nvPr/>
          </p:nvSpPr>
          <p:spPr bwMode="auto">
            <a:xfrm rot="-5400000">
              <a:off x="2495" y="2409"/>
              <a:ext cx="136" cy="635"/>
            </a:xfrm>
            <a:prstGeom prst="leftBrace">
              <a:avLst>
                <a:gd name="adj1" fmla="val 38909"/>
                <a:gd name="adj2" fmla="val 50000"/>
              </a:avLst>
            </a:prstGeom>
            <a:solidFill>
              <a:srgbClr val="EDF0A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239" name="Line 41"/>
            <p:cNvSpPr>
              <a:spLocks noChangeShapeType="1"/>
            </p:cNvSpPr>
            <p:nvPr/>
          </p:nvSpPr>
          <p:spPr bwMode="auto">
            <a:xfrm flipH="1" flipV="1">
              <a:off x="2789" y="2795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40" name="Rectangle 42"/>
            <p:cNvSpPr>
              <a:spLocks noChangeArrowheads="1"/>
            </p:cNvSpPr>
            <p:nvPr/>
          </p:nvSpPr>
          <p:spPr bwMode="auto">
            <a:xfrm>
              <a:off x="3061" y="2931"/>
              <a:ext cx="1815" cy="272"/>
            </a:xfrm>
            <a:prstGeom prst="rect">
              <a:avLst/>
            </a:prstGeom>
            <a:solidFill>
              <a:srgbClr val="EDF0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Eliminated by </a:t>
              </a:r>
              <a:r>
                <a:rPr lang="en-US" altLang="ko-KR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consensus</a:t>
              </a:r>
            </a:p>
          </p:txBody>
        </p:sp>
      </p:grpSp>
      <p:grpSp>
        <p:nvGrpSpPr>
          <p:cNvPr id="9221" name="Group 58"/>
          <p:cNvGrpSpPr>
            <a:grpSpLocks/>
          </p:cNvGrpSpPr>
          <p:nvPr/>
        </p:nvGrpSpPr>
        <p:grpSpPr bwMode="auto">
          <a:xfrm>
            <a:off x="1476375" y="2060575"/>
            <a:ext cx="5183188" cy="487363"/>
            <a:chOff x="930" y="1399"/>
            <a:chExt cx="3265" cy="307"/>
          </a:xfrm>
        </p:grpSpPr>
        <p:graphicFrame>
          <p:nvGraphicFramePr>
            <p:cNvPr id="9222" name="Object 49"/>
            <p:cNvGraphicFramePr>
              <a:graphicFrameLocks noChangeAspect="1"/>
            </p:cNvGraphicFramePr>
            <p:nvPr/>
          </p:nvGraphicFramePr>
          <p:xfrm>
            <a:off x="930" y="1479"/>
            <a:ext cx="145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8" name="Equation" r:id="rId5" imgW="1307532" imgH="203112" progId="Equation.3">
                    <p:embed/>
                  </p:oleObj>
                </mc:Choice>
                <mc:Fallback>
                  <p:oleObj name="Equation" r:id="rId5" imgW="1307532" imgH="203112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479"/>
                          <a:ext cx="1451" cy="225"/>
                        </a:xfrm>
                        <a:prstGeom prst="rect">
                          <a:avLst/>
                        </a:prstGeom>
                        <a:solidFill>
                          <a:srgbClr val="66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54"/>
            <p:cNvGraphicFramePr>
              <a:graphicFrameLocks noChangeAspect="1"/>
            </p:cNvGraphicFramePr>
            <p:nvPr/>
          </p:nvGraphicFramePr>
          <p:xfrm>
            <a:off x="3107" y="1479"/>
            <a:ext cx="1088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9" name="Equation" r:id="rId7" imgW="863225" imgH="165028" progId="Equation.3">
                    <p:embed/>
                  </p:oleObj>
                </mc:Choice>
                <mc:Fallback>
                  <p:oleObj name="Equation" r:id="rId7" imgW="863225" imgH="165028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1479"/>
                          <a:ext cx="1088" cy="207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0196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24" name="Group 57"/>
            <p:cNvGrpSpPr>
              <a:grpSpLocks/>
            </p:cNvGrpSpPr>
            <p:nvPr/>
          </p:nvGrpSpPr>
          <p:grpSpPr bwMode="auto">
            <a:xfrm>
              <a:off x="2517" y="1399"/>
              <a:ext cx="408" cy="307"/>
              <a:chOff x="2517" y="1399"/>
              <a:chExt cx="408" cy="307"/>
            </a:xfrm>
          </p:grpSpPr>
          <p:sp>
            <p:nvSpPr>
              <p:cNvPr id="9225" name="AutoShape 55"/>
              <p:cNvSpPr>
                <a:spLocks noChangeArrowheads="1"/>
              </p:cNvSpPr>
              <p:nvPr/>
            </p:nvSpPr>
            <p:spPr bwMode="auto">
              <a:xfrm>
                <a:off x="2517" y="1525"/>
                <a:ext cx="408" cy="181"/>
              </a:xfrm>
              <a:prstGeom prst="leftRightArrow">
                <a:avLst>
                  <a:gd name="adj1" fmla="val 50000"/>
                  <a:gd name="adj2" fmla="val 45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9226" name="Text Box 56"/>
              <p:cNvSpPr txBox="1">
                <a:spLocks noChangeArrowheads="1"/>
              </p:cNvSpPr>
              <p:nvPr/>
            </p:nvSpPr>
            <p:spPr bwMode="auto">
              <a:xfrm>
                <a:off x="2542" y="1399"/>
                <a:ext cx="35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dual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8000"/>
                </a:solidFill>
                <a:latin typeface="Arial Narrow" panose="020B0606020202030204" pitchFamily="34" charset="0"/>
              </a:rPr>
              <a:t>5.2	Two- and Three-Variable Karnaugh Maps</a:t>
            </a:r>
          </a:p>
        </p:txBody>
      </p:sp>
      <p:pic>
        <p:nvPicPr>
          <p:cNvPr id="10243" name="Picture 6" descr="roth+u05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0025"/>
            <a:ext cx="56388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3619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A 2-variable Karnaugh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1264</Words>
  <Application>Microsoft Office PowerPoint</Application>
  <PresentationFormat>화면 슬라이드 쇼(4:3)</PresentationFormat>
  <Paragraphs>373</Paragraphs>
  <Slides>45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45</vt:i4>
      </vt:variant>
    </vt:vector>
  </HeadingPairs>
  <TitlesOfParts>
    <vt:vector size="54" baseType="lpstr">
      <vt:lpstr>굴림</vt:lpstr>
      <vt:lpstr>Cambria Math</vt:lpstr>
      <vt:lpstr>Arial Narrow</vt:lpstr>
      <vt:lpstr>Times New Roman</vt:lpstr>
      <vt:lpstr>Arial</vt:lpstr>
      <vt:lpstr>Wingdings</vt:lpstr>
      <vt:lpstr>기본 디자인</vt:lpstr>
      <vt:lpstr>Equation</vt:lpstr>
      <vt:lpstr>Visio</vt:lpstr>
      <vt:lpstr>PowerPoint 프레젠테이션</vt:lpstr>
      <vt:lpstr>Objectives</vt:lpstr>
      <vt:lpstr>Karnaugh Maps</vt:lpstr>
      <vt:lpstr>5.1 Minimum Forms of Switching Functions</vt:lpstr>
      <vt:lpstr>5.1 Minimum Forms of Switching Functions</vt:lpstr>
      <vt:lpstr>5.1 Minimum Forms of Switching Functions</vt:lpstr>
      <vt:lpstr>5.1 Minimum Forms of Switching Functions</vt:lpstr>
      <vt:lpstr>5.1 Minimum Forms of Switching Functions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5.2 Two- and Three-Variable Karnaugh Maps</vt:lpstr>
      <vt:lpstr>5.3 Four-Variable Karnaugh Maps</vt:lpstr>
      <vt:lpstr>5.3 Four-Variable Karnaugh Maps</vt:lpstr>
      <vt:lpstr>5.3 Four-Variable Karnaugh Maps</vt:lpstr>
      <vt:lpstr>5.3 Four-Variable Karnaugh Maps</vt:lpstr>
      <vt:lpstr>5.3 Four-Variable Karnaugh Maps</vt:lpstr>
      <vt:lpstr>5.3 Four-Variable Karnaugh Maps</vt:lpstr>
      <vt:lpstr>5.4 Determination of Minimum Expressions Using Essential Prime Implicants</vt:lpstr>
      <vt:lpstr>5.4 Determination of Minimum Expressions Using Essential Prime Implicants</vt:lpstr>
      <vt:lpstr>5.4 Determination of Minimum Expressions Using Essential Prime Implicants</vt:lpstr>
      <vt:lpstr>5.4 Determination of Minimum Expressions Using Essential Prime Implicants</vt:lpstr>
      <vt:lpstr>5.4 Determination of Minimum Expressions Using Essential Prime Implicants</vt:lpstr>
      <vt:lpstr>PowerPoint 프레젠테이션</vt:lpstr>
      <vt:lpstr>5.4 Determination of Minimum Expressions Using Essential Prime Implicants</vt:lpstr>
      <vt:lpstr>5.4 Determination of Minimum Expressions Using Essential Prime Implicants</vt:lpstr>
      <vt:lpstr>5.4 Determination of Minimum Expressions Using Essential Prime Implicants</vt:lpstr>
      <vt:lpstr>5.4 Determination of Minimum Expressions Using Essential Prime Implicants</vt:lpstr>
      <vt:lpstr>5.4 Determination of Minimum Expressions Using Essential Prime Implicants</vt:lpstr>
      <vt:lpstr>5.5 Five-Variable Karnaugh Maps</vt:lpstr>
      <vt:lpstr>5.5 Five-Variable Karnaugh Maps</vt:lpstr>
      <vt:lpstr>5.5 Five-Variable Karnaugh Maps</vt:lpstr>
      <vt:lpstr>5.5 Five-Variable Karnaugh Maps</vt:lpstr>
      <vt:lpstr>5.6 Other Uses of Karnaugh Maps</vt:lpstr>
      <vt:lpstr>5.6 Other Uses of Karnaugh Maps</vt:lpstr>
      <vt:lpstr>5.7 Other Forms of Karnaugh Maps</vt:lpstr>
      <vt:lpstr>5.7 Other Forms of Karnaugh Maps</vt:lpstr>
      <vt:lpstr>PowerPoint 프레젠테이션</vt:lpstr>
    </vt:vector>
  </TitlesOfParts>
  <Company>Inje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Jongman Cho</dc:creator>
  <cp:lastModifiedBy>Administrator</cp:lastModifiedBy>
  <cp:revision>290</cp:revision>
  <dcterms:created xsi:type="dcterms:W3CDTF">2003-08-14T08:31:30Z</dcterms:created>
  <dcterms:modified xsi:type="dcterms:W3CDTF">2019-03-20T00:38:10Z</dcterms:modified>
</cp:coreProperties>
</file>