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2" r:id="rId3"/>
    <p:sldId id="257" r:id="rId4"/>
    <p:sldId id="282" r:id="rId5"/>
    <p:sldId id="273" r:id="rId6"/>
    <p:sldId id="284" r:id="rId7"/>
    <p:sldId id="283" r:id="rId8"/>
    <p:sldId id="258" r:id="rId9"/>
    <p:sldId id="285" r:id="rId10"/>
    <p:sldId id="259" r:id="rId11"/>
    <p:sldId id="274" r:id="rId12"/>
    <p:sldId id="288" r:id="rId13"/>
    <p:sldId id="287" r:id="rId14"/>
    <p:sldId id="260" r:id="rId15"/>
    <p:sldId id="289" r:id="rId16"/>
    <p:sldId id="275" r:id="rId17"/>
    <p:sldId id="290" r:id="rId18"/>
    <p:sldId id="303" r:id="rId19"/>
    <p:sldId id="276" r:id="rId20"/>
    <p:sldId id="261" r:id="rId21"/>
    <p:sldId id="291" r:id="rId22"/>
    <p:sldId id="292" r:id="rId23"/>
    <p:sldId id="262" r:id="rId24"/>
    <p:sldId id="294" r:id="rId25"/>
    <p:sldId id="277" r:id="rId26"/>
    <p:sldId id="295" r:id="rId27"/>
    <p:sldId id="296" r:id="rId28"/>
    <p:sldId id="263" r:id="rId29"/>
    <p:sldId id="297" r:id="rId30"/>
    <p:sldId id="264" r:id="rId31"/>
    <p:sldId id="298" r:id="rId32"/>
    <p:sldId id="266" r:id="rId33"/>
    <p:sldId id="267" r:id="rId34"/>
    <p:sldId id="278" r:id="rId35"/>
    <p:sldId id="304" r:id="rId36"/>
    <p:sldId id="270" r:id="rId37"/>
    <p:sldId id="271" r:id="rId38"/>
    <p:sldId id="269" r:id="rId39"/>
    <p:sldId id="299" r:id="rId40"/>
    <p:sldId id="279" r:id="rId41"/>
    <p:sldId id="300" r:id="rId42"/>
    <p:sldId id="280" r:id="rId43"/>
    <p:sldId id="281" r:id="rId44"/>
    <p:sldId id="301" r:id="rId45"/>
    <p:sldId id="302" r:id="rId46"/>
  </p:sldIdLst>
  <p:sldSz cx="9144000" cy="6858000" type="screen4x3"/>
  <p:notesSz cx="6858000" cy="9144000"/>
  <p:embeddedFontLst>
    <p:embeddedFont>
      <p:font typeface="Consolas" panose="020B0609020204030204" pitchFamily="49" charset="0"/>
      <p:regular r:id="rId47"/>
      <p:bold r:id="rId48"/>
      <p:italic r:id="rId49"/>
      <p:boldItalic r:id="rId50"/>
    </p:embeddedFont>
    <p:embeddedFont>
      <p:font typeface="Cambria Math" panose="02040503050406030204" pitchFamily="18" charset="0"/>
      <p:regular r:id="rId51"/>
    </p:embeddedFont>
    <p:embeddedFont>
      <p:font typeface="Arial Narrow" panose="020B0606020202030204" pitchFamily="34" charset="0"/>
      <p:regular r:id="rId52"/>
      <p:bold r:id="rId53"/>
      <p:italic r:id="rId54"/>
      <p:boldItalic r:id="rId55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99FF99"/>
    <a:srgbClr val="D54E4B"/>
    <a:srgbClr val="E5E795"/>
    <a:srgbClr val="FFFF99"/>
    <a:srgbClr val="3333FF"/>
    <a:srgbClr val="FF33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0" autoAdjust="0"/>
    <p:restoredTop sz="98316" autoAdjust="0"/>
  </p:normalViewPr>
  <p:slideViewPr>
    <p:cSldViewPr>
      <p:cViewPr varScale="1">
        <p:scale>
          <a:sx n="91" d="100"/>
          <a:sy n="91" d="100"/>
        </p:scale>
        <p:origin x="102" y="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D7D9C-7E3B-449F-B432-4E4483B07A5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5859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E3E30-C151-4138-94A7-CC33543659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129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FA36B-1891-4CB4-8E12-752765918E0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01251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911AAC-97D0-4CEC-AC9B-0413C23F473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0057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1A2049-FBBC-4C43-9683-BAB8D45452F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5082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52A933-9149-4EEA-BD6A-432DAAB4233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5979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B3FDF-47C7-4CE3-AD59-10B20B5274F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6370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81DA4-B54C-4B22-A12E-8A0103971B5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2460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8164E-40A4-473F-9CCF-7DB762DCD94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973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BC651-B353-4087-A500-B3A964F61CE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024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F6482-A579-4869-835D-F86C285CE03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772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821F9-2D8A-4559-8835-76AB63DE4DA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3995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29053-F11E-4C11-AF80-282064C54F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497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0793F-DA6B-46AE-BEE3-D2C63CF0FBF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125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E99D777-11D5-4DF3-9B3D-AE263E5E306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600200"/>
            <a:ext cx="9144000" cy="762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.png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19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19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2.wmf"/><Relationship Id="rId9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0.png"/><Relationship Id="rId7" Type="http://schemas.openxmlformats.org/officeDocument/2006/relationships/image" Target="../media/image54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1.png"/><Relationship Id="rId4" Type="http://schemas.openxmlformats.org/officeDocument/2006/relationships/image" Target="../media/image62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.png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68313" y="765175"/>
            <a:ext cx="83820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4000">
                <a:solidFill>
                  <a:srgbClr val="0033CC"/>
                </a:solidFill>
                <a:latin typeface="Arial" pitchFamily="34" charset="0"/>
              </a:rPr>
              <a:t>UNIT 4</a:t>
            </a:r>
            <a:r>
              <a:rPr lang="en-US" altLang="ko-KR" sz="4000">
                <a:solidFill>
                  <a:srgbClr val="CC0000"/>
                </a:solidFill>
                <a:latin typeface="Arial" pitchFamily="34" charset="0"/>
              </a:rPr>
              <a:t/>
            </a:r>
            <a:br>
              <a:rPr lang="en-US" altLang="ko-KR" sz="4000">
                <a:solidFill>
                  <a:srgbClr val="CC0000"/>
                </a:solidFill>
                <a:latin typeface="Arial" pitchFamily="34" charset="0"/>
              </a:rPr>
            </a:br>
            <a:r>
              <a:rPr lang="en-US" altLang="ko-KR" sz="4000">
                <a:solidFill>
                  <a:srgbClr val="CC0000"/>
                </a:solidFill>
                <a:latin typeface="Arial" pitchFamily="34" charset="0"/>
              </a:rPr>
              <a:t>Applications of Boolean Algebra/ </a:t>
            </a:r>
            <a:br>
              <a:rPr lang="en-US" altLang="ko-KR" sz="4000">
                <a:solidFill>
                  <a:srgbClr val="CC0000"/>
                </a:solidFill>
                <a:latin typeface="Arial" pitchFamily="34" charset="0"/>
              </a:rPr>
            </a:br>
            <a:r>
              <a:rPr lang="en-US" altLang="ko-KR" sz="4000">
                <a:solidFill>
                  <a:srgbClr val="CC0000"/>
                </a:solidFill>
                <a:latin typeface="Arial" pitchFamily="34" charset="0"/>
              </a:rPr>
              <a:t>Minterm and Maxterm Expansions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419475" y="2924175"/>
            <a:ext cx="5400675" cy="30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627063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>
              <a:tabLst>
                <a:tab pos="627063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>
              <a:tabLst>
                <a:tab pos="627063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>
              <a:tabLst>
                <a:tab pos="627063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>
              <a:tabLst>
                <a:tab pos="627063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atinLnBrk="0"/>
            <a:r>
              <a:rPr kumimoji="0" lang="en-US" altLang="ko-KR" sz="16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Objectives</a:t>
            </a:r>
          </a:p>
          <a:p>
            <a:pPr latinLnBrk="0"/>
            <a:r>
              <a:rPr kumimoji="0" lang="en-US" altLang="ko-KR" sz="16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Study Guide</a:t>
            </a:r>
          </a:p>
          <a:p>
            <a:pPr latinLnBrk="0"/>
            <a:r>
              <a:rPr kumimoji="0" lang="en-US" altLang="ko-KR" sz="16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4.1	Conversion of English Sentences to Boolean </a:t>
            </a:r>
          </a:p>
          <a:p>
            <a:pPr latinLnBrk="0"/>
            <a:r>
              <a:rPr kumimoji="0" lang="en-US" altLang="ko-KR" sz="16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Equations</a:t>
            </a:r>
          </a:p>
          <a:p>
            <a:pPr latinLnBrk="0"/>
            <a:r>
              <a:rPr kumimoji="0" lang="en-US" altLang="ko-KR" sz="16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4.2	Combinational Logic Design Using a Truth Table</a:t>
            </a:r>
          </a:p>
          <a:p>
            <a:pPr latinLnBrk="0"/>
            <a:r>
              <a:rPr kumimoji="0" lang="en-US" altLang="ko-KR" sz="16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4.3	Minterm and Maxterm Expansions</a:t>
            </a:r>
          </a:p>
          <a:p>
            <a:pPr latinLnBrk="0"/>
            <a:r>
              <a:rPr kumimoji="0" lang="en-US" altLang="ko-KR" sz="16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4.4	General Minterm and Maxterm Expansions</a:t>
            </a:r>
          </a:p>
          <a:p>
            <a:pPr latinLnBrk="0"/>
            <a:r>
              <a:rPr kumimoji="0" lang="en-US" altLang="ko-KR" sz="16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4.5	Incompletely Specified Functions</a:t>
            </a:r>
          </a:p>
          <a:p>
            <a:pPr latinLnBrk="0"/>
            <a:r>
              <a:rPr kumimoji="0" lang="en-US" altLang="ko-KR" sz="16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4.6      Examples of Truth Table Construction</a:t>
            </a:r>
          </a:p>
          <a:p>
            <a:pPr latinLnBrk="0"/>
            <a:r>
              <a:rPr kumimoji="0" lang="en-US" altLang="ko-KR" sz="16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4.7      Design of Binary Adders and Subtracters</a:t>
            </a:r>
          </a:p>
          <a:p>
            <a:pPr latinLnBrk="0"/>
            <a:r>
              <a:rPr kumimoji="0" lang="en-US" altLang="ko-KR" sz="16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2055" name="Picture 7" descr="Book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429000"/>
            <a:ext cx="1703387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1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76600" y="3213100"/>
          <a:ext cx="1498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Equation" r:id="rId3" imgW="749160" imgH="203040" progId="Equation.3">
                  <p:embed/>
                </p:oleObj>
              </mc:Choice>
              <mc:Fallback>
                <p:oleObj name="Equation" r:id="rId3" imgW="74916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13100"/>
                        <a:ext cx="1498600" cy="406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916367"/>
              </p:ext>
            </p:extLst>
          </p:nvPr>
        </p:nvGraphicFramePr>
        <p:xfrm>
          <a:off x="4819650" y="436510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4365104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3" name="Object 19"/>
          <p:cNvGraphicFramePr>
            <a:graphicFrameLocks noChangeAspect="1"/>
          </p:cNvGraphicFramePr>
          <p:nvPr/>
        </p:nvGraphicFramePr>
        <p:xfrm>
          <a:off x="3276600" y="2057400"/>
          <a:ext cx="47069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Equation" r:id="rId7" imgW="2489040" imgH="203040" progId="Equation.3">
                  <p:embed/>
                </p:oleObj>
              </mc:Choice>
              <mc:Fallback>
                <p:oleObj name="Equation" r:id="rId7" imgW="2489040" imgH="2030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57400"/>
                        <a:ext cx="4706938" cy="384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304800" y="3200400"/>
            <a:ext cx="2395538" cy="39687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chemeClr val="bg1"/>
                </a:solidFill>
              </a:rPr>
              <a:t>Simplified Equation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04800" y="4396854"/>
            <a:ext cx="2319338" cy="39687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chemeClr val="bg1"/>
                </a:solidFill>
              </a:rPr>
              <a:t>Circuit Realization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304800" y="2060575"/>
            <a:ext cx="2251075" cy="39687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chemeClr val="bg1"/>
                </a:solidFill>
              </a:rPr>
              <a:t>Original Equation</a:t>
            </a: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250825" y="228600"/>
            <a:ext cx="866457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4.2 Combinational Logic Design Using a Truth Table</a:t>
            </a:r>
            <a:endParaRPr kumimoji="0" lang="en-US" altLang="ko-KR" sz="4000">
              <a:solidFill>
                <a:srgbClr val="006600"/>
              </a:solidFill>
              <a:latin typeface="Arial" pitchFamily="34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69717"/>
            <a:ext cx="3947021" cy="10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827088" y="2636838"/>
          <a:ext cx="43672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5" name="Equation" r:id="rId3" imgW="1739880" imgH="203040" progId="Equation.3">
                  <p:embed/>
                </p:oleObj>
              </mc:Choice>
              <mc:Fallback>
                <p:oleObj name="Equation" r:id="rId3" imgW="17398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636838"/>
                        <a:ext cx="4367212" cy="374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95288" y="1989138"/>
            <a:ext cx="3816350" cy="39687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chemeClr val="bg1"/>
                </a:solidFill>
              </a:rPr>
              <a:t>Expression for</a:t>
            </a:r>
            <a:r>
              <a:rPr lang="en-US" altLang="ko-KR" sz="180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altLang="ko-KR" sz="1800" i="1">
                <a:solidFill>
                  <a:schemeClr val="bg1"/>
                </a:solidFill>
                <a:latin typeface="Times New Roman" pitchFamily="18" charset="0"/>
              </a:rPr>
              <a:t>f = </a:t>
            </a:r>
            <a:r>
              <a:rPr lang="en-US" altLang="ko-KR" sz="1800">
                <a:solidFill>
                  <a:schemeClr val="bg1"/>
                </a:solidFill>
                <a:latin typeface="Times New Roman" pitchFamily="18" charset="0"/>
              </a:rPr>
              <a:t>0  </a:t>
            </a:r>
            <a:r>
              <a:rPr lang="en-US" altLang="ko-KR">
                <a:solidFill>
                  <a:schemeClr val="bg1"/>
                </a:solidFill>
              </a:rPr>
              <a:t>i.e. </a:t>
            </a:r>
            <a:r>
              <a:rPr lang="en-US" altLang="ko-KR" sz="18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 i="1">
                <a:solidFill>
                  <a:schemeClr val="bg1"/>
                </a:solidFill>
                <a:latin typeface="Times New Roman" pitchFamily="18" charset="0"/>
              </a:rPr>
              <a:t>f’</a:t>
            </a:r>
            <a:r>
              <a:rPr lang="en-US" altLang="ko-KR" sz="18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>
                <a:solidFill>
                  <a:schemeClr val="bg1"/>
                </a:solidFill>
                <a:latin typeface="Times New Roman" pitchFamily="18" charset="0"/>
              </a:rPr>
              <a:t>= 1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395288" y="3357563"/>
            <a:ext cx="3529012" cy="39687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chemeClr val="bg1"/>
                </a:solidFill>
                <a:sym typeface="Wingdings" pitchFamily="2" charset="2"/>
              </a:rPr>
              <a:t>Taking the complement of</a:t>
            </a:r>
            <a:r>
              <a:rPr lang="en-US" altLang="ko-KR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  </a:t>
            </a:r>
            <a:r>
              <a:rPr lang="en-US" altLang="ko-KR" i="1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f </a:t>
            </a:r>
            <a:r>
              <a:rPr lang="en-US" altLang="ko-KR" i="1">
                <a:solidFill>
                  <a:schemeClr val="bg1"/>
                </a:solidFill>
              </a:rPr>
              <a:t>’</a:t>
            </a:r>
            <a:endParaRPr lang="en-US" altLang="ko-KR" i="1">
              <a:solidFill>
                <a:schemeClr val="bg1"/>
              </a:solidFill>
              <a:latin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73741" name="Object 13"/>
          <p:cNvGraphicFramePr>
            <a:graphicFrameLocks noChangeAspect="1"/>
          </p:cNvGraphicFramePr>
          <p:nvPr/>
        </p:nvGraphicFramePr>
        <p:xfrm>
          <a:off x="827088" y="3933825"/>
          <a:ext cx="4392612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6" name="Equation" r:id="rId5" imgW="2387520" imgH="888840" progId="Equation.3">
                  <p:embed/>
                </p:oleObj>
              </mc:Choice>
              <mc:Fallback>
                <p:oleObj name="Equation" r:id="rId5" imgW="2387520" imgH="8888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933825"/>
                        <a:ext cx="4392612" cy="1635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179388" y="228600"/>
            <a:ext cx="8736012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4.2 Combinational Logic Design Using a Truth Table</a:t>
            </a:r>
            <a:endParaRPr kumimoji="0" lang="en-US" altLang="ko-KR" sz="4000">
              <a:solidFill>
                <a:srgbClr val="006600"/>
              </a:solidFill>
              <a:latin typeface="Arial" pitchFamily="34" charset="0"/>
            </a:endParaRPr>
          </a:p>
        </p:txBody>
      </p:sp>
      <p:grpSp>
        <p:nvGrpSpPr>
          <p:cNvPr id="73745" name="Group 17"/>
          <p:cNvGrpSpPr>
            <a:grpSpLocks/>
          </p:cNvGrpSpPr>
          <p:nvPr/>
        </p:nvGrpSpPr>
        <p:grpSpPr bwMode="auto">
          <a:xfrm>
            <a:off x="6011863" y="2133600"/>
            <a:ext cx="2673350" cy="3687763"/>
            <a:chOff x="3787" y="1152"/>
            <a:chExt cx="1684" cy="1872"/>
          </a:xfrm>
        </p:grpSpPr>
        <p:pic>
          <p:nvPicPr>
            <p:cNvPr id="7373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152"/>
              <a:ext cx="1679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744" name="Rectangle 16"/>
            <p:cNvSpPr>
              <a:spLocks noChangeArrowheads="1"/>
            </p:cNvSpPr>
            <p:nvPr/>
          </p:nvSpPr>
          <p:spPr bwMode="auto">
            <a:xfrm>
              <a:off x="3787" y="1384"/>
              <a:ext cx="1633" cy="544"/>
            </a:xfrm>
            <a:prstGeom prst="rect">
              <a:avLst/>
            </a:prstGeom>
            <a:solidFill>
              <a:srgbClr val="00FF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95288" y="1989138"/>
            <a:ext cx="3816350" cy="39687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chemeClr val="bg1"/>
                </a:solidFill>
              </a:rPr>
              <a:t>Expression for</a:t>
            </a:r>
            <a:r>
              <a:rPr lang="en-US" altLang="ko-KR" sz="180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altLang="ko-KR" sz="1800" i="1">
                <a:solidFill>
                  <a:schemeClr val="bg1"/>
                </a:solidFill>
                <a:latin typeface="Times New Roman" pitchFamily="18" charset="0"/>
              </a:rPr>
              <a:t>f = </a:t>
            </a:r>
            <a:r>
              <a:rPr lang="en-US" altLang="ko-KR" sz="1800">
                <a:solidFill>
                  <a:schemeClr val="bg1"/>
                </a:solidFill>
                <a:latin typeface="Times New Roman" pitchFamily="18" charset="0"/>
              </a:rPr>
              <a:t>0</a:t>
            </a:r>
            <a:endParaRPr lang="en-US" altLang="ko-KR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684213" y="2636838"/>
          <a:ext cx="439261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3" name="Equation" r:id="rId3" imgW="2387520" imgH="203040" progId="Equation.3">
                  <p:embed/>
                </p:oleObj>
              </mc:Choice>
              <mc:Fallback>
                <p:oleObj name="Equation" r:id="rId3" imgW="238752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636838"/>
                        <a:ext cx="4392612" cy="3730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179388" y="228600"/>
            <a:ext cx="8736012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4.2 Combinational Logic Design Using a Truth Table</a:t>
            </a:r>
            <a:endParaRPr kumimoji="0" lang="en-US" altLang="ko-KR" sz="4000">
              <a:solidFill>
                <a:srgbClr val="006600"/>
              </a:solidFill>
              <a:latin typeface="Arial" pitchFamily="34" charset="0"/>
            </a:endParaRPr>
          </a:p>
        </p:txBody>
      </p:sp>
      <p:grpSp>
        <p:nvGrpSpPr>
          <p:cNvPr id="88071" name="Group 7"/>
          <p:cNvGrpSpPr>
            <a:grpSpLocks/>
          </p:cNvGrpSpPr>
          <p:nvPr/>
        </p:nvGrpSpPr>
        <p:grpSpPr bwMode="auto">
          <a:xfrm>
            <a:off x="6011863" y="2133600"/>
            <a:ext cx="2673350" cy="3687763"/>
            <a:chOff x="3787" y="1152"/>
            <a:chExt cx="1684" cy="1872"/>
          </a:xfrm>
        </p:grpSpPr>
        <p:pic>
          <p:nvPicPr>
            <p:cNvPr id="8807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152"/>
              <a:ext cx="1679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8073" name="Rectangle 9"/>
            <p:cNvSpPr>
              <a:spLocks noChangeArrowheads="1"/>
            </p:cNvSpPr>
            <p:nvPr/>
          </p:nvSpPr>
          <p:spPr bwMode="auto">
            <a:xfrm>
              <a:off x="3787" y="1384"/>
              <a:ext cx="1633" cy="544"/>
            </a:xfrm>
            <a:prstGeom prst="rect">
              <a:avLst/>
            </a:prstGeom>
            <a:solidFill>
              <a:srgbClr val="00FF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aphicFrame>
        <p:nvGraphicFramePr>
          <p:cNvPr id="88074" name="Object 10"/>
          <p:cNvGraphicFramePr>
            <a:graphicFrameLocks noChangeAspect="1"/>
          </p:cNvGraphicFramePr>
          <p:nvPr/>
        </p:nvGraphicFramePr>
        <p:xfrm>
          <a:off x="673100" y="3429000"/>
          <a:ext cx="4906963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4" name="Equation" r:id="rId6" imgW="2666880" imgH="660240" progId="Equation.3">
                  <p:embed/>
                </p:oleObj>
              </mc:Choice>
              <mc:Fallback>
                <p:oleObj name="Equation" r:id="rId6" imgW="2666880" imgH="6602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3429000"/>
                        <a:ext cx="4906963" cy="12128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395288" y="2060575"/>
            <a:ext cx="1873250" cy="39687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chemeClr val="bg1"/>
                </a:solidFill>
              </a:rPr>
              <a:t>Simplifying</a:t>
            </a:r>
            <a:endParaRPr lang="en-US" altLang="ko-KR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79388" y="228600"/>
            <a:ext cx="8736012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4.2 Combinational Logic Design Using a Truth Table</a:t>
            </a:r>
            <a:endParaRPr kumimoji="0" lang="en-US" altLang="ko-KR" sz="4000">
              <a:solidFill>
                <a:srgbClr val="006600"/>
              </a:solidFill>
              <a:latin typeface="Arial" pitchFamily="34" charset="0"/>
            </a:endParaRPr>
          </a:p>
        </p:txBody>
      </p:sp>
      <p:grpSp>
        <p:nvGrpSpPr>
          <p:cNvPr id="87047" name="Group 7"/>
          <p:cNvGrpSpPr>
            <a:grpSpLocks/>
          </p:cNvGrpSpPr>
          <p:nvPr/>
        </p:nvGrpSpPr>
        <p:grpSpPr bwMode="auto">
          <a:xfrm>
            <a:off x="6011863" y="2133600"/>
            <a:ext cx="2673350" cy="3687763"/>
            <a:chOff x="3787" y="1152"/>
            <a:chExt cx="1684" cy="1872"/>
          </a:xfrm>
        </p:grpSpPr>
        <p:pic>
          <p:nvPicPr>
            <p:cNvPr id="8704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152"/>
              <a:ext cx="1679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049" name="Rectangle 9"/>
            <p:cNvSpPr>
              <a:spLocks noChangeArrowheads="1"/>
            </p:cNvSpPr>
            <p:nvPr/>
          </p:nvSpPr>
          <p:spPr bwMode="auto">
            <a:xfrm>
              <a:off x="3787" y="1384"/>
              <a:ext cx="1633" cy="544"/>
            </a:xfrm>
            <a:prstGeom prst="rect">
              <a:avLst/>
            </a:prstGeom>
            <a:solidFill>
              <a:srgbClr val="00FF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aphicFrame>
        <p:nvGraphicFramePr>
          <p:cNvPr id="87050" name="Object 10"/>
          <p:cNvGraphicFramePr>
            <a:graphicFrameLocks noChangeAspect="1"/>
          </p:cNvGraphicFramePr>
          <p:nvPr/>
        </p:nvGraphicFramePr>
        <p:xfrm>
          <a:off x="611188" y="2636838"/>
          <a:ext cx="5113337" cy="282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0" name="Equation" r:id="rId4" imgW="2387520" imgH="1320480" progId="Equation.3">
                  <p:embed/>
                </p:oleObj>
              </mc:Choice>
              <mc:Fallback>
                <p:oleObj name="Equation" r:id="rId4" imgW="2387520" imgH="1320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636838"/>
                        <a:ext cx="5113337" cy="28273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4.3 Minterm and Maxterm Expansions</a:t>
            </a:r>
          </a:p>
        </p:txBody>
      </p:sp>
      <p:sp>
        <p:nvSpPr>
          <p:cNvPr id="16541" name="Text Box 157"/>
          <p:cNvSpPr txBox="1">
            <a:spLocks noChangeArrowheads="1"/>
          </p:cNvSpPr>
          <p:nvPr/>
        </p:nvSpPr>
        <p:spPr bwMode="auto">
          <a:xfrm>
            <a:off x="457200" y="1828800"/>
            <a:ext cx="94615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Literal</a:t>
            </a:r>
          </a:p>
        </p:txBody>
      </p:sp>
      <p:sp>
        <p:nvSpPr>
          <p:cNvPr id="16595" name="Text Box 211"/>
          <p:cNvSpPr txBox="1">
            <a:spLocks noChangeArrowheads="1"/>
          </p:cNvSpPr>
          <p:nvPr/>
        </p:nvSpPr>
        <p:spPr bwMode="auto">
          <a:xfrm>
            <a:off x="755650" y="2349500"/>
            <a:ext cx="495300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/>
              <a:t>A variable or its complement (e.g.</a:t>
            </a:r>
            <a:r>
              <a:rPr lang="en-US" altLang="ko-KR" sz="1800" dirty="0">
                <a:latin typeface="Times New Roman" pitchFamily="18" charset="0"/>
              </a:rPr>
              <a:t> </a:t>
            </a:r>
            <a:r>
              <a:rPr lang="en-US" altLang="ko-KR" sz="1800" b="1" i="1" dirty="0">
                <a:latin typeface="Times New Roman" pitchFamily="18" charset="0"/>
              </a:rPr>
              <a:t>A, A’</a:t>
            </a:r>
            <a:r>
              <a:rPr lang="en-US" altLang="ko-KR" dirty="0"/>
              <a:t>)</a:t>
            </a:r>
          </a:p>
        </p:txBody>
      </p:sp>
      <p:sp>
        <p:nvSpPr>
          <p:cNvPr id="16596" name="Text Box 212"/>
          <p:cNvSpPr txBox="1">
            <a:spLocks noChangeArrowheads="1"/>
          </p:cNvSpPr>
          <p:nvPr/>
        </p:nvSpPr>
        <p:spPr bwMode="auto">
          <a:xfrm>
            <a:off x="395288" y="3141663"/>
            <a:ext cx="28797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 err="1">
                <a:solidFill>
                  <a:srgbClr val="3333FF"/>
                </a:solidFill>
              </a:rPr>
              <a:t>Minterm</a:t>
            </a:r>
            <a:r>
              <a:rPr lang="en-US" altLang="ko-KR" dirty="0"/>
              <a:t> of </a:t>
            </a:r>
            <a:r>
              <a:rPr lang="en-US" altLang="ko-KR" b="1" i="1" dirty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altLang="ko-KR" dirty="0"/>
              <a:t> variables</a:t>
            </a:r>
          </a:p>
        </p:txBody>
      </p:sp>
      <p:sp>
        <p:nvSpPr>
          <p:cNvPr id="16597" name="Text Box 213"/>
          <p:cNvSpPr txBox="1">
            <a:spLocks noChangeArrowheads="1"/>
          </p:cNvSpPr>
          <p:nvPr/>
        </p:nvSpPr>
        <p:spPr bwMode="auto">
          <a:xfrm>
            <a:off x="755650" y="3644900"/>
            <a:ext cx="7058025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A </a:t>
            </a:r>
            <a:r>
              <a:rPr lang="en-US" altLang="ko-KR" b="1" i="1">
                <a:solidFill>
                  <a:schemeClr val="accent2"/>
                </a:solidFill>
                <a:latin typeface="Times New Roman" pitchFamily="18" charset="0"/>
              </a:rPr>
              <a:t>product</a:t>
            </a:r>
            <a:r>
              <a:rPr lang="en-US" altLang="ko-KR"/>
              <a:t> of </a:t>
            </a:r>
            <a:r>
              <a:rPr lang="en-US" altLang="ko-KR" b="1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altLang="ko-KR"/>
              <a:t> literals in which each variable appears exactly once in either </a:t>
            </a:r>
            <a:r>
              <a:rPr lang="en-US" altLang="ko-KR" b="1" i="1">
                <a:latin typeface="Times New Roman" pitchFamily="18" charset="0"/>
              </a:rPr>
              <a:t>true</a:t>
            </a:r>
            <a:r>
              <a:rPr lang="en-US" altLang="ko-KR"/>
              <a:t> or </a:t>
            </a:r>
            <a:r>
              <a:rPr lang="en-US" altLang="ko-KR" b="1" i="1">
                <a:latin typeface="Times New Roman" pitchFamily="18" charset="0"/>
              </a:rPr>
              <a:t>complemented</a:t>
            </a:r>
            <a:r>
              <a:rPr lang="en-US" altLang="ko-KR"/>
              <a:t> form, but not both</a:t>
            </a:r>
          </a:p>
        </p:txBody>
      </p:sp>
      <p:sp>
        <p:nvSpPr>
          <p:cNvPr id="16598" name="Text Box 214"/>
          <p:cNvSpPr txBox="1">
            <a:spLocks noChangeArrowheads="1"/>
          </p:cNvSpPr>
          <p:nvPr/>
        </p:nvSpPr>
        <p:spPr bwMode="auto">
          <a:xfrm>
            <a:off x="539750" y="4941888"/>
            <a:ext cx="1439863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Notation</a:t>
            </a:r>
          </a:p>
        </p:txBody>
      </p:sp>
      <p:sp>
        <p:nvSpPr>
          <p:cNvPr id="16599" name="Text Box 215"/>
          <p:cNvSpPr txBox="1">
            <a:spLocks noChangeArrowheads="1"/>
          </p:cNvSpPr>
          <p:nvPr/>
        </p:nvSpPr>
        <p:spPr bwMode="auto">
          <a:xfrm>
            <a:off x="900113" y="5445125"/>
            <a:ext cx="720725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200" b="1" i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altLang="ko-KR" sz="3200" b="1" i="1" baseline="-25000">
                <a:solidFill>
                  <a:schemeClr val="accent2"/>
                </a:solidFill>
                <a:latin typeface="Times New Roman" pitchFamily="18" charset="0"/>
              </a:rPr>
              <a:t>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4.3 Minterm and Maxterm Expansions</a:t>
            </a:r>
          </a:p>
        </p:txBody>
      </p:sp>
      <p:graphicFrame>
        <p:nvGraphicFramePr>
          <p:cNvPr id="92196" name="Group 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132282"/>
              </p:ext>
            </p:extLst>
          </p:nvPr>
        </p:nvGraphicFramePr>
        <p:xfrm>
          <a:off x="900113" y="2420938"/>
          <a:ext cx="7426325" cy="3816351"/>
        </p:xfrm>
        <a:graphic>
          <a:graphicData uri="http://schemas.openxmlformats.org/drawingml/2006/table">
            <a:tbl>
              <a:tblPr/>
              <a:tblGrid>
                <a:gridCol w="1368425"/>
                <a:gridCol w="1655762"/>
                <a:gridCol w="2087563"/>
                <a:gridCol w="2314575"/>
              </a:tblGrid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Row No.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A  B  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Minterms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Maxterms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0  0  0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0  0  1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0  1  0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0  1  1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1  0  0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1  0  1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1  1  0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1  1  1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A’B’C’ 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A’B’C 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A’BC’ 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A’BC 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AB’C’ 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AB’C 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ABC’ 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ABC 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7</a:t>
                      </a:r>
                      <a:endParaRPr kumimoji="1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A+B+C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en-US" altLang="ko-K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A+B+C’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en-US" altLang="ko-K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A+B’+C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  <a:endParaRPr kumimoji="1" lang="en-US" altLang="ko-K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A+B’+C’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</a:t>
                      </a:r>
                      <a:endParaRPr kumimoji="1" lang="en-US" altLang="ko-K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A’+B+C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</a:t>
                      </a:r>
                      <a:endParaRPr kumimoji="1" lang="en-US" altLang="ko-K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A’+B+C’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</a:t>
                      </a:r>
                      <a:endParaRPr kumimoji="1" lang="en-US" altLang="ko-K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A’+B’+C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</a:t>
                      </a:r>
                      <a:endParaRPr kumimoji="1" lang="en-US" altLang="ko-K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A’+B’+C’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539750" y="1844675"/>
            <a:ext cx="28797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 err="1">
                <a:solidFill>
                  <a:srgbClr val="3333FF"/>
                </a:solidFill>
              </a:rPr>
              <a:t>Minterm</a:t>
            </a:r>
            <a:r>
              <a:rPr lang="en-US" altLang="ko-KR" dirty="0"/>
              <a:t> of </a:t>
            </a:r>
            <a:r>
              <a:rPr lang="en-US" altLang="ko-KR" b="1" dirty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altLang="ko-KR" dirty="0"/>
              <a:t>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5" name="Object 1027"/>
          <p:cNvGraphicFramePr>
            <a:graphicFrameLocks noChangeAspect="1"/>
          </p:cNvGraphicFramePr>
          <p:nvPr/>
        </p:nvGraphicFramePr>
        <p:xfrm>
          <a:off x="755650" y="4005263"/>
          <a:ext cx="47069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8" name="Equation" r:id="rId3" imgW="2489040" imgH="203040" progId="Equation.3">
                  <p:embed/>
                </p:oleObj>
              </mc:Choice>
              <mc:Fallback>
                <p:oleObj name="Equation" r:id="rId3" imgW="2489040" imgH="20304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005263"/>
                        <a:ext cx="4706938" cy="384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1029"/>
          <p:cNvGraphicFramePr>
            <a:graphicFrameLocks noChangeAspect="1"/>
          </p:cNvGraphicFramePr>
          <p:nvPr/>
        </p:nvGraphicFramePr>
        <p:xfrm>
          <a:off x="755650" y="4652963"/>
          <a:ext cx="5257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9" name="Equation" r:id="rId5" imgW="2209680" imgH="228600" progId="Equation.3">
                  <p:embed/>
                </p:oleObj>
              </mc:Choice>
              <mc:Fallback>
                <p:oleObj name="Equation" r:id="rId5" imgW="2209680" imgH="22860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652963"/>
                        <a:ext cx="5257800" cy="469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1030"/>
          <p:cNvGraphicFramePr>
            <a:graphicFrameLocks noChangeAspect="1"/>
          </p:cNvGraphicFramePr>
          <p:nvPr/>
        </p:nvGraphicFramePr>
        <p:xfrm>
          <a:off x="755650" y="5300663"/>
          <a:ext cx="3505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0" name="Equation" r:id="rId7" imgW="1752480" imgH="253800" progId="Equation.3">
                  <p:embed/>
                </p:oleObj>
              </mc:Choice>
              <mc:Fallback>
                <p:oleObj name="Equation" r:id="rId7" imgW="1752480" imgH="25380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300663"/>
                        <a:ext cx="3505200" cy="508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9" name="Rectangle 1031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4.3 Minterm and Maxterm Expansions</a:t>
            </a:r>
          </a:p>
        </p:txBody>
      </p:sp>
      <p:sp>
        <p:nvSpPr>
          <p:cNvPr id="74760" name="Text Box 1032"/>
          <p:cNvSpPr txBox="1">
            <a:spLocks noChangeArrowheads="1"/>
          </p:cNvSpPr>
          <p:nvPr/>
        </p:nvSpPr>
        <p:spPr bwMode="auto">
          <a:xfrm>
            <a:off x="468313" y="1989138"/>
            <a:ext cx="5256212" cy="1768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Sum of minterms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Minterm expansion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Standard sum of products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Canonical sum of products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4.3 Minterm and Maxterm Expansions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95288" y="2420938"/>
            <a:ext cx="28797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 err="1">
                <a:solidFill>
                  <a:srgbClr val="3333FF"/>
                </a:solidFill>
              </a:rPr>
              <a:t>Maxterm</a:t>
            </a:r>
            <a:r>
              <a:rPr lang="en-US" altLang="ko-KR" dirty="0"/>
              <a:t> of </a:t>
            </a:r>
            <a:r>
              <a:rPr lang="en-US" altLang="ko-KR" b="1" i="1" dirty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altLang="ko-KR" dirty="0"/>
              <a:t> variables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755650" y="2924175"/>
            <a:ext cx="7058025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A </a:t>
            </a:r>
            <a:r>
              <a:rPr lang="en-US" altLang="ko-KR" b="1" i="1">
                <a:solidFill>
                  <a:schemeClr val="accent2"/>
                </a:solidFill>
                <a:latin typeface="Times New Roman" pitchFamily="18" charset="0"/>
              </a:rPr>
              <a:t>sum</a:t>
            </a:r>
            <a:r>
              <a:rPr lang="en-US" altLang="ko-KR"/>
              <a:t> of </a:t>
            </a:r>
            <a:r>
              <a:rPr lang="en-US" altLang="ko-KR" b="1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altLang="ko-KR"/>
              <a:t> literals in which each variable appears exactly once in either </a:t>
            </a:r>
            <a:r>
              <a:rPr lang="en-US" altLang="ko-KR" b="1" i="1">
                <a:latin typeface="Times New Roman" pitchFamily="18" charset="0"/>
              </a:rPr>
              <a:t>true</a:t>
            </a:r>
            <a:r>
              <a:rPr lang="en-US" altLang="ko-KR"/>
              <a:t> or </a:t>
            </a:r>
            <a:r>
              <a:rPr lang="en-US" altLang="ko-KR" b="1" i="1">
                <a:latin typeface="Times New Roman" pitchFamily="18" charset="0"/>
              </a:rPr>
              <a:t>complemented</a:t>
            </a:r>
            <a:r>
              <a:rPr lang="en-US" altLang="ko-KR"/>
              <a:t> form, but not both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539750" y="4221163"/>
            <a:ext cx="1439863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Notation</a:t>
            </a: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900113" y="4724400"/>
            <a:ext cx="720725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200" b="1" i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altLang="ko-KR" sz="3200" b="1" i="1" baseline="-25000">
                <a:solidFill>
                  <a:schemeClr val="accent2"/>
                </a:solidFill>
                <a:latin typeface="Times New Roman" pitchFamily="18" charset="0"/>
              </a:rPr>
              <a:t>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4.3 Minterm and Maxterm Expansions</a:t>
            </a:r>
          </a:p>
        </p:txBody>
      </p:sp>
      <p:graphicFrame>
        <p:nvGraphicFramePr>
          <p:cNvPr id="92196" name="Group 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525503"/>
              </p:ext>
            </p:extLst>
          </p:nvPr>
        </p:nvGraphicFramePr>
        <p:xfrm>
          <a:off x="900113" y="2420938"/>
          <a:ext cx="7426325" cy="3816351"/>
        </p:xfrm>
        <a:graphic>
          <a:graphicData uri="http://schemas.openxmlformats.org/drawingml/2006/table">
            <a:tbl>
              <a:tblPr/>
              <a:tblGrid>
                <a:gridCol w="1368425"/>
                <a:gridCol w="1655762"/>
                <a:gridCol w="2087563"/>
                <a:gridCol w="2314575"/>
              </a:tblGrid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Row No.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A  B  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Minterms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Maxterms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324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0  0  0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0  0  1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0  1  0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0  1  1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1  0  0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1  0  1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1  1  0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1  1  1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A’B’C’ 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A’B’C 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A’BC’ 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A’BC 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AB’C’ 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AB’C 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ABC’ 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ABC 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7</a:t>
                      </a:r>
                      <a:endParaRPr kumimoji="1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A+B+C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en-US" altLang="ko-K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A+B+C’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en-US" altLang="ko-K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A+B’+C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  <a:endParaRPr kumimoji="1" lang="en-US" altLang="ko-K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A+B’+C’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</a:t>
                      </a:r>
                      <a:endParaRPr kumimoji="1" lang="en-US" altLang="ko-K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A’+B+C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</a:t>
                      </a:r>
                      <a:endParaRPr kumimoji="1" lang="en-US" altLang="ko-K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A’+B+C’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</a:t>
                      </a:r>
                      <a:endParaRPr kumimoji="1" lang="en-US" altLang="ko-K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A’+B’+C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</a:t>
                      </a:r>
                      <a:endParaRPr kumimoji="1" lang="en-US" altLang="ko-K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A’+B’+C’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= </a:t>
                      </a:r>
                      <a:r>
                        <a:rPr kumimoji="1" lang="en-US" altLang="ko-K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539750" y="1844675"/>
            <a:ext cx="2879725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 err="1" smtClean="0">
                <a:solidFill>
                  <a:srgbClr val="3333FF"/>
                </a:solidFill>
              </a:rPr>
              <a:t>Maxterm</a:t>
            </a:r>
            <a:r>
              <a:rPr lang="en-US" altLang="ko-KR" dirty="0" smtClean="0"/>
              <a:t> </a:t>
            </a:r>
            <a:r>
              <a:rPr lang="en-US" altLang="ko-KR" dirty="0"/>
              <a:t>of </a:t>
            </a:r>
            <a:r>
              <a:rPr lang="en-US" altLang="ko-KR" b="1" dirty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altLang="ko-KR" dirty="0"/>
              <a:t> variables</a:t>
            </a:r>
          </a:p>
        </p:txBody>
      </p:sp>
    </p:spTree>
    <p:extLst>
      <p:ext uri="{BB962C8B-B14F-4D97-AF65-F5344CB8AC3E}">
        <p14:creationId xmlns:p14="http://schemas.microsoft.com/office/powerpoint/2010/main" val="5752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83" name="Object 1031"/>
          <p:cNvGraphicFramePr>
            <a:graphicFrameLocks noChangeAspect="1"/>
          </p:cNvGraphicFramePr>
          <p:nvPr/>
        </p:nvGraphicFramePr>
        <p:xfrm>
          <a:off x="1187450" y="4149725"/>
          <a:ext cx="416083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5" name="Equation" r:id="rId3" imgW="2387520" imgH="203040" progId="Equation.3">
                  <p:embed/>
                </p:oleObj>
              </mc:Choice>
              <mc:Fallback>
                <p:oleObj name="Equation" r:id="rId3" imgW="2387520" imgH="203040" progId="Equation.3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149725"/>
                        <a:ext cx="4160838" cy="3540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4" name="Object 1032"/>
          <p:cNvGraphicFramePr>
            <a:graphicFrameLocks noChangeAspect="1"/>
          </p:cNvGraphicFramePr>
          <p:nvPr/>
        </p:nvGraphicFramePr>
        <p:xfrm>
          <a:off x="1187450" y="4797425"/>
          <a:ext cx="24384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6" name="Equation" r:id="rId5" imgW="1409400" imgH="228600" progId="Equation.3">
                  <p:embed/>
                </p:oleObj>
              </mc:Choice>
              <mc:Fallback>
                <p:oleObj name="Equation" r:id="rId5" imgW="1409400" imgH="228600" progId="Equation.3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797425"/>
                        <a:ext cx="2438400" cy="3952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5" name="Object 1033"/>
          <p:cNvGraphicFramePr>
            <a:graphicFrameLocks noChangeAspect="1"/>
          </p:cNvGraphicFramePr>
          <p:nvPr/>
        </p:nvGraphicFramePr>
        <p:xfrm>
          <a:off x="1187450" y="5445125"/>
          <a:ext cx="28194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7" name="Equation" r:id="rId7" imgW="1574640" imgH="253800" progId="Equation.3">
                  <p:embed/>
                </p:oleObj>
              </mc:Choice>
              <mc:Fallback>
                <p:oleObj name="Equation" r:id="rId7" imgW="1574640" imgH="253800" progId="Equation.3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445125"/>
                        <a:ext cx="2819400" cy="4540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6" name="Rectangle 1034"/>
          <p:cNvSpPr>
            <a:spLocks noChangeArrowheads="1"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4.3 Minterm and Maxterm Expansions</a:t>
            </a:r>
          </a:p>
        </p:txBody>
      </p:sp>
      <p:sp>
        <p:nvSpPr>
          <p:cNvPr id="75787" name="Text Box 1035"/>
          <p:cNvSpPr txBox="1">
            <a:spLocks noChangeArrowheads="1"/>
          </p:cNvSpPr>
          <p:nvPr/>
        </p:nvSpPr>
        <p:spPr bwMode="auto">
          <a:xfrm>
            <a:off x="468313" y="1989138"/>
            <a:ext cx="5256212" cy="1768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Product of maxterms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Maxterm expansion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Standard product of sums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Canonical product of sums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971550" y="2209800"/>
            <a:ext cx="7258050" cy="31400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  <a:buFontTx/>
              <a:buChar char="•"/>
            </a:pPr>
            <a:r>
              <a:rPr kumimoji="0" lang="en-US" altLang="ko-KR" dirty="0">
                <a:solidFill>
                  <a:srgbClr val="006600"/>
                </a:solidFill>
                <a:cs typeface="Arial" pitchFamily="34" charset="0"/>
              </a:rPr>
              <a:t> </a:t>
            </a:r>
            <a:r>
              <a:rPr kumimoji="0" lang="en-US" altLang="ko-KR" dirty="0">
                <a:cs typeface="Arial" pitchFamily="34" charset="0"/>
              </a:rPr>
              <a:t>Conversion of Verbal Description to Boolean Equations</a:t>
            </a:r>
          </a:p>
          <a:p>
            <a:pPr latinLnBrk="0">
              <a:spcBef>
                <a:spcPct val="50000"/>
              </a:spcBef>
              <a:buFontTx/>
              <a:buChar char="•"/>
            </a:pPr>
            <a:r>
              <a:rPr kumimoji="0" lang="en-US" altLang="ko-KR" dirty="0">
                <a:cs typeface="Arial" pitchFamily="34" charset="0"/>
              </a:rPr>
              <a:t> Combinational Logic Design Using a Truth Table</a:t>
            </a:r>
          </a:p>
          <a:p>
            <a:pPr latinLnBrk="0">
              <a:spcBef>
                <a:spcPct val="50000"/>
              </a:spcBef>
              <a:buFontTx/>
              <a:buChar char="•"/>
            </a:pPr>
            <a:r>
              <a:rPr kumimoji="0" lang="en-US" altLang="ko-KR" dirty="0">
                <a:cs typeface="Arial" pitchFamily="34" charset="0"/>
              </a:rPr>
              <a:t> </a:t>
            </a:r>
            <a:r>
              <a:rPr kumimoji="0" lang="en-US" altLang="ko-KR" dirty="0" err="1">
                <a:cs typeface="Arial" pitchFamily="34" charset="0"/>
              </a:rPr>
              <a:t>Minterm</a:t>
            </a:r>
            <a:r>
              <a:rPr kumimoji="0" lang="en-US" altLang="ko-KR" dirty="0">
                <a:cs typeface="Arial" pitchFamily="34" charset="0"/>
              </a:rPr>
              <a:t> and </a:t>
            </a:r>
            <a:r>
              <a:rPr kumimoji="0" lang="en-US" altLang="ko-KR" dirty="0" err="1">
                <a:cs typeface="Arial" pitchFamily="34" charset="0"/>
              </a:rPr>
              <a:t>Maxterm</a:t>
            </a:r>
            <a:r>
              <a:rPr kumimoji="0" lang="en-US" altLang="ko-KR" dirty="0">
                <a:cs typeface="Arial" pitchFamily="34" charset="0"/>
              </a:rPr>
              <a:t> Expansions</a:t>
            </a:r>
          </a:p>
          <a:p>
            <a:pPr latinLnBrk="0">
              <a:spcBef>
                <a:spcPct val="50000"/>
              </a:spcBef>
              <a:buFontTx/>
              <a:buChar char="•"/>
            </a:pPr>
            <a:r>
              <a:rPr kumimoji="0" lang="en-US" altLang="ko-KR" dirty="0">
                <a:cs typeface="Arial" pitchFamily="34" charset="0"/>
              </a:rPr>
              <a:t> General </a:t>
            </a:r>
            <a:r>
              <a:rPr kumimoji="0" lang="en-US" altLang="ko-KR" dirty="0" err="1">
                <a:cs typeface="Arial" pitchFamily="34" charset="0"/>
              </a:rPr>
              <a:t>Minterm</a:t>
            </a:r>
            <a:r>
              <a:rPr kumimoji="0" lang="en-US" altLang="ko-KR" dirty="0">
                <a:cs typeface="Arial" pitchFamily="34" charset="0"/>
              </a:rPr>
              <a:t> and </a:t>
            </a:r>
            <a:r>
              <a:rPr kumimoji="0" lang="en-US" altLang="ko-KR" dirty="0" err="1">
                <a:cs typeface="Arial" pitchFamily="34" charset="0"/>
              </a:rPr>
              <a:t>Maxterm</a:t>
            </a:r>
            <a:r>
              <a:rPr kumimoji="0" lang="en-US" altLang="ko-KR" dirty="0">
                <a:cs typeface="Arial" pitchFamily="34" charset="0"/>
              </a:rPr>
              <a:t> Expansions</a:t>
            </a:r>
          </a:p>
          <a:p>
            <a:pPr latinLnBrk="0">
              <a:spcBef>
                <a:spcPct val="50000"/>
              </a:spcBef>
              <a:buFontTx/>
              <a:buChar char="•"/>
            </a:pPr>
            <a:r>
              <a:rPr kumimoji="0" lang="en-US" altLang="ko-KR" dirty="0">
                <a:cs typeface="Arial" pitchFamily="34" charset="0"/>
              </a:rPr>
              <a:t> Incompletely Specified Functions (</a:t>
            </a:r>
            <a:r>
              <a:rPr kumimoji="0" lang="en-US" altLang="ko-KR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care</a:t>
            </a:r>
            <a:r>
              <a:rPr kumimoji="0"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ko-KR" dirty="0">
                <a:cs typeface="Arial" pitchFamily="34" charset="0"/>
              </a:rPr>
              <a:t>term)</a:t>
            </a:r>
          </a:p>
          <a:p>
            <a:pPr latinLnBrk="0">
              <a:spcBef>
                <a:spcPct val="50000"/>
              </a:spcBef>
              <a:buFontTx/>
              <a:buChar char="•"/>
            </a:pPr>
            <a:r>
              <a:rPr kumimoji="0" lang="en-US" altLang="ko-KR" dirty="0">
                <a:cs typeface="Arial" pitchFamily="34" charset="0"/>
              </a:rPr>
              <a:t> Examples of Truth Table Construction</a:t>
            </a:r>
          </a:p>
          <a:p>
            <a:pPr latinLnBrk="0">
              <a:spcBef>
                <a:spcPct val="50000"/>
              </a:spcBef>
              <a:buFontTx/>
              <a:buChar char="•"/>
            </a:pPr>
            <a:r>
              <a:rPr kumimoji="0" lang="en-US" altLang="ko-KR" dirty="0">
                <a:cs typeface="Arial" pitchFamily="34" charset="0"/>
              </a:rPr>
              <a:t> Design of Binary Adders(Full adder) and </a:t>
            </a:r>
            <a:r>
              <a:rPr kumimoji="0" lang="en-US" altLang="ko-KR" dirty="0" err="1">
                <a:cs typeface="Arial" pitchFamily="34" charset="0"/>
              </a:rPr>
              <a:t>Subtracters</a:t>
            </a:r>
            <a:endParaRPr kumimoji="0" lang="en-US" altLang="ko-KR" dirty="0">
              <a:cs typeface="Arial" pitchFamily="34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468313" y="404813"/>
            <a:ext cx="8229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</a:rPr>
              <a:t>Objective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54" name="Object 22"/>
          <p:cNvGraphicFramePr>
            <a:graphicFrameLocks noChangeAspect="1"/>
          </p:cNvGraphicFramePr>
          <p:nvPr/>
        </p:nvGraphicFramePr>
        <p:xfrm>
          <a:off x="1763713" y="3429000"/>
          <a:ext cx="38100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" name="Equation" r:id="rId3" imgW="1904760" imgH="253800" progId="Equation.3">
                  <p:embed/>
                </p:oleObj>
              </mc:Choice>
              <mc:Fallback>
                <p:oleObj name="Equation" r:id="rId3" imgW="1904760" imgH="2538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429000"/>
                        <a:ext cx="3810000" cy="5064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5" name="Object 23"/>
          <p:cNvGraphicFramePr>
            <a:graphicFrameLocks noChangeAspect="1"/>
          </p:cNvGraphicFramePr>
          <p:nvPr/>
        </p:nvGraphicFramePr>
        <p:xfrm>
          <a:off x="1619250" y="5589588"/>
          <a:ext cx="441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7" name="Equation" r:id="rId5" imgW="2450880" imgH="253800" progId="Equation.3">
                  <p:embed/>
                </p:oleObj>
              </mc:Choice>
              <mc:Fallback>
                <p:oleObj name="Equation" r:id="rId5" imgW="2450880" imgH="2538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589588"/>
                        <a:ext cx="4419600" cy="457200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4.3 Minterm and Maxterm Expansions</a:t>
            </a:r>
          </a:p>
        </p:txBody>
      </p:sp>
      <p:graphicFrame>
        <p:nvGraphicFramePr>
          <p:cNvPr id="18462" name="Object 30"/>
          <p:cNvGraphicFramePr>
            <a:graphicFrameLocks noChangeAspect="1"/>
          </p:cNvGraphicFramePr>
          <p:nvPr/>
        </p:nvGraphicFramePr>
        <p:xfrm>
          <a:off x="971550" y="2565400"/>
          <a:ext cx="5257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8" name="Equation" r:id="rId7" imgW="2209680" imgH="228600" progId="Equation.3">
                  <p:embed/>
                </p:oleObj>
              </mc:Choice>
              <mc:Fallback>
                <p:oleObj name="Equation" r:id="rId7" imgW="2209680" imgH="228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565400"/>
                        <a:ext cx="5257800" cy="469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65" name="Object 33"/>
          <p:cNvGraphicFramePr>
            <a:graphicFrameLocks noChangeAspect="1"/>
          </p:cNvGraphicFramePr>
          <p:nvPr/>
        </p:nvGraphicFramePr>
        <p:xfrm>
          <a:off x="2268538" y="4724400"/>
          <a:ext cx="289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" name="Equation" r:id="rId9" imgW="1409400" imgH="228600" progId="Equation.3">
                  <p:embed/>
                </p:oleObj>
              </mc:Choice>
              <mc:Fallback>
                <p:oleObj name="Equation" r:id="rId9" imgW="1409400" imgH="2286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724400"/>
                        <a:ext cx="2895600" cy="469900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539750" y="1844675"/>
            <a:ext cx="28797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Finding Complement</a:t>
            </a:r>
          </a:p>
        </p:txBody>
      </p:sp>
      <p:sp>
        <p:nvSpPr>
          <p:cNvPr id="18468" name="AutoShape 36"/>
          <p:cNvSpPr>
            <a:spLocks noChangeArrowheads="1"/>
          </p:cNvSpPr>
          <p:nvPr/>
        </p:nvSpPr>
        <p:spPr bwMode="auto">
          <a:xfrm>
            <a:off x="3276600" y="3068638"/>
            <a:ext cx="647700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8469" name="AutoShape 37"/>
          <p:cNvSpPr>
            <a:spLocks noChangeArrowheads="1"/>
          </p:cNvSpPr>
          <p:nvPr/>
        </p:nvSpPr>
        <p:spPr bwMode="auto">
          <a:xfrm>
            <a:off x="3348038" y="5229225"/>
            <a:ext cx="647700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1403350" y="3284538"/>
          <a:ext cx="57181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4" name="Equation" r:id="rId3" imgW="3035160" imgH="457200" progId="Equation.3">
                  <p:embed/>
                </p:oleObj>
              </mc:Choice>
              <mc:Fallback>
                <p:oleObj name="Equation" r:id="rId3" imgW="303516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284538"/>
                        <a:ext cx="5718175" cy="914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2124075" y="5445125"/>
          <a:ext cx="41671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5" name="Equation" r:id="rId5" imgW="2057400" imgH="457200" progId="Equation.3">
                  <p:embed/>
                </p:oleObj>
              </mc:Choice>
              <mc:Fallback>
                <p:oleObj name="Equation" r:id="rId5" imgW="20574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445125"/>
                        <a:ext cx="4167188" cy="920750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4.3 Minterm and Maxterm Expansions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468313" y="1773238"/>
            <a:ext cx="77755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i="1"/>
              <a:t>Minterm</a:t>
            </a:r>
            <a:r>
              <a:rPr lang="en-US" altLang="ko-KR"/>
              <a:t> and  </a:t>
            </a:r>
            <a:r>
              <a:rPr lang="en-US" altLang="ko-KR" i="1"/>
              <a:t>Maxterm</a:t>
            </a:r>
            <a:r>
              <a:rPr lang="en-US" altLang="ko-KR"/>
              <a:t> expansions are complement each other</a:t>
            </a:r>
          </a:p>
        </p:txBody>
      </p:sp>
      <p:graphicFrame>
        <p:nvGraphicFramePr>
          <p:cNvPr id="94221" name="Object 13"/>
          <p:cNvGraphicFramePr>
            <a:graphicFrameLocks noGrp="1" noChangeAspect="1"/>
          </p:cNvGraphicFramePr>
          <p:nvPr>
            <p:ph sz="half" idx="1"/>
          </p:nvPr>
        </p:nvGraphicFramePr>
        <p:xfrm>
          <a:off x="1979613" y="2439988"/>
          <a:ext cx="44640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6" name="Equation" r:id="rId7" imgW="2209680" imgH="228600" progId="Equation.3">
                  <p:embed/>
                </p:oleObj>
              </mc:Choice>
              <mc:Fallback>
                <p:oleObj name="Equation" r:id="rId7" imgW="220968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439988"/>
                        <a:ext cx="4464050" cy="4619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23" name="AutoShape 15"/>
          <p:cNvSpPr>
            <a:spLocks noChangeArrowheads="1"/>
          </p:cNvSpPr>
          <p:nvPr/>
        </p:nvSpPr>
        <p:spPr bwMode="auto">
          <a:xfrm>
            <a:off x="3924300" y="2924175"/>
            <a:ext cx="647700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graphicFrame>
        <p:nvGraphicFramePr>
          <p:cNvPr id="94224" name="Object 16"/>
          <p:cNvGraphicFramePr>
            <a:graphicFrameLocks noGrp="1" noChangeAspect="1"/>
          </p:cNvGraphicFramePr>
          <p:nvPr>
            <p:ph sz="half" idx="2"/>
          </p:nvPr>
        </p:nvGraphicFramePr>
        <p:xfrm>
          <a:off x="2916238" y="4581525"/>
          <a:ext cx="280828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7" name="Equation" r:id="rId9" imgW="1409400" imgH="228600" progId="Equation.3">
                  <p:embed/>
                </p:oleObj>
              </mc:Choice>
              <mc:Fallback>
                <p:oleObj name="Equation" r:id="rId9" imgW="14094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581525"/>
                        <a:ext cx="2808287" cy="455613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27" name="AutoShape 19"/>
          <p:cNvSpPr>
            <a:spLocks noChangeArrowheads="1"/>
          </p:cNvSpPr>
          <p:nvPr/>
        </p:nvSpPr>
        <p:spPr bwMode="auto">
          <a:xfrm>
            <a:off x="3924300" y="5084763"/>
            <a:ext cx="647700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4.3 Minterm and Maxterm Expansions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468313" y="1773238"/>
            <a:ext cx="403225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Introducing Missing Variables</a:t>
            </a: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900113" y="2429435"/>
            <a:ext cx="347345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/>
              <a:t>Find the </a:t>
            </a:r>
            <a:r>
              <a:rPr lang="en-US" altLang="ko-KR" b="1" i="1" dirty="0" err="1">
                <a:latin typeface="Times New Roman" pitchFamily="18" charset="0"/>
              </a:rPr>
              <a:t>minterm</a:t>
            </a:r>
            <a:r>
              <a:rPr lang="en-US" altLang="ko-KR" b="1" i="1" dirty="0">
                <a:latin typeface="Times New Roman" pitchFamily="18" charset="0"/>
              </a:rPr>
              <a:t> expansion</a:t>
            </a:r>
            <a:r>
              <a:rPr lang="en-US" altLang="ko-KR" dirty="0"/>
              <a:t> of</a:t>
            </a: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1042988" y="5373688"/>
            <a:ext cx="2346325" cy="39687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b="1" i="1">
                <a:latin typeface="Times New Roman" pitchFamily="18" charset="0"/>
              </a:rPr>
              <a:t>Maxterm expansion</a:t>
            </a:r>
            <a:r>
              <a:rPr lang="en-US" altLang="ko-KR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83968" y="2427817"/>
                <a:ext cx="3724738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altLang="ko-KR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altLang="ko-KR" b="0" i="1" smtClean="0">
                          <a:latin typeface="Cambria Math"/>
                        </a:rPr>
                        <m:t>+</m:t>
                      </m:r>
                      <m:r>
                        <a:rPr lang="en-US" altLang="ko-KR" b="0" i="1" smtClean="0">
                          <a:latin typeface="Cambria Math"/>
                        </a:rPr>
                        <m:t>𝑎𝑐𝑑</m:t>
                      </m:r>
                      <m:r>
                        <a:rPr lang="en-US" altLang="ko-KR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427817"/>
                <a:ext cx="3724738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99592" y="2924944"/>
                <a:ext cx="8081287" cy="214174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/>
                        </a:rPr>
                        <m:t>𝑓</m:t>
                      </m:r>
                      <m:r>
                        <a:rPr lang="en-US" altLang="ko-KR" sz="18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sz="1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ko-KR" sz="1800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/>
                        </a:rPr>
                        <m:t>+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𝑎𝑐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altLang="ko-KR" sz="1800" b="0" i="1" dirty="0" smtClean="0">
                  <a:latin typeface="Cambria Math"/>
                </a:endParaRPr>
              </a:p>
              <a:p>
                <a:r>
                  <a:rPr lang="en-US" altLang="ko-KR" sz="1800" b="0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ko-KR" sz="1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altLang="ko-KR" sz="1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1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ko-KR" sz="1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1800" b="0" i="1" smtClean="0">
                        <a:latin typeface="Cambria Math"/>
                      </a:rPr>
                      <m:t>𝑑</m:t>
                    </m:r>
                    <m:r>
                      <a:rPr lang="en-US" altLang="ko-KR" sz="1800" b="0" i="1" smtClean="0">
                        <a:latin typeface="Cambria Math"/>
                      </a:rPr>
                      <m:t>+</m:t>
                    </m:r>
                    <m:r>
                      <a:rPr lang="en-US" altLang="ko-KR" sz="1800" b="0" i="1" smtClean="0">
                        <a:latin typeface="Cambria Math"/>
                      </a:rPr>
                      <m:t>𝑎𝑐</m:t>
                    </m:r>
                    <m:sSup>
                      <m:s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altLang="ko-KR" sz="1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altLang="ko-KR" sz="1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/>
                        </a:rPr>
                        <m:t>   =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altLang="ko-KR" sz="18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ko-KR" sz="18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ko-KR" sz="1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altLang="ko-KR" sz="18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altLang="ko-KR" sz="18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ko-KR" sz="1800" b="0" i="1" smtClean="0">
                          <a:latin typeface="Cambria Math"/>
                        </a:rPr>
                        <m:t>+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𝑎𝑐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altLang="ko-KR" sz="18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ko-KR" sz="1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/>
                        </a:rPr>
                        <m:t>   =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/>
                        </a:rPr>
                        <m:t>𝑐𝑑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/>
                        </a:rPr>
                        <m:t>𝑑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/>
                        </a:rPr>
                        <m:t>𝑏𝑐𝑑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/>
                        </a:rPr>
                        <m:t>𝑏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/>
                        </a:rPr>
                        <m:t>𝑑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/>
                        </a:rPr>
                        <m:t>𝑐𝑑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/>
                        </a:rPr>
                        <m:t>𝑑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+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𝑎𝑏𝑐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/>
                        </a:rPr>
                        <m:t>+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altLang="ko-KR" sz="1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/>
                        </a:rPr>
                        <m:t>   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ko-KR" sz="1800" b="0" i="1" smtClean="0">
                              <a:latin typeface="Cambria Math"/>
                            </a:rPr>
                            <m:t>(3, 2, 1, 0, 7, 5, 3, 1, 14, 10)</m:t>
                          </m:r>
                        </m:e>
                      </m:nary>
                      <m:r>
                        <a:rPr lang="en-US" altLang="ko-KR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ko-KR" sz="1800" b="0" i="1" smtClean="0">
                              <a:latin typeface="Cambria Math"/>
                            </a:rPr>
                            <m:t>(0, 1, 2, 3, 5, 7, 10, 14)</m:t>
                          </m:r>
                        </m:e>
                      </m:nary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924944"/>
                <a:ext cx="8081287" cy="2141740"/>
              </a:xfrm>
              <a:prstGeom prst="rect">
                <a:avLst/>
              </a:prstGeom>
              <a:blipFill rotWithShape="1">
                <a:blip r:embed="rId3"/>
                <a:stretch>
                  <a:fillRect l="-2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05297" y="5157192"/>
                <a:ext cx="3985899" cy="837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𝑓</m:t>
                      </m:r>
                      <m:r>
                        <a:rPr lang="en-US" altLang="ko-KR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(4, 6, 8, 9, 11, 12, 13, 15)</m:t>
                          </m:r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297" y="5157192"/>
                <a:ext cx="3985899" cy="837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993775"/>
          </a:xfrm>
        </p:spPr>
        <p:txBody>
          <a:bodyPr/>
          <a:lstStyle/>
          <a:p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4.4 General Minterm and Maxterm Expansions</a:t>
            </a:r>
          </a:p>
        </p:txBody>
      </p:sp>
      <p:pic>
        <p:nvPicPr>
          <p:cNvPr id="23604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44675"/>
            <a:ext cx="3068638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16" name="Text Box 64"/>
          <p:cNvSpPr txBox="1">
            <a:spLocks noChangeArrowheads="1"/>
          </p:cNvSpPr>
          <p:nvPr/>
        </p:nvSpPr>
        <p:spPr bwMode="auto">
          <a:xfrm>
            <a:off x="5148263" y="5516563"/>
            <a:ext cx="3816350" cy="779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800"/>
              <a:t>General truth table for 3 variables</a:t>
            </a:r>
          </a:p>
          <a:p>
            <a:pPr algn="ctr">
              <a:spcBef>
                <a:spcPct val="50000"/>
              </a:spcBef>
            </a:pPr>
            <a:r>
              <a:rPr lang="en-US" altLang="ko-KR" sz="1800" i="1">
                <a:latin typeface="Times New Roman" pitchFamily="18" charset="0"/>
              </a:rPr>
              <a:t>a</a:t>
            </a:r>
            <a:r>
              <a:rPr lang="en-US" altLang="ko-KR" sz="1800" i="1" baseline="-25000">
                <a:latin typeface="Times New Roman" pitchFamily="18" charset="0"/>
              </a:rPr>
              <a:t>i</a:t>
            </a:r>
            <a:r>
              <a:rPr lang="en-US" altLang="ko-KR" sz="1800"/>
              <a:t> is either ‘0’ or ‘1’</a:t>
            </a:r>
          </a:p>
        </p:txBody>
      </p:sp>
      <p:sp>
        <p:nvSpPr>
          <p:cNvPr id="23617" name="Text Box 65"/>
          <p:cNvSpPr txBox="1">
            <a:spLocks noChangeArrowheads="1"/>
          </p:cNvSpPr>
          <p:nvPr/>
        </p:nvSpPr>
        <p:spPr bwMode="auto">
          <a:xfrm>
            <a:off x="539750" y="1916113"/>
            <a:ext cx="467995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Minterm expansion for general function</a:t>
            </a:r>
          </a:p>
        </p:txBody>
      </p:sp>
      <p:grpSp>
        <p:nvGrpSpPr>
          <p:cNvPr id="23625" name="Group 73"/>
          <p:cNvGrpSpPr>
            <a:grpSpLocks/>
          </p:cNvGrpSpPr>
          <p:nvPr/>
        </p:nvGrpSpPr>
        <p:grpSpPr bwMode="auto">
          <a:xfrm>
            <a:off x="971550" y="2852738"/>
            <a:ext cx="4191000" cy="1574800"/>
            <a:chOff x="612" y="1797"/>
            <a:chExt cx="2640" cy="992"/>
          </a:xfrm>
        </p:grpSpPr>
        <p:graphicFrame>
          <p:nvGraphicFramePr>
            <p:cNvPr id="23610" name="Object 58"/>
            <p:cNvGraphicFramePr>
              <a:graphicFrameLocks noChangeAspect="1"/>
            </p:cNvGraphicFramePr>
            <p:nvPr/>
          </p:nvGraphicFramePr>
          <p:xfrm>
            <a:off x="612" y="1797"/>
            <a:ext cx="2640" cy="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45" name="Equation" r:id="rId4" imgW="2717640" imgH="431640" progId="Equation.3">
                    <p:embed/>
                  </p:oleObj>
                </mc:Choice>
                <mc:Fallback>
                  <p:oleObj name="Equation" r:id="rId4" imgW="2717640" imgH="431640" progId="Equation.3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1797"/>
                          <a:ext cx="2640" cy="467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620" name="Text Box 68"/>
            <p:cNvSpPr txBox="1">
              <a:spLocks noChangeArrowheads="1"/>
            </p:cNvSpPr>
            <p:nvPr/>
          </p:nvSpPr>
          <p:spPr bwMode="auto">
            <a:xfrm>
              <a:off x="612" y="2251"/>
              <a:ext cx="2631" cy="538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i="1">
                  <a:latin typeface="Times New Roman" pitchFamily="18" charset="0"/>
                </a:rPr>
                <a:t>a</a:t>
              </a:r>
              <a:r>
                <a:rPr lang="en-US" altLang="ko-KR" i="1" baseline="-25000">
                  <a:latin typeface="Times New Roman" pitchFamily="18" charset="0"/>
                </a:rPr>
                <a:t>i </a:t>
              </a:r>
              <a:r>
                <a:rPr lang="en-US" altLang="ko-KR">
                  <a:latin typeface="Times New Roman" pitchFamily="18" charset="0"/>
                </a:rPr>
                <a:t>=1</a:t>
              </a:r>
              <a:r>
                <a:rPr lang="en-US" altLang="ko-KR"/>
                <a:t>, minterm </a:t>
              </a:r>
              <a:r>
                <a:rPr lang="en-US" altLang="ko-KR" i="1">
                  <a:latin typeface="Times New Roman" pitchFamily="18" charset="0"/>
                </a:rPr>
                <a:t>m</a:t>
              </a:r>
              <a:r>
                <a:rPr lang="en-US" altLang="ko-KR" i="1" baseline="-25000">
                  <a:latin typeface="Times New Roman" pitchFamily="18" charset="0"/>
                </a:rPr>
                <a:t>i</a:t>
              </a:r>
              <a:r>
                <a:rPr lang="en-US" altLang="ko-KR" i="1" baseline="-25000"/>
                <a:t>  </a:t>
              </a:r>
              <a:r>
                <a:rPr lang="en-US" altLang="ko-KR"/>
                <a:t>is present</a:t>
              </a:r>
            </a:p>
            <a:p>
              <a:pPr>
                <a:spcBef>
                  <a:spcPct val="50000"/>
                </a:spcBef>
              </a:pPr>
              <a:r>
                <a:rPr lang="en-US" altLang="ko-KR" i="1">
                  <a:latin typeface="Times New Roman" pitchFamily="18" charset="0"/>
                </a:rPr>
                <a:t>a</a:t>
              </a:r>
              <a:r>
                <a:rPr lang="en-US" altLang="ko-KR" i="1" baseline="-25000">
                  <a:latin typeface="Times New Roman" pitchFamily="18" charset="0"/>
                </a:rPr>
                <a:t>i </a:t>
              </a:r>
              <a:r>
                <a:rPr lang="en-US" altLang="ko-KR">
                  <a:latin typeface="Times New Roman" pitchFamily="18" charset="0"/>
                </a:rPr>
                <a:t>=0</a:t>
              </a:r>
              <a:r>
                <a:rPr lang="en-US" altLang="ko-KR"/>
                <a:t>, minterm </a:t>
              </a:r>
              <a:r>
                <a:rPr lang="en-US" altLang="ko-KR" i="1">
                  <a:latin typeface="Times New Roman" pitchFamily="18" charset="0"/>
                </a:rPr>
                <a:t>m</a:t>
              </a:r>
              <a:r>
                <a:rPr lang="en-US" altLang="ko-KR" i="1" baseline="-25000">
                  <a:latin typeface="Times New Roman" pitchFamily="18" charset="0"/>
                </a:rPr>
                <a:t>i</a:t>
              </a:r>
              <a:r>
                <a:rPr lang="en-US" altLang="ko-KR" i="1" baseline="-25000"/>
                <a:t>  </a:t>
              </a:r>
              <a:r>
                <a:rPr lang="en-US" altLang="ko-KR"/>
                <a:t>is not present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993775"/>
          </a:xfrm>
        </p:spPr>
        <p:txBody>
          <a:bodyPr/>
          <a:lstStyle/>
          <a:p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4.4 General Minterm and Maxterm Expansions</a:t>
            </a: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1844675"/>
            <a:ext cx="2817813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5148263" y="5516563"/>
            <a:ext cx="3816350" cy="779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800"/>
              <a:t>General truth table for 3 variables</a:t>
            </a:r>
          </a:p>
          <a:p>
            <a:pPr algn="ctr">
              <a:spcBef>
                <a:spcPct val="50000"/>
              </a:spcBef>
            </a:pPr>
            <a:r>
              <a:rPr lang="en-US" altLang="ko-KR" sz="1800" i="1">
                <a:latin typeface="Times New Roman" pitchFamily="18" charset="0"/>
              </a:rPr>
              <a:t>a</a:t>
            </a:r>
            <a:r>
              <a:rPr lang="en-US" altLang="ko-KR" sz="1800" i="1" baseline="-25000">
                <a:latin typeface="Times New Roman" pitchFamily="18" charset="0"/>
              </a:rPr>
              <a:t>i</a:t>
            </a:r>
            <a:r>
              <a:rPr lang="en-US" altLang="ko-KR" sz="1800"/>
              <a:t> is either ‘0’ or ‘1’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539750" y="1916113"/>
            <a:ext cx="467995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Maxterm expansion for general function</a:t>
            </a:r>
          </a:p>
        </p:txBody>
      </p:sp>
      <p:grpSp>
        <p:nvGrpSpPr>
          <p:cNvPr id="99341" name="Group 13"/>
          <p:cNvGrpSpPr>
            <a:grpSpLocks/>
          </p:cNvGrpSpPr>
          <p:nvPr/>
        </p:nvGrpSpPr>
        <p:grpSpPr bwMode="auto">
          <a:xfrm>
            <a:off x="539750" y="2832100"/>
            <a:ext cx="5040313" cy="1522413"/>
            <a:chOff x="340" y="1784"/>
            <a:chExt cx="3175" cy="959"/>
          </a:xfrm>
        </p:grpSpPr>
        <p:graphicFrame>
          <p:nvGraphicFramePr>
            <p:cNvPr id="99338" name="Object 10"/>
            <p:cNvGraphicFramePr>
              <a:graphicFrameLocks noChangeAspect="1"/>
            </p:cNvGraphicFramePr>
            <p:nvPr/>
          </p:nvGraphicFramePr>
          <p:xfrm>
            <a:off x="340" y="1784"/>
            <a:ext cx="3175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61" name="Equation" r:id="rId4" imgW="3657600" imgH="431640" progId="Equation.3">
                    <p:embed/>
                  </p:oleObj>
                </mc:Choice>
                <mc:Fallback>
                  <p:oleObj name="Equation" r:id="rId4" imgW="3657600" imgH="4316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1784"/>
                          <a:ext cx="3175" cy="419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340" name="Text Box 12"/>
            <p:cNvSpPr txBox="1">
              <a:spLocks noChangeArrowheads="1"/>
            </p:cNvSpPr>
            <p:nvPr/>
          </p:nvSpPr>
          <p:spPr bwMode="auto">
            <a:xfrm>
              <a:off x="340" y="2205"/>
              <a:ext cx="3175" cy="538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i="1">
                  <a:latin typeface="Times New Roman" pitchFamily="18" charset="0"/>
                </a:rPr>
                <a:t>a</a:t>
              </a:r>
              <a:r>
                <a:rPr lang="en-US" altLang="ko-KR" i="1" baseline="-25000">
                  <a:latin typeface="Times New Roman" pitchFamily="18" charset="0"/>
                </a:rPr>
                <a:t>i </a:t>
              </a:r>
              <a:r>
                <a:rPr lang="en-US" altLang="ko-KR">
                  <a:latin typeface="Times New Roman" pitchFamily="18" charset="0"/>
                </a:rPr>
                <a:t>=1, </a:t>
              </a:r>
              <a:r>
                <a:rPr lang="en-US" altLang="ko-KR" i="1">
                  <a:latin typeface="Times New Roman" pitchFamily="18" charset="0"/>
                </a:rPr>
                <a:t>a</a:t>
              </a:r>
              <a:r>
                <a:rPr lang="en-US" altLang="ko-KR" i="1" baseline="-25000">
                  <a:latin typeface="Times New Roman" pitchFamily="18" charset="0"/>
                </a:rPr>
                <a:t>i  </a:t>
              </a:r>
              <a:r>
                <a:rPr lang="en-US" altLang="ko-KR">
                  <a:latin typeface="Times New Roman" pitchFamily="18" charset="0"/>
                </a:rPr>
                <a:t>+ </a:t>
              </a:r>
              <a:r>
                <a:rPr lang="en-US" altLang="ko-KR" i="1">
                  <a:latin typeface="Times New Roman" pitchFamily="18" charset="0"/>
                </a:rPr>
                <a:t>M</a:t>
              </a:r>
              <a:r>
                <a:rPr lang="en-US" altLang="ko-KR" i="1" baseline="-25000">
                  <a:latin typeface="Times New Roman" pitchFamily="18" charset="0"/>
                </a:rPr>
                <a:t>i</a:t>
              </a:r>
              <a:r>
                <a:rPr lang="en-US" altLang="ko-KR" baseline="-25000">
                  <a:latin typeface="Times New Roman" pitchFamily="18" charset="0"/>
                </a:rPr>
                <a:t> </a:t>
              </a:r>
              <a:r>
                <a:rPr lang="en-US" altLang="ko-KR">
                  <a:latin typeface="Times New Roman" pitchFamily="18" charset="0"/>
                </a:rPr>
                <a:t>=1</a:t>
              </a:r>
              <a:r>
                <a:rPr lang="en-US" altLang="ko-KR"/>
                <a:t> , Maxterm </a:t>
              </a:r>
              <a:r>
                <a:rPr lang="en-US" altLang="ko-KR" i="1">
                  <a:latin typeface="Times New Roman" pitchFamily="18" charset="0"/>
                </a:rPr>
                <a:t>M</a:t>
              </a:r>
              <a:r>
                <a:rPr lang="en-US" altLang="ko-KR" i="1" baseline="-25000">
                  <a:latin typeface="Times New Roman" pitchFamily="18" charset="0"/>
                </a:rPr>
                <a:t>i</a:t>
              </a:r>
              <a:r>
                <a:rPr lang="en-US" altLang="ko-KR" baseline="-25000"/>
                <a:t>  </a:t>
              </a:r>
              <a:r>
                <a:rPr lang="en-US" altLang="ko-KR"/>
                <a:t>is not present</a:t>
              </a:r>
            </a:p>
            <a:p>
              <a:pPr>
                <a:spcBef>
                  <a:spcPct val="50000"/>
                </a:spcBef>
              </a:pPr>
              <a:r>
                <a:rPr lang="en-US" altLang="ko-KR" i="1">
                  <a:latin typeface="Times New Roman" pitchFamily="18" charset="0"/>
                </a:rPr>
                <a:t>a</a:t>
              </a:r>
              <a:r>
                <a:rPr lang="en-US" altLang="ko-KR" i="1" baseline="-25000">
                  <a:latin typeface="Times New Roman" pitchFamily="18" charset="0"/>
                </a:rPr>
                <a:t>i </a:t>
              </a:r>
              <a:r>
                <a:rPr lang="en-US" altLang="ko-KR">
                  <a:latin typeface="Times New Roman" pitchFamily="18" charset="0"/>
                </a:rPr>
                <a:t>=0</a:t>
              </a:r>
              <a:r>
                <a:rPr lang="en-US" altLang="ko-KR"/>
                <a:t>, Maxterm is present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1026"/>
          <p:cNvGraphicFramePr>
            <a:graphicFrameLocks noChangeAspect="1"/>
          </p:cNvGraphicFramePr>
          <p:nvPr/>
        </p:nvGraphicFramePr>
        <p:xfrm>
          <a:off x="1403350" y="4005263"/>
          <a:ext cx="58674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4" name="Equation" r:id="rId3" imgW="2552400" imgH="431640" progId="Equation.3">
                  <p:embed/>
                </p:oleObj>
              </mc:Choice>
              <mc:Fallback>
                <p:oleObj name="Equation" r:id="rId3" imgW="2552400" imgH="43164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005263"/>
                        <a:ext cx="5867400" cy="749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6" name="Text Box 1030"/>
          <p:cNvSpPr txBox="1">
            <a:spLocks noChangeArrowheads="1"/>
          </p:cNvSpPr>
          <p:nvPr/>
        </p:nvSpPr>
        <p:spPr bwMode="auto">
          <a:xfrm>
            <a:off x="1042988" y="5445125"/>
            <a:ext cx="6553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ym typeface="Wingdings" pitchFamily="2" charset="2"/>
              </a:rPr>
              <a:t>All minterms which are not present in </a:t>
            </a:r>
            <a:r>
              <a:rPr lang="en-US" altLang="ko-KR" i="1">
                <a:latin typeface="Times New Roman" pitchFamily="18" charset="0"/>
                <a:sym typeface="Wingdings" pitchFamily="2" charset="2"/>
              </a:rPr>
              <a:t>F</a:t>
            </a:r>
            <a:r>
              <a:rPr lang="en-US" altLang="ko-KR">
                <a:sym typeface="Wingdings" pitchFamily="2" charset="2"/>
              </a:rPr>
              <a:t> are present in </a:t>
            </a:r>
            <a:r>
              <a:rPr lang="en-US" altLang="ko-KR" i="1">
                <a:latin typeface="Times New Roman" pitchFamily="18" charset="0"/>
                <a:sym typeface="Wingdings" pitchFamily="2" charset="2"/>
              </a:rPr>
              <a:t>F’</a:t>
            </a:r>
            <a:r>
              <a:rPr lang="en-US" altLang="ko-KR" i="1">
                <a:sym typeface="Wingdings" pitchFamily="2" charset="2"/>
              </a:rPr>
              <a:t> </a:t>
            </a:r>
            <a:endParaRPr lang="en-US" altLang="ko-KR" i="1"/>
          </a:p>
        </p:txBody>
      </p:sp>
      <p:sp>
        <p:nvSpPr>
          <p:cNvPr id="76808" name="Rectangle 1032"/>
          <p:cNvSpPr>
            <a:spLocks noChangeArrowheads="1"/>
          </p:cNvSpPr>
          <p:nvPr/>
        </p:nvSpPr>
        <p:spPr bwMode="auto">
          <a:xfrm>
            <a:off x="0" y="476250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4.4 General Minterm and Maxterm Expansions</a:t>
            </a:r>
          </a:p>
        </p:txBody>
      </p:sp>
      <p:graphicFrame>
        <p:nvGraphicFramePr>
          <p:cNvPr id="76810" name="Object 1034"/>
          <p:cNvGraphicFramePr>
            <a:graphicFrameLocks noChangeAspect="1"/>
          </p:cNvGraphicFramePr>
          <p:nvPr/>
        </p:nvGraphicFramePr>
        <p:xfrm>
          <a:off x="2992438" y="2492375"/>
          <a:ext cx="2652712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5" name="Equation" r:id="rId5" imgW="1663560" imgH="431640" progId="Equation.3">
                  <p:embed/>
                </p:oleObj>
              </mc:Choice>
              <mc:Fallback>
                <p:oleObj name="Equation" r:id="rId5" imgW="1663560" imgH="431640" progId="Equation.3">
                  <p:embed/>
                  <p:pic>
                    <p:nvPicPr>
                      <p:cNvPr id="0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2492375"/>
                        <a:ext cx="2652712" cy="7699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2" name="Text Box 1036"/>
          <p:cNvSpPr txBox="1">
            <a:spLocks noChangeArrowheads="1"/>
          </p:cNvSpPr>
          <p:nvPr/>
        </p:nvSpPr>
        <p:spPr bwMode="auto">
          <a:xfrm>
            <a:off x="539750" y="1916113"/>
            <a:ext cx="26638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Finding Complement</a:t>
            </a:r>
          </a:p>
        </p:txBody>
      </p:sp>
      <p:sp>
        <p:nvSpPr>
          <p:cNvPr id="76813" name="AutoShape 1037"/>
          <p:cNvSpPr>
            <a:spLocks noChangeArrowheads="1"/>
          </p:cNvSpPr>
          <p:nvPr/>
        </p:nvSpPr>
        <p:spPr bwMode="auto">
          <a:xfrm>
            <a:off x="3924300" y="3284538"/>
            <a:ext cx="719138" cy="720725"/>
          </a:xfrm>
          <a:prstGeom prst="downArrow">
            <a:avLst>
              <a:gd name="adj1" fmla="val 50000"/>
              <a:gd name="adj2" fmla="val 25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76814" name="Rectangle 1038"/>
          <p:cNvSpPr>
            <a:spLocks noChangeArrowheads="1"/>
          </p:cNvSpPr>
          <p:nvPr/>
        </p:nvSpPr>
        <p:spPr bwMode="auto">
          <a:xfrm>
            <a:off x="3444875" y="2492375"/>
            <a:ext cx="719138" cy="792163"/>
          </a:xfrm>
          <a:prstGeom prst="rect">
            <a:avLst/>
          </a:prstGeom>
          <a:solidFill>
            <a:srgbClr val="00FF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6815" name="Rectangle 1039"/>
          <p:cNvSpPr>
            <a:spLocks noChangeArrowheads="1"/>
          </p:cNvSpPr>
          <p:nvPr/>
        </p:nvSpPr>
        <p:spPr bwMode="auto">
          <a:xfrm>
            <a:off x="6011863" y="4005263"/>
            <a:ext cx="1255712" cy="719137"/>
          </a:xfrm>
          <a:prstGeom prst="rect">
            <a:avLst/>
          </a:prstGeom>
          <a:solidFill>
            <a:srgbClr val="00FF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1476375" y="4076700"/>
          <a:ext cx="60960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5" name="Equation" r:id="rId3" imgW="2666880" imgH="431640" progId="Equation.3">
                  <p:embed/>
                </p:oleObj>
              </mc:Choice>
              <mc:Fallback>
                <p:oleObj name="Equation" r:id="rId3" imgW="266688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076700"/>
                        <a:ext cx="6096000" cy="8191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476250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4.4 General Minterm and Maxterm Expansions</a:t>
            </a:r>
          </a:p>
        </p:txBody>
      </p:sp>
      <p:graphicFrame>
        <p:nvGraphicFramePr>
          <p:cNvPr id="100361" name="Object 9"/>
          <p:cNvGraphicFramePr>
            <a:graphicFrameLocks noChangeAspect="1"/>
          </p:cNvGraphicFramePr>
          <p:nvPr/>
        </p:nvGraphicFramePr>
        <p:xfrm>
          <a:off x="2992438" y="2492375"/>
          <a:ext cx="2652712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6" name="Equation" r:id="rId5" imgW="1663560" imgH="431640" progId="Equation.3">
                  <p:embed/>
                </p:oleObj>
              </mc:Choice>
              <mc:Fallback>
                <p:oleObj name="Equation" r:id="rId5" imgW="166356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2492375"/>
                        <a:ext cx="2652712" cy="7699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539750" y="1916113"/>
            <a:ext cx="26638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Finding Complement</a:t>
            </a:r>
          </a:p>
        </p:txBody>
      </p:sp>
      <p:sp>
        <p:nvSpPr>
          <p:cNvPr id="100363" name="AutoShape 11"/>
          <p:cNvSpPr>
            <a:spLocks noChangeArrowheads="1"/>
          </p:cNvSpPr>
          <p:nvPr/>
        </p:nvSpPr>
        <p:spPr bwMode="auto">
          <a:xfrm>
            <a:off x="3924300" y="3284538"/>
            <a:ext cx="719138" cy="720725"/>
          </a:xfrm>
          <a:prstGeom prst="downArrow">
            <a:avLst>
              <a:gd name="adj1" fmla="val 50000"/>
              <a:gd name="adj2" fmla="val 25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4356100" y="2492375"/>
            <a:ext cx="1295400" cy="792163"/>
          </a:xfrm>
          <a:prstGeom prst="rect">
            <a:avLst/>
          </a:prstGeom>
          <a:solidFill>
            <a:srgbClr val="00FF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5724525" y="4076700"/>
            <a:ext cx="1871663" cy="865188"/>
          </a:xfrm>
          <a:prstGeom prst="rect">
            <a:avLst/>
          </a:prstGeom>
          <a:solidFill>
            <a:srgbClr val="00FF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1258888" y="5373688"/>
            <a:ext cx="67691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ym typeface="Wingdings" pitchFamily="2" charset="2"/>
              </a:rPr>
              <a:t>All maxterms which are not present in </a:t>
            </a:r>
            <a:r>
              <a:rPr lang="en-US" altLang="ko-KR" i="1">
                <a:latin typeface="Times New Roman" pitchFamily="18" charset="0"/>
                <a:sym typeface="Wingdings" pitchFamily="2" charset="2"/>
              </a:rPr>
              <a:t>F</a:t>
            </a:r>
            <a:r>
              <a:rPr lang="en-US" altLang="ko-KR">
                <a:sym typeface="Wingdings" pitchFamily="2" charset="2"/>
              </a:rPr>
              <a:t> are present in </a:t>
            </a:r>
            <a:r>
              <a:rPr lang="en-US" altLang="ko-KR" i="1">
                <a:latin typeface="Times New Roman" pitchFamily="18" charset="0"/>
                <a:sym typeface="Wingdings" pitchFamily="2" charset="2"/>
              </a:rPr>
              <a:t>F’</a:t>
            </a:r>
            <a:r>
              <a:rPr lang="en-US" altLang="ko-KR" i="1">
                <a:sym typeface="Wingdings" pitchFamily="2" charset="2"/>
              </a:rPr>
              <a:t> </a:t>
            </a:r>
            <a:endParaRPr lang="en-US" altLang="ko-KR" i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1835150" y="2708275"/>
          <a:ext cx="496887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7" name="Equation" r:id="rId3" imgW="1676160" imgH="457200" progId="Equation.3">
                  <p:embed/>
                </p:oleObj>
              </mc:Choice>
              <mc:Fallback>
                <p:oleObj name="Equation" r:id="rId3" imgW="167616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708275"/>
                        <a:ext cx="4968875" cy="10207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1908175" y="4652963"/>
          <a:ext cx="489585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8" name="Equation" r:id="rId5" imgW="1739880" imgH="457200" progId="Equation.3">
                  <p:embed/>
                </p:oleObj>
              </mc:Choice>
              <mc:Fallback>
                <p:oleObj name="Equation" r:id="rId5" imgW="17398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652963"/>
                        <a:ext cx="4895850" cy="1011237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476250"/>
            <a:ext cx="9144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4.4 General Minterm and Maxterm Expansions</a:t>
            </a: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539750" y="1916113"/>
            <a:ext cx="489585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Generalizing Equations for </a:t>
            </a:r>
            <a:r>
              <a:rPr lang="en-US" altLang="ko-KR" b="1" i="1">
                <a:solidFill>
                  <a:srgbClr val="3333FF"/>
                </a:solidFill>
                <a:latin typeface="Times New Roman" pitchFamily="18" charset="0"/>
              </a:rPr>
              <a:t>n</a:t>
            </a:r>
            <a:r>
              <a:rPr lang="en-US" altLang="ko-KR"/>
              <a:t> Variables</a:t>
            </a:r>
          </a:p>
        </p:txBody>
      </p:sp>
      <p:sp>
        <p:nvSpPr>
          <p:cNvPr id="101388" name="AutoShape 12"/>
          <p:cNvSpPr>
            <a:spLocks noChangeArrowheads="1"/>
          </p:cNvSpPr>
          <p:nvPr/>
        </p:nvSpPr>
        <p:spPr bwMode="auto">
          <a:xfrm>
            <a:off x="3924300" y="3860800"/>
            <a:ext cx="719138" cy="720725"/>
          </a:xfrm>
          <a:prstGeom prst="downArrow">
            <a:avLst>
              <a:gd name="adj1" fmla="val 50000"/>
              <a:gd name="adj2" fmla="val 25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9" name="Rectangle 35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993775"/>
          </a:xfrm>
          <a:noFill/>
          <a:ln/>
        </p:spPr>
        <p:txBody>
          <a:bodyPr/>
          <a:lstStyle/>
          <a:p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4.4 General Minterm and Maxterm Expansions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755650" y="2276475"/>
            <a:ext cx="4321175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If </a:t>
            </a:r>
            <a:r>
              <a:rPr lang="en-US" altLang="ko-KR" i="1">
                <a:latin typeface="Times New Roman" pitchFamily="18" charset="0"/>
              </a:rPr>
              <a:t>i</a:t>
            </a:r>
            <a:r>
              <a:rPr lang="en-US" altLang="ko-KR"/>
              <a:t> and </a:t>
            </a:r>
            <a:r>
              <a:rPr lang="en-US" altLang="ko-KR" i="1">
                <a:latin typeface="Times New Roman" pitchFamily="18" charset="0"/>
              </a:rPr>
              <a:t>j</a:t>
            </a:r>
            <a:r>
              <a:rPr lang="en-US" altLang="ko-KR"/>
              <a:t> are different,  </a:t>
            </a:r>
            <a:r>
              <a:rPr lang="en-US" altLang="ko-KR" i="1">
                <a:latin typeface="Times New Roman" pitchFamily="18" charset="0"/>
              </a:rPr>
              <a:t>m</a:t>
            </a:r>
            <a:r>
              <a:rPr lang="en-US" altLang="ko-KR" i="1" baseline="-25000">
                <a:latin typeface="Times New Roman" pitchFamily="18" charset="0"/>
              </a:rPr>
              <a:t>i </a:t>
            </a:r>
            <a:r>
              <a:rPr lang="en-US" altLang="ko-KR" i="1">
                <a:latin typeface="Times New Roman" pitchFamily="18" charset="0"/>
              </a:rPr>
              <a:t>m</a:t>
            </a:r>
            <a:r>
              <a:rPr lang="en-US" altLang="ko-KR" i="1" baseline="-25000">
                <a:latin typeface="Times New Roman" pitchFamily="18" charset="0"/>
              </a:rPr>
              <a:t>j</a:t>
            </a:r>
            <a:r>
              <a:rPr lang="en-US" altLang="ko-KR" baseline="-25000"/>
              <a:t>  </a:t>
            </a:r>
            <a:r>
              <a:rPr lang="en-US" altLang="ko-KR">
                <a:latin typeface="Times New Roman" pitchFamily="18" charset="0"/>
              </a:rPr>
              <a:t>= 0</a:t>
            </a:r>
            <a:r>
              <a:rPr lang="en-US" altLang="ko-KR"/>
              <a:t> </a:t>
            </a: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468313" y="1773238"/>
            <a:ext cx="345598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Product of Boolean functions</a:t>
            </a:r>
          </a:p>
        </p:txBody>
      </p:sp>
      <p:graphicFrame>
        <p:nvGraphicFramePr>
          <p:cNvPr id="26664" name="Object 40"/>
          <p:cNvGraphicFramePr>
            <a:graphicFrameLocks noGrp="1" noChangeAspect="1"/>
          </p:cNvGraphicFramePr>
          <p:nvPr>
            <p:ph idx="1"/>
          </p:nvPr>
        </p:nvGraphicFramePr>
        <p:xfrm>
          <a:off x="1042988" y="2781300"/>
          <a:ext cx="45370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9" name="Equation" r:id="rId3" imgW="2336760" imgH="431640" progId="Equation.3">
                  <p:embed/>
                </p:oleObj>
              </mc:Choice>
              <mc:Fallback>
                <p:oleObj name="Equation" r:id="rId3" imgW="2336760" imgH="43164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781300"/>
                        <a:ext cx="4537075" cy="836613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67" name="Group 43"/>
          <p:cNvGrpSpPr>
            <a:grpSpLocks/>
          </p:cNvGrpSpPr>
          <p:nvPr/>
        </p:nvGrpSpPr>
        <p:grpSpPr bwMode="auto">
          <a:xfrm>
            <a:off x="827088" y="3933825"/>
            <a:ext cx="7489825" cy="1800225"/>
            <a:chOff x="521" y="2614"/>
            <a:chExt cx="4718" cy="1134"/>
          </a:xfrm>
        </p:grpSpPr>
        <p:graphicFrame>
          <p:nvGraphicFramePr>
            <p:cNvPr id="26655" name="Object 31"/>
            <p:cNvGraphicFramePr>
              <a:graphicFrameLocks noChangeAspect="1"/>
            </p:cNvGraphicFramePr>
            <p:nvPr/>
          </p:nvGraphicFramePr>
          <p:xfrm>
            <a:off x="521" y="2614"/>
            <a:ext cx="4704" cy="11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10" name="Equation" r:id="rId5" imgW="3377880" imgH="965160" progId="Equation.3">
                    <p:embed/>
                  </p:oleObj>
                </mc:Choice>
                <mc:Fallback>
                  <p:oleObj name="Equation" r:id="rId5" imgW="3377880" imgH="965160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2614"/>
                          <a:ext cx="4704" cy="1118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alpha val="67000"/>
                          </a:scheme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66" name="Rectangle 42"/>
            <p:cNvSpPr>
              <a:spLocks noChangeArrowheads="1"/>
            </p:cNvSpPr>
            <p:nvPr/>
          </p:nvSpPr>
          <p:spPr bwMode="auto">
            <a:xfrm>
              <a:off x="4377" y="3158"/>
              <a:ext cx="862" cy="590"/>
            </a:xfrm>
            <a:prstGeom prst="rect">
              <a:avLst/>
            </a:prstGeom>
            <a:solidFill>
              <a:srgbClr val="99FF33">
                <a:alpha val="38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6668" name="Text Box 44"/>
          <p:cNvSpPr txBox="1">
            <a:spLocks noChangeArrowheads="1"/>
          </p:cNvSpPr>
          <p:nvPr/>
        </p:nvSpPr>
        <p:spPr bwMode="auto">
          <a:xfrm>
            <a:off x="468313" y="6092825"/>
            <a:ext cx="79200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i="1">
                <a:latin typeface="Times New Roman" pitchFamily="18" charset="0"/>
              </a:rPr>
              <a:t>f</a:t>
            </a:r>
            <a:r>
              <a:rPr lang="en-US" altLang="ko-KR" baseline="-25000">
                <a:latin typeface="Times New Roman" pitchFamily="18" charset="0"/>
              </a:rPr>
              <a:t>1 </a:t>
            </a:r>
            <a:r>
              <a:rPr lang="en-US" altLang="ko-KR" i="1">
                <a:latin typeface="Times New Roman" pitchFamily="18" charset="0"/>
              </a:rPr>
              <a:t>f</a:t>
            </a:r>
            <a:r>
              <a:rPr lang="en-US" altLang="ko-KR" baseline="-25000">
                <a:latin typeface="Times New Roman" pitchFamily="18" charset="0"/>
              </a:rPr>
              <a:t>2</a:t>
            </a:r>
            <a:r>
              <a:rPr lang="en-US" altLang="ko-KR"/>
              <a:t> contains only those minterms which are present in both </a:t>
            </a:r>
            <a:r>
              <a:rPr lang="en-US" altLang="ko-KR" i="1">
                <a:latin typeface="Times New Roman" pitchFamily="18" charset="0"/>
              </a:rPr>
              <a:t>f</a:t>
            </a:r>
            <a:r>
              <a:rPr lang="en-US" altLang="ko-KR" baseline="-25000">
                <a:latin typeface="Times New Roman" pitchFamily="18" charset="0"/>
              </a:rPr>
              <a:t>1</a:t>
            </a:r>
            <a:r>
              <a:rPr lang="en-US" altLang="ko-KR"/>
              <a:t> and </a:t>
            </a:r>
            <a:r>
              <a:rPr lang="en-US" altLang="ko-KR" i="1">
                <a:latin typeface="Times New Roman" pitchFamily="18" charset="0"/>
              </a:rPr>
              <a:t>f</a:t>
            </a:r>
            <a:r>
              <a:rPr lang="en-US" altLang="ko-KR" baseline="-25000">
                <a:latin typeface="Times New Roman" pitchFamily="18" charset="0"/>
              </a:rPr>
              <a:t>2</a:t>
            </a:r>
            <a:r>
              <a:rPr lang="en-US" altLang="ko-KR"/>
              <a:t>.</a:t>
            </a:r>
          </a:p>
        </p:txBody>
      </p:sp>
      <p:sp>
        <p:nvSpPr>
          <p:cNvPr id="26670" name="Line 46"/>
          <p:cNvSpPr>
            <a:spLocks noChangeShapeType="1"/>
          </p:cNvSpPr>
          <p:nvPr/>
        </p:nvSpPr>
        <p:spPr bwMode="auto">
          <a:xfrm flipH="1">
            <a:off x="6300788" y="5734050"/>
            <a:ext cx="1295400" cy="3587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2411413" y="2276475"/>
          <a:ext cx="27749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0" name="Equation" r:id="rId3" imgW="1358640" imgH="457200" progId="Equation.3">
                  <p:embed/>
                </p:oleObj>
              </mc:Choice>
              <mc:Fallback>
                <p:oleObj name="Equation" r:id="rId3" imgW="135864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276475"/>
                        <a:ext cx="2774950" cy="9604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1138238" y="4365625"/>
          <a:ext cx="496093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1" name="Equation" r:id="rId5" imgW="3403440" imgH="253800" progId="Equation.3">
                  <p:embed/>
                </p:oleObj>
              </mc:Choice>
              <mc:Fallback>
                <p:oleObj name="Equation" r:id="rId5" imgW="3403440" imgH="253800" progId="Equation.3">
                  <p:embed/>
                  <p:pic>
                    <p:nvPicPr>
                      <p:cNvPr id="0" name="Object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4365625"/>
                        <a:ext cx="4960937" cy="4397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1331913" y="5084763"/>
          <a:ext cx="3441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2" name="Equation" r:id="rId7" imgW="1307880" imgH="253800" progId="Equation.3">
                  <p:embed/>
                </p:oleObj>
              </mc:Choice>
              <mc:Fallback>
                <p:oleObj name="Equation" r:id="rId7" imgW="1307880" imgH="253800" progId="Equation.3">
                  <p:embed/>
                  <p:pic>
                    <p:nvPicPr>
                      <p:cNvPr id="0" name="Object 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084763"/>
                        <a:ext cx="3441700" cy="4318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993775"/>
          </a:xfrm>
          <a:noFill/>
          <a:ln/>
        </p:spPr>
        <p:txBody>
          <a:bodyPr/>
          <a:lstStyle/>
          <a:p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4.4 General Minterm and Maxterm Expansions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539750" y="3789363"/>
            <a:ext cx="14478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Example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468313" y="1773238"/>
            <a:ext cx="345598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Product of Boolean functions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868362"/>
          </a:xfrm>
        </p:spPr>
        <p:txBody>
          <a:bodyPr/>
          <a:lstStyle/>
          <a:p>
            <a:r>
              <a:rPr kumimoji="0" lang="en-US" altLang="ko-KR" sz="320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4.1 Conversion of Verbal Description </a:t>
            </a:r>
            <a:b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to Boolean Equations</a:t>
            </a:r>
            <a:endParaRPr kumimoji="0" lang="en-US" altLang="ko-KR" sz="400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323850" y="1988840"/>
            <a:ext cx="8367713" cy="20923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dirty="0">
                <a:latin typeface="Arial" pitchFamily="34" charset="0"/>
              </a:rPr>
              <a:t>Steps in designing a single-output combinational switching circuit</a:t>
            </a:r>
          </a:p>
          <a:p>
            <a:pPr>
              <a:spcBef>
                <a:spcPct val="50000"/>
              </a:spcBef>
            </a:pPr>
            <a:endParaRPr lang="en-US" altLang="ko-KR" dirty="0"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ko-KR" sz="1800" dirty="0">
                <a:latin typeface="Arial" pitchFamily="34" charset="0"/>
              </a:rPr>
              <a:t> Find a switching function which specifies the desired behavior of the circuit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ko-KR" sz="1800" dirty="0">
                <a:latin typeface="Arial" pitchFamily="34" charset="0"/>
              </a:rPr>
              <a:t> Find a simplified algebraic expression for the function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ko-KR" sz="1800" dirty="0">
                <a:latin typeface="Arial" pitchFamily="34" charset="0"/>
              </a:rPr>
              <a:t> Realize the simplified function using available logic elements</a:t>
            </a:r>
            <a:endParaRPr lang="en-US" altLang="ko-KR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7" name="Rectangle 31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Conversion between minterm and maxterm expansions of </a:t>
            </a:r>
            <a:r>
              <a:rPr kumimoji="0" lang="en-US" altLang="ko-KR" sz="4000" i="1">
                <a:solidFill>
                  <a:srgbClr val="006600"/>
                </a:solidFill>
                <a:latin typeface="Times New Roman" pitchFamily="18" charset="0"/>
                <a:cs typeface="Arial" pitchFamily="34" charset="0"/>
              </a:rPr>
              <a:t>F</a:t>
            </a:r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and  </a:t>
            </a:r>
            <a:r>
              <a:rPr kumimoji="0" lang="en-US" altLang="ko-KR" sz="4000" i="1">
                <a:solidFill>
                  <a:srgbClr val="006600"/>
                </a:solidFill>
                <a:latin typeface="Times New Roman" pitchFamily="18" charset="0"/>
                <a:cs typeface="Arial" pitchFamily="34" charset="0"/>
              </a:rPr>
              <a:t>F’</a:t>
            </a:r>
          </a:p>
        </p:txBody>
      </p:sp>
      <p:graphicFrame>
        <p:nvGraphicFramePr>
          <p:cNvPr id="32107" name="Group 363"/>
          <p:cNvGraphicFramePr>
            <a:graphicFrameLocks noGrp="1"/>
          </p:cNvGraphicFramePr>
          <p:nvPr>
            <p:ph idx="1"/>
          </p:nvPr>
        </p:nvGraphicFramePr>
        <p:xfrm>
          <a:off x="1042988" y="2492375"/>
          <a:ext cx="7870825" cy="3906776"/>
        </p:xfrm>
        <a:graphic>
          <a:graphicData uri="http://schemas.openxmlformats.org/drawingml/2006/table">
            <a:tbl>
              <a:tblPr/>
              <a:tblGrid>
                <a:gridCol w="1287462"/>
                <a:gridCol w="1646238"/>
                <a:gridCol w="1644650"/>
                <a:gridCol w="1646237"/>
                <a:gridCol w="1646238"/>
              </a:tblGrid>
              <a:tr h="931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Minterm Expansion of 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Maxterm Expansion of 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Minterm Expansion of 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F’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Maxterm Expansion of 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F’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50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Minterm Expansion of 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Maxterm nos. are those nos. not on the minterm list for 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List minterms not present in 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Maxterm nos. are the same as minterm nos. of 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4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Maxterm Expansion of 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Minterm nos. are those nos. not on the maxterm list for 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Minterm nos. are the same as maxterm nos. of 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List maxterms not present in 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104" name="Text Box 360"/>
          <p:cNvSpPr txBox="1">
            <a:spLocks noChangeArrowheads="1"/>
          </p:cNvSpPr>
          <p:nvPr/>
        </p:nvSpPr>
        <p:spPr bwMode="auto">
          <a:xfrm rot="10800000">
            <a:off x="468313" y="3860800"/>
            <a:ext cx="488950" cy="17002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US" altLang="ko-KR"/>
              <a:t>GIVEN FORM</a:t>
            </a:r>
          </a:p>
        </p:txBody>
      </p:sp>
      <p:sp>
        <p:nvSpPr>
          <p:cNvPr id="32106" name="Text Box 362"/>
          <p:cNvSpPr txBox="1">
            <a:spLocks noChangeArrowheads="1"/>
          </p:cNvSpPr>
          <p:nvPr/>
        </p:nvSpPr>
        <p:spPr bwMode="auto">
          <a:xfrm>
            <a:off x="3635375" y="1989138"/>
            <a:ext cx="213360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/>
              <a:t>DESIRED FORM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Conversion between minterm and maxterm expansions of </a:t>
            </a:r>
            <a:r>
              <a:rPr kumimoji="0" lang="en-US" altLang="ko-KR" sz="4000" i="1">
                <a:solidFill>
                  <a:srgbClr val="006600"/>
                </a:solidFill>
                <a:latin typeface="Times New Roman" pitchFamily="18" charset="0"/>
                <a:cs typeface="Arial" pitchFamily="34" charset="0"/>
              </a:rPr>
              <a:t>F</a:t>
            </a:r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and  </a:t>
            </a:r>
            <a:r>
              <a:rPr kumimoji="0" lang="en-US" altLang="ko-KR" sz="4000" i="1">
                <a:solidFill>
                  <a:srgbClr val="006600"/>
                </a:solidFill>
                <a:latin typeface="Times New Roman" pitchFamily="18" charset="0"/>
                <a:cs typeface="Arial" pitchFamily="34" charset="0"/>
              </a:rPr>
              <a:t>F’</a:t>
            </a:r>
          </a:p>
        </p:txBody>
      </p:sp>
      <p:graphicFrame>
        <p:nvGraphicFramePr>
          <p:cNvPr id="105515" name="Group 43"/>
          <p:cNvGraphicFramePr>
            <a:graphicFrameLocks noGrp="1"/>
          </p:cNvGraphicFramePr>
          <p:nvPr>
            <p:ph idx="1"/>
          </p:nvPr>
        </p:nvGraphicFramePr>
        <p:xfrm>
          <a:off x="900113" y="3357563"/>
          <a:ext cx="8013700" cy="2616773"/>
        </p:xfrm>
        <a:graphic>
          <a:graphicData uri="http://schemas.openxmlformats.org/drawingml/2006/table">
            <a:tbl>
              <a:tblPr/>
              <a:tblGrid>
                <a:gridCol w="1511300"/>
                <a:gridCol w="1565275"/>
                <a:gridCol w="1644650"/>
                <a:gridCol w="1646237"/>
                <a:gridCol w="1646238"/>
              </a:tblGrid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Minterm Expansion of 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Maxterm Expansion of 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Minterm Expansion of 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F’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Maxterm Expansion of 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F’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84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F=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∑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m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(3,4,5,6,7)</a:t>
                      </a:r>
                      <a:endParaRPr kumimoji="1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∏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M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(0,1,2)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∑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m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(0,1,2)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∏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M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(3,4,5,6,7)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5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F=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∏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M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(0,1,2)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∑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m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(3,4,5,6,7)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∑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m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(0,1,2)</a:t>
                      </a:r>
                      <a:endParaRPr kumimoji="1" lang="en-US" altLang="ko-K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∏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M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(3,4,5,6,7)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501" name="Text Box 29"/>
          <p:cNvSpPr txBox="1">
            <a:spLocks noChangeArrowheads="1"/>
          </p:cNvSpPr>
          <p:nvPr/>
        </p:nvSpPr>
        <p:spPr bwMode="auto">
          <a:xfrm rot="10800000">
            <a:off x="323850" y="4294188"/>
            <a:ext cx="488950" cy="1700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US" altLang="ko-KR"/>
              <a:t>GIVEN FORM</a:t>
            </a:r>
          </a:p>
        </p:txBody>
      </p:sp>
      <p:sp>
        <p:nvSpPr>
          <p:cNvPr id="105502" name="Text Box 30"/>
          <p:cNvSpPr txBox="1">
            <a:spLocks noChangeArrowheads="1"/>
          </p:cNvSpPr>
          <p:nvPr/>
        </p:nvSpPr>
        <p:spPr bwMode="auto">
          <a:xfrm>
            <a:off x="3779838" y="2781300"/>
            <a:ext cx="213360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/>
              <a:t>DESIRED FORM</a:t>
            </a:r>
          </a:p>
        </p:txBody>
      </p:sp>
      <p:sp>
        <p:nvSpPr>
          <p:cNvPr id="105506" name="Text Box 34"/>
          <p:cNvSpPr txBox="1">
            <a:spLocks noChangeArrowheads="1"/>
          </p:cNvSpPr>
          <p:nvPr/>
        </p:nvSpPr>
        <p:spPr bwMode="auto">
          <a:xfrm>
            <a:off x="611188" y="1916113"/>
            <a:ext cx="2428875" cy="396875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/>
              <a:t>For Three Variables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4.5 Incompletely Specified Functions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611188" y="4941888"/>
            <a:ext cx="4495800" cy="1006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/>
              <a:t>If</a:t>
            </a:r>
            <a:r>
              <a:rPr lang="en-US" altLang="ko-KR" dirty="0">
                <a:latin typeface="Times New Roman" pitchFamily="18" charset="0"/>
              </a:rPr>
              <a:t> </a:t>
            </a:r>
            <a:r>
              <a:rPr lang="en-US" altLang="ko-KR" b="1" i="1" dirty="0">
                <a:solidFill>
                  <a:srgbClr val="3333FF"/>
                </a:solidFill>
                <a:latin typeface="Times New Roman" pitchFamily="18" charset="0"/>
              </a:rPr>
              <a:t>N</a:t>
            </a:r>
            <a:r>
              <a:rPr lang="en-US" altLang="ko-KR" b="1" baseline="-25000" dirty="0">
                <a:solidFill>
                  <a:srgbClr val="3333FF"/>
                </a:solidFill>
                <a:latin typeface="Times New Roman" pitchFamily="18" charset="0"/>
              </a:rPr>
              <a:t>1</a:t>
            </a:r>
            <a:r>
              <a:rPr lang="en-US" altLang="ko-KR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ko-KR" dirty="0"/>
              <a:t>output  does not generate all possible combination of</a:t>
            </a:r>
            <a:r>
              <a:rPr lang="en-US" altLang="ko-KR" dirty="0">
                <a:latin typeface="Times New Roman" pitchFamily="18" charset="0"/>
              </a:rPr>
              <a:t> </a:t>
            </a:r>
            <a:r>
              <a:rPr lang="en-US" altLang="ko-KR" b="1" i="1" dirty="0">
                <a:latin typeface="Times New Roman" pitchFamily="18" charset="0"/>
              </a:rPr>
              <a:t>A</a:t>
            </a:r>
            <a:r>
              <a:rPr lang="en-US" altLang="ko-KR" b="1" dirty="0">
                <a:latin typeface="Times New Roman" pitchFamily="18" charset="0"/>
              </a:rPr>
              <a:t>, </a:t>
            </a:r>
            <a:r>
              <a:rPr lang="en-US" altLang="ko-KR" b="1" i="1" dirty="0">
                <a:latin typeface="Times New Roman" pitchFamily="18" charset="0"/>
              </a:rPr>
              <a:t>B</a:t>
            </a:r>
            <a:r>
              <a:rPr lang="en-US" altLang="ko-KR" b="1" dirty="0">
                <a:latin typeface="Times New Roman" pitchFamily="18" charset="0"/>
              </a:rPr>
              <a:t>,</a:t>
            </a:r>
            <a:r>
              <a:rPr lang="en-US" altLang="ko-KR" b="1" i="1" dirty="0">
                <a:latin typeface="Times New Roman" pitchFamily="18" charset="0"/>
              </a:rPr>
              <a:t> C</a:t>
            </a:r>
            <a:r>
              <a:rPr lang="en-US" altLang="ko-KR" b="1" dirty="0">
                <a:latin typeface="Times New Roman" pitchFamily="18" charset="0"/>
              </a:rPr>
              <a:t>, </a:t>
            </a:r>
            <a:r>
              <a:rPr lang="en-US" altLang="ko-KR" dirty="0"/>
              <a:t>the output of</a:t>
            </a:r>
            <a:r>
              <a:rPr lang="en-US" altLang="ko-KR" dirty="0">
                <a:latin typeface="Times New Roman" pitchFamily="18" charset="0"/>
              </a:rPr>
              <a:t> </a:t>
            </a:r>
            <a:r>
              <a:rPr lang="en-US" altLang="ko-KR" b="1" i="1" dirty="0">
                <a:latin typeface="Times New Roman" pitchFamily="18" charset="0"/>
              </a:rPr>
              <a:t>N</a:t>
            </a:r>
            <a:r>
              <a:rPr lang="en-US" altLang="ko-KR" b="1" baseline="-25000" dirty="0">
                <a:latin typeface="Times New Roman" pitchFamily="18" charset="0"/>
              </a:rPr>
              <a:t>2</a:t>
            </a:r>
            <a:r>
              <a:rPr lang="en-US" altLang="ko-KR" b="1" dirty="0">
                <a:latin typeface="Times New Roman" pitchFamily="18" charset="0"/>
              </a:rPr>
              <a:t>(</a:t>
            </a:r>
            <a:r>
              <a:rPr lang="en-US" altLang="ko-KR" b="1" i="1" dirty="0">
                <a:latin typeface="Times New Roman" pitchFamily="18" charset="0"/>
              </a:rPr>
              <a:t>F</a:t>
            </a:r>
            <a:r>
              <a:rPr lang="en-US" altLang="ko-KR" b="1" dirty="0">
                <a:latin typeface="Times New Roman" pitchFamily="18" charset="0"/>
              </a:rPr>
              <a:t>)</a:t>
            </a:r>
            <a:r>
              <a:rPr lang="en-US" altLang="ko-KR" dirty="0">
                <a:latin typeface="Times New Roman" pitchFamily="18" charset="0"/>
              </a:rPr>
              <a:t> </a:t>
            </a:r>
            <a:r>
              <a:rPr lang="en-US" altLang="ko-KR" dirty="0"/>
              <a:t>has </a:t>
            </a:r>
            <a:r>
              <a:rPr lang="en-US" altLang="ko-KR" b="1" i="1" dirty="0">
                <a:solidFill>
                  <a:srgbClr val="FF3300"/>
                </a:solidFill>
                <a:latin typeface="Times New Roman" pitchFamily="18" charset="0"/>
              </a:rPr>
              <a:t>don’t care</a:t>
            </a:r>
            <a:r>
              <a:rPr lang="en-US" altLang="ko-KR" dirty="0"/>
              <a:t> values.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5580063" y="2060575"/>
            <a:ext cx="3168650" cy="366713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/>
              <a:t>Truth Table with </a:t>
            </a:r>
            <a:r>
              <a:rPr lang="en-US" altLang="ko-KR" sz="1800" b="1" i="1">
                <a:solidFill>
                  <a:srgbClr val="FF3300"/>
                </a:solidFill>
                <a:latin typeface="Times New Roman" pitchFamily="18" charset="0"/>
              </a:rPr>
              <a:t>Don’t Cares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539750" y="1916113"/>
            <a:ext cx="139858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/>
              <a:t>Don’t Care</a:t>
            </a:r>
          </a:p>
        </p:txBody>
      </p:sp>
      <p:grpSp>
        <p:nvGrpSpPr>
          <p:cNvPr id="35871" name="Group 31"/>
          <p:cNvGrpSpPr>
            <a:grpSpLocks/>
          </p:cNvGrpSpPr>
          <p:nvPr/>
        </p:nvGrpSpPr>
        <p:grpSpPr bwMode="auto">
          <a:xfrm>
            <a:off x="5529263" y="2438400"/>
            <a:ext cx="3022600" cy="3654425"/>
            <a:chOff x="3483" y="1536"/>
            <a:chExt cx="1904" cy="2302"/>
          </a:xfrm>
        </p:grpSpPr>
        <p:pic>
          <p:nvPicPr>
            <p:cNvPr id="35865" name="Picture 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1536"/>
              <a:ext cx="1904" cy="2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869" name="Rectangle 29"/>
            <p:cNvSpPr>
              <a:spLocks noChangeArrowheads="1"/>
            </p:cNvSpPr>
            <p:nvPr/>
          </p:nvSpPr>
          <p:spPr bwMode="auto">
            <a:xfrm>
              <a:off x="3696" y="2115"/>
              <a:ext cx="1452" cy="226"/>
            </a:xfrm>
            <a:prstGeom prst="rect">
              <a:avLst/>
            </a:prstGeom>
            <a:solidFill>
              <a:srgbClr val="00FF00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5870" name="Rectangle 30"/>
            <p:cNvSpPr>
              <a:spLocks noChangeArrowheads="1"/>
            </p:cNvSpPr>
            <p:nvPr/>
          </p:nvSpPr>
          <p:spPr bwMode="auto">
            <a:xfrm>
              <a:off x="3696" y="3294"/>
              <a:ext cx="1452" cy="226"/>
            </a:xfrm>
            <a:prstGeom prst="rect">
              <a:avLst/>
            </a:prstGeom>
            <a:solidFill>
              <a:srgbClr val="00FF00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860676"/>
            <a:ext cx="3890391" cy="133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88" name="Object 24"/>
          <p:cNvGraphicFramePr>
            <a:graphicFrameLocks noChangeAspect="1"/>
          </p:cNvGraphicFramePr>
          <p:nvPr/>
        </p:nvGraphicFramePr>
        <p:xfrm>
          <a:off x="900113" y="3573463"/>
          <a:ext cx="424815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1" name="Equation" r:id="rId3" imgW="2501640" imgH="177480" progId="Equation.3">
                  <p:embed/>
                </p:oleObj>
              </mc:Choice>
              <mc:Fallback>
                <p:oleObj name="Equation" r:id="rId3" imgW="2501640" imgH="1774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573463"/>
                        <a:ext cx="4248150" cy="3032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9" name="Object 25"/>
          <p:cNvGraphicFramePr>
            <a:graphicFrameLocks noChangeAspect="1"/>
          </p:cNvGraphicFramePr>
          <p:nvPr/>
        </p:nvGraphicFramePr>
        <p:xfrm>
          <a:off x="900113" y="5692775"/>
          <a:ext cx="56165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2" name="Equation" r:id="rId5" imgW="3619440" imgH="203040" progId="Equation.3">
                  <p:embed/>
                </p:oleObj>
              </mc:Choice>
              <mc:Fallback>
                <p:oleObj name="Equation" r:id="rId5" imgW="3619440" imgH="2030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692775"/>
                        <a:ext cx="5616575" cy="315913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0" name="Object 26"/>
          <p:cNvGraphicFramePr>
            <a:graphicFrameLocks noChangeAspect="1"/>
          </p:cNvGraphicFramePr>
          <p:nvPr/>
        </p:nvGraphicFramePr>
        <p:xfrm>
          <a:off x="900113" y="4745038"/>
          <a:ext cx="4608512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3" name="Equation" r:id="rId7" imgW="2882880" imgH="177480" progId="Equation.3">
                  <p:embed/>
                </p:oleObj>
              </mc:Choice>
              <mc:Fallback>
                <p:oleObj name="Equation" r:id="rId7" imgW="2882880" imgH="1774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745038"/>
                        <a:ext cx="4608512" cy="284162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755650" y="2276475"/>
            <a:ext cx="4176713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When realize, assign values which will help simplify the function </a:t>
            </a:r>
          </a:p>
        </p:txBody>
      </p:sp>
      <p:sp>
        <p:nvSpPr>
          <p:cNvPr id="36894" name="Rectangle 30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  <a:ln/>
        </p:spPr>
        <p:txBody>
          <a:bodyPr/>
          <a:lstStyle/>
          <a:p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4.5 Incompletely Specified Functions</a:t>
            </a: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609600" y="3159125"/>
            <a:ext cx="2809875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/>
              <a:t>Case 1: assign ‘0’ on X’s</a:t>
            </a:r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611188" y="4076700"/>
            <a:ext cx="3746500" cy="6413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/>
              <a:t>Case 2: assign ‘1’ to the first X and ‘0’ to the second ‘X’</a:t>
            </a:r>
          </a:p>
        </p:txBody>
      </p: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611188" y="5300663"/>
            <a:ext cx="2819400" cy="366712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/>
              <a:t>Case 3: assign ‘1’ on X’s</a:t>
            </a: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250825" y="6237288"/>
            <a:ext cx="8281988" cy="39687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sym typeface="Wingdings" pitchFamily="2" charset="2"/>
              </a:rPr>
              <a:t>The </a:t>
            </a:r>
            <a:r>
              <a:rPr lang="en-US" altLang="ko-KR" b="1" i="1">
                <a:solidFill>
                  <a:srgbClr val="3333FF"/>
                </a:solidFill>
                <a:latin typeface="Times New Roman" pitchFamily="18" charset="0"/>
              </a:rPr>
              <a:t>case 2</a:t>
            </a:r>
            <a:r>
              <a:rPr lang="en-US" altLang="ko-KR"/>
              <a:t> leads to the simplest function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468313" y="1773238"/>
            <a:ext cx="139858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/>
              <a:t>Don’t Care</a:t>
            </a:r>
          </a:p>
        </p:txBody>
      </p:sp>
      <p:grpSp>
        <p:nvGrpSpPr>
          <p:cNvPr id="36900" name="Group 36"/>
          <p:cNvGrpSpPr>
            <a:grpSpLocks/>
          </p:cNvGrpSpPr>
          <p:nvPr/>
        </p:nvGrpSpPr>
        <p:grpSpPr bwMode="auto">
          <a:xfrm>
            <a:off x="6011863" y="1989138"/>
            <a:ext cx="2900362" cy="3600450"/>
            <a:chOff x="3483" y="1536"/>
            <a:chExt cx="1904" cy="2302"/>
          </a:xfrm>
        </p:grpSpPr>
        <p:pic>
          <p:nvPicPr>
            <p:cNvPr id="36901" name="Picture 3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1536"/>
              <a:ext cx="1904" cy="2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902" name="Rectangle 38"/>
            <p:cNvSpPr>
              <a:spLocks noChangeArrowheads="1"/>
            </p:cNvSpPr>
            <p:nvPr/>
          </p:nvSpPr>
          <p:spPr bwMode="auto">
            <a:xfrm>
              <a:off x="3696" y="2115"/>
              <a:ext cx="1452" cy="226"/>
            </a:xfrm>
            <a:prstGeom prst="rect">
              <a:avLst/>
            </a:prstGeom>
            <a:solidFill>
              <a:srgbClr val="00FF00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6903" name="Rectangle 39"/>
            <p:cNvSpPr>
              <a:spLocks noChangeArrowheads="1"/>
            </p:cNvSpPr>
            <p:nvPr/>
          </p:nvSpPr>
          <p:spPr bwMode="auto">
            <a:xfrm>
              <a:off x="3696" y="3294"/>
              <a:ext cx="1452" cy="226"/>
            </a:xfrm>
            <a:prstGeom prst="rect">
              <a:avLst/>
            </a:prstGeom>
            <a:solidFill>
              <a:srgbClr val="00FF00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1835150" y="3357563"/>
          <a:ext cx="3657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6" name="Equation" r:id="rId3" imgW="1688760" imgH="253800" progId="Equation.3">
                  <p:embed/>
                </p:oleObj>
              </mc:Choice>
              <mc:Fallback>
                <p:oleObj name="Equation" r:id="rId3" imgW="168876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357563"/>
                        <a:ext cx="3657600" cy="54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1617663" y="5362575"/>
          <a:ext cx="46831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7" name="Equation" r:id="rId5" imgW="1777680" imgH="253800" progId="Equation.3">
                  <p:embed/>
                </p:oleObj>
              </mc:Choice>
              <mc:Fallback>
                <p:oleObj name="Equation" r:id="rId5" imgW="177768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5362575"/>
                        <a:ext cx="4683125" cy="554038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4.5 Incompletely Specified Functions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827088" y="2781300"/>
            <a:ext cx="647700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 i="1">
                <a:latin typeface="Times New Roman" pitchFamily="18" charset="0"/>
              </a:rPr>
              <a:t>Minterm</a:t>
            </a:r>
            <a:r>
              <a:rPr lang="en-US" altLang="ko-KR"/>
              <a:t> expansion for incompletely specified function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4140200" y="4005263"/>
            <a:ext cx="1512888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 i="1">
                <a:latin typeface="Times New Roman" pitchFamily="18" charset="0"/>
              </a:rPr>
              <a:t>Don’t Cares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755650" y="4797425"/>
            <a:ext cx="6477000" cy="39687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Maxterm expansion for incompletely specified function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539750" y="1990725"/>
            <a:ext cx="353218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/>
              <a:t>Notation for </a:t>
            </a:r>
            <a:r>
              <a:rPr lang="en-US" altLang="ko-KR" b="1" i="1">
                <a:solidFill>
                  <a:srgbClr val="FF3300"/>
                </a:solidFill>
                <a:latin typeface="Times New Roman" pitchFamily="18" charset="0"/>
              </a:rPr>
              <a:t>Don’t Care</a:t>
            </a:r>
            <a:r>
              <a:rPr lang="en-US" altLang="ko-KR"/>
              <a:t> Terms</a:t>
            </a: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4211638" y="3357563"/>
            <a:ext cx="1296987" cy="576262"/>
          </a:xfrm>
          <a:prstGeom prst="rect">
            <a:avLst/>
          </a:prstGeom>
          <a:solidFill>
            <a:srgbClr val="00FF00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4643438" y="5373688"/>
            <a:ext cx="1657350" cy="576262"/>
          </a:xfrm>
          <a:prstGeom prst="rect">
            <a:avLst/>
          </a:prstGeom>
          <a:solidFill>
            <a:srgbClr val="FF00FF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4716463" y="6021388"/>
            <a:ext cx="1512887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 i="1">
                <a:latin typeface="Times New Roman" pitchFamily="18" charset="0"/>
              </a:rPr>
              <a:t>Don’t Cares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755650" y="2852738"/>
            <a:ext cx="68421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755650" y="2852738"/>
            <a:ext cx="0" cy="10715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7667625" y="2852738"/>
            <a:ext cx="0" cy="3603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219" name="Line 115"/>
          <p:cNvSpPr>
            <a:spLocks noChangeShapeType="1"/>
          </p:cNvSpPr>
          <p:nvPr/>
        </p:nvSpPr>
        <p:spPr bwMode="auto">
          <a:xfrm>
            <a:off x="1439863" y="2852738"/>
            <a:ext cx="13684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220" name="Line 116"/>
          <p:cNvSpPr>
            <a:spLocks noChangeShapeType="1"/>
          </p:cNvSpPr>
          <p:nvPr/>
        </p:nvSpPr>
        <p:spPr bwMode="auto">
          <a:xfrm>
            <a:off x="755650" y="3924300"/>
            <a:ext cx="0" cy="2349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221" name="Line 117"/>
          <p:cNvSpPr>
            <a:spLocks noChangeShapeType="1"/>
          </p:cNvSpPr>
          <p:nvPr/>
        </p:nvSpPr>
        <p:spPr bwMode="auto">
          <a:xfrm>
            <a:off x="2808288" y="2852738"/>
            <a:ext cx="6508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223" name="Line 119"/>
          <p:cNvSpPr>
            <a:spLocks noChangeShapeType="1"/>
          </p:cNvSpPr>
          <p:nvPr/>
        </p:nvSpPr>
        <p:spPr bwMode="auto">
          <a:xfrm>
            <a:off x="3459163" y="2852738"/>
            <a:ext cx="42084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226" name="Line 122"/>
          <p:cNvSpPr>
            <a:spLocks noChangeShapeType="1"/>
          </p:cNvSpPr>
          <p:nvPr/>
        </p:nvSpPr>
        <p:spPr bwMode="auto">
          <a:xfrm>
            <a:off x="7667625" y="3213100"/>
            <a:ext cx="0" cy="711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235" name="Line 131"/>
          <p:cNvSpPr>
            <a:spLocks noChangeShapeType="1"/>
          </p:cNvSpPr>
          <p:nvPr/>
        </p:nvSpPr>
        <p:spPr bwMode="auto">
          <a:xfrm>
            <a:off x="7667625" y="3924300"/>
            <a:ext cx="0" cy="2349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365" name="Text Box 261"/>
          <p:cNvSpPr txBox="1">
            <a:spLocks noChangeArrowheads="1"/>
          </p:cNvSpPr>
          <p:nvPr/>
        </p:nvSpPr>
        <p:spPr bwMode="auto">
          <a:xfrm>
            <a:off x="4997437" y="2041307"/>
            <a:ext cx="3379787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/>
              <a:t>Truth Table for a </a:t>
            </a:r>
            <a:r>
              <a:rPr lang="en-US" altLang="ko-KR" dirty="0" smtClean="0"/>
              <a:t>Half </a:t>
            </a:r>
            <a:r>
              <a:rPr lang="en-US" altLang="ko-KR" dirty="0"/>
              <a:t>Adder</a:t>
            </a:r>
          </a:p>
        </p:txBody>
      </p:sp>
      <p:sp>
        <p:nvSpPr>
          <p:cNvPr id="47366" name="Rectangle 26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  <a:ln/>
        </p:spPr>
        <p:txBody>
          <a:bodyPr/>
          <a:lstStyle/>
          <a:p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4.7 Design of Binary Adders and Subtracters</a:t>
            </a:r>
          </a:p>
        </p:txBody>
      </p:sp>
      <p:sp>
        <p:nvSpPr>
          <p:cNvPr id="47367" name="Text Box 263"/>
          <p:cNvSpPr txBox="1">
            <a:spLocks noChangeArrowheads="1"/>
          </p:cNvSpPr>
          <p:nvPr/>
        </p:nvSpPr>
        <p:spPr bwMode="auto">
          <a:xfrm>
            <a:off x="381000" y="1828800"/>
            <a:ext cx="18875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 dirty="0" smtClean="0"/>
              <a:t>Half Adder</a:t>
            </a:r>
            <a:endParaRPr lang="en-US" altLang="ko-KR" dirty="0"/>
          </a:p>
        </p:txBody>
      </p:sp>
      <p:sp>
        <p:nvSpPr>
          <p:cNvPr id="2" name="직사각형 1"/>
          <p:cNvSpPr/>
          <p:nvPr/>
        </p:nvSpPr>
        <p:spPr>
          <a:xfrm>
            <a:off x="1431639" y="3073686"/>
            <a:ext cx="1206066" cy="936104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</a:t>
            </a:r>
            <a:endParaRPr lang="en-US" altLang="ko-K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Adder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920712" y="3253096"/>
            <a:ext cx="510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39551" y="3051313"/>
                <a:ext cx="268689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</m:oMath>
                  </m:oMathPara>
                </a14:m>
                <a:endParaRPr lang="ko-KR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51" y="3051313"/>
                <a:ext cx="268689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5909" r="-113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직선 화살표 연결선 18"/>
          <p:cNvCxnSpPr/>
          <p:nvPr/>
        </p:nvCxnSpPr>
        <p:spPr>
          <a:xfrm>
            <a:off x="920712" y="3789040"/>
            <a:ext cx="510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39551" y="3604954"/>
                <a:ext cx="268689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𝑌</m:t>
                      </m:r>
                    </m:oMath>
                  </m:oMathPara>
                </a14:m>
                <a:endParaRPr lang="ko-KR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51" y="3604954"/>
                <a:ext cx="268689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3636" r="-90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직선 화살표 연결선 22"/>
          <p:cNvCxnSpPr/>
          <p:nvPr/>
        </p:nvCxnSpPr>
        <p:spPr>
          <a:xfrm>
            <a:off x="2637705" y="3286711"/>
            <a:ext cx="510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2637705" y="3805009"/>
            <a:ext cx="510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3190474" y="3028890"/>
                <a:ext cx="268689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ko-KR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474" y="3028890"/>
                <a:ext cx="268689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31818" r="-909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3190473" y="3604954"/>
                <a:ext cx="517431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𝑆𝑢𝑚</m:t>
                      </m:r>
                    </m:oMath>
                  </m:oMathPara>
                </a14:m>
                <a:endParaRPr lang="ko-KR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473" y="3604954"/>
                <a:ext cx="517431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5294" r="-141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표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8322646"/>
                  </p:ext>
                </p:extLst>
              </p:nvPr>
            </p:nvGraphicFramePr>
            <p:xfrm>
              <a:off x="4758753" y="2564904"/>
              <a:ext cx="3857154" cy="185420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928577"/>
                    <a:gridCol w="1928577"/>
                  </a:tblGrid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a:rPr lang="en-US" altLang="ko-KR" b="1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  <m:r>
                                  <a:rPr lang="en-US" altLang="ko-KR" b="1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𝒐𝒖𝒕</m:t>
                                    </m:r>
                                  </m:sub>
                                </m:sSub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𝑺𝒖𝒎</m:t>
                                </m:r>
                              </m:oMath>
                            </m:oMathPara>
                          </a14:m>
                          <a:endParaRPr lang="ko-KR" altLang="en-US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altLang="ko-KR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0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0      1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1      0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1      1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99FF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99FF33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표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8322646"/>
                  </p:ext>
                </p:extLst>
              </p:nvPr>
            </p:nvGraphicFramePr>
            <p:xfrm>
              <a:off x="4758753" y="2564904"/>
              <a:ext cx="3857154" cy="185420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928577"/>
                    <a:gridCol w="192857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15" t="-1639" r="-100946" b="-4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0315" t="-1639" r="-946" b="-4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altLang="ko-KR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0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0      1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1      0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1      1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99FF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99FF33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758753" y="5166260"/>
                <a:ext cx="1382430" cy="400110"/>
              </a:xfrm>
              <a:prstGeom prst="rect">
                <a:avLst/>
              </a:prstGeom>
              <a:solidFill>
                <a:srgbClr val="99FF33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𝑋𝑌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753" y="5166260"/>
                <a:ext cx="1382430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4758753" y="4635500"/>
                <a:ext cx="3264035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𝑆𝑢𝑚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753" y="4635500"/>
                <a:ext cx="3264035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324769" y="4512180"/>
                <a:ext cx="1481688" cy="934679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num>
                        <m:den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𝑜𝑢𝑡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𝑆𝑢𝑚</m:t>
                                </m:r>
                              </m:e>
                            </m:mr>
                          </m:m>
                        </m:den>
                      </m:f>
                    </m:oMath>
                  </m:oMathPara>
                </a14:m>
                <a:endParaRPr lang="en-US" altLang="ko-KR" b="0" dirty="0" smtClean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769" y="4512180"/>
                <a:ext cx="1481688" cy="93467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988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755650" y="2852738"/>
            <a:ext cx="68421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755650" y="2852738"/>
            <a:ext cx="0" cy="10715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7667625" y="2852738"/>
            <a:ext cx="0" cy="3603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219" name="Line 115"/>
          <p:cNvSpPr>
            <a:spLocks noChangeShapeType="1"/>
          </p:cNvSpPr>
          <p:nvPr/>
        </p:nvSpPr>
        <p:spPr bwMode="auto">
          <a:xfrm>
            <a:off x="1439863" y="2852738"/>
            <a:ext cx="13684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220" name="Line 116"/>
          <p:cNvSpPr>
            <a:spLocks noChangeShapeType="1"/>
          </p:cNvSpPr>
          <p:nvPr/>
        </p:nvSpPr>
        <p:spPr bwMode="auto">
          <a:xfrm>
            <a:off x="755650" y="3924300"/>
            <a:ext cx="0" cy="2349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221" name="Line 117"/>
          <p:cNvSpPr>
            <a:spLocks noChangeShapeType="1"/>
          </p:cNvSpPr>
          <p:nvPr/>
        </p:nvSpPr>
        <p:spPr bwMode="auto">
          <a:xfrm>
            <a:off x="2808288" y="2852738"/>
            <a:ext cx="6508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223" name="Line 119"/>
          <p:cNvSpPr>
            <a:spLocks noChangeShapeType="1"/>
          </p:cNvSpPr>
          <p:nvPr/>
        </p:nvSpPr>
        <p:spPr bwMode="auto">
          <a:xfrm>
            <a:off x="3459163" y="2852738"/>
            <a:ext cx="42084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226" name="Line 122"/>
          <p:cNvSpPr>
            <a:spLocks noChangeShapeType="1"/>
          </p:cNvSpPr>
          <p:nvPr/>
        </p:nvSpPr>
        <p:spPr bwMode="auto">
          <a:xfrm>
            <a:off x="7667625" y="3213100"/>
            <a:ext cx="0" cy="711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235" name="Line 131"/>
          <p:cNvSpPr>
            <a:spLocks noChangeShapeType="1"/>
          </p:cNvSpPr>
          <p:nvPr/>
        </p:nvSpPr>
        <p:spPr bwMode="auto">
          <a:xfrm>
            <a:off x="7667625" y="3924300"/>
            <a:ext cx="0" cy="2349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365" name="Text Box 261"/>
          <p:cNvSpPr txBox="1">
            <a:spLocks noChangeArrowheads="1"/>
          </p:cNvSpPr>
          <p:nvPr/>
        </p:nvSpPr>
        <p:spPr bwMode="auto">
          <a:xfrm>
            <a:off x="4997437" y="2041307"/>
            <a:ext cx="3379787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Truth Table for a Full Adder</a:t>
            </a:r>
          </a:p>
        </p:txBody>
      </p:sp>
      <p:sp>
        <p:nvSpPr>
          <p:cNvPr id="47366" name="Rectangle 26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  <a:ln/>
        </p:spPr>
        <p:txBody>
          <a:bodyPr/>
          <a:lstStyle/>
          <a:p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4.7 Design of Binary Adders and Subtracters</a:t>
            </a:r>
          </a:p>
        </p:txBody>
      </p:sp>
      <p:sp>
        <p:nvSpPr>
          <p:cNvPr id="47367" name="Text Box 263"/>
          <p:cNvSpPr txBox="1">
            <a:spLocks noChangeArrowheads="1"/>
          </p:cNvSpPr>
          <p:nvPr/>
        </p:nvSpPr>
        <p:spPr bwMode="auto">
          <a:xfrm>
            <a:off x="381000" y="1828800"/>
            <a:ext cx="18875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/>
              <a:t>Full Adder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639551" y="3051313"/>
            <a:ext cx="2819612" cy="976176"/>
            <a:chOff x="1043608" y="4379345"/>
            <a:chExt cx="2819612" cy="976176"/>
          </a:xfrm>
        </p:grpSpPr>
        <p:sp>
          <p:nvSpPr>
            <p:cNvPr id="2" name="직사각형 1"/>
            <p:cNvSpPr/>
            <p:nvPr/>
          </p:nvSpPr>
          <p:spPr>
            <a:xfrm>
              <a:off x="1835696" y="4401718"/>
              <a:ext cx="1206066" cy="936104"/>
            </a:xfrm>
            <a:prstGeom prst="rect">
              <a:avLst/>
            </a:prstGeom>
            <a:solidFill>
              <a:srgbClr val="92D050">
                <a:alpha val="4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</a:t>
              </a:r>
            </a:p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Adder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" name="직선 화살표 연결선 3"/>
            <p:cNvCxnSpPr/>
            <p:nvPr/>
          </p:nvCxnSpPr>
          <p:spPr>
            <a:xfrm>
              <a:off x="1324769" y="4581128"/>
              <a:ext cx="5109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043608" y="4379345"/>
                  <a:ext cx="268689" cy="4001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oMath>
                    </m:oMathPara>
                  </a14:m>
                  <a:endParaRPr lang="ko-KR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4379345"/>
                  <a:ext cx="268689" cy="40011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5909" r="-1136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직선 화살표 연결선 18"/>
            <p:cNvCxnSpPr/>
            <p:nvPr/>
          </p:nvCxnSpPr>
          <p:spPr>
            <a:xfrm>
              <a:off x="1324769" y="4869161"/>
              <a:ext cx="5109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043608" y="4667378"/>
                  <a:ext cx="268689" cy="4001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oMath>
                    </m:oMathPara>
                  </a14:m>
                  <a:endParaRPr lang="ko-KR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4667378"/>
                  <a:ext cx="268689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636" r="-909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직선 화살표 연결선 20"/>
            <p:cNvCxnSpPr/>
            <p:nvPr/>
          </p:nvCxnSpPr>
          <p:spPr>
            <a:xfrm>
              <a:off x="1324769" y="5157194"/>
              <a:ext cx="5109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043608" y="4955411"/>
                  <a:ext cx="268689" cy="4001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</m:sub>
                        </m:sSub>
                      </m:oMath>
                    </m:oMathPara>
                  </a14:m>
                  <a:endParaRPr lang="ko-KR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4955411"/>
                  <a:ext cx="268689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091" r="-47727" b="-303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직선 화살표 연결선 22"/>
            <p:cNvCxnSpPr/>
            <p:nvPr/>
          </p:nvCxnSpPr>
          <p:spPr>
            <a:xfrm>
              <a:off x="3041762" y="4725144"/>
              <a:ext cx="5109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/>
            <p:nvPr/>
          </p:nvCxnSpPr>
          <p:spPr>
            <a:xfrm>
              <a:off x="3041762" y="5013177"/>
              <a:ext cx="5109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594531" y="4467323"/>
                  <a:ext cx="268689" cy="4001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𝑜𝑢𝑡</m:t>
                            </m:r>
                          </m:sub>
                        </m:sSub>
                      </m:oMath>
                    </m:oMathPara>
                  </a14:m>
                  <a:endParaRPr lang="ko-KR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4531" y="4467323"/>
                  <a:ext cx="268689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1818" r="-9090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594530" y="4813122"/>
                  <a:ext cx="268689" cy="4001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𝑆𝑢𝑚</m:t>
                        </m:r>
                      </m:oMath>
                    </m:oMathPara>
                  </a14:m>
                  <a:endParaRPr lang="ko-KR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4530" y="4813122"/>
                  <a:ext cx="268689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1818" r="-11818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표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2278946"/>
                  </p:ext>
                </p:extLst>
              </p:nvPr>
            </p:nvGraphicFramePr>
            <p:xfrm>
              <a:off x="4758753" y="2564904"/>
              <a:ext cx="3857154" cy="33375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928577"/>
                    <a:gridCol w="1928577"/>
                  </a:tblGrid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a:rPr lang="en-US" altLang="ko-KR" b="1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altLang="ko-KR" b="1" i="0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𝒊𝒏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𝒐𝒖𝒕</m:t>
                                    </m:r>
                                  </m:sub>
                                </m:sSub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𝑺𝒖𝒎</m:t>
                                </m:r>
                              </m:oMath>
                            </m:oMathPara>
                          </a14:m>
                          <a:endParaRPr lang="ko-KR" alt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altLang="ko-KR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0      0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0      0      1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0      1      0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0      1      1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1      0      0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1      0      1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1      1      0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1      1      1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표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2278946"/>
                  </p:ext>
                </p:extLst>
              </p:nvPr>
            </p:nvGraphicFramePr>
            <p:xfrm>
              <a:off x="4758753" y="2564904"/>
              <a:ext cx="3857154" cy="33375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928577"/>
                    <a:gridCol w="192857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315" t="-1639" r="-100946" b="-8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0315" t="-1639" r="-946" b="-8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altLang="ko-KR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0      0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0      0      1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0      1      0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0      1      1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1      0      0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1      0      1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1      1      0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1      1      1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314397" y="4359348"/>
                <a:ext cx="1481688" cy="1236172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𝑖𝑛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num>
                        <m:den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𝑜𝑢𝑡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𝑆𝑢𝑚</m:t>
                                </m:r>
                              </m:e>
                            </m:mr>
                          </m:m>
                        </m:den>
                      </m:f>
                    </m:oMath>
                  </m:oMathPara>
                </a14:m>
                <a:endParaRPr lang="en-US" altLang="ko-KR" b="0" dirty="0" smtClean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397" y="4359348"/>
                <a:ext cx="1481688" cy="123617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99" name="Object 23"/>
          <p:cNvGraphicFramePr>
            <a:graphicFrameLocks noChangeAspect="1"/>
          </p:cNvGraphicFramePr>
          <p:nvPr/>
        </p:nvGraphicFramePr>
        <p:xfrm>
          <a:off x="1187450" y="2232025"/>
          <a:ext cx="467995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2" name="Equation" r:id="rId3" imgW="2895480" imgH="685800" progId="Equation.3">
                  <p:embed/>
                </p:oleObj>
              </mc:Choice>
              <mc:Fallback>
                <p:oleObj name="Equation" r:id="rId3" imgW="2895480" imgH="6858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232025"/>
                        <a:ext cx="4679950" cy="11096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00" name="Object 24"/>
          <p:cNvGraphicFramePr>
            <a:graphicFrameLocks noChangeAspect="1"/>
          </p:cNvGraphicFramePr>
          <p:nvPr/>
        </p:nvGraphicFramePr>
        <p:xfrm>
          <a:off x="1187450" y="3429000"/>
          <a:ext cx="58007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3" name="Equation" r:id="rId5" imgW="3797280" imgH="685800" progId="Equation.3">
                  <p:embed/>
                </p:oleObj>
              </mc:Choice>
              <mc:Fallback>
                <p:oleObj name="Equation" r:id="rId5" imgW="3797280" imgH="6858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429000"/>
                        <a:ext cx="5800725" cy="10477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1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  <a:ln/>
        </p:spPr>
        <p:txBody>
          <a:bodyPr/>
          <a:lstStyle/>
          <a:p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4.7 Design of Binary Adders and Subtracters</a:t>
            </a:r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468313" y="1773238"/>
            <a:ext cx="5688012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/>
              <a:t>Implementation of Full Adder</a:t>
            </a:r>
            <a:r>
              <a:rPr lang="en-US" altLang="ko-KR" sz="18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09120"/>
            <a:ext cx="5156820" cy="206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4.7 Design of Binary Adders and Subtracters</a:t>
            </a:r>
          </a:p>
        </p:txBody>
      </p:sp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837"/>
            <a:ext cx="5040312" cy="31448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381000" y="1828800"/>
            <a:ext cx="50546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/>
              <a:t>Parallel Adder for 4 bit  Binary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표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6269506"/>
                  </p:ext>
                </p:extLst>
              </p:nvPr>
            </p:nvGraphicFramePr>
            <p:xfrm>
              <a:off x="5796135" y="3212976"/>
              <a:ext cx="3125880" cy="17281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72"/>
                    <a:gridCol w="411472"/>
                    <a:gridCol w="411472"/>
                    <a:gridCol w="411472"/>
                    <a:gridCol w="411472"/>
                    <a:gridCol w="1068520"/>
                  </a:tblGrid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표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6269506"/>
                  </p:ext>
                </p:extLst>
              </p:nvPr>
            </p:nvGraphicFramePr>
            <p:xfrm>
              <a:off x="5796135" y="3212976"/>
              <a:ext cx="3125880" cy="17281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72"/>
                    <a:gridCol w="411472"/>
                    <a:gridCol w="411472"/>
                    <a:gridCol w="411472"/>
                    <a:gridCol w="411472"/>
                    <a:gridCol w="1068520"/>
                  </a:tblGrid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92045" b="-314085"/>
                          </a:stretch>
                        </a:blip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92045" t="-100000" b="-214085"/>
                          </a:stretch>
                        </a:blip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92045" t="-200000" b="-114085"/>
                          </a:stretch>
                        </a:blip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92045" t="-300000" b="-1408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4" name="직선 연결선 3"/>
          <p:cNvCxnSpPr/>
          <p:nvPr/>
        </p:nvCxnSpPr>
        <p:spPr>
          <a:xfrm>
            <a:off x="5508104" y="4509120"/>
            <a:ext cx="30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58699" y="4079623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699" y="4079623"/>
                <a:ext cx="447558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직사각형 5"/>
          <p:cNvSpPr/>
          <p:nvPr/>
        </p:nvSpPr>
        <p:spPr>
          <a:xfrm>
            <a:off x="6156176" y="3711133"/>
            <a:ext cx="2448272" cy="324000"/>
          </a:xfrm>
          <a:prstGeom prst="rect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156176" y="4137282"/>
            <a:ext cx="2448272" cy="324000"/>
          </a:xfrm>
          <a:prstGeom prst="rect">
            <a:avLst/>
          </a:prstGeom>
          <a:solidFill>
            <a:schemeClr val="accent6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156176" y="4562857"/>
            <a:ext cx="2448272" cy="324000"/>
          </a:xfrm>
          <a:prstGeom prst="rect">
            <a:avLst/>
          </a:prstGeom>
          <a:solidFill>
            <a:srgbClr val="E5E795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813968" y="3300055"/>
            <a:ext cx="2790480" cy="324000"/>
          </a:xfrm>
          <a:prstGeom prst="rect">
            <a:avLst/>
          </a:prstGeom>
          <a:solidFill>
            <a:srgbClr val="D54E4B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4.7 Design of Binary Adders and Subtracters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8569325" cy="325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468313" y="1989138"/>
            <a:ext cx="5688012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/>
              <a:t>Parallel Adder Composed of Four Full Adders</a:t>
            </a:r>
            <a:r>
              <a:rPr lang="en-US" altLang="ko-KR" sz="18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971550" y="2420938"/>
            <a:ext cx="3167063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ym typeface="Wingdings" pitchFamily="2" charset="2"/>
              </a:rPr>
              <a:t>Carry Ripple Adder (slow!)</a:t>
            </a:r>
            <a:endParaRPr lang="en-US" altLang="ko-K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868362"/>
          </a:xfrm>
        </p:spPr>
        <p:txBody>
          <a:bodyPr/>
          <a:lstStyle/>
          <a:p>
            <a:r>
              <a:rPr kumimoji="0" lang="en-US" altLang="ko-KR" sz="320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4.1 Conversion of Verbal Description </a:t>
            </a:r>
            <a:b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to Boolean Equations</a:t>
            </a:r>
            <a:endParaRPr kumimoji="0" lang="en-US" altLang="ko-KR" sz="4000">
              <a:solidFill>
                <a:srgbClr val="006600"/>
              </a:solidFill>
              <a:latin typeface="Arial" pitchFamily="34" charset="0"/>
            </a:endParaRPr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4443413" y="19208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413" y="192087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4443413" y="19208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8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413" y="192087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4443413" y="19208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9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413" y="192087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395288" y="2492375"/>
            <a:ext cx="8294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800" b="1" i="1" dirty="0">
                <a:latin typeface="Times New Roman" pitchFamily="18" charset="0"/>
              </a:rPr>
              <a:t>Mary watches TV</a:t>
            </a:r>
            <a:r>
              <a:rPr lang="en-US" altLang="ko-KR" sz="1800" dirty="0">
                <a:latin typeface="Arial" pitchFamily="34" charset="0"/>
              </a:rPr>
              <a:t>   </a:t>
            </a:r>
            <a:r>
              <a:rPr lang="en-US" altLang="ko-KR" sz="1800" b="1" dirty="0">
                <a:solidFill>
                  <a:srgbClr val="FF3300"/>
                </a:solidFill>
                <a:latin typeface="Arial" pitchFamily="34" charset="0"/>
              </a:rPr>
              <a:t>if</a:t>
            </a:r>
            <a:r>
              <a:rPr lang="en-US" altLang="ko-KR" sz="1800" dirty="0">
                <a:latin typeface="Arial" pitchFamily="34" charset="0"/>
              </a:rPr>
              <a:t>   </a:t>
            </a:r>
            <a:r>
              <a:rPr lang="en-US" altLang="ko-KR" sz="1800" b="1" i="1" dirty="0">
                <a:latin typeface="Times New Roman" pitchFamily="18" charset="0"/>
              </a:rPr>
              <a:t>it is Monday night</a:t>
            </a:r>
            <a:r>
              <a:rPr lang="en-US" altLang="ko-KR" sz="1800" dirty="0">
                <a:latin typeface="Arial" pitchFamily="34" charset="0"/>
              </a:rPr>
              <a:t>   </a:t>
            </a:r>
            <a:r>
              <a:rPr lang="en-US" altLang="ko-KR" sz="1800" b="1" dirty="0">
                <a:solidFill>
                  <a:srgbClr val="FF3300"/>
                </a:solidFill>
                <a:latin typeface="Arial" pitchFamily="34" charset="0"/>
              </a:rPr>
              <a:t>and</a:t>
            </a:r>
            <a:r>
              <a:rPr lang="en-US" altLang="ko-KR" sz="1800" dirty="0">
                <a:latin typeface="Arial" pitchFamily="34" charset="0"/>
              </a:rPr>
              <a:t>   </a:t>
            </a:r>
            <a:r>
              <a:rPr lang="en-US" altLang="ko-KR" sz="1800" b="1" i="1" dirty="0">
                <a:latin typeface="Times New Roman" pitchFamily="18" charset="0"/>
              </a:rPr>
              <a:t>she has finished her homework</a:t>
            </a:r>
            <a:r>
              <a:rPr lang="en-US" altLang="ko-KR" sz="1800" dirty="0">
                <a:latin typeface="Arial" pitchFamily="34" charset="0"/>
              </a:rPr>
              <a:t>.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395288" y="5373688"/>
            <a:ext cx="6553200" cy="39687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 i="1" dirty="0">
                <a:solidFill>
                  <a:schemeClr val="bg1"/>
                </a:solidFill>
                <a:latin typeface="Times New Roman" pitchFamily="18" charset="0"/>
              </a:rPr>
              <a:t>F</a:t>
            </a:r>
            <a:r>
              <a:rPr lang="en-US" altLang="ko-KR" dirty="0">
                <a:solidFill>
                  <a:schemeClr val="bg1"/>
                </a:solidFill>
              </a:rPr>
              <a:t> is ‘true’ if</a:t>
            </a:r>
            <a:r>
              <a:rPr lang="en-US" altLang="ko-KR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 b="1" i="1" dirty="0">
                <a:solidFill>
                  <a:schemeClr val="bg1"/>
                </a:solidFill>
                <a:latin typeface="Times New Roman" pitchFamily="18" charset="0"/>
              </a:rPr>
              <a:t>A</a:t>
            </a:r>
            <a:r>
              <a:rPr lang="en-US" altLang="ko-KR" dirty="0">
                <a:solidFill>
                  <a:schemeClr val="bg1"/>
                </a:solidFill>
              </a:rPr>
              <a:t> and </a:t>
            </a:r>
            <a:r>
              <a:rPr lang="en-US" altLang="ko-KR" i="1" dirty="0">
                <a:solidFill>
                  <a:schemeClr val="bg1"/>
                </a:solidFill>
              </a:rPr>
              <a:t>B</a:t>
            </a:r>
            <a:r>
              <a:rPr lang="en-US" altLang="ko-KR" dirty="0">
                <a:solidFill>
                  <a:schemeClr val="bg1"/>
                </a:solidFill>
              </a:rPr>
              <a:t> are both ‘true’ </a:t>
            </a:r>
            <a:r>
              <a:rPr lang="en-US" altLang="ko-KR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altLang="ko-KR" b="1" i="1" dirty="0" smtClean="0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F = A</a:t>
            </a:r>
            <a:r>
              <a:rPr lang="en-US" altLang="ko-KR" b="1" i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  <a:sym typeface="Wingdings" pitchFamily="2" charset="2"/>
              </a:rPr>
              <a:t>·</a:t>
            </a:r>
            <a:r>
              <a:rPr lang="en-US" altLang="ko-KR" b="1" i="1" dirty="0" smtClean="0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B</a:t>
            </a:r>
            <a:endParaRPr lang="en-US" altLang="ko-KR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395288" y="2060575"/>
            <a:ext cx="1073150" cy="366713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800"/>
              <a:t>Example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395288" y="3141663"/>
            <a:ext cx="5356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800" i="1">
                <a:latin typeface="Times New Roman" pitchFamily="18" charset="0"/>
              </a:rPr>
              <a:t>F </a:t>
            </a:r>
            <a:r>
              <a:rPr lang="en-US" altLang="ko-KR" sz="1800">
                <a:latin typeface="Times New Roman" pitchFamily="18" charset="0"/>
              </a:rPr>
              <a:t>= 1</a:t>
            </a:r>
            <a:r>
              <a:rPr lang="en-US" altLang="ko-KR" sz="1800">
                <a:latin typeface="굴림" pitchFamily="50" charset="-127"/>
              </a:rPr>
              <a:t> </a:t>
            </a:r>
            <a:r>
              <a:rPr lang="en-US" altLang="ko-KR" sz="1800"/>
              <a:t>if  “</a:t>
            </a:r>
            <a:r>
              <a:rPr lang="en-US" altLang="ko-KR" sz="1800" b="1" i="1">
                <a:latin typeface="Times New Roman" pitchFamily="18" charset="0"/>
              </a:rPr>
              <a:t>Mary watches TV</a:t>
            </a:r>
            <a:r>
              <a:rPr lang="en-US" altLang="ko-KR" sz="1800"/>
              <a:t> </a:t>
            </a:r>
            <a:r>
              <a:rPr lang="en-US" altLang="ko-KR" sz="1800">
                <a:latin typeface="Arial"/>
              </a:rPr>
              <a:t>”</a:t>
            </a:r>
            <a:r>
              <a:rPr lang="en-US" altLang="ko-KR" sz="1800"/>
              <a:t> is true; otherwise, </a:t>
            </a:r>
            <a:r>
              <a:rPr lang="en-US" altLang="ko-KR" sz="1800" i="1">
                <a:latin typeface="Times New Roman" pitchFamily="18" charset="0"/>
              </a:rPr>
              <a:t>F </a:t>
            </a:r>
            <a:r>
              <a:rPr lang="en-US" altLang="ko-KR" sz="1800">
                <a:latin typeface="Times New Roman" pitchFamily="18" charset="0"/>
              </a:rPr>
              <a:t>= 0</a:t>
            </a:r>
            <a:r>
              <a:rPr lang="en-US" altLang="ko-KR" sz="1800"/>
              <a:t>;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395288" y="3716338"/>
            <a:ext cx="5426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800" i="1">
                <a:latin typeface="Times New Roman" pitchFamily="18" charset="0"/>
              </a:rPr>
              <a:t>A </a:t>
            </a:r>
            <a:r>
              <a:rPr lang="en-US" altLang="ko-KR" sz="1800">
                <a:latin typeface="Times New Roman" pitchFamily="18" charset="0"/>
              </a:rPr>
              <a:t>= 1</a:t>
            </a:r>
            <a:r>
              <a:rPr lang="en-US" altLang="ko-KR" sz="1800">
                <a:latin typeface="굴림" pitchFamily="50" charset="-127"/>
              </a:rPr>
              <a:t> </a:t>
            </a:r>
            <a:r>
              <a:rPr lang="en-US" altLang="ko-KR" sz="1800"/>
              <a:t>if  “</a:t>
            </a:r>
            <a:r>
              <a:rPr lang="en-US" altLang="ko-KR" sz="1800" b="1" i="1">
                <a:latin typeface="Times New Roman" pitchFamily="18" charset="0"/>
              </a:rPr>
              <a:t>it is Monday night</a:t>
            </a:r>
            <a:r>
              <a:rPr lang="en-US" altLang="ko-KR" sz="1800">
                <a:latin typeface="굴림" pitchFamily="50" charset="-127"/>
              </a:rPr>
              <a:t> </a:t>
            </a:r>
            <a:r>
              <a:rPr lang="en-US" altLang="ko-KR" sz="1800">
                <a:latin typeface="Arial"/>
              </a:rPr>
              <a:t>”</a:t>
            </a:r>
            <a:r>
              <a:rPr lang="en-US" altLang="ko-KR" sz="1800"/>
              <a:t> is true; otherwise, </a:t>
            </a:r>
            <a:r>
              <a:rPr lang="en-US" altLang="ko-KR" sz="1800" i="1">
                <a:latin typeface="Times New Roman" pitchFamily="18" charset="0"/>
              </a:rPr>
              <a:t>A </a:t>
            </a:r>
            <a:r>
              <a:rPr lang="en-US" altLang="ko-KR" sz="1800">
                <a:latin typeface="Times New Roman" pitchFamily="18" charset="0"/>
              </a:rPr>
              <a:t>= 0</a:t>
            </a:r>
            <a:r>
              <a:rPr lang="en-US" altLang="ko-KR" sz="1800"/>
              <a:t>;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395288" y="4292600"/>
            <a:ext cx="6575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800" i="1">
                <a:latin typeface="Times New Roman" pitchFamily="18" charset="0"/>
              </a:rPr>
              <a:t>B </a:t>
            </a:r>
            <a:r>
              <a:rPr lang="en-US" altLang="ko-KR" sz="1800">
                <a:latin typeface="Times New Roman" pitchFamily="18" charset="0"/>
              </a:rPr>
              <a:t>= 1</a:t>
            </a:r>
            <a:r>
              <a:rPr lang="en-US" altLang="ko-KR" sz="1800">
                <a:latin typeface="굴림" pitchFamily="50" charset="-127"/>
              </a:rPr>
              <a:t> </a:t>
            </a:r>
            <a:r>
              <a:rPr lang="en-US" altLang="ko-KR" sz="1800"/>
              <a:t>if  “</a:t>
            </a:r>
            <a:r>
              <a:rPr lang="en-US" altLang="ko-KR" sz="1800" b="1" i="1">
                <a:latin typeface="Times New Roman" pitchFamily="18" charset="0"/>
              </a:rPr>
              <a:t>she has finished her homework</a:t>
            </a:r>
            <a:r>
              <a:rPr lang="en-US" altLang="ko-KR" sz="1800">
                <a:latin typeface="Arial"/>
              </a:rPr>
              <a:t>”</a:t>
            </a:r>
            <a:r>
              <a:rPr lang="en-US" altLang="ko-KR" sz="1800"/>
              <a:t> is true; otherwise, </a:t>
            </a:r>
            <a:r>
              <a:rPr lang="en-US" altLang="ko-KR" sz="1800" i="1">
                <a:latin typeface="Times New Roman" pitchFamily="18" charset="0"/>
              </a:rPr>
              <a:t>B </a:t>
            </a:r>
            <a:r>
              <a:rPr lang="en-US" altLang="ko-KR" sz="1800">
                <a:latin typeface="Times New Roman" pitchFamily="18" charset="0"/>
              </a:rPr>
              <a:t>= 0</a:t>
            </a:r>
            <a:r>
              <a:rPr lang="en-US" altLang="ko-KR" sz="1800"/>
              <a:t>;</a:t>
            </a: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395288" y="2517775"/>
            <a:ext cx="1873250" cy="358775"/>
          </a:xfrm>
          <a:prstGeom prst="rect">
            <a:avLst/>
          </a:prstGeom>
          <a:solidFill>
            <a:srgbClr val="99CC00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1258888" y="3149600"/>
            <a:ext cx="1944687" cy="358775"/>
          </a:xfrm>
          <a:prstGeom prst="rect">
            <a:avLst/>
          </a:prstGeom>
          <a:solidFill>
            <a:srgbClr val="99CC00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2587625" y="2508250"/>
            <a:ext cx="1873250" cy="358775"/>
          </a:xfrm>
          <a:prstGeom prst="rect">
            <a:avLst/>
          </a:prstGeom>
          <a:solidFill>
            <a:srgbClr val="00FFFF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1331913" y="3749675"/>
            <a:ext cx="1873250" cy="358775"/>
          </a:xfrm>
          <a:prstGeom prst="rect">
            <a:avLst/>
          </a:prstGeom>
          <a:solidFill>
            <a:srgbClr val="00FFFF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5148263" y="2517775"/>
            <a:ext cx="3024187" cy="358775"/>
          </a:xfrm>
          <a:prstGeom prst="rect">
            <a:avLst/>
          </a:prstGeom>
          <a:solidFill>
            <a:srgbClr val="CC99FF">
              <a:alpha val="4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39" name="Rectangle 19"/>
          <p:cNvSpPr>
            <a:spLocks noChangeArrowheads="1"/>
          </p:cNvSpPr>
          <p:nvPr/>
        </p:nvSpPr>
        <p:spPr bwMode="auto">
          <a:xfrm>
            <a:off x="1258888" y="4292600"/>
            <a:ext cx="3024187" cy="358775"/>
          </a:xfrm>
          <a:prstGeom prst="rect">
            <a:avLst/>
          </a:prstGeom>
          <a:solidFill>
            <a:srgbClr val="CC99FF">
              <a:alpha val="4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65532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971550" y="4508500"/>
            <a:ext cx="7543800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/>
              <a:t>The end-around carry is accomplished by connecting </a:t>
            </a:r>
            <a:r>
              <a:rPr lang="en-US" altLang="ko-KR" sz="1800" i="1">
                <a:latin typeface="Times New Roman" pitchFamily="18" charset="0"/>
              </a:rPr>
              <a:t>C</a:t>
            </a:r>
            <a:r>
              <a:rPr lang="en-US" altLang="ko-KR" sz="1800" baseline="-25000">
                <a:latin typeface="Times New Roman" pitchFamily="18" charset="0"/>
              </a:rPr>
              <a:t>4</a:t>
            </a:r>
            <a:r>
              <a:rPr lang="en-US" altLang="ko-KR" sz="1800"/>
              <a:t> to </a:t>
            </a:r>
            <a:r>
              <a:rPr lang="en-US" altLang="ko-KR" sz="1800" i="1">
                <a:latin typeface="Times New Roman" pitchFamily="18" charset="0"/>
              </a:rPr>
              <a:t>C</a:t>
            </a:r>
            <a:r>
              <a:rPr lang="en-US" altLang="ko-KR" sz="1800" baseline="-25000">
                <a:latin typeface="Times New Roman" pitchFamily="18" charset="0"/>
              </a:rPr>
              <a:t>0</a:t>
            </a:r>
            <a:r>
              <a:rPr lang="en-US" altLang="ko-KR" sz="1800"/>
              <a:t> input</a:t>
            </a: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4.7 Design of Binary Adders and Subtracters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323850" y="1844675"/>
            <a:ext cx="446405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/>
              <a:t>Signed numbers in 1’s complement</a:t>
            </a:r>
            <a:r>
              <a:rPr lang="en-US" altLang="ko-KR" sz="18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395288" y="5229225"/>
            <a:ext cx="446405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/>
              <a:t>Signed numbers in 2’s complement</a:t>
            </a:r>
            <a:r>
              <a:rPr lang="en-US" altLang="ko-KR" sz="18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971550" y="5734050"/>
            <a:ext cx="6408738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/>
              <a:t>The last carry (</a:t>
            </a:r>
            <a:r>
              <a:rPr lang="en-US" altLang="ko-KR" sz="1800" i="1">
                <a:latin typeface="Times New Roman" pitchFamily="18" charset="0"/>
              </a:rPr>
              <a:t>C</a:t>
            </a:r>
            <a:r>
              <a:rPr lang="en-US" altLang="ko-KR" sz="1800" baseline="-25000">
                <a:latin typeface="Times New Roman" pitchFamily="18" charset="0"/>
              </a:rPr>
              <a:t>4</a:t>
            </a:r>
            <a:r>
              <a:rPr lang="en-US" altLang="ko-KR" sz="1800"/>
              <a:t>) is discarded, and no carry into the first cell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2555875" y="2420938"/>
          <a:ext cx="330517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8" name="Equation" r:id="rId3" imgW="1447560" imgH="228600" progId="Equation.3">
                  <p:embed/>
                </p:oleObj>
              </mc:Choice>
              <mc:Fallback>
                <p:oleObj name="Equation" r:id="rId3" imgW="14475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420938"/>
                        <a:ext cx="3305175" cy="5222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8424862" cy="320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755650" y="1844675"/>
            <a:ext cx="62642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Overflow(V) when adding two signed binary number</a:t>
            </a: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4.7 Design of Binary Adders and Subtracters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62250"/>
            <a:ext cx="820737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4.7 Design of Binary Adders and Subtracters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4691063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Binary Subtracter Using Full Adder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684213" y="2349500"/>
            <a:ext cx="8077200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/>
              <a:t>Subtraction is done by adding the 2’s complemented number to be subtracted</a:t>
            </a:r>
          </a:p>
        </p:txBody>
      </p:sp>
      <p:sp>
        <p:nvSpPr>
          <p:cNvPr id="79878" name="Freeform 6"/>
          <p:cNvSpPr>
            <a:spLocks/>
          </p:cNvSpPr>
          <p:nvPr/>
        </p:nvSpPr>
        <p:spPr bwMode="auto">
          <a:xfrm>
            <a:off x="3124200" y="6096000"/>
            <a:ext cx="914400" cy="228600"/>
          </a:xfrm>
          <a:custGeom>
            <a:avLst/>
            <a:gdLst>
              <a:gd name="T0" fmla="*/ 0 w 576"/>
              <a:gd name="T1" fmla="*/ 0 h 144"/>
              <a:gd name="T2" fmla="*/ 576 w 576"/>
              <a:gd name="T3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6" h="144">
                <a:moveTo>
                  <a:pt x="0" y="0"/>
                </a:moveTo>
                <a:cubicBezTo>
                  <a:pt x="0" y="0"/>
                  <a:pt x="288" y="72"/>
                  <a:pt x="57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H="1">
            <a:off x="4038600" y="6096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 flipH="1">
            <a:off x="4038600" y="6019800"/>
            <a:ext cx="152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 flipH="1">
            <a:off x="4038600" y="6019800"/>
            <a:ext cx="2819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9882" name="Freeform 10"/>
          <p:cNvSpPr>
            <a:spLocks/>
          </p:cNvSpPr>
          <p:nvPr/>
        </p:nvSpPr>
        <p:spPr bwMode="auto">
          <a:xfrm>
            <a:off x="4038600" y="4648200"/>
            <a:ext cx="3835400" cy="1955800"/>
          </a:xfrm>
          <a:custGeom>
            <a:avLst/>
            <a:gdLst>
              <a:gd name="T0" fmla="*/ 0 w 2416"/>
              <a:gd name="T1" fmla="*/ 1056 h 1232"/>
              <a:gd name="T2" fmla="*/ 2016 w 2416"/>
              <a:gd name="T3" fmla="*/ 1056 h 1232"/>
              <a:gd name="T4" fmla="*/ 2400 w 2416"/>
              <a:gd name="T5" fmla="*/ 0 h 1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16" h="1232">
                <a:moveTo>
                  <a:pt x="0" y="1056"/>
                </a:moveTo>
                <a:cubicBezTo>
                  <a:pt x="808" y="1144"/>
                  <a:pt x="1616" y="1232"/>
                  <a:pt x="2016" y="1056"/>
                </a:cubicBezTo>
                <a:cubicBezTo>
                  <a:pt x="2416" y="880"/>
                  <a:pt x="2408" y="440"/>
                  <a:pt x="240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827088" y="6381750"/>
            <a:ext cx="3151187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/>
              <a:t>2’s complemented number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39750" y="1916113"/>
            <a:ext cx="5111750" cy="3603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Parallel Subtracter Using Full Subtracters</a:t>
            </a:r>
          </a:p>
        </p:txBody>
      </p:sp>
      <p:sp>
        <p:nvSpPr>
          <p:cNvPr id="80956" name="Rectangle 60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4.7 Design of Binary Adders and Subtracters</a:t>
            </a:r>
          </a:p>
        </p:txBody>
      </p:sp>
      <p:grpSp>
        <p:nvGrpSpPr>
          <p:cNvPr id="80964" name="Group 68"/>
          <p:cNvGrpSpPr>
            <a:grpSpLocks/>
          </p:cNvGrpSpPr>
          <p:nvPr/>
        </p:nvGrpSpPr>
        <p:grpSpPr bwMode="auto">
          <a:xfrm>
            <a:off x="395288" y="3068638"/>
            <a:ext cx="8455025" cy="2133600"/>
            <a:chOff x="170" y="1888"/>
            <a:chExt cx="5326" cy="1344"/>
          </a:xfrm>
        </p:grpSpPr>
        <p:grpSp>
          <p:nvGrpSpPr>
            <p:cNvPr id="80959" name="Group 63"/>
            <p:cNvGrpSpPr>
              <a:grpSpLocks/>
            </p:cNvGrpSpPr>
            <p:nvPr/>
          </p:nvGrpSpPr>
          <p:grpSpPr bwMode="auto">
            <a:xfrm>
              <a:off x="170" y="1888"/>
              <a:ext cx="1370" cy="1274"/>
              <a:chOff x="170" y="1888"/>
              <a:chExt cx="1370" cy="1274"/>
            </a:xfrm>
          </p:grpSpPr>
          <p:sp>
            <p:nvSpPr>
              <p:cNvPr id="80899" name="Rectangle 3"/>
              <p:cNvSpPr>
                <a:spLocks noChangeArrowheads="1"/>
              </p:cNvSpPr>
              <p:nvPr/>
            </p:nvSpPr>
            <p:spPr bwMode="auto">
              <a:xfrm>
                <a:off x="565" y="2278"/>
                <a:ext cx="727" cy="39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ko-KR" altLang="ko-KR" sz="1800">
                  <a:latin typeface="Times New Roman" pitchFamily="18" charset="0"/>
                </a:endParaRPr>
              </a:p>
            </p:txBody>
          </p:sp>
          <p:sp>
            <p:nvSpPr>
              <p:cNvPr id="80900" name="Text Box 4"/>
              <p:cNvSpPr txBox="1">
                <a:spLocks noChangeArrowheads="1"/>
              </p:cNvSpPr>
              <p:nvPr/>
            </p:nvSpPr>
            <p:spPr bwMode="auto">
              <a:xfrm>
                <a:off x="565" y="2297"/>
                <a:ext cx="727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1600"/>
                  <a:t>Full Subtracter</a:t>
                </a:r>
              </a:p>
            </p:txBody>
          </p:sp>
          <p:sp>
            <p:nvSpPr>
              <p:cNvPr id="80911" name="Line 15"/>
              <p:cNvSpPr>
                <a:spLocks noChangeShapeType="1"/>
              </p:cNvSpPr>
              <p:nvPr/>
            </p:nvSpPr>
            <p:spPr bwMode="auto">
              <a:xfrm flipH="1">
                <a:off x="1292" y="2478"/>
                <a:ext cx="1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0912" name="Line 16"/>
              <p:cNvSpPr>
                <a:spLocks noChangeShapeType="1"/>
              </p:cNvSpPr>
              <p:nvPr/>
            </p:nvSpPr>
            <p:spPr bwMode="auto">
              <a:xfrm flipH="1">
                <a:off x="385" y="2478"/>
                <a:ext cx="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0913" name="Line 17"/>
              <p:cNvSpPr>
                <a:spLocks noChangeShapeType="1"/>
              </p:cNvSpPr>
              <p:nvPr/>
            </p:nvSpPr>
            <p:spPr bwMode="auto">
              <a:xfrm flipV="1">
                <a:off x="741" y="2668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0914" name="Line 18"/>
              <p:cNvSpPr>
                <a:spLocks noChangeShapeType="1"/>
              </p:cNvSpPr>
              <p:nvPr/>
            </p:nvSpPr>
            <p:spPr bwMode="auto">
              <a:xfrm flipV="1">
                <a:off x="1093" y="2668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0921" name="Line 25"/>
              <p:cNvSpPr>
                <a:spLocks noChangeShapeType="1"/>
              </p:cNvSpPr>
              <p:nvPr/>
            </p:nvSpPr>
            <p:spPr bwMode="auto">
              <a:xfrm flipV="1">
                <a:off x="917" y="2105"/>
                <a:ext cx="0" cy="1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0926" name="Text Box 30"/>
              <p:cNvSpPr txBox="1">
                <a:spLocks noChangeArrowheads="1"/>
              </p:cNvSpPr>
              <p:nvPr/>
            </p:nvSpPr>
            <p:spPr bwMode="auto">
              <a:xfrm>
                <a:off x="170" y="2218"/>
                <a:ext cx="43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800" i="1">
                    <a:latin typeface="Times New Roman" pitchFamily="18" charset="0"/>
                  </a:rPr>
                  <a:t>b</a:t>
                </a:r>
                <a:r>
                  <a:rPr lang="en-US" altLang="ko-KR" sz="1800" i="1" baseline="-25000">
                    <a:latin typeface="Times New Roman" pitchFamily="18" charset="0"/>
                  </a:rPr>
                  <a:t>n</a:t>
                </a:r>
                <a:r>
                  <a:rPr lang="en-US" altLang="ko-KR" sz="1800" baseline="-25000">
                    <a:latin typeface="Times New Roman" pitchFamily="18" charset="0"/>
                  </a:rPr>
                  <a:t>+1</a:t>
                </a:r>
              </a:p>
            </p:txBody>
          </p:sp>
          <p:sp>
            <p:nvSpPr>
              <p:cNvPr id="80927" name="Text Box 31"/>
              <p:cNvSpPr txBox="1">
                <a:spLocks noChangeArrowheads="1"/>
              </p:cNvSpPr>
              <p:nvPr/>
            </p:nvSpPr>
            <p:spPr bwMode="auto">
              <a:xfrm>
                <a:off x="785" y="1888"/>
                <a:ext cx="43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800" i="1">
                    <a:latin typeface="Times New Roman" pitchFamily="18" charset="0"/>
                  </a:rPr>
                  <a:t>d</a:t>
                </a:r>
                <a:r>
                  <a:rPr lang="en-US" altLang="ko-KR" sz="1800" i="1" baseline="-25000"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80931" name="Text Box 35"/>
              <p:cNvSpPr txBox="1">
                <a:spLocks noChangeArrowheads="1"/>
              </p:cNvSpPr>
              <p:nvPr/>
            </p:nvSpPr>
            <p:spPr bwMode="auto">
              <a:xfrm>
                <a:off x="612" y="2931"/>
                <a:ext cx="4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800" i="1">
                    <a:latin typeface="Times New Roman" pitchFamily="18" charset="0"/>
                  </a:rPr>
                  <a:t>x</a:t>
                </a:r>
                <a:r>
                  <a:rPr lang="en-US" altLang="ko-KR" sz="1800" i="1" baseline="-25000"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80932" name="Text Box 36"/>
              <p:cNvSpPr txBox="1">
                <a:spLocks noChangeArrowheads="1"/>
              </p:cNvSpPr>
              <p:nvPr/>
            </p:nvSpPr>
            <p:spPr bwMode="auto">
              <a:xfrm>
                <a:off x="975" y="2931"/>
                <a:ext cx="43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800" i="1">
                    <a:latin typeface="Times New Roman" pitchFamily="18" charset="0"/>
                  </a:rPr>
                  <a:t>y</a:t>
                </a:r>
                <a:r>
                  <a:rPr lang="en-US" altLang="ko-KR" sz="1800" i="1" baseline="-25000"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80939" name="Text Box 43"/>
              <p:cNvSpPr txBox="1">
                <a:spLocks noChangeArrowheads="1"/>
              </p:cNvSpPr>
              <p:nvPr/>
            </p:nvSpPr>
            <p:spPr bwMode="auto">
              <a:xfrm>
                <a:off x="1268" y="2245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800" i="1">
                    <a:latin typeface="Times New Roman" pitchFamily="18" charset="0"/>
                  </a:rPr>
                  <a:t>b</a:t>
                </a:r>
                <a:r>
                  <a:rPr lang="en-US" altLang="ko-KR" sz="1800" i="1" baseline="-25000">
                    <a:latin typeface="Times New Roman" pitchFamily="18" charset="0"/>
                  </a:rPr>
                  <a:t>n</a:t>
                </a:r>
              </a:p>
            </p:txBody>
          </p:sp>
        </p:grpSp>
        <p:grpSp>
          <p:nvGrpSpPr>
            <p:cNvPr id="80960" name="Group 64"/>
            <p:cNvGrpSpPr>
              <a:grpSpLocks/>
            </p:cNvGrpSpPr>
            <p:nvPr/>
          </p:nvGrpSpPr>
          <p:grpSpPr bwMode="auto">
            <a:xfrm>
              <a:off x="1565" y="1888"/>
              <a:ext cx="1318" cy="1344"/>
              <a:chOff x="1565" y="1888"/>
              <a:chExt cx="1318" cy="1344"/>
            </a:xfrm>
          </p:grpSpPr>
          <p:sp>
            <p:nvSpPr>
              <p:cNvPr id="80947" name="Rectangle 51"/>
              <p:cNvSpPr>
                <a:spLocks noChangeArrowheads="1"/>
              </p:cNvSpPr>
              <p:nvPr/>
            </p:nvSpPr>
            <p:spPr bwMode="auto">
              <a:xfrm>
                <a:off x="1609" y="1888"/>
                <a:ext cx="1274" cy="134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01" name="Rectangle 5"/>
              <p:cNvSpPr>
                <a:spLocks noChangeArrowheads="1"/>
              </p:cNvSpPr>
              <p:nvPr/>
            </p:nvSpPr>
            <p:spPr bwMode="auto">
              <a:xfrm>
                <a:off x="1872" y="2278"/>
                <a:ext cx="736" cy="39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ko-KR" altLang="ko-KR" sz="1800">
                  <a:latin typeface="Times New Roman" pitchFamily="18" charset="0"/>
                </a:endParaRPr>
              </a:p>
            </p:txBody>
          </p:sp>
          <p:sp>
            <p:nvSpPr>
              <p:cNvPr id="80902" name="Text Box 6"/>
              <p:cNvSpPr txBox="1">
                <a:spLocks noChangeArrowheads="1"/>
              </p:cNvSpPr>
              <p:nvPr/>
            </p:nvSpPr>
            <p:spPr bwMode="auto">
              <a:xfrm>
                <a:off x="1883" y="2272"/>
                <a:ext cx="725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1600"/>
                  <a:t>Full Subtracter</a:t>
                </a:r>
              </a:p>
            </p:txBody>
          </p:sp>
          <p:sp>
            <p:nvSpPr>
              <p:cNvPr id="80910" name="Line 14"/>
              <p:cNvSpPr>
                <a:spLocks noChangeShapeType="1"/>
              </p:cNvSpPr>
              <p:nvPr/>
            </p:nvSpPr>
            <p:spPr bwMode="auto">
              <a:xfrm flipH="1">
                <a:off x="1732" y="2478"/>
                <a:ext cx="13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0915" name="Line 19"/>
              <p:cNvSpPr>
                <a:spLocks noChangeShapeType="1"/>
              </p:cNvSpPr>
              <p:nvPr/>
            </p:nvSpPr>
            <p:spPr bwMode="auto">
              <a:xfrm flipV="1">
                <a:off x="2092" y="2668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0916" name="Line 20"/>
              <p:cNvSpPr>
                <a:spLocks noChangeShapeType="1"/>
              </p:cNvSpPr>
              <p:nvPr/>
            </p:nvSpPr>
            <p:spPr bwMode="auto">
              <a:xfrm flipV="1">
                <a:off x="2443" y="2668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0922" name="Line 26"/>
              <p:cNvSpPr>
                <a:spLocks noChangeShapeType="1"/>
              </p:cNvSpPr>
              <p:nvPr/>
            </p:nvSpPr>
            <p:spPr bwMode="auto">
              <a:xfrm flipV="1">
                <a:off x="2268" y="2105"/>
                <a:ext cx="0" cy="1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0928" name="Text Box 32"/>
              <p:cNvSpPr txBox="1">
                <a:spLocks noChangeArrowheads="1"/>
              </p:cNvSpPr>
              <p:nvPr/>
            </p:nvSpPr>
            <p:spPr bwMode="auto">
              <a:xfrm>
                <a:off x="2136" y="1888"/>
                <a:ext cx="43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800" i="1">
                    <a:latin typeface="Times New Roman" pitchFamily="18" charset="0"/>
                  </a:rPr>
                  <a:t>d</a:t>
                </a:r>
                <a:r>
                  <a:rPr lang="en-US" altLang="ko-KR" sz="1800" i="1" baseline="-25000">
                    <a:latin typeface="Times New Roman" pitchFamily="18" charset="0"/>
                  </a:rPr>
                  <a:t>i</a:t>
                </a:r>
              </a:p>
            </p:txBody>
          </p:sp>
          <p:sp>
            <p:nvSpPr>
              <p:cNvPr id="80933" name="Text Box 37"/>
              <p:cNvSpPr txBox="1">
                <a:spLocks noChangeArrowheads="1"/>
              </p:cNvSpPr>
              <p:nvPr/>
            </p:nvSpPr>
            <p:spPr bwMode="auto">
              <a:xfrm>
                <a:off x="1974" y="2931"/>
                <a:ext cx="4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800" i="1">
                    <a:latin typeface="Times New Roman" pitchFamily="18" charset="0"/>
                  </a:rPr>
                  <a:t>x</a:t>
                </a:r>
                <a:r>
                  <a:rPr lang="en-US" altLang="ko-KR" sz="1800" i="1" baseline="-25000">
                    <a:latin typeface="Times New Roman" pitchFamily="18" charset="0"/>
                  </a:rPr>
                  <a:t>i</a:t>
                </a:r>
              </a:p>
            </p:txBody>
          </p:sp>
          <p:sp>
            <p:nvSpPr>
              <p:cNvPr id="80934" name="Text Box 38"/>
              <p:cNvSpPr txBox="1">
                <a:spLocks noChangeArrowheads="1"/>
              </p:cNvSpPr>
              <p:nvPr/>
            </p:nvSpPr>
            <p:spPr bwMode="auto">
              <a:xfrm>
                <a:off x="2336" y="2931"/>
                <a:ext cx="43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800" i="1">
                    <a:latin typeface="Times New Roman" pitchFamily="18" charset="0"/>
                  </a:rPr>
                  <a:t>y</a:t>
                </a:r>
                <a:r>
                  <a:rPr lang="en-US" altLang="ko-KR" sz="1800" i="1" baseline="-25000">
                    <a:latin typeface="Times New Roman" pitchFamily="18" charset="0"/>
                  </a:rPr>
                  <a:t>i</a:t>
                </a:r>
              </a:p>
            </p:txBody>
          </p:sp>
          <p:sp>
            <p:nvSpPr>
              <p:cNvPr id="80940" name="Text Box 44"/>
              <p:cNvSpPr txBox="1">
                <a:spLocks noChangeArrowheads="1"/>
              </p:cNvSpPr>
              <p:nvPr/>
            </p:nvSpPr>
            <p:spPr bwMode="auto">
              <a:xfrm>
                <a:off x="1565" y="2226"/>
                <a:ext cx="43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800" i="1">
                    <a:latin typeface="Times New Roman" pitchFamily="18" charset="0"/>
                  </a:rPr>
                  <a:t>b</a:t>
                </a:r>
                <a:r>
                  <a:rPr lang="en-US" altLang="ko-KR" sz="1800" i="1" baseline="-25000">
                    <a:latin typeface="Times New Roman" pitchFamily="18" charset="0"/>
                  </a:rPr>
                  <a:t>i</a:t>
                </a:r>
                <a:r>
                  <a:rPr lang="en-US" altLang="ko-KR" sz="1800" baseline="-25000">
                    <a:latin typeface="Times New Roman" pitchFamily="18" charset="0"/>
                  </a:rPr>
                  <a:t>+1</a:t>
                </a:r>
              </a:p>
            </p:txBody>
          </p:sp>
          <p:sp>
            <p:nvSpPr>
              <p:cNvPr id="80941" name="Text Box 45"/>
              <p:cNvSpPr txBox="1">
                <a:spLocks noChangeArrowheads="1"/>
              </p:cNvSpPr>
              <p:nvPr/>
            </p:nvSpPr>
            <p:spPr bwMode="auto">
              <a:xfrm>
                <a:off x="2608" y="2251"/>
                <a:ext cx="2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800" i="1">
                    <a:latin typeface="Times New Roman" pitchFamily="18" charset="0"/>
                  </a:rPr>
                  <a:t>b</a:t>
                </a:r>
                <a:r>
                  <a:rPr lang="en-US" altLang="ko-KR" sz="1800" i="1" baseline="-25000">
                    <a:latin typeface="Times New Roman" pitchFamily="18" charset="0"/>
                  </a:rPr>
                  <a:t>i</a:t>
                </a:r>
              </a:p>
            </p:txBody>
          </p:sp>
          <p:sp>
            <p:nvSpPr>
              <p:cNvPr id="80944" name="Line 48"/>
              <p:cNvSpPr>
                <a:spLocks noChangeShapeType="1"/>
              </p:cNvSpPr>
              <p:nvPr/>
            </p:nvSpPr>
            <p:spPr bwMode="auto">
              <a:xfrm flipH="1">
                <a:off x="2608" y="2478"/>
                <a:ext cx="1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80961" name="Group 65"/>
            <p:cNvGrpSpPr>
              <a:grpSpLocks/>
            </p:cNvGrpSpPr>
            <p:nvPr/>
          </p:nvGrpSpPr>
          <p:grpSpPr bwMode="auto">
            <a:xfrm>
              <a:off x="3152" y="1888"/>
              <a:ext cx="2344" cy="1274"/>
              <a:chOff x="3152" y="1888"/>
              <a:chExt cx="2344" cy="1274"/>
            </a:xfrm>
          </p:grpSpPr>
          <p:sp>
            <p:nvSpPr>
              <p:cNvPr id="80903" name="Rectangle 7"/>
              <p:cNvSpPr>
                <a:spLocks noChangeArrowheads="1"/>
              </p:cNvSpPr>
              <p:nvPr/>
            </p:nvSpPr>
            <p:spPr bwMode="auto">
              <a:xfrm>
                <a:off x="3328" y="2278"/>
                <a:ext cx="731" cy="39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ko-KR" altLang="ko-KR" sz="1800">
                  <a:latin typeface="Times New Roman" pitchFamily="18" charset="0"/>
                </a:endParaRPr>
              </a:p>
            </p:txBody>
          </p:sp>
          <p:sp>
            <p:nvSpPr>
              <p:cNvPr id="80904" name="Text Box 8"/>
              <p:cNvSpPr txBox="1">
                <a:spLocks noChangeArrowheads="1"/>
              </p:cNvSpPr>
              <p:nvPr/>
            </p:nvSpPr>
            <p:spPr bwMode="auto">
              <a:xfrm>
                <a:off x="3334" y="2297"/>
                <a:ext cx="725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1600"/>
                  <a:t>Full Subtracter</a:t>
                </a:r>
              </a:p>
            </p:txBody>
          </p:sp>
          <p:sp>
            <p:nvSpPr>
              <p:cNvPr id="80905" name="Rectangle 9"/>
              <p:cNvSpPr>
                <a:spLocks noChangeArrowheads="1"/>
              </p:cNvSpPr>
              <p:nvPr/>
            </p:nvSpPr>
            <p:spPr bwMode="auto">
              <a:xfrm>
                <a:off x="4339" y="2278"/>
                <a:ext cx="718" cy="39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ko-KR" altLang="ko-KR" sz="1800">
                  <a:latin typeface="Times New Roman" pitchFamily="18" charset="0"/>
                </a:endParaRPr>
              </a:p>
            </p:txBody>
          </p:sp>
          <p:sp>
            <p:nvSpPr>
              <p:cNvPr id="80906" name="Text Box 10"/>
              <p:cNvSpPr txBox="1">
                <a:spLocks noChangeArrowheads="1"/>
              </p:cNvSpPr>
              <p:nvPr/>
            </p:nvSpPr>
            <p:spPr bwMode="auto">
              <a:xfrm>
                <a:off x="4332" y="2297"/>
                <a:ext cx="725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1600"/>
                  <a:t>Full Subtracter</a:t>
                </a:r>
              </a:p>
            </p:txBody>
          </p:sp>
          <p:sp>
            <p:nvSpPr>
              <p:cNvPr id="80907" name="Line 11"/>
              <p:cNvSpPr>
                <a:spLocks noChangeShapeType="1"/>
              </p:cNvSpPr>
              <p:nvPr/>
            </p:nvSpPr>
            <p:spPr bwMode="auto">
              <a:xfrm flipH="1">
                <a:off x="5057" y="2478"/>
                <a:ext cx="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0908" name="Line 12"/>
              <p:cNvSpPr>
                <a:spLocks noChangeShapeType="1"/>
              </p:cNvSpPr>
              <p:nvPr/>
            </p:nvSpPr>
            <p:spPr bwMode="auto">
              <a:xfrm flipH="1">
                <a:off x="4059" y="2478"/>
                <a:ext cx="2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0909" name="Line 13"/>
              <p:cNvSpPr>
                <a:spLocks noChangeShapeType="1"/>
              </p:cNvSpPr>
              <p:nvPr/>
            </p:nvSpPr>
            <p:spPr bwMode="auto">
              <a:xfrm flipH="1">
                <a:off x="3152" y="2478"/>
                <a:ext cx="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0917" name="Line 21"/>
              <p:cNvSpPr>
                <a:spLocks noChangeShapeType="1"/>
              </p:cNvSpPr>
              <p:nvPr/>
            </p:nvSpPr>
            <p:spPr bwMode="auto">
              <a:xfrm flipV="1">
                <a:off x="3548" y="2668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0918" name="Line 22"/>
              <p:cNvSpPr>
                <a:spLocks noChangeShapeType="1"/>
              </p:cNvSpPr>
              <p:nvPr/>
            </p:nvSpPr>
            <p:spPr bwMode="auto">
              <a:xfrm flipV="1">
                <a:off x="3900" y="2668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0919" name="Line 23"/>
              <p:cNvSpPr>
                <a:spLocks noChangeShapeType="1"/>
              </p:cNvSpPr>
              <p:nvPr/>
            </p:nvSpPr>
            <p:spPr bwMode="auto">
              <a:xfrm flipV="1">
                <a:off x="4602" y="2668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0920" name="Line 24"/>
              <p:cNvSpPr>
                <a:spLocks noChangeShapeType="1"/>
              </p:cNvSpPr>
              <p:nvPr/>
            </p:nvSpPr>
            <p:spPr bwMode="auto">
              <a:xfrm flipV="1">
                <a:off x="4954" y="2668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0923" name="Line 27"/>
              <p:cNvSpPr>
                <a:spLocks noChangeShapeType="1"/>
              </p:cNvSpPr>
              <p:nvPr/>
            </p:nvSpPr>
            <p:spPr bwMode="auto">
              <a:xfrm flipV="1">
                <a:off x="3680" y="2105"/>
                <a:ext cx="0" cy="1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0924" name="Line 28"/>
              <p:cNvSpPr>
                <a:spLocks noChangeShapeType="1"/>
              </p:cNvSpPr>
              <p:nvPr/>
            </p:nvSpPr>
            <p:spPr bwMode="auto">
              <a:xfrm flipV="1">
                <a:off x="4690" y="2105"/>
                <a:ext cx="0" cy="1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0929" name="Text Box 33"/>
              <p:cNvSpPr txBox="1">
                <a:spLocks noChangeArrowheads="1"/>
              </p:cNvSpPr>
              <p:nvPr/>
            </p:nvSpPr>
            <p:spPr bwMode="auto">
              <a:xfrm>
                <a:off x="3504" y="1888"/>
                <a:ext cx="4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800" i="1">
                    <a:latin typeface="Times New Roman" pitchFamily="18" charset="0"/>
                  </a:rPr>
                  <a:t>d</a:t>
                </a:r>
                <a:r>
                  <a:rPr lang="en-US" altLang="ko-KR" sz="1800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80930" name="Text Box 34"/>
              <p:cNvSpPr txBox="1">
                <a:spLocks noChangeArrowheads="1"/>
              </p:cNvSpPr>
              <p:nvPr/>
            </p:nvSpPr>
            <p:spPr bwMode="auto">
              <a:xfrm>
                <a:off x="4559" y="1888"/>
                <a:ext cx="43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800" i="1">
                    <a:latin typeface="Times New Roman" pitchFamily="18" charset="0"/>
                  </a:rPr>
                  <a:t>d</a:t>
                </a:r>
                <a:r>
                  <a:rPr lang="en-US" altLang="ko-KR" sz="1800" baseline="-25000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80935" name="Text Box 39"/>
              <p:cNvSpPr txBox="1">
                <a:spLocks noChangeArrowheads="1"/>
              </p:cNvSpPr>
              <p:nvPr/>
            </p:nvSpPr>
            <p:spPr bwMode="auto">
              <a:xfrm>
                <a:off x="3470" y="2931"/>
                <a:ext cx="4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800" i="1">
                    <a:latin typeface="Times New Roman" pitchFamily="18" charset="0"/>
                  </a:rPr>
                  <a:t>x</a:t>
                </a:r>
                <a:r>
                  <a:rPr lang="en-US" altLang="ko-KR" sz="1800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80936" name="Text Box 40"/>
              <p:cNvSpPr txBox="1">
                <a:spLocks noChangeArrowheads="1"/>
              </p:cNvSpPr>
              <p:nvPr/>
            </p:nvSpPr>
            <p:spPr bwMode="auto">
              <a:xfrm>
                <a:off x="3787" y="2931"/>
                <a:ext cx="43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800" i="1">
                    <a:latin typeface="Times New Roman" pitchFamily="18" charset="0"/>
                  </a:rPr>
                  <a:t>y</a:t>
                </a:r>
                <a:r>
                  <a:rPr lang="en-US" altLang="ko-KR" sz="1800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80937" name="Text Box 41"/>
              <p:cNvSpPr txBox="1">
                <a:spLocks noChangeArrowheads="1"/>
              </p:cNvSpPr>
              <p:nvPr/>
            </p:nvSpPr>
            <p:spPr bwMode="auto">
              <a:xfrm>
                <a:off x="4468" y="2931"/>
                <a:ext cx="43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800" i="1">
                    <a:latin typeface="Times New Roman" pitchFamily="18" charset="0"/>
                  </a:rPr>
                  <a:t>x</a:t>
                </a:r>
                <a:r>
                  <a:rPr lang="en-US" altLang="ko-KR" sz="1800" baseline="-25000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80938" name="Text Box 42"/>
              <p:cNvSpPr txBox="1">
                <a:spLocks noChangeArrowheads="1"/>
              </p:cNvSpPr>
              <p:nvPr/>
            </p:nvSpPr>
            <p:spPr bwMode="auto">
              <a:xfrm>
                <a:off x="4830" y="2931"/>
                <a:ext cx="43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800" i="1">
                    <a:latin typeface="Times New Roman" pitchFamily="18" charset="0"/>
                  </a:rPr>
                  <a:t>y</a:t>
                </a:r>
                <a:r>
                  <a:rPr lang="en-US" altLang="ko-KR" sz="1800" baseline="-25000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80942" name="Text Box 46"/>
              <p:cNvSpPr txBox="1">
                <a:spLocks noChangeArrowheads="1"/>
              </p:cNvSpPr>
              <p:nvPr/>
            </p:nvSpPr>
            <p:spPr bwMode="auto">
              <a:xfrm>
                <a:off x="4059" y="2251"/>
                <a:ext cx="2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800" i="1">
                    <a:latin typeface="Times New Roman" pitchFamily="18" charset="0"/>
                  </a:rPr>
                  <a:t>b</a:t>
                </a:r>
                <a:r>
                  <a:rPr lang="en-US" altLang="ko-KR" sz="1800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80943" name="Text Box 47"/>
              <p:cNvSpPr txBox="1">
                <a:spLocks noChangeArrowheads="1"/>
              </p:cNvSpPr>
              <p:nvPr/>
            </p:nvSpPr>
            <p:spPr bwMode="auto">
              <a:xfrm>
                <a:off x="5057" y="2251"/>
                <a:ext cx="43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800" i="1">
                    <a:latin typeface="Times New Roman" pitchFamily="18" charset="0"/>
                  </a:rPr>
                  <a:t>b</a:t>
                </a:r>
                <a:r>
                  <a:rPr lang="en-US" altLang="ko-KR" sz="1800" baseline="-25000">
                    <a:latin typeface="Times New Roman" pitchFamily="18" charset="0"/>
                  </a:rPr>
                  <a:t>1</a:t>
                </a:r>
                <a:r>
                  <a:rPr lang="en-US" altLang="ko-KR" sz="1800">
                    <a:latin typeface="Times New Roman" pitchFamily="18" charset="0"/>
                  </a:rPr>
                  <a:t>=0</a:t>
                </a:r>
              </a:p>
            </p:txBody>
          </p:sp>
          <p:sp>
            <p:nvSpPr>
              <p:cNvPr id="80946" name="Text Box 50"/>
              <p:cNvSpPr txBox="1">
                <a:spLocks noChangeArrowheads="1"/>
              </p:cNvSpPr>
              <p:nvPr/>
            </p:nvSpPr>
            <p:spPr bwMode="auto">
              <a:xfrm>
                <a:off x="3152" y="2251"/>
                <a:ext cx="26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800" i="1">
                    <a:latin typeface="Times New Roman" pitchFamily="18" charset="0"/>
                  </a:rPr>
                  <a:t>b</a:t>
                </a:r>
                <a:r>
                  <a:rPr lang="en-US" altLang="ko-KR" sz="1800" baseline="-25000">
                    <a:latin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80962" name="Line 66"/>
            <p:cNvSpPr>
              <a:spLocks noChangeShapeType="1"/>
            </p:cNvSpPr>
            <p:nvPr/>
          </p:nvSpPr>
          <p:spPr bwMode="auto">
            <a:xfrm>
              <a:off x="1429" y="2478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0963" name="Line 67"/>
            <p:cNvSpPr>
              <a:spLocks noChangeShapeType="1"/>
            </p:cNvSpPr>
            <p:nvPr/>
          </p:nvSpPr>
          <p:spPr bwMode="auto">
            <a:xfrm>
              <a:off x="2744" y="2478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11188" y="2060575"/>
            <a:ext cx="4752975" cy="360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Truth Table For Binary Full Subtracter</a:t>
            </a:r>
          </a:p>
        </p:txBody>
      </p:sp>
      <p:sp>
        <p:nvSpPr>
          <p:cNvPr id="111676" name="Rectangle 60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4.7 Design of Binary Adders and Subtracters</a:t>
            </a:r>
          </a:p>
        </p:txBody>
      </p:sp>
      <p:graphicFrame>
        <p:nvGraphicFramePr>
          <p:cNvPr id="111704" name="Group 88"/>
          <p:cNvGraphicFramePr>
            <a:graphicFrameLocks noGrp="1"/>
          </p:cNvGraphicFramePr>
          <p:nvPr/>
        </p:nvGraphicFramePr>
        <p:xfrm>
          <a:off x="2268538" y="2781300"/>
          <a:ext cx="4391025" cy="3463545"/>
        </p:xfrm>
        <a:graphic>
          <a:graphicData uri="http://schemas.openxmlformats.org/drawingml/2006/table">
            <a:tbl>
              <a:tblPr/>
              <a:tblGrid>
                <a:gridCol w="2255837"/>
                <a:gridCol w="2135188"/>
              </a:tblGrid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i</a:t>
                      </a: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   y</a:t>
                      </a:r>
                      <a:r>
                        <a:rPr kumimoji="1" lang="en-US" altLang="ko-KR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i</a:t>
                      </a: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   b</a:t>
                      </a:r>
                      <a:r>
                        <a:rPr kumimoji="1" lang="en-US" altLang="ko-KR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i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r>
                        <a:rPr kumimoji="1" lang="en-US" altLang="ko-KR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i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+1   </a:t>
                      </a: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  <a:r>
                        <a:rPr kumimoji="1" lang="en-US" altLang="ko-KR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0    0    0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0    0    1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0    1    0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0    1    1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1    0    0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1    0    1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1    1    0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1    1    1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1     1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 descr="Dscf004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320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4.1 Conversion of Verbal Description </a:t>
            </a:r>
            <a:b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to Boolean Equations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611188" y="1844675"/>
            <a:ext cx="2736850" cy="39687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chemeClr val="bg1"/>
                </a:solidFill>
              </a:rPr>
              <a:t>1. Verbal Description</a:t>
            </a:r>
          </a:p>
        </p:txBody>
      </p:sp>
      <p:grpSp>
        <p:nvGrpSpPr>
          <p:cNvPr id="72738" name="Group 34"/>
          <p:cNvGrpSpPr>
            <a:grpSpLocks/>
          </p:cNvGrpSpPr>
          <p:nvPr/>
        </p:nvGrpSpPr>
        <p:grpSpPr bwMode="auto">
          <a:xfrm>
            <a:off x="684213" y="2276475"/>
            <a:ext cx="7488237" cy="936625"/>
            <a:chOff x="431" y="1434"/>
            <a:chExt cx="4717" cy="590"/>
          </a:xfrm>
        </p:grpSpPr>
        <p:sp>
          <p:nvSpPr>
            <p:cNvPr id="72709" name="Text Box 5"/>
            <p:cNvSpPr txBox="1">
              <a:spLocks noChangeArrowheads="1"/>
            </p:cNvSpPr>
            <p:nvPr/>
          </p:nvSpPr>
          <p:spPr bwMode="auto">
            <a:xfrm>
              <a:off x="476" y="1434"/>
              <a:ext cx="4656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ko-KR" b="1" i="1">
                  <a:latin typeface="Times New Roman" pitchFamily="18" charset="0"/>
                </a:rPr>
                <a:t>The alarm will ring</a:t>
              </a:r>
              <a:r>
                <a:rPr lang="en-US" altLang="ko-KR" b="1"/>
                <a:t> iff </a:t>
              </a:r>
              <a:r>
                <a:rPr lang="en-US" altLang="ko-KR" b="1" i="1">
                  <a:latin typeface="Times New Roman" pitchFamily="18" charset="0"/>
                </a:rPr>
                <a:t>the alarm switch is turned</a:t>
              </a:r>
              <a:r>
                <a:rPr lang="en-US" altLang="ko-KR" b="1">
                  <a:latin typeface="Times New Roman" pitchFamily="18" charset="0"/>
                </a:rPr>
                <a:t> </a:t>
              </a:r>
              <a:r>
                <a:rPr lang="en-US" altLang="ko-KR" b="1" i="1">
                  <a:latin typeface="Times New Roman" pitchFamily="18" charset="0"/>
                </a:rPr>
                <a:t>on</a:t>
              </a:r>
              <a:r>
                <a:rPr lang="en-US" altLang="ko-KR" b="1"/>
                <a:t> and </a:t>
              </a:r>
              <a:r>
                <a:rPr lang="en-US" altLang="ko-KR" b="1" i="1">
                  <a:latin typeface="Times New Roman" pitchFamily="18" charset="0"/>
                </a:rPr>
                <a:t>the door is not closed</a:t>
              </a:r>
              <a:r>
                <a:rPr lang="en-US" altLang="ko-KR" b="1"/>
                <a:t>, or</a:t>
              </a:r>
              <a:r>
                <a:rPr lang="en-US" altLang="ko-KR" b="1" i="1"/>
                <a:t> </a:t>
              </a:r>
              <a:r>
                <a:rPr lang="en-US" altLang="ko-KR" b="1" i="1">
                  <a:latin typeface="Times New Roman" pitchFamily="18" charset="0"/>
                </a:rPr>
                <a:t>it is after 6PM</a:t>
              </a:r>
              <a:r>
                <a:rPr lang="en-US" altLang="ko-KR" b="1"/>
                <a:t> and </a:t>
              </a:r>
              <a:r>
                <a:rPr lang="en-US" altLang="ko-KR" b="1" i="1">
                  <a:latin typeface="Times New Roman" pitchFamily="18" charset="0"/>
                </a:rPr>
                <a:t>window is not closed</a:t>
              </a:r>
              <a:r>
                <a:rPr lang="en-US" altLang="ko-KR" b="1"/>
                <a:t>.</a:t>
              </a:r>
            </a:p>
          </p:txBody>
        </p:sp>
        <p:sp>
          <p:nvSpPr>
            <p:cNvPr id="72715" name="Rectangle 11"/>
            <p:cNvSpPr>
              <a:spLocks noChangeArrowheads="1"/>
            </p:cNvSpPr>
            <p:nvPr/>
          </p:nvSpPr>
          <p:spPr bwMode="auto">
            <a:xfrm>
              <a:off x="521" y="1526"/>
              <a:ext cx="1315" cy="181"/>
            </a:xfrm>
            <a:prstGeom prst="rect">
              <a:avLst/>
            </a:prstGeom>
            <a:solidFill>
              <a:srgbClr val="00FF00">
                <a:alpha val="39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2716" name="Rectangle 12"/>
            <p:cNvSpPr>
              <a:spLocks noChangeArrowheads="1"/>
            </p:cNvSpPr>
            <p:nvPr/>
          </p:nvSpPr>
          <p:spPr bwMode="auto">
            <a:xfrm>
              <a:off x="2064" y="1526"/>
              <a:ext cx="1905" cy="181"/>
            </a:xfrm>
            <a:prstGeom prst="rect">
              <a:avLst/>
            </a:prstGeom>
            <a:solidFill>
              <a:srgbClr val="3366FF">
                <a:alpha val="39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2717" name="Rectangle 13"/>
            <p:cNvSpPr>
              <a:spLocks noChangeArrowheads="1"/>
            </p:cNvSpPr>
            <p:nvPr/>
          </p:nvSpPr>
          <p:spPr bwMode="auto">
            <a:xfrm>
              <a:off x="4332" y="1526"/>
              <a:ext cx="771" cy="181"/>
            </a:xfrm>
            <a:prstGeom prst="rect">
              <a:avLst/>
            </a:prstGeom>
            <a:solidFill>
              <a:srgbClr val="FF99CC">
                <a:alpha val="39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2718" name="Rectangle 14"/>
            <p:cNvSpPr>
              <a:spLocks noChangeArrowheads="1"/>
            </p:cNvSpPr>
            <p:nvPr/>
          </p:nvSpPr>
          <p:spPr bwMode="auto">
            <a:xfrm>
              <a:off x="521" y="1798"/>
              <a:ext cx="681" cy="181"/>
            </a:xfrm>
            <a:prstGeom prst="rect">
              <a:avLst/>
            </a:prstGeom>
            <a:solidFill>
              <a:srgbClr val="FF99CC">
                <a:alpha val="39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2719" name="Rectangle 15"/>
            <p:cNvSpPr>
              <a:spLocks noChangeArrowheads="1"/>
            </p:cNvSpPr>
            <p:nvPr/>
          </p:nvSpPr>
          <p:spPr bwMode="auto">
            <a:xfrm>
              <a:off x="1474" y="1798"/>
              <a:ext cx="998" cy="181"/>
            </a:xfrm>
            <a:prstGeom prst="rect">
              <a:avLst/>
            </a:prstGeom>
            <a:solidFill>
              <a:srgbClr val="FF9900">
                <a:alpha val="39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2720" name="Rectangle 16"/>
            <p:cNvSpPr>
              <a:spLocks noChangeArrowheads="1"/>
            </p:cNvSpPr>
            <p:nvPr/>
          </p:nvSpPr>
          <p:spPr bwMode="auto">
            <a:xfrm>
              <a:off x="2789" y="1798"/>
              <a:ext cx="1406" cy="181"/>
            </a:xfrm>
            <a:prstGeom prst="rect">
              <a:avLst/>
            </a:prstGeom>
            <a:solidFill>
              <a:srgbClr val="666699">
                <a:alpha val="39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2721" name="Rectangle 17"/>
            <p:cNvSpPr>
              <a:spLocks noChangeArrowheads="1"/>
            </p:cNvSpPr>
            <p:nvPr/>
          </p:nvSpPr>
          <p:spPr bwMode="auto">
            <a:xfrm>
              <a:off x="431" y="1480"/>
              <a:ext cx="4717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72737" name="Group 33"/>
          <p:cNvGrpSpPr>
            <a:grpSpLocks/>
          </p:cNvGrpSpPr>
          <p:nvPr/>
        </p:nvGrpSpPr>
        <p:grpSpPr bwMode="auto">
          <a:xfrm>
            <a:off x="684213" y="4005263"/>
            <a:ext cx="7488237" cy="2309812"/>
            <a:chOff x="431" y="2115"/>
            <a:chExt cx="4717" cy="1455"/>
          </a:xfrm>
        </p:grpSpPr>
        <p:sp>
          <p:nvSpPr>
            <p:cNvPr id="72722" name="Text Box 18"/>
            <p:cNvSpPr txBox="1">
              <a:spLocks noChangeArrowheads="1"/>
            </p:cNvSpPr>
            <p:nvPr/>
          </p:nvSpPr>
          <p:spPr bwMode="auto">
            <a:xfrm>
              <a:off x="476" y="2115"/>
              <a:ext cx="4656" cy="1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ko-KR" b="1" i="1">
                  <a:latin typeface="Times New Roman" pitchFamily="18" charset="0"/>
                </a:rPr>
                <a:t>The alarm will ring</a:t>
              </a:r>
              <a:r>
                <a:rPr lang="en-US" altLang="ko-KR" b="1"/>
                <a:t>   iff </a:t>
              </a:r>
            </a:p>
            <a:p>
              <a:pPr>
                <a:lnSpc>
                  <a:spcPct val="130000"/>
                </a:lnSpc>
                <a:spcBef>
                  <a:spcPct val="50000"/>
                </a:spcBef>
              </a:pPr>
              <a:endParaRPr lang="en-US" altLang="ko-KR" sz="800" b="1"/>
            </a:p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ko-KR" b="1" i="1">
                  <a:latin typeface="Times New Roman" pitchFamily="18" charset="0"/>
                </a:rPr>
                <a:t>the alarm switch is turned</a:t>
              </a:r>
              <a:r>
                <a:rPr lang="en-US" altLang="ko-KR" b="1">
                  <a:latin typeface="Times New Roman" pitchFamily="18" charset="0"/>
                </a:rPr>
                <a:t> </a:t>
              </a:r>
              <a:r>
                <a:rPr lang="en-US" altLang="ko-KR" b="1" i="1">
                  <a:latin typeface="Times New Roman" pitchFamily="18" charset="0"/>
                </a:rPr>
                <a:t>on</a:t>
              </a:r>
              <a:r>
                <a:rPr lang="en-US" altLang="ko-KR" b="1"/>
                <a:t>    and    </a:t>
              </a:r>
              <a:r>
                <a:rPr lang="en-US" altLang="ko-KR" b="1" i="1">
                  <a:latin typeface="Times New Roman" pitchFamily="18" charset="0"/>
                </a:rPr>
                <a:t>the door is not closed</a:t>
              </a:r>
              <a:r>
                <a:rPr lang="en-US" altLang="ko-KR" b="1"/>
                <a:t>, </a:t>
              </a:r>
            </a:p>
            <a:p>
              <a:pPr>
                <a:lnSpc>
                  <a:spcPct val="130000"/>
                </a:lnSpc>
                <a:spcBef>
                  <a:spcPct val="50000"/>
                </a:spcBef>
              </a:pPr>
              <a:endParaRPr lang="en-US" altLang="ko-KR" sz="800" b="1"/>
            </a:p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ko-KR" b="1"/>
                <a:t>or</a:t>
              </a:r>
              <a:r>
                <a:rPr lang="en-US" altLang="ko-KR" b="1" i="1"/>
                <a:t>    </a:t>
              </a:r>
              <a:r>
                <a:rPr lang="en-US" altLang="ko-KR" b="1" i="1">
                  <a:latin typeface="Times New Roman" pitchFamily="18" charset="0"/>
                </a:rPr>
                <a:t>it is after 6PM</a:t>
              </a:r>
              <a:r>
                <a:rPr lang="en-US" altLang="ko-KR" b="1"/>
                <a:t>    and    </a:t>
              </a:r>
              <a:r>
                <a:rPr lang="en-US" altLang="ko-KR" b="1" i="1">
                  <a:latin typeface="Times New Roman" pitchFamily="18" charset="0"/>
                </a:rPr>
                <a:t>window is not closed</a:t>
              </a:r>
              <a:r>
                <a:rPr lang="en-US" altLang="ko-KR" b="1"/>
                <a:t>.</a:t>
              </a:r>
            </a:p>
          </p:txBody>
        </p:sp>
        <p:sp>
          <p:nvSpPr>
            <p:cNvPr id="72723" name="Rectangle 19"/>
            <p:cNvSpPr>
              <a:spLocks noChangeArrowheads="1"/>
            </p:cNvSpPr>
            <p:nvPr/>
          </p:nvSpPr>
          <p:spPr bwMode="auto">
            <a:xfrm>
              <a:off x="521" y="2207"/>
              <a:ext cx="1315" cy="181"/>
            </a:xfrm>
            <a:prstGeom prst="rect">
              <a:avLst/>
            </a:prstGeom>
            <a:solidFill>
              <a:srgbClr val="00FF00">
                <a:alpha val="39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2724" name="Rectangle 20"/>
            <p:cNvSpPr>
              <a:spLocks noChangeArrowheads="1"/>
            </p:cNvSpPr>
            <p:nvPr/>
          </p:nvSpPr>
          <p:spPr bwMode="auto">
            <a:xfrm>
              <a:off x="521" y="2704"/>
              <a:ext cx="1951" cy="181"/>
            </a:xfrm>
            <a:prstGeom prst="rect">
              <a:avLst/>
            </a:prstGeom>
            <a:solidFill>
              <a:srgbClr val="3366FF">
                <a:alpha val="39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2725" name="Rectangle 21"/>
            <p:cNvSpPr>
              <a:spLocks noChangeArrowheads="1"/>
            </p:cNvSpPr>
            <p:nvPr/>
          </p:nvSpPr>
          <p:spPr bwMode="auto">
            <a:xfrm>
              <a:off x="3061" y="2704"/>
              <a:ext cx="1497" cy="181"/>
            </a:xfrm>
            <a:prstGeom prst="rect">
              <a:avLst/>
            </a:prstGeom>
            <a:solidFill>
              <a:srgbClr val="FF99CC">
                <a:alpha val="39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2727" name="Rectangle 23"/>
            <p:cNvSpPr>
              <a:spLocks noChangeArrowheads="1"/>
            </p:cNvSpPr>
            <p:nvPr/>
          </p:nvSpPr>
          <p:spPr bwMode="auto">
            <a:xfrm>
              <a:off x="839" y="3203"/>
              <a:ext cx="998" cy="181"/>
            </a:xfrm>
            <a:prstGeom prst="rect">
              <a:avLst/>
            </a:prstGeom>
            <a:solidFill>
              <a:srgbClr val="FF9900">
                <a:alpha val="39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2728" name="Rectangle 24"/>
            <p:cNvSpPr>
              <a:spLocks noChangeArrowheads="1"/>
            </p:cNvSpPr>
            <p:nvPr/>
          </p:nvSpPr>
          <p:spPr bwMode="auto">
            <a:xfrm>
              <a:off x="2426" y="3158"/>
              <a:ext cx="1406" cy="181"/>
            </a:xfrm>
            <a:prstGeom prst="rect">
              <a:avLst/>
            </a:prstGeom>
            <a:solidFill>
              <a:srgbClr val="666699">
                <a:alpha val="39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2730" name="Text Box 26"/>
            <p:cNvSpPr txBox="1">
              <a:spLocks noChangeArrowheads="1"/>
            </p:cNvSpPr>
            <p:nvPr/>
          </p:nvSpPr>
          <p:spPr bwMode="auto">
            <a:xfrm>
              <a:off x="975" y="2341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800" b="1" i="1"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72731" name="Text Box 27"/>
            <p:cNvSpPr txBox="1">
              <a:spLocks noChangeArrowheads="1"/>
            </p:cNvSpPr>
            <p:nvPr/>
          </p:nvSpPr>
          <p:spPr bwMode="auto">
            <a:xfrm>
              <a:off x="1202" y="284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800" b="1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2732" name="Text Box 28"/>
            <p:cNvSpPr txBox="1">
              <a:spLocks noChangeArrowheads="1"/>
            </p:cNvSpPr>
            <p:nvPr/>
          </p:nvSpPr>
          <p:spPr bwMode="auto">
            <a:xfrm>
              <a:off x="3606" y="2840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800" b="1" i="1">
                  <a:latin typeface="Times New Roman" pitchFamily="18" charset="0"/>
                </a:rPr>
                <a:t>B’</a:t>
              </a:r>
            </a:p>
          </p:txBody>
        </p:sp>
        <p:sp>
          <p:nvSpPr>
            <p:cNvPr id="72733" name="Text Box 29"/>
            <p:cNvSpPr txBox="1">
              <a:spLocks noChangeArrowheads="1"/>
            </p:cNvSpPr>
            <p:nvPr/>
          </p:nvSpPr>
          <p:spPr bwMode="auto">
            <a:xfrm>
              <a:off x="1202" y="333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800" b="1" i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72734" name="Text Box 30"/>
            <p:cNvSpPr txBox="1">
              <a:spLocks noChangeArrowheads="1"/>
            </p:cNvSpPr>
            <p:nvPr/>
          </p:nvSpPr>
          <p:spPr bwMode="auto">
            <a:xfrm>
              <a:off x="2971" y="3294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800" b="1" i="1">
                  <a:latin typeface="Times New Roman" pitchFamily="18" charset="0"/>
                </a:rPr>
                <a:t>D’</a:t>
              </a:r>
            </a:p>
          </p:txBody>
        </p:sp>
        <p:sp>
          <p:nvSpPr>
            <p:cNvPr id="72735" name="Rectangle 31"/>
            <p:cNvSpPr>
              <a:spLocks noChangeArrowheads="1"/>
            </p:cNvSpPr>
            <p:nvPr/>
          </p:nvSpPr>
          <p:spPr bwMode="auto">
            <a:xfrm>
              <a:off x="431" y="2160"/>
              <a:ext cx="4717" cy="14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663575" y="3567113"/>
            <a:ext cx="1908175" cy="396875"/>
          </a:xfrm>
          <a:prstGeom prst="rect">
            <a:avLst/>
          </a:prstGeom>
          <a:solidFill>
            <a:srgbClr val="FF6600">
              <a:alpha val="5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/>
              <a:t>Breaking Down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320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4.1 Conversion of Verbal Description </a:t>
            </a:r>
            <a:b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to Boolean Equations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682625" y="2060575"/>
            <a:ext cx="2736850" cy="39687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chemeClr val="bg1"/>
                </a:solidFill>
              </a:rPr>
              <a:t>2. Boolean Equation</a:t>
            </a:r>
          </a:p>
        </p:txBody>
      </p:sp>
      <p:grpSp>
        <p:nvGrpSpPr>
          <p:cNvPr id="83992" name="Group 24"/>
          <p:cNvGrpSpPr>
            <a:grpSpLocks/>
          </p:cNvGrpSpPr>
          <p:nvPr/>
        </p:nvGrpSpPr>
        <p:grpSpPr bwMode="auto">
          <a:xfrm>
            <a:off x="755650" y="2636838"/>
            <a:ext cx="7488238" cy="2309812"/>
            <a:chOff x="431" y="2115"/>
            <a:chExt cx="4717" cy="1455"/>
          </a:xfrm>
        </p:grpSpPr>
        <p:sp>
          <p:nvSpPr>
            <p:cNvPr id="83980" name="Text Box 12"/>
            <p:cNvSpPr txBox="1">
              <a:spLocks noChangeArrowheads="1"/>
            </p:cNvSpPr>
            <p:nvPr/>
          </p:nvSpPr>
          <p:spPr bwMode="auto">
            <a:xfrm>
              <a:off x="476" y="2115"/>
              <a:ext cx="4656" cy="1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ko-KR" b="1" i="1">
                  <a:latin typeface="Times New Roman" pitchFamily="18" charset="0"/>
                </a:rPr>
                <a:t>The alarm will ring</a:t>
              </a:r>
              <a:r>
                <a:rPr lang="en-US" altLang="ko-KR" b="1"/>
                <a:t>   iff </a:t>
              </a:r>
            </a:p>
            <a:p>
              <a:pPr>
                <a:lnSpc>
                  <a:spcPct val="130000"/>
                </a:lnSpc>
                <a:spcBef>
                  <a:spcPct val="50000"/>
                </a:spcBef>
              </a:pPr>
              <a:endParaRPr lang="en-US" altLang="ko-KR" sz="800" b="1"/>
            </a:p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ko-KR" b="1" i="1">
                  <a:latin typeface="Times New Roman" pitchFamily="18" charset="0"/>
                </a:rPr>
                <a:t>the alarm switch is turned</a:t>
              </a:r>
              <a:r>
                <a:rPr lang="en-US" altLang="ko-KR" b="1">
                  <a:latin typeface="Times New Roman" pitchFamily="18" charset="0"/>
                </a:rPr>
                <a:t> </a:t>
              </a:r>
              <a:r>
                <a:rPr lang="en-US" altLang="ko-KR" b="1" i="1">
                  <a:latin typeface="Times New Roman" pitchFamily="18" charset="0"/>
                </a:rPr>
                <a:t>on</a:t>
              </a:r>
              <a:r>
                <a:rPr lang="en-US" altLang="ko-KR" b="1"/>
                <a:t>    and    </a:t>
              </a:r>
              <a:r>
                <a:rPr lang="en-US" altLang="ko-KR" b="1" i="1">
                  <a:latin typeface="Times New Roman" pitchFamily="18" charset="0"/>
                </a:rPr>
                <a:t>the door is not closed</a:t>
              </a:r>
              <a:r>
                <a:rPr lang="en-US" altLang="ko-KR" b="1"/>
                <a:t>, </a:t>
              </a:r>
            </a:p>
            <a:p>
              <a:pPr>
                <a:lnSpc>
                  <a:spcPct val="130000"/>
                </a:lnSpc>
                <a:spcBef>
                  <a:spcPct val="50000"/>
                </a:spcBef>
              </a:pPr>
              <a:endParaRPr lang="en-US" altLang="ko-KR" sz="800" b="1"/>
            </a:p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ko-KR" b="1"/>
                <a:t>or</a:t>
              </a:r>
              <a:r>
                <a:rPr lang="en-US" altLang="ko-KR" b="1" i="1"/>
                <a:t>    </a:t>
              </a:r>
              <a:r>
                <a:rPr lang="en-US" altLang="ko-KR" b="1" i="1">
                  <a:latin typeface="Times New Roman" pitchFamily="18" charset="0"/>
                </a:rPr>
                <a:t>it is after 6PM</a:t>
              </a:r>
              <a:r>
                <a:rPr lang="en-US" altLang="ko-KR" b="1"/>
                <a:t>    and    </a:t>
              </a:r>
              <a:r>
                <a:rPr lang="en-US" altLang="ko-KR" b="1" i="1">
                  <a:latin typeface="Times New Roman" pitchFamily="18" charset="0"/>
                </a:rPr>
                <a:t>window is not closed</a:t>
              </a:r>
              <a:r>
                <a:rPr lang="en-US" altLang="ko-KR" b="1"/>
                <a:t>.</a:t>
              </a:r>
            </a:p>
          </p:txBody>
        </p:sp>
        <p:sp>
          <p:nvSpPr>
            <p:cNvPr id="83981" name="Rectangle 13"/>
            <p:cNvSpPr>
              <a:spLocks noChangeArrowheads="1"/>
            </p:cNvSpPr>
            <p:nvPr/>
          </p:nvSpPr>
          <p:spPr bwMode="auto">
            <a:xfrm>
              <a:off x="521" y="2207"/>
              <a:ext cx="1315" cy="181"/>
            </a:xfrm>
            <a:prstGeom prst="rect">
              <a:avLst/>
            </a:prstGeom>
            <a:solidFill>
              <a:srgbClr val="00FF00">
                <a:alpha val="39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3982" name="Rectangle 14"/>
            <p:cNvSpPr>
              <a:spLocks noChangeArrowheads="1"/>
            </p:cNvSpPr>
            <p:nvPr/>
          </p:nvSpPr>
          <p:spPr bwMode="auto">
            <a:xfrm>
              <a:off x="521" y="2704"/>
              <a:ext cx="1951" cy="181"/>
            </a:xfrm>
            <a:prstGeom prst="rect">
              <a:avLst/>
            </a:prstGeom>
            <a:solidFill>
              <a:srgbClr val="3366FF">
                <a:alpha val="39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3983" name="Rectangle 15"/>
            <p:cNvSpPr>
              <a:spLocks noChangeArrowheads="1"/>
            </p:cNvSpPr>
            <p:nvPr/>
          </p:nvSpPr>
          <p:spPr bwMode="auto">
            <a:xfrm>
              <a:off x="3061" y="2704"/>
              <a:ext cx="1497" cy="181"/>
            </a:xfrm>
            <a:prstGeom prst="rect">
              <a:avLst/>
            </a:prstGeom>
            <a:solidFill>
              <a:srgbClr val="FF99CC">
                <a:alpha val="39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3984" name="Rectangle 16"/>
            <p:cNvSpPr>
              <a:spLocks noChangeArrowheads="1"/>
            </p:cNvSpPr>
            <p:nvPr/>
          </p:nvSpPr>
          <p:spPr bwMode="auto">
            <a:xfrm>
              <a:off x="839" y="3203"/>
              <a:ext cx="998" cy="181"/>
            </a:xfrm>
            <a:prstGeom prst="rect">
              <a:avLst/>
            </a:prstGeom>
            <a:solidFill>
              <a:srgbClr val="FF9900">
                <a:alpha val="39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3985" name="Rectangle 17"/>
            <p:cNvSpPr>
              <a:spLocks noChangeArrowheads="1"/>
            </p:cNvSpPr>
            <p:nvPr/>
          </p:nvSpPr>
          <p:spPr bwMode="auto">
            <a:xfrm>
              <a:off x="2426" y="3158"/>
              <a:ext cx="1406" cy="181"/>
            </a:xfrm>
            <a:prstGeom prst="rect">
              <a:avLst/>
            </a:prstGeom>
            <a:solidFill>
              <a:srgbClr val="666699">
                <a:alpha val="39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3986" name="Text Box 18"/>
            <p:cNvSpPr txBox="1">
              <a:spLocks noChangeArrowheads="1"/>
            </p:cNvSpPr>
            <p:nvPr/>
          </p:nvSpPr>
          <p:spPr bwMode="auto">
            <a:xfrm>
              <a:off x="975" y="2341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800" b="1" i="1"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83987" name="Text Box 19"/>
            <p:cNvSpPr txBox="1">
              <a:spLocks noChangeArrowheads="1"/>
            </p:cNvSpPr>
            <p:nvPr/>
          </p:nvSpPr>
          <p:spPr bwMode="auto">
            <a:xfrm>
              <a:off x="1202" y="284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800" b="1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83988" name="Text Box 20"/>
            <p:cNvSpPr txBox="1">
              <a:spLocks noChangeArrowheads="1"/>
            </p:cNvSpPr>
            <p:nvPr/>
          </p:nvSpPr>
          <p:spPr bwMode="auto">
            <a:xfrm>
              <a:off x="3606" y="2840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800" b="1" i="1">
                  <a:latin typeface="Times New Roman" pitchFamily="18" charset="0"/>
                </a:rPr>
                <a:t>B’</a:t>
              </a:r>
            </a:p>
          </p:txBody>
        </p:sp>
        <p:sp>
          <p:nvSpPr>
            <p:cNvPr id="83989" name="Text Box 21"/>
            <p:cNvSpPr txBox="1">
              <a:spLocks noChangeArrowheads="1"/>
            </p:cNvSpPr>
            <p:nvPr/>
          </p:nvSpPr>
          <p:spPr bwMode="auto">
            <a:xfrm>
              <a:off x="1202" y="333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800" b="1" i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83990" name="Text Box 22"/>
            <p:cNvSpPr txBox="1">
              <a:spLocks noChangeArrowheads="1"/>
            </p:cNvSpPr>
            <p:nvPr/>
          </p:nvSpPr>
          <p:spPr bwMode="auto">
            <a:xfrm>
              <a:off x="2971" y="3294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800" b="1" i="1">
                  <a:latin typeface="Times New Roman" pitchFamily="18" charset="0"/>
                </a:rPr>
                <a:t>D’</a:t>
              </a:r>
            </a:p>
          </p:txBody>
        </p:sp>
        <p:sp>
          <p:nvSpPr>
            <p:cNvPr id="83991" name="Rectangle 23"/>
            <p:cNvSpPr>
              <a:spLocks noChangeArrowheads="1"/>
            </p:cNvSpPr>
            <p:nvPr/>
          </p:nvSpPr>
          <p:spPr bwMode="auto">
            <a:xfrm>
              <a:off x="431" y="2160"/>
              <a:ext cx="4717" cy="14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aphicFrame>
        <p:nvGraphicFramePr>
          <p:cNvPr id="83993" name="Object 25"/>
          <p:cNvGraphicFramePr>
            <a:graphicFrameLocks noChangeAspect="1"/>
          </p:cNvGraphicFramePr>
          <p:nvPr/>
        </p:nvGraphicFramePr>
        <p:xfrm>
          <a:off x="1835150" y="5373688"/>
          <a:ext cx="230346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3" name="Equation" r:id="rId3" imgW="863280" imgH="177480" progId="Equation.3">
                  <p:embed/>
                </p:oleObj>
              </mc:Choice>
              <mc:Fallback>
                <p:oleObj name="Equation" r:id="rId3" imgW="863280" imgH="1774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373688"/>
                        <a:ext cx="2303463" cy="4746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320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4.1 Conversion of Verbal Description </a:t>
            </a:r>
            <a:b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to Boolean Equations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684213" y="1916113"/>
            <a:ext cx="3311525" cy="39687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chemeClr val="bg1"/>
                </a:solidFill>
              </a:rPr>
              <a:t>2. Boolean Equation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684213" y="3429000"/>
            <a:ext cx="2808288" cy="39687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chemeClr val="bg1"/>
                </a:solidFill>
              </a:rPr>
              <a:t>3. Circuit Realization</a:t>
            </a:r>
          </a:p>
        </p:txBody>
      </p:sp>
      <p:graphicFrame>
        <p:nvGraphicFramePr>
          <p:cNvPr id="82953" name="Object 9"/>
          <p:cNvGraphicFramePr>
            <a:graphicFrameLocks noChangeAspect="1"/>
          </p:cNvGraphicFramePr>
          <p:nvPr/>
        </p:nvGraphicFramePr>
        <p:xfrm>
          <a:off x="1403350" y="2492375"/>
          <a:ext cx="18732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3" name="Equation" r:id="rId3" imgW="863280" imgH="177480" progId="Equation.3">
                  <p:embed/>
                </p:oleObj>
              </mc:Choice>
              <mc:Fallback>
                <p:oleObj name="Equation" r:id="rId3" imgW="863280" imgH="177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492375"/>
                        <a:ext cx="1873250" cy="3857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92537"/>
            <a:ext cx="4464496" cy="174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228600" y="228600"/>
            <a:ext cx="86868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4.2 Combinational Logic Design </a:t>
            </a:r>
            <a:b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Using a Truth Table</a:t>
            </a:r>
            <a:endParaRPr kumimoji="0" lang="en-US" altLang="ko-KR" sz="400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684213" y="2205038"/>
            <a:ext cx="6913562" cy="1127125"/>
          </a:xfrm>
          <a:prstGeom prst="rect">
            <a:avLst/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bg1"/>
                </a:solidFill>
              </a:rPr>
              <a:t>A switching circuit with three inputs and one output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bg1"/>
                </a:solidFill>
              </a:rPr>
              <a:t>The inputs are</a:t>
            </a:r>
            <a:r>
              <a:rPr lang="en-US" altLang="ko-KR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 i="1" dirty="0">
                <a:solidFill>
                  <a:schemeClr val="bg1"/>
                </a:solidFill>
                <a:latin typeface="Times New Roman" pitchFamily="18" charset="0"/>
              </a:rPr>
              <a:t>A, B</a:t>
            </a:r>
            <a:r>
              <a:rPr lang="en-US" altLang="ko-KR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ko-KR" dirty="0">
                <a:solidFill>
                  <a:schemeClr val="bg1"/>
                </a:solidFill>
              </a:rPr>
              <a:t>and</a:t>
            </a:r>
            <a:r>
              <a:rPr lang="en-US" altLang="ko-KR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 i="1" dirty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US" altLang="ko-KR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and represent </a:t>
            </a:r>
            <a:r>
              <a:rPr lang="en-US" altLang="ko-KR" dirty="0">
                <a:solidFill>
                  <a:schemeClr val="bg1"/>
                </a:solidFill>
              </a:rPr>
              <a:t>a binary number</a:t>
            </a:r>
            <a:r>
              <a:rPr lang="en-US" altLang="ko-KR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 i="1" dirty="0">
                <a:solidFill>
                  <a:schemeClr val="bg1"/>
                </a:solidFill>
                <a:latin typeface="Times New Roman" pitchFamily="18" charset="0"/>
              </a:rPr>
              <a:t>N</a:t>
            </a:r>
          </a:p>
          <a:p>
            <a:pPr>
              <a:spcBef>
                <a:spcPct val="20000"/>
              </a:spcBef>
            </a:pPr>
            <a:r>
              <a:rPr lang="en-US" altLang="ko-KR" i="1" dirty="0">
                <a:solidFill>
                  <a:schemeClr val="bg1"/>
                </a:solidFill>
                <a:latin typeface="Times New Roman" pitchFamily="18" charset="0"/>
              </a:rPr>
              <a:t>f</a:t>
            </a:r>
            <a:r>
              <a:rPr lang="en-US" altLang="ko-KR" dirty="0">
                <a:solidFill>
                  <a:schemeClr val="bg1"/>
                </a:solidFill>
                <a:latin typeface="Times New Roman" pitchFamily="18" charset="0"/>
              </a:rPr>
              <a:t> = 1 </a:t>
            </a:r>
            <a:r>
              <a:rPr lang="en-US" altLang="ko-KR" dirty="0">
                <a:solidFill>
                  <a:schemeClr val="bg1"/>
                </a:solidFill>
              </a:rPr>
              <a:t>if</a:t>
            </a:r>
            <a:r>
              <a:rPr lang="en-US" altLang="ko-KR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 i="1" dirty="0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en-US" altLang="ko-KR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≥ 011</a:t>
            </a:r>
            <a:r>
              <a:rPr lang="en-US" altLang="ko-KR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ko-KR" dirty="0">
                <a:solidFill>
                  <a:schemeClr val="bg1"/>
                </a:solidFill>
                <a:cs typeface="Times New Roman" pitchFamily="18" charset="0"/>
              </a:rPr>
              <a:t>and  </a:t>
            </a:r>
            <a:r>
              <a:rPr lang="en-US" altLang="ko-K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ko-K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en-US" altLang="ko-KR" dirty="0">
                <a:solidFill>
                  <a:schemeClr val="bg1"/>
                </a:solidFill>
                <a:cs typeface="Times New Roman" pitchFamily="18" charset="0"/>
              </a:rPr>
              <a:t>if</a:t>
            </a:r>
            <a:r>
              <a:rPr lang="en-US" altLang="ko-K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ko-K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&lt; 011</a:t>
            </a:r>
            <a:r>
              <a:rPr lang="en-US" altLang="ko-KR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altLang="ko-K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395288" y="1773238"/>
            <a:ext cx="2447925" cy="39687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chemeClr val="bg1"/>
                </a:solidFill>
              </a:rPr>
              <a:t>Verbal Description</a:t>
            </a:r>
          </a:p>
        </p:txBody>
      </p: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5003800" y="3429000"/>
            <a:ext cx="2874963" cy="3205163"/>
            <a:chOff x="3152" y="2160"/>
            <a:chExt cx="1811" cy="2019"/>
          </a:xfrm>
        </p:grpSpPr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2160"/>
              <a:ext cx="1811" cy="2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17" name="Rectangle 25"/>
            <p:cNvSpPr>
              <a:spLocks noChangeArrowheads="1"/>
            </p:cNvSpPr>
            <p:nvPr/>
          </p:nvSpPr>
          <p:spPr bwMode="auto">
            <a:xfrm>
              <a:off x="3198" y="2976"/>
              <a:ext cx="1632" cy="953"/>
            </a:xfrm>
            <a:prstGeom prst="rect">
              <a:avLst/>
            </a:prstGeom>
            <a:solidFill>
              <a:srgbClr val="00FF00">
                <a:alpha val="1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61048"/>
            <a:ext cx="2971828" cy="196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7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84213" y="2781300"/>
          <a:ext cx="47069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5" name="Equation" r:id="rId3" imgW="2489040" imgH="203040" progId="Equation.3">
                  <p:embed/>
                </p:oleObj>
              </mc:Choice>
              <mc:Fallback>
                <p:oleObj name="Equation" r:id="rId3" imgW="248904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781300"/>
                        <a:ext cx="4706937" cy="384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179388" y="260350"/>
            <a:ext cx="86868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4.2 Combinational Logic Design </a:t>
            </a:r>
            <a:b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Using a Truth Table</a:t>
            </a:r>
            <a:endParaRPr kumimoji="0" lang="en-US" altLang="ko-KR" sz="4000">
              <a:solidFill>
                <a:srgbClr val="006600"/>
              </a:solidFill>
              <a:latin typeface="Arial" pitchFamily="34" charset="0"/>
            </a:endParaRPr>
          </a:p>
        </p:txBody>
      </p:sp>
      <p:grpSp>
        <p:nvGrpSpPr>
          <p:cNvPr id="85000" name="Group 8"/>
          <p:cNvGrpSpPr>
            <a:grpSpLocks/>
          </p:cNvGrpSpPr>
          <p:nvPr/>
        </p:nvGrpSpPr>
        <p:grpSpPr bwMode="auto">
          <a:xfrm>
            <a:off x="5795963" y="2276475"/>
            <a:ext cx="2874962" cy="3960813"/>
            <a:chOff x="3152" y="2160"/>
            <a:chExt cx="1811" cy="2019"/>
          </a:xfrm>
        </p:grpSpPr>
        <p:pic>
          <p:nvPicPr>
            <p:cNvPr id="8500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2160"/>
              <a:ext cx="1811" cy="2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5002" name="Rectangle 10"/>
            <p:cNvSpPr>
              <a:spLocks noChangeArrowheads="1"/>
            </p:cNvSpPr>
            <p:nvPr/>
          </p:nvSpPr>
          <p:spPr bwMode="auto">
            <a:xfrm>
              <a:off x="3198" y="2976"/>
              <a:ext cx="1632" cy="953"/>
            </a:xfrm>
            <a:prstGeom prst="rect">
              <a:avLst/>
            </a:prstGeom>
            <a:solidFill>
              <a:srgbClr val="00FF00">
                <a:alpha val="1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250825" y="2276475"/>
            <a:ext cx="49688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Deriving an algebraic expression for  </a:t>
            </a:r>
            <a:r>
              <a:rPr lang="en-US" altLang="ko-KR" i="1">
                <a:latin typeface="Times New Roman" pitchFamily="18" charset="0"/>
              </a:rPr>
              <a:t>f =</a:t>
            </a:r>
            <a:r>
              <a:rPr lang="en-US" altLang="ko-KR" i="1"/>
              <a:t> </a:t>
            </a:r>
            <a:r>
              <a:rPr lang="en-US" altLang="ko-KR">
                <a:latin typeface="Times New Roman" pitchFamily="18" charset="0"/>
              </a:rPr>
              <a:t>1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250825" y="3860800"/>
            <a:ext cx="42497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Simplifying the algebraic expression</a:t>
            </a:r>
            <a:endParaRPr lang="en-US" altLang="ko-KR">
              <a:latin typeface="Times New Roman" pitchFamily="18" charset="0"/>
            </a:endParaRPr>
          </a:p>
        </p:txBody>
      </p:sp>
      <p:grpSp>
        <p:nvGrpSpPr>
          <p:cNvPr id="85015" name="Group 23"/>
          <p:cNvGrpSpPr>
            <a:grpSpLocks/>
          </p:cNvGrpSpPr>
          <p:nvPr/>
        </p:nvGrpSpPr>
        <p:grpSpPr bwMode="auto">
          <a:xfrm>
            <a:off x="684213" y="4365625"/>
            <a:ext cx="4608512" cy="1597025"/>
            <a:chOff x="431" y="2614"/>
            <a:chExt cx="2903" cy="1006"/>
          </a:xfrm>
        </p:grpSpPr>
        <p:graphicFrame>
          <p:nvGraphicFramePr>
            <p:cNvPr id="85005" name="Object 13"/>
            <p:cNvGraphicFramePr>
              <a:graphicFrameLocks noChangeAspect="1"/>
            </p:cNvGraphicFramePr>
            <p:nvPr/>
          </p:nvGraphicFramePr>
          <p:xfrm>
            <a:off x="431" y="2614"/>
            <a:ext cx="2903" cy="10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56" name="Equation" r:id="rId6" imgW="2489040" imgH="863280" progId="Equation.3">
                    <p:embed/>
                  </p:oleObj>
                </mc:Choice>
                <mc:Fallback>
                  <p:oleObj name="Equation" r:id="rId6" imgW="2489040" imgH="86328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2614"/>
                          <a:ext cx="2903" cy="10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008" name="Rectangle 16"/>
            <p:cNvSpPr>
              <a:spLocks noChangeArrowheads="1"/>
            </p:cNvSpPr>
            <p:nvPr/>
          </p:nvSpPr>
          <p:spPr bwMode="auto">
            <a:xfrm>
              <a:off x="1323" y="2614"/>
              <a:ext cx="453" cy="226"/>
            </a:xfrm>
            <a:prstGeom prst="rect">
              <a:avLst/>
            </a:prstGeom>
            <a:solidFill>
              <a:srgbClr val="FF6600">
                <a:alpha val="35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5009" name="Rectangle 17"/>
            <p:cNvSpPr>
              <a:spLocks noChangeArrowheads="1"/>
            </p:cNvSpPr>
            <p:nvPr/>
          </p:nvSpPr>
          <p:spPr bwMode="auto">
            <a:xfrm>
              <a:off x="1882" y="2614"/>
              <a:ext cx="409" cy="226"/>
            </a:xfrm>
            <a:prstGeom prst="rect">
              <a:avLst/>
            </a:prstGeom>
            <a:solidFill>
              <a:srgbClr val="FF6600">
                <a:alpha val="35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5011" name="Rectangle 19"/>
            <p:cNvSpPr>
              <a:spLocks noChangeArrowheads="1"/>
            </p:cNvSpPr>
            <p:nvPr/>
          </p:nvSpPr>
          <p:spPr bwMode="auto">
            <a:xfrm>
              <a:off x="2426" y="2614"/>
              <a:ext cx="409" cy="226"/>
            </a:xfrm>
            <a:prstGeom prst="rect">
              <a:avLst/>
            </a:prstGeom>
            <a:solidFill>
              <a:srgbClr val="00FF00">
                <a:alpha val="35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5012" name="Rectangle 20"/>
            <p:cNvSpPr>
              <a:spLocks noChangeArrowheads="1"/>
            </p:cNvSpPr>
            <p:nvPr/>
          </p:nvSpPr>
          <p:spPr bwMode="auto">
            <a:xfrm>
              <a:off x="2925" y="2614"/>
              <a:ext cx="409" cy="226"/>
            </a:xfrm>
            <a:prstGeom prst="rect">
              <a:avLst/>
            </a:prstGeom>
            <a:solidFill>
              <a:srgbClr val="00FF00">
                <a:alpha val="35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5013" name="Rectangle 21"/>
            <p:cNvSpPr>
              <a:spLocks noChangeArrowheads="1"/>
            </p:cNvSpPr>
            <p:nvPr/>
          </p:nvSpPr>
          <p:spPr bwMode="auto">
            <a:xfrm>
              <a:off x="1338" y="2886"/>
              <a:ext cx="272" cy="226"/>
            </a:xfrm>
            <a:prstGeom prst="rect">
              <a:avLst/>
            </a:prstGeom>
            <a:solidFill>
              <a:srgbClr val="FF6600">
                <a:alpha val="35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5014" name="Rectangle 22"/>
            <p:cNvSpPr>
              <a:spLocks noChangeArrowheads="1"/>
            </p:cNvSpPr>
            <p:nvPr/>
          </p:nvSpPr>
          <p:spPr bwMode="auto">
            <a:xfrm>
              <a:off x="1701" y="2886"/>
              <a:ext cx="272" cy="226"/>
            </a:xfrm>
            <a:prstGeom prst="rect">
              <a:avLst/>
            </a:prstGeom>
            <a:solidFill>
              <a:srgbClr val="00FF00">
                <a:alpha val="35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85016" name="Rectangle 24"/>
          <p:cNvSpPr>
            <a:spLocks noChangeArrowheads="1"/>
          </p:cNvSpPr>
          <p:nvPr/>
        </p:nvSpPr>
        <p:spPr bwMode="auto">
          <a:xfrm>
            <a:off x="1187450" y="5661025"/>
            <a:ext cx="936625" cy="288925"/>
          </a:xfrm>
          <a:prstGeom prst="rect">
            <a:avLst/>
          </a:prstGeom>
          <a:solidFill>
            <a:schemeClr val="folHlink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1704</Words>
  <Application>Microsoft Office PowerPoint</Application>
  <PresentationFormat>화면 슬라이드 쇼(4:3)</PresentationFormat>
  <Paragraphs>407</Paragraphs>
  <Slides>45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54" baseType="lpstr">
      <vt:lpstr>Consolas</vt:lpstr>
      <vt:lpstr>Cambria Math</vt:lpstr>
      <vt:lpstr>Times New Roman</vt:lpstr>
      <vt:lpstr>Arial</vt:lpstr>
      <vt:lpstr>Wingdings</vt:lpstr>
      <vt:lpstr>Arial Narrow</vt:lpstr>
      <vt:lpstr>굴림</vt:lpstr>
      <vt:lpstr>기본 디자인</vt:lpstr>
      <vt:lpstr>Equation</vt:lpstr>
      <vt:lpstr>PowerPoint 프레젠테이션</vt:lpstr>
      <vt:lpstr>PowerPoint 프레젠테이션</vt:lpstr>
      <vt:lpstr> 4.1 Conversion of Verbal Description  to Boolean Equations</vt:lpstr>
      <vt:lpstr> 4.1 Conversion of Verbal Description  to Boolean Equations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4.3 Minterm and Maxterm Expansions</vt:lpstr>
      <vt:lpstr>4.3 Minterm and Maxterm Expansions</vt:lpstr>
      <vt:lpstr>PowerPoint 프레젠테이션</vt:lpstr>
      <vt:lpstr>4.3 Minterm and Maxterm Expansions</vt:lpstr>
      <vt:lpstr>4.3 Minterm and Maxterm Expansions</vt:lpstr>
      <vt:lpstr>PowerPoint 프레젠테이션</vt:lpstr>
      <vt:lpstr>PowerPoint 프레젠테이션</vt:lpstr>
      <vt:lpstr>PowerPoint 프레젠테이션</vt:lpstr>
      <vt:lpstr>PowerPoint 프레젠테이션</vt:lpstr>
      <vt:lpstr>4.4 General Minterm and Maxterm Expansions</vt:lpstr>
      <vt:lpstr>4.4 General Minterm and Maxterm Expansions</vt:lpstr>
      <vt:lpstr>PowerPoint 프레젠테이션</vt:lpstr>
      <vt:lpstr>PowerPoint 프레젠테이션</vt:lpstr>
      <vt:lpstr>PowerPoint 프레젠테이션</vt:lpstr>
      <vt:lpstr>4.4 General Minterm and Maxterm Expansions</vt:lpstr>
      <vt:lpstr>4.4 General Minterm and Maxterm Expansions</vt:lpstr>
      <vt:lpstr>Conversion between minterm and maxterm expansions of F and  F’</vt:lpstr>
      <vt:lpstr>Conversion between minterm and maxterm expansions of F and  F’</vt:lpstr>
      <vt:lpstr>4.5 Incompletely Specified Functions</vt:lpstr>
      <vt:lpstr>4.5 Incompletely Specified Functions</vt:lpstr>
      <vt:lpstr>PowerPoint 프레젠테이션</vt:lpstr>
      <vt:lpstr>4.7 Design of Binary Adders and Subtracters</vt:lpstr>
      <vt:lpstr>4.7 Design of Binary Adders and Subtracters</vt:lpstr>
      <vt:lpstr>4.7 Design of Binary Adders and Subtracters</vt:lpstr>
      <vt:lpstr>4.7 Design of Binary Adders and Subtracters</vt:lpstr>
      <vt:lpstr>4.7 Design of Binary Adders and Subtracters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Inje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</dc:title>
  <dc:creator>Jongman Cho</dc:creator>
  <cp:lastModifiedBy>Administrator</cp:lastModifiedBy>
  <cp:revision>228</cp:revision>
  <dcterms:created xsi:type="dcterms:W3CDTF">2003-08-14T08:31:30Z</dcterms:created>
  <dcterms:modified xsi:type="dcterms:W3CDTF">2017-03-21T01:44:56Z</dcterms:modified>
</cp:coreProperties>
</file>