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sldIdLst>
    <p:sldId id="260" r:id="rId2"/>
    <p:sldId id="277" r:id="rId3"/>
    <p:sldId id="263" r:id="rId4"/>
    <p:sldId id="264" r:id="rId5"/>
    <p:sldId id="265" r:id="rId6"/>
    <p:sldId id="257" r:id="rId7"/>
    <p:sldId id="266" r:id="rId8"/>
    <p:sldId id="267" r:id="rId9"/>
    <p:sldId id="268" r:id="rId10"/>
    <p:sldId id="270" r:id="rId11"/>
    <p:sldId id="271" r:id="rId12"/>
    <p:sldId id="272" r:id="rId13"/>
    <p:sldId id="279" r:id="rId14"/>
    <p:sldId id="273" r:id="rId15"/>
    <p:sldId id="280" r:id="rId16"/>
    <p:sldId id="275" r:id="rId17"/>
    <p:sldId id="278" r:id="rId18"/>
    <p:sldId id="276" r:id="rId19"/>
    <p:sldId id="281" r:id="rId20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21"/>
      <p:bold r:id="rId22"/>
      <p:italic r:id="rId23"/>
      <p:boldItalic r:id="rId24"/>
    </p:embeddedFont>
    <p:embeddedFont>
      <p:font typeface="Arial Narrow" panose="020B0606020202030204" pitchFamily="34" charset="0"/>
      <p:regular r:id="rId25"/>
      <p:bold r:id="rId26"/>
      <p:italic r:id="rId27"/>
      <p:boldItalic r:id="rId28"/>
    </p:embeddedFont>
    <p:embeddedFont>
      <p:font typeface="Cambria Math" panose="02040503050406030204" pitchFamily="18" charset="0"/>
      <p:regular r:id="rId2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FF"/>
    <a:srgbClr val="FFE78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6879" autoAdjust="0"/>
  </p:normalViewPr>
  <p:slideViewPr>
    <p:cSldViewPr snapToGrid="0" snapToObjects="1">
      <p:cViewPr varScale="1">
        <p:scale>
          <a:sx n="161" d="100"/>
          <a:sy n="161" d="100"/>
        </p:scale>
        <p:origin x="108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00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3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48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44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69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8465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17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20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09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45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2090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51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image" Target="../media/image46.png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3.png"/><Relationship Id="rId4" Type="http://schemas.openxmlformats.org/officeDocument/2006/relationships/image" Target="../media/image5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jpe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6.jpe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25.wmf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6913" y="455613"/>
            <a:ext cx="7772400" cy="2509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UNIT 3</a:t>
            </a:r>
            <a:r>
              <a:rPr lang="en-US" altLang="ko-KR" sz="4400">
                <a:solidFill>
                  <a:srgbClr val="EC8C00"/>
                </a:solidFill>
                <a:latin typeface="Arial" pitchFamily="34" charset="0"/>
                <a:ea typeface="굴림" pitchFamily="50" charset="-127"/>
              </a:rPr>
              <a:t/>
            </a:r>
            <a:br>
              <a:rPr lang="en-US" altLang="ko-KR" sz="4400">
                <a:solidFill>
                  <a:srgbClr val="EC8C00"/>
                </a:solidFill>
                <a:latin typeface="Arial" pitchFamily="34" charset="0"/>
                <a:ea typeface="굴림" pitchFamily="50" charset="-127"/>
              </a:rPr>
            </a:br>
            <a:r>
              <a:rPr lang="en-US" altLang="ko-KR" sz="2000">
                <a:solidFill>
                  <a:srgbClr val="2B2BAD"/>
                </a:solidFill>
                <a:latin typeface="Arial Narrow" pitchFamily="34" charset="0"/>
                <a:ea typeface="굴림" pitchFamily="50" charset="-127"/>
              </a:rPr>
              <a:t/>
            </a:r>
            <a:br>
              <a:rPr lang="en-US" altLang="ko-KR" sz="2000">
                <a:solidFill>
                  <a:srgbClr val="2B2BAD"/>
                </a:solidFill>
                <a:latin typeface="Arial Narrow" pitchFamily="34" charset="0"/>
                <a:ea typeface="굴림" pitchFamily="50" charset="-127"/>
              </a:rPr>
            </a:br>
            <a:r>
              <a:rPr lang="en-US" altLang="ko-KR" sz="2000">
                <a:solidFill>
                  <a:srgbClr val="2B2BAD"/>
                </a:solidFill>
                <a:latin typeface="Arial Narrow" pitchFamily="34" charset="0"/>
                <a:ea typeface="굴림" pitchFamily="50" charset="-127"/>
              </a:rPr>
              <a:t> </a:t>
            </a:r>
            <a:r>
              <a:rPr lang="en-US" altLang="ko-KR" sz="4000" b="0">
                <a:solidFill>
                  <a:srgbClr val="CC0000"/>
                </a:solidFill>
                <a:latin typeface="Arial" pitchFamily="34" charset="0"/>
                <a:ea typeface="굴림" pitchFamily="50" charset="-127"/>
              </a:rPr>
              <a:t>Boolean Algebra</a:t>
            </a:r>
            <a:r>
              <a:rPr lang="en-US" altLang="ko-KR" sz="4000">
                <a:solidFill>
                  <a:srgbClr val="CC0000"/>
                </a:solidFill>
                <a:latin typeface="Arial" pitchFamily="34" charset="0"/>
                <a:ea typeface="굴림" pitchFamily="50" charset="-127"/>
              </a:rPr>
              <a:t> </a:t>
            </a:r>
            <a:br>
              <a:rPr lang="en-US" altLang="ko-KR" sz="4000">
                <a:solidFill>
                  <a:srgbClr val="CC0000"/>
                </a:solidFill>
                <a:latin typeface="Arial" pitchFamily="34" charset="0"/>
                <a:ea typeface="굴림" pitchFamily="50" charset="-127"/>
              </a:rPr>
            </a:br>
            <a:r>
              <a:rPr lang="en-US" altLang="ko-KR" sz="2800" b="0">
                <a:solidFill>
                  <a:srgbClr val="CC0000"/>
                </a:solidFill>
                <a:latin typeface="Arial" pitchFamily="34" charset="0"/>
                <a:ea typeface="굴림" pitchFamily="50" charset="-127"/>
              </a:rPr>
              <a:t>(continued)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78175" y="2965450"/>
            <a:ext cx="5719763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	Objectives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	Study Guide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3.1	Multiplying Out and Factoring Expressions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3.2	Exclusive-OR and Equivalence Operations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3.3	The Consensus Theorem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3.4	Algebraic Simplification of Switching Expressions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3.5	Proving the Validity of an Equation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	Programmed Exercises</a:t>
            </a:r>
          </a:p>
          <a:p>
            <a:r>
              <a:rPr lang="en-US" altLang="ko-KR" sz="1600">
                <a:solidFill>
                  <a:srgbClr val="0066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	Problems</a:t>
            </a:r>
          </a:p>
        </p:txBody>
      </p:sp>
      <p:pic>
        <p:nvPicPr>
          <p:cNvPr id="7173" name="Picture 5" descr="Book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3432175"/>
            <a:ext cx="1703388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3.3	The Consensus Theorem</a:t>
            </a:r>
            <a:endParaRPr lang="ko-KR" altLang="en-US" sz="4000" b="0">
              <a:solidFill>
                <a:srgbClr val="006600"/>
              </a:solidFill>
              <a:latin typeface="Arial" pitchFamily="34" charset="0"/>
              <a:ea typeface="굴림" pitchFamily="50" charset="-127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895725" y="1381125"/>
          <a:ext cx="36274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7" name="Equation" r:id="rId3" imgW="1752480" imgH="164880" progId="Equation.3">
                  <p:embed/>
                </p:oleObj>
              </mc:Choice>
              <mc:Fallback>
                <p:oleObj name="Equation" r:id="rId3" imgW="175248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1381125"/>
                        <a:ext cx="3627438" cy="342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1679575" y="2108200"/>
          <a:ext cx="593883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8" name="Equation" r:id="rId5" imgW="3314520" imgH="660240" progId="Equation.3">
                  <p:embed/>
                </p:oleObj>
              </mc:Choice>
              <mc:Fallback>
                <p:oleObj name="Equation" r:id="rId5" imgW="3314520" imgH="660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108200"/>
                        <a:ext cx="593883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05" name="Group 29"/>
          <p:cNvGrpSpPr>
            <a:grpSpLocks/>
          </p:cNvGrpSpPr>
          <p:nvPr/>
        </p:nvGrpSpPr>
        <p:grpSpPr bwMode="auto">
          <a:xfrm>
            <a:off x="2057400" y="3508375"/>
            <a:ext cx="4241800" cy="968375"/>
            <a:chOff x="1296" y="2288"/>
            <a:chExt cx="2594" cy="532"/>
          </a:xfrm>
        </p:grpSpPr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1296" y="2424"/>
            <a:ext cx="259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9" name="Equation" r:id="rId7" imgW="2298600" imgH="177480" progId="Equation.3">
                    <p:embed/>
                  </p:oleObj>
                </mc:Choice>
                <mc:Fallback>
                  <p:oleObj name="Equation" r:id="rId7" imgW="2298600" imgH="1774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424"/>
                          <a:ext cx="2594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594" name="Group 18"/>
            <p:cNvGrpSpPr>
              <a:grpSpLocks/>
            </p:cNvGrpSpPr>
            <p:nvPr/>
          </p:nvGrpSpPr>
          <p:grpSpPr bwMode="auto">
            <a:xfrm>
              <a:off x="1422" y="2614"/>
              <a:ext cx="334" cy="104"/>
              <a:chOff x="1422" y="2626"/>
              <a:chExt cx="334" cy="104"/>
            </a:xfrm>
          </p:grpSpPr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>
                <a:off x="1422" y="2626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>
                <a:off x="1422" y="2730"/>
                <a:ext cx="3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4593" name="Line 17"/>
              <p:cNvSpPr>
                <a:spLocks noChangeShapeType="1"/>
              </p:cNvSpPr>
              <p:nvPr/>
            </p:nvSpPr>
            <p:spPr bwMode="auto">
              <a:xfrm flipV="1">
                <a:off x="1756" y="2626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24595" name="Group 19"/>
            <p:cNvGrpSpPr>
              <a:grpSpLocks/>
            </p:cNvGrpSpPr>
            <p:nvPr/>
          </p:nvGrpSpPr>
          <p:grpSpPr bwMode="auto">
            <a:xfrm rot="10800000">
              <a:off x="1756" y="2364"/>
              <a:ext cx="334" cy="104"/>
              <a:chOff x="1422" y="2626"/>
              <a:chExt cx="334" cy="104"/>
            </a:xfrm>
          </p:grpSpPr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1422" y="2626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1422" y="2730"/>
                <a:ext cx="3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 flipV="1">
                <a:off x="1756" y="2626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1604" y="2718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1604" y="2820"/>
              <a:ext cx="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 flipV="1">
              <a:off x="2376" y="2626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 flipV="1">
              <a:off x="1932" y="2288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1932" y="2288"/>
              <a:ext cx="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2744" y="2288"/>
              <a:ext cx="0" cy="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aphicFrame>
        <p:nvGraphicFramePr>
          <p:cNvPr id="24606" name="Object 30"/>
          <p:cNvGraphicFramePr>
            <a:graphicFrameLocks noChangeAspect="1"/>
          </p:cNvGraphicFramePr>
          <p:nvPr/>
        </p:nvGraphicFramePr>
        <p:xfrm>
          <a:off x="4090988" y="4954588"/>
          <a:ext cx="50212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" name="Equation" r:id="rId9" imgW="2489040" imgH="203040" progId="Equation.3">
                  <p:embed/>
                </p:oleObj>
              </mc:Choice>
              <mc:Fallback>
                <p:oleObj name="Equation" r:id="rId9" imgW="248904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4954588"/>
                        <a:ext cx="5021262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2854325" y="5719763"/>
            <a:ext cx="6186488" cy="585787"/>
            <a:chOff x="1058" y="3423"/>
            <a:chExt cx="3897" cy="369"/>
          </a:xfrm>
        </p:grpSpPr>
        <p:graphicFrame>
          <p:nvGraphicFramePr>
            <p:cNvPr id="24607" name="Object 31"/>
            <p:cNvGraphicFramePr>
              <a:graphicFrameLocks noChangeAspect="1"/>
            </p:cNvGraphicFramePr>
            <p:nvPr/>
          </p:nvGraphicFramePr>
          <p:xfrm>
            <a:off x="1058" y="3562"/>
            <a:ext cx="3897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91" name="Equation" r:id="rId11" imgW="3454200" imgH="203040" progId="Equation.3">
                    <p:embed/>
                  </p:oleObj>
                </mc:Choice>
                <mc:Fallback>
                  <p:oleObj name="Equation" r:id="rId11" imgW="3454200" imgH="20304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8" y="3562"/>
                          <a:ext cx="3897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 flipV="1">
              <a:off x="1652" y="34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1652" y="3423"/>
              <a:ext cx="1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 flipV="1">
              <a:off x="2898" y="34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11" name="AutoShape 35"/>
            <p:cNvSpPr>
              <a:spLocks/>
            </p:cNvSpPr>
            <p:nvPr/>
          </p:nvSpPr>
          <p:spPr bwMode="auto">
            <a:xfrm rot="16200000">
              <a:off x="2159" y="3281"/>
              <a:ext cx="48" cy="576"/>
            </a:xfrm>
            <a:prstGeom prst="rightBracket">
              <a:avLst>
                <a:gd name="adj" fmla="val 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2170" y="3423"/>
              <a:ext cx="0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255588" y="1381125"/>
            <a:ext cx="2541587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Consensus Theorem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260350" y="2108200"/>
            <a:ext cx="993775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Proof 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234950" y="3397250"/>
            <a:ext cx="117316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Example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919538" y="4278313"/>
            <a:ext cx="1492250" cy="366712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itchFamily="34" charset="0"/>
                <a:ea typeface="굴림" pitchFamily="50" charset="-127"/>
              </a:rPr>
              <a:t>consensus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4505325" y="3376613"/>
            <a:ext cx="1516063" cy="366712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itchFamily="34" charset="0"/>
                <a:ea typeface="굴림" pitchFamily="50" charset="-127"/>
              </a:rPr>
              <a:t>consensus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63513" y="4967288"/>
            <a:ext cx="3927475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Dual form of consensus theorem 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95275" y="5905500"/>
            <a:ext cx="117316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Example</a:t>
            </a:r>
            <a:endParaRPr lang="en-US" altLang="ko-KR">
              <a:solidFill>
                <a:srgbClr val="006600"/>
              </a:solidFill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65" name="Rectangle 65"/>
          <p:cNvSpPr>
            <a:spLocks noChangeArrowheads="1"/>
          </p:cNvSpPr>
          <p:nvPr/>
        </p:nvSpPr>
        <p:spPr bwMode="auto">
          <a:xfrm>
            <a:off x="7561263" y="4484688"/>
            <a:ext cx="708025" cy="290512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3.3	The Consensus Theorem</a:t>
            </a:r>
            <a:endParaRPr lang="ko-KR" altLang="en-US" sz="4000" b="0">
              <a:solidFill>
                <a:srgbClr val="006600"/>
              </a:solidFill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5630" name="Group 30"/>
          <p:cNvGrpSpPr>
            <a:grpSpLocks/>
          </p:cNvGrpSpPr>
          <p:nvPr/>
        </p:nvGrpSpPr>
        <p:grpSpPr bwMode="auto">
          <a:xfrm>
            <a:off x="3898900" y="1465263"/>
            <a:ext cx="4186238" cy="319087"/>
            <a:chOff x="1275" y="913"/>
            <a:chExt cx="2637" cy="201"/>
          </a:xfrm>
        </p:grpSpPr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1275" y="913"/>
            <a:ext cx="2637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34" name="Equation" r:id="rId3" imgW="2336760" imgH="177480" progId="Equation.3">
                    <p:embed/>
                  </p:oleObj>
                </mc:Choice>
                <mc:Fallback>
                  <p:oleObj name="Equation" r:id="rId3" imgW="233676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5" y="913"/>
                          <a:ext cx="2637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>
              <a:off x="2454" y="913"/>
              <a:ext cx="402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25634" name="Group 34"/>
          <p:cNvGrpSpPr>
            <a:grpSpLocks/>
          </p:cNvGrpSpPr>
          <p:nvPr/>
        </p:nvGrpSpPr>
        <p:grpSpPr bwMode="auto">
          <a:xfrm>
            <a:off x="4043363" y="2281238"/>
            <a:ext cx="4186237" cy="319087"/>
            <a:chOff x="1563" y="1339"/>
            <a:chExt cx="2637" cy="201"/>
          </a:xfrm>
        </p:grpSpPr>
        <p:graphicFrame>
          <p:nvGraphicFramePr>
            <p:cNvPr id="25631" name="Object 31"/>
            <p:cNvGraphicFramePr>
              <a:graphicFrameLocks noChangeAspect="1"/>
            </p:cNvGraphicFramePr>
            <p:nvPr/>
          </p:nvGraphicFramePr>
          <p:xfrm>
            <a:off x="1563" y="1339"/>
            <a:ext cx="2637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35" name="Equation" r:id="rId5" imgW="2336760" imgH="177480" progId="Equation.3">
                    <p:embed/>
                  </p:oleObj>
                </mc:Choice>
                <mc:Fallback>
                  <p:oleObj name="Equation" r:id="rId5" imgW="2336760" imgH="17748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" y="1339"/>
                          <a:ext cx="2637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3252" y="1339"/>
              <a:ext cx="39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2184" y="1339"/>
              <a:ext cx="432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aphicFrame>
        <p:nvGraphicFramePr>
          <p:cNvPr id="25635" name="Object 35"/>
          <p:cNvGraphicFramePr>
            <a:graphicFrameLocks noChangeAspect="1"/>
          </p:cNvGraphicFramePr>
          <p:nvPr/>
        </p:nvGraphicFramePr>
        <p:xfrm>
          <a:off x="4422775" y="3397250"/>
          <a:ext cx="3846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6" name="Equation" r:id="rId7" imgW="2145960" imgH="177480" progId="Equation.3">
                  <p:embed/>
                </p:oleObj>
              </mc:Choice>
              <mc:Fallback>
                <p:oleObj name="Equation" r:id="rId7" imgW="2145960" imgH="177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3397250"/>
                        <a:ext cx="3846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59" name="Group 59"/>
          <p:cNvGrpSpPr>
            <a:grpSpLocks/>
          </p:cNvGrpSpPr>
          <p:nvPr/>
        </p:nvGrpSpPr>
        <p:grpSpPr bwMode="auto">
          <a:xfrm>
            <a:off x="3554413" y="4154488"/>
            <a:ext cx="4757737" cy="885825"/>
            <a:chOff x="1546" y="2070"/>
            <a:chExt cx="2997" cy="558"/>
          </a:xfrm>
        </p:grpSpPr>
        <p:graphicFrame>
          <p:nvGraphicFramePr>
            <p:cNvPr id="25636" name="Object 36"/>
            <p:cNvGraphicFramePr>
              <a:graphicFrameLocks noChangeAspect="1"/>
            </p:cNvGraphicFramePr>
            <p:nvPr/>
          </p:nvGraphicFramePr>
          <p:xfrm>
            <a:off x="1546" y="2251"/>
            <a:ext cx="2997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37" name="Equation" r:id="rId9" imgW="2654280" imgH="177480" progId="Equation.3">
                    <p:embed/>
                  </p:oleObj>
                </mc:Choice>
                <mc:Fallback>
                  <p:oleObj name="Equation" r:id="rId9" imgW="2654280" imgH="17748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6" y="2251"/>
                          <a:ext cx="2997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40" name="Group 40"/>
            <p:cNvGrpSpPr>
              <a:grpSpLocks/>
            </p:cNvGrpSpPr>
            <p:nvPr/>
          </p:nvGrpSpPr>
          <p:grpSpPr bwMode="auto">
            <a:xfrm>
              <a:off x="1866" y="2440"/>
              <a:ext cx="474" cy="104"/>
              <a:chOff x="1866" y="2350"/>
              <a:chExt cx="474" cy="104"/>
            </a:xfrm>
          </p:grpSpPr>
          <p:sp>
            <p:nvSpPr>
              <p:cNvPr id="25637" name="Line 37"/>
              <p:cNvSpPr>
                <a:spLocks noChangeShapeType="1"/>
              </p:cNvSpPr>
              <p:nvPr/>
            </p:nvSpPr>
            <p:spPr bwMode="auto">
              <a:xfrm>
                <a:off x="1866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38" name="Line 38"/>
              <p:cNvSpPr>
                <a:spLocks noChangeShapeType="1"/>
              </p:cNvSpPr>
              <p:nvPr/>
            </p:nvSpPr>
            <p:spPr bwMode="auto">
              <a:xfrm>
                <a:off x="1866" y="2454"/>
                <a:ext cx="4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39" name="Line 39"/>
              <p:cNvSpPr>
                <a:spLocks noChangeShapeType="1"/>
              </p:cNvSpPr>
              <p:nvPr/>
            </p:nvSpPr>
            <p:spPr bwMode="auto">
              <a:xfrm flipV="1">
                <a:off x="2340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25641" name="Group 41"/>
            <p:cNvGrpSpPr>
              <a:grpSpLocks/>
            </p:cNvGrpSpPr>
            <p:nvPr/>
          </p:nvGrpSpPr>
          <p:grpSpPr bwMode="auto">
            <a:xfrm rot="10800000">
              <a:off x="2529" y="2165"/>
              <a:ext cx="474" cy="104"/>
              <a:chOff x="1866" y="2350"/>
              <a:chExt cx="474" cy="104"/>
            </a:xfrm>
          </p:grpSpPr>
          <p:sp>
            <p:nvSpPr>
              <p:cNvPr id="25642" name="Line 42"/>
              <p:cNvSpPr>
                <a:spLocks noChangeShapeType="1"/>
              </p:cNvSpPr>
              <p:nvPr/>
            </p:nvSpPr>
            <p:spPr bwMode="auto">
              <a:xfrm>
                <a:off x="1866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>
                <a:off x="1866" y="2454"/>
                <a:ext cx="4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44" name="Line 44"/>
              <p:cNvSpPr>
                <a:spLocks noChangeShapeType="1"/>
              </p:cNvSpPr>
              <p:nvPr/>
            </p:nvSpPr>
            <p:spPr bwMode="auto">
              <a:xfrm flipV="1">
                <a:off x="2340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25645" name="Group 45"/>
            <p:cNvGrpSpPr>
              <a:grpSpLocks/>
            </p:cNvGrpSpPr>
            <p:nvPr/>
          </p:nvGrpSpPr>
          <p:grpSpPr bwMode="auto">
            <a:xfrm rot="10800000">
              <a:off x="3270" y="2165"/>
              <a:ext cx="876" cy="104"/>
              <a:chOff x="1866" y="2350"/>
              <a:chExt cx="474" cy="104"/>
            </a:xfrm>
          </p:grpSpPr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>
                <a:off x="1866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47" name="Line 47"/>
              <p:cNvSpPr>
                <a:spLocks noChangeShapeType="1"/>
              </p:cNvSpPr>
              <p:nvPr/>
            </p:nvSpPr>
            <p:spPr bwMode="auto">
              <a:xfrm>
                <a:off x="1866" y="2454"/>
                <a:ext cx="4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 flipV="1">
                <a:off x="2340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25649" name="Group 49"/>
            <p:cNvGrpSpPr>
              <a:grpSpLocks/>
            </p:cNvGrpSpPr>
            <p:nvPr/>
          </p:nvGrpSpPr>
          <p:grpSpPr bwMode="auto">
            <a:xfrm>
              <a:off x="3834" y="2440"/>
              <a:ext cx="629" cy="104"/>
              <a:chOff x="1866" y="2350"/>
              <a:chExt cx="474" cy="104"/>
            </a:xfrm>
          </p:grpSpPr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>
                <a:off x="1866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>
                <a:off x="1866" y="2454"/>
                <a:ext cx="4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 flipV="1">
                <a:off x="2340" y="2350"/>
                <a:ext cx="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>
              <a:off x="2112" y="2544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2112" y="2628"/>
              <a:ext cx="20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 flipV="1">
              <a:off x="4146" y="2544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 flipV="1">
              <a:off x="2766" y="2070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2766" y="2070"/>
              <a:ext cx="9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3756" y="2070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aphicFrame>
        <p:nvGraphicFramePr>
          <p:cNvPr id="25660" name="Object 60"/>
          <p:cNvGraphicFramePr>
            <a:graphicFrameLocks noChangeAspect="1"/>
          </p:cNvGraphicFramePr>
          <p:nvPr/>
        </p:nvGraphicFramePr>
        <p:xfrm>
          <a:off x="2878138" y="5478463"/>
          <a:ext cx="28924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8" name="Equation" r:id="rId11" imgW="1511280" imgH="177480" progId="Equation.3">
                  <p:embed/>
                </p:oleObj>
              </mc:Choice>
              <mc:Fallback>
                <p:oleObj name="Equation" r:id="rId11" imgW="1511280" imgH="17748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5478463"/>
                        <a:ext cx="2892425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2" name="Rectangle 62"/>
          <p:cNvSpPr>
            <a:spLocks noChangeArrowheads="1"/>
          </p:cNvSpPr>
          <p:nvPr/>
        </p:nvSpPr>
        <p:spPr bwMode="auto">
          <a:xfrm>
            <a:off x="115888" y="1457325"/>
            <a:ext cx="2967037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Example: Eliminate </a:t>
            </a:r>
            <a:r>
              <a:rPr lang="en-US" altLang="ko-KR" i="1">
                <a:latin typeface="Arial" pitchFamily="34" charset="0"/>
                <a:ea typeface="굴림" pitchFamily="50" charset="-127"/>
              </a:rPr>
              <a:t>BCD</a:t>
            </a:r>
          </a:p>
        </p:txBody>
      </p:sp>
      <p:sp>
        <p:nvSpPr>
          <p:cNvPr id="25663" name="Rectangle 63"/>
          <p:cNvSpPr>
            <a:spLocks noChangeArrowheads="1"/>
          </p:cNvSpPr>
          <p:nvPr/>
        </p:nvSpPr>
        <p:spPr bwMode="auto">
          <a:xfrm>
            <a:off x="125413" y="2260600"/>
            <a:ext cx="36734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Example: Eliminate </a:t>
            </a:r>
            <a:r>
              <a:rPr lang="en-US" altLang="ko-KR" i="1">
                <a:latin typeface="Arial" pitchFamily="34" charset="0"/>
                <a:ea typeface="굴림" pitchFamily="50" charset="-127"/>
              </a:rPr>
              <a:t>A’BD, ABC</a:t>
            </a:r>
          </a:p>
        </p:txBody>
      </p:sp>
      <p:sp>
        <p:nvSpPr>
          <p:cNvPr id="25664" name="Rectangle 64"/>
          <p:cNvSpPr>
            <a:spLocks noChangeArrowheads="1"/>
          </p:cNvSpPr>
          <p:nvPr/>
        </p:nvSpPr>
        <p:spPr bwMode="auto">
          <a:xfrm>
            <a:off x="46038" y="3344863"/>
            <a:ext cx="4038600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Example: Reducing an expression</a:t>
            </a:r>
          </a:p>
          <a:p>
            <a:r>
              <a:rPr lang="en-US" altLang="ko-KR">
                <a:latin typeface="Arial" pitchFamily="34" charset="0"/>
                <a:ea typeface="굴림" pitchFamily="50" charset="-127"/>
              </a:rPr>
              <a:t>by adding a term and eliminate.</a:t>
            </a:r>
            <a:endParaRPr lang="en-US" altLang="ko-KR" i="1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6958013" y="5294313"/>
            <a:ext cx="1930400" cy="779462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itchFamily="34" charset="0"/>
                <a:ea typeface="굴림" pitchFamily="50" charset="-127"/>
              </a:rPr>
              <a:t>Consensus</a:t>
            </a:r>
          </a:p>
          <a:p>
            <a:pPr>
              <a:spcBef>
                <a:spcPct val="50000"/>
              </a:spcBef>
            </a:pPr>
            <a:r>
              <a:rPr lang="en-US" altLang="ko-KR" sz="1800">
                <a:latin typeface="Arial" pitchFamily="34" charset="0"/>
                <a:ea typeface="굴림" pitchFamily="50" charset="-127"/>
              </a:rPr>
              <a:t>term added</a:t>
            </a:r>
          </a:p>
        </p:txBody>
      </p:sp>
      <p:sp>
        <p:nvSpPr>
          <p:cNvPr id="25667" name="Freeform 67"/>
          <p:cNvSpPr>
            <a:spLocks/>
          </p:cNvSpPr>
          <p:nvPr/>
        </p:nvSpPr>
        <p:spPr bwMode="auto">
          <a:xfrm>
            <a:off x="8275638" y="4600575"/>
            <a:ext cx="641350" cy="654050"/>
          </a:xfrm>
          <a:custGeom>
            <a:avLst/>
            <a:gdLst>
              <a:gd name="T0" fmla="*/ 283 w 404"/>
              <a:gd name="T1" fmla="*/ 412 h 412"/>
              <a:gd name="T2" fmla="*/ 391 w 404"/>
              <a:gd name="T3" fmla="*/ 265 h 412"/>
              <a:gd name="T4" fmla="*/ 362 w 404"/>
              <a:gd name="T5" fmla="*/ 119 h 412"/>
              <a:gd name="T6" fmla="*/ 205 w 404"/>
              <a:gd name="T7" fmla="*/ 31 h 412"/>
              <a:gd name="T8" fmla="*/ 69 w 404"/>
              <a:gd name="T9" fmla="*/ 2 h 412"/>
              <a:gd name="T10" fmla="*/ 0 w 404"/>
              <a:gd name="T11" fmla="*/ 21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4" h="412">
                <a:moveTo>
                  <a:pt x="283" y="412"/>
                </a:moveTo>
                <a:cubicBezTo>
                  <a:pt x="330" y="363"/>
                  <a:pt x="378" y="314"/>
                  <a:pt x="391" y="265"/>
                </a:cubicBezTo>
                <a:cubicBezTo>
                  <a:pt x="404" y="216"/>
                  <a:pt x="393" y="158"/>
                  <a:pt x="362" y="119"/>
                </a:cubicBezTo>
                <a:cubicBezTo>
                  <a:pt x="331" y="80"/>
                  <a:pt x="254" y="50"/>
                  <a:pt x="205" y="31"/>
                </a:cubicBezTo>
                <a:cubicBezTo>
                  <a:pt x="156" y="12"/>
                  <a:pt x="103" y="4"/>
                  <a:pt x="69" y="2"/>
                </a:cubicBezTo>
                <a:cubicBezTo>
                  <a:pt x="35" y="0"/>
                  <a:pt x="11" y="18"/>
                  <a:pt x="0" y="2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68" name="Rectangle 68"/>
          <p:cNvSpPr>
            <a:spLocks noChangeArrowheads="1"/>
          </p:cNvSpPr>
          <p:nvPr/>
        </p:nvSpPr>
        <p:spPr bwMode="auto">
          <a:xfrm>
            <a:off x="542925" y="5454650"/>
            <a:ext cx="20351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Final expression</a:t>
            </a:r>
            <a:endParaRPr lang="en-US" altLang="ko-KR" i="1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674688" y="3521075"/>
            <a:ext cx="4437062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Adding terms using 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524"/>
            <a:ext cx="9144000" cy="1110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3.4	Algebraic Simplification of </a:t>
            </a:r>
            <a:b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</a:br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Switching Expressions</a:t>
            </a:r>
            <a:endParaRPr lang="ko-KR" altLang="en-US" sz="3600" b="0" dirty="0">
              <a:solidFill>
                <a:srgbClr val="006600"/>
              </a:solidFill>
              <a:latin typeface="Arial" panose="020B0604020202020204" pitchFamily="34" charset="0"/>
              <a:ea typeface="굴림" pitchFamily="50" charset="-127"/>
            </a:endParaRPr>
          </a:p>
        </p:txBody>
      </p:sp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1495425" y="1814513"/>
          <a:ext cx="15938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9" name="Equation" r:id="rId3" imgW="888840" imgH="164880" progId="Equation.3">
                  <p:embed/>
                </p:oleObj>
              </mc:Choice>
              <mc:Fallback>
                <p:oleObj name="Equation" r:id="rId3" imgW="888840" imgH="1648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814513"/>
                        <a:ext cx="1593850" cy="295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3" name="Object 39"/>
          <p:cNvGraphicFramePr>
            <a:graphicFrameLocks noChangeAspect="1"/>
          </p:cNvGraphicFramePr>
          <p:nvPr/>
        </p:nvGraphicFramePr>
        <p:xfrm>
          <a:off x="3322638" y="3552825"/>
          <a:ext cx="12969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Equation" r:id="rId5" imgW="723600" imgH="164880" progId="Equation.3">
                  <p:embed/>
                </p:oleObj>
              </mc:Choice>
              <mc:Fallback>
                <p:oleObj name="Equation" r:id="rId5" imgW="723600" imgH="1648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3552825"/>
                        <a:ext cx="1296987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4" name="Object 40"/>
          <p:cNvGraphicFramePr>
            <a:graphicFrameLocks noChangeAspect="1"/>
          </p:cNvGraphicFramePr>
          <p:nvPr/>
        </p:nvGraphicFramePr>
        <p:xfrm>
          <a:off x="1495425" y="4087813"/>
          <a:ext cx="68754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Equation" r:id="rId7" imgW="3200400" imgH="177480" progId="Equation.3">
                  <p:embed/>
                </p:oleObj>
              </mc:Choice>
              <mc:Fallback>
                <p:oleObj name="Equation" r:id="rId7" imgW="3200400" imgH="1774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4087813"/>
                        <a:ext cx="68754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5" name="Object 41"/>
          <p:cNvGraphicFramePr>
            <a:graphicFrameLocks noChangeAspect="1"/>
          </p:cNvGraphicFramePr>
          <p:nvPr/>
        </p:nvGraphicFramePr>
        <p:xfrm>
          <a:off x="1508125" y="5486400"/>
          <a:ext cx="45275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2" name="Equation" r:id="rId9" imgW="2527200" imgH="431640" progId="Equation.3">
                  <p:embed/>
                </p:oleObj>
              </mc:Choice>
              <mc:Fallback>
                <p:oleObj name="Equation" r:id="rId9" imgW="252720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5486400"/>
                        <a:ext cx="45275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279400" y="1343025"/>
            <a:ext cx="2654300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1. Combining terms 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74688" y="2406650"/>
            <a:ext cx="124301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674688" y="4914900"/>
            <a:ext cx="124301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68091" y="2825750"/>
                <a:ext cx="62758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𝑎𝑏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𝑎𝑏𝑐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𝑎𝑏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          [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𝑋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𝑎𝑏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, 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𝑌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𝑐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091" y="2825750"/>
                <a:ext cx="6275885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2081213" y="2392363"/>
          <a:ext cx="145573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Equation" r:id="rId3" imgW="812520" imgH="164880" progId="Equation.3">
                  <p:embed/>
                </p:oleObj>
              </mc:Choice>
              <mc:Fallback>
                <p:oleObj name="Equation" r:id="rId3" imgW="812520" imgH="164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392363"/>
                        <a:ext cx="1455737" cy="295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1236663" y="4173538"/>
          <a:ext cx="2057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2" name="Equation" r:id="rId5" imgW="1002960" imgH="177480" progId="Equation.3">
                  <p:embed/>
                </p:oleObj>
              </mc:Choice>
              <mc:Fallback>
                <p:oleObj name="Equation" r:id="rId5" imgW="10029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4173538"/>
                        <a:ext cx="2057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5305425" y="4110038"/>
          <a:ext cx="1238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3" name="Equation" r:id="rId7" imgW="622080" imgH="203040" progId="Equation.3">
                  <p:embed/>
                </p:oleObj>
              </mc:Choice>
              <mc:Fallback>
                <p:oleObj name="Equation" r:id="rId7" imgW="62208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5" y="4110038"/>
                        <a:ext cx="12382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1236663" y="4760913"/>
          <a:ext cx="39195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4" name="Equation" r:id="rId9" imgW="1574640" imgH="164880" progId="Equation.3">
                  <p:embed/>
                </p:oleObj>
              </mc:Choice>
              <mc:Fallback>
                <p:oleObj name="Equation" r:id="rId9" imgW="157464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4760913"/>
                        <a:ext cx="391953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5651500" y="4775200"/>
          <a:ext cx="28321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Equation" r:id="rId11" imgW="1460160" imgH="203040" progId="Equation.3">
                  <p:embed/>
                </p:oleObj>
              </mc:Choice>
              <mc:Fallback>
                <p:oleObj name="Equation" r:id="rId11" imgW="146016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775200"/>
                        <a:ext cx="28321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341313" y="1757363"/>
            <a:ext cx="2654300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2. Eliminating terms 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838200" y="3603625"/>
            <a:ext cx="124301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524"/>
            <a:ext cx="9144000" cy="1110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3.4	Algebraic Simplification of </a:t>
            </a:r>
            <a:b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</a:br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Switching Expressions</a:t>
            </a:r>
            <a:endParaRPr lang="ko-KR" altLang="en-US" sz="3600" b="0" dirty="0">
              <a:solidFill>
                <a:srgbClr val="006600"/>
              </a:solidFill>
              <a:latin typeface="Arial" panose="020B0604020202020204" pitchFamily="34" charset="0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11163" y="1665288"/>
            <a:ext cx="2654300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3. Eliminating literals 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1014413" y="3886392"/>
            <a:ext cx="124301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524"/>
            <a:ext cx="9144000" cy="1110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3.4	Algebraic Simplification of </a:t>
            </a:r>
            <a:b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</a:br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Switching Expressions</a:t>
            </a:r>
            <a:endParaRPr lang="ko-KR" altLang="en-US" sz="3600" b="0" dirty="0">
              <a:solidFill>
                <a:srgbClr val="006600"/>
              </a:solidFill>
              <a:latin typeface="Arial" panose="020B0604020202020204" pitchFamily="34" charset="0"/>
              <a:ea typeface="굴림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771603" y="1543506"/>
                <a:ext cx="3982821" cy="1868525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  <m:r>
                            <a:rPr lang="en-US" altLang="ko-K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eqAr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603" y="1543506"/>
                <a:ext cx="3982821" cy="18685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55669" y="2269602"/>
                <a:ext cx="2114874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69" y="2269602"/>
                <a:ext cx="2114874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오른쪽 화살표 3"/>
          <p:cNvSpPr/>
          <p:nvPr/>
        </p:nvSpPr>
        <p:spPr bwMode="auto">
          <a:xfrm>
            <a:off x="3414155" y="2223156"/>
            <a:ext cx="1157845" cy="509224"/>
          </a:xfrm>
          <a:prstGeom prst="rightArrow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1552" y="2308491"/>
            <a:ext cx="908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703665" y="3886392"/>
                <a:ext cx="6050759" cy="192886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𝐵𝐶𝐷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′&amp;=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𝐴𝐵𝐶𝐷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𝐴𝐵𝐶𝐷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𝐴𝐵𝐶𝐷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&amp;=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eqAr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665" y="3886392"/>
                <a:ext cx="6050759" cy="19288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1062038" y="3563938"/>
          <a:ext cx="3571875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3" imgW="1993680" imgH="863280" progId="Equation.3">
                  <p:embed/>
                </p:oleObj>
              </mc:Choice>
              <mc:Fallback>
                <p:oleObj name="Equation" r:id="rId3" imgW="1993680" imgH="863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563938"/>
                        <a:ext cx="3571875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013325" y="3521075"/>
            <a:ext cx="319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(add </a:t>
            </a:r>
            <a:r>
              <a:rPr lang="en-US" altLang="ko-KR" sz="1800" i="1">
                <a:ea typeface="굴림" pitchFamily="50" charset="-127"/>
              </a:rPr>
              <a:t>WZ’</a:t>
            </a:r>
            <a:r>
              <a:rPr lang="en-US" altLang="ko-KR" sz="1800">
                <a:ea typeface="굴림" pitchFamily="50" charset="-127"/>
              </a:rPr>
              <a:t> by consensus theorem)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689600" y="3943350"/>
            <a:ext cx="184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(eliminate </a:t>
            </a:r>
            <a:r>
              <a:rPr lang="en-US" altLang="ko-KR" sz="1800" i="1">
                <a:ea typeface="굴림" pitchFamily="50" charset="-127"/>
              </a:rPr>
              <a:t>WY’Z’</a:t>
            </a:r>
            <a:r>
              <a:rPr lang="en-US" altLang="ko-KR" sz="1800">
                <a:ea typeface="굴림" pitchFamily="50" charset="-127"/>
              </a:rPr>
              <a:t>)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680075" y="4310063"/>
            <a:ext cx="163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(eliminate </a:t>
            </a:r>
            <a:r>
              <a:rPr lang="en-US" altLang="ko-KR" sz="1800" i="1">
                <a:ea typeface="굴림" pitchFamily="50" charset="-127"/>
              </a:rPr>
              <a:t>WZ’</a:t>
            </a:r>
            <a:r>
              <a:rPr lang="en-US" altLang="ko-KR" sz="1800">
                <a:ea typeface="굴림" pitchFamily="50" charset="-127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73" name="Rectangle 13"/>
              <p:cNvSpPr>
                <a:spLocks noChangeArrowheads="1"/>
              </p:cNvSpPr>
              <p:nvPr/>
            </p:nvSpPr>
            <p:spPr bwMode="auto">
              <a:xfrm>
                <a:off x="322263" y="1612900"/>
                <a:ext cx="8561387" cy="73660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algn="l"/>
                <a:r>
                  <a:rPr lang="en-US" altLang="ko-KR" sz="2000" b="0" dirty="0" smtClean="0">
                    <a:latin typeface="Arial" pitchFamily="34" charset="0"/>
                    <a:ea typeface="굴림" pitchFamily="50" charset="-127"/>
                  </a:rPr>
                  <a:t> 4. Adding redundant terms </a:t>
                </a:r>
                <a:br>
                  <a:rPr lang="en-US" altLang="ko-KR" sz="2000" b="0" dirty="0" smtClean="0">
                    <a:latin typeface="Arial" pitchFamily="34" charset="0"/>
                    <a:ea typeface="굴림" pitchFamily="50" charset="-127"/>
                  </a:rPr>
                </a:br>
                <a:r>
                  <a:rPr lang="en-US" altLang="ko-KR" sz="2000" b="0" dirty="0" smtClean="0">
                    <a:latin typeface="Arial" pitchFamily="34" charset="0"/>
                    <a:ea typeface="굴림" pitchFamily="50" charset="-127"/>
                  </a:rPr>
                  <a:t>  </a:t>
                </a:r>
                <a:r>
                  <a:rPr lang="en-US" altLang="ko-KR" sz="1800" b="0" dirty="0" smtClean="0">
                    <a:latin typeface="Arial" pitchFamily="34" charset="0"/>
                    <a:ea typeface="굴림" pitchFamily="50" charset="-127"/>
                  </a:rPr>
                  <a:t>(Adding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𝑋𝑋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′</m:t>
                    </m:r>
                  </m:oMath>
                </a14:m>
                <a:r>
                  <a:rPr lang="en-US" altLang="ko-KR" sz="1800" b="0" dirty="0">
                    <a:latin typeface="Arial" pitchFamily="34" charset="0"/>
                    <a:ea typeface="굴림" pitchFamily="50" charset="-127"/>
                  </a:rPr>
                  <a:t>, multiplying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(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𝑋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+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𝑋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′)</m:t>
                    </m:r>
                  </m:oMath>
                </a14:m>
                <a:r>
                  <a:rPr lang="en-US" altLang="ko-KR" sz="1800" b="0" i="1" dirty="0" smtClean="0">
                    <a:latin typeface="Arial" pitchFamily="34" charset="0"/>
                    <a:ea typeface="굴림" pitchFamily="50" charset="-127"/>
                  </a:rPr>
                  <a:t>,</a:t>
                </a:r>
                <a:r>
                  <a:rPr lang="en-US" altLang="ko-KR" sz="1800" b="0" dirty="0" smtClean="0">
                    <a:latin typeface="Arial" pitchFamily="34" charset="0"/>
                    <a:ea typeface="굴림" pitchFamily="50" charset="-127"/>
                  </a:rPr>
                  <a:t> </a:t>
                </a:r>
                <a:r>
                  <a:rPr lang="en-US" altLang="ko-KR" sz="1800" b="0" dirty="0">
                    <a:latin typeface="Arial" pitchFamily="34" charset="0"/>
                    <a:ea typeface="굴림" pitchFamily="50" charset="-127"/>
                  </a:rPr>
                  <a:t>adding</a:t>
                </a:r>
                <a:r>
                  <a:rPr lang="en-US" altLang="ko-KR" sz="1800" b="0" i="1" dirty="0">
                    <a:latin typeface="Arial" pitchFamily="34" charset="0"/>
                    <a:ea typeface="굴림" pitchFamily="50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𝑌𝑍</m:t>
                    </m:r>
                  </m:oMath>
                </a14:m>
                <a:r>
                  <a:rPr lang="en-US" altLang="ko-KR" sz="1800" b="0" dirty="0" smtClean="0">
                    <a:latin typeface="Arial" pitchFamily="34" charset="0"/>
                    <a:ea typeface="굴림" pitchFamily="50" charset="-127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ko-KR" sz="1800" b="0" i="1" dirty="0" smtClean="0">
                        <a:latin typeface="Cambria Math" panose="02040503050406030204" pitchFamily="18" charset="0"/>
                        <a:ea typeface="굴림" pitchFamily="50" charset="-127"/>
                      </a:rPr>
                      <m:t>𝑋𝑌</m:t>
                    </m:r>
                    <m:r>
                      <a:rPr lang="en-US" altLang="ko-KR" sz="1800" b="0" i="1" dirty="0" smtClean="0">
                        <a:latin typeface="Cambria Math" panose="02040503050406030204" pitchFamily="18" charset="0"/>
                        <a:ea typeface="굴림" pitchFamily="50" charset="-127"/>
                      </a:rPr>
                      <m:t>+</m:t>
                    </m:r>
                    <m:sSup>
                      <m:sSupPr>
                        <m:ctrlPr>
                          <a:rPr lang="en-US" altLang="ko-KR" sz="1800" b="0" i="1" dirty="0" smtClean="0">
                            <a:latin typeface="Cambria Math" panose="02040503050406030204" pitchFamily="18" charset="0"/>
                            <a:ea typeface="굴림" pitchFamily="50" charset="-127"/>
                          </a:rPr>
                        </m:ctrlPr>
                      </m:sSupPr>
                      <m:e>
                        <m:r>
                          <a:rPr lang="en-US" altLang="ko-KR" sz="1800" b="0" i="1" dirty="0" smtClean="0">
                            <a:latin typeface="Cambria Math" panose="02040503050406030204" pitchFamily="18" charset="0"/>
                            <a:ea typeface="굴림" pitchFamily="50" charset="-127"/>
                          </a:rPr>
                          <m:t>𝑋</m:t>
                        </m:r>
                      </m:e>
                      <m:sup>
                        <m:r>
                          <a:rPr lang="en-US" altLang="ko-KR" sz="1800" b="0" i="1" dirty="0" smtClean="0">
                            <a:latin typeface="Cambria Math" panose="02040503050406030204" pitchFamily="18" charset="0"/>
                            <a:ea typeface="굴림" pitchFamily="50" charset="-127"/>
                          </a:rPr>
                          <m:t>′</m:t>
                        </m:r>
                      </m:sup>
                    </m:sSup>
                    <m:r>
                      <a:rPr lang="en-US" altLang="ko-KR" sz="1800" b="0" i="1" dirty="0" smtClean="0">
                        <a:latin typeface="Cambria Math" panose="02040503050406030204" pitchFamily="18" charset="0"/>
                        <a:ea typeface="굴림" pitchFamily="50" charset="-127"/>
                      </a:rPr>
                      <m:t>𝑍</m:t>
                    </m:r>
                  </m:oMath>
                </a14:m>
                <a:r>
                  <a:rPr lang="en-US" altLang="ko-KR" sz="1800" b="0" dirty="0" smtClean="0">
                    <a:latin typeface="Arial" pitchFamily="34" charset="0"/>
                    <a:ea typeface="굴림" pitchFamily="50" charset="-127"/>
                  </a:rPr>
                  <a:t>, </a:t>
                </a:r>
                <a:r>
                  <a:rPr lang="en-US" altLang="ko-KR" sz="1800" b="0" dirty="0">
                    <a:latin typeface="Arial" pitchFamily="34" charset="0"/>
                    <a:ea typeface="굴림" pitchFamily="50" charset="-127"/>
                  </a:rPr>
                  <a:t>adding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𝑋𝑌</m:t>
                    </m:r>
                  </m:oMath>
                </a14:m>
                <a:r>
                  <a:rPr lang="en-US" altLang="ko-KR" sz="1800" b="0" dirty="0" smtClean="0">
                    <a:latin typeface="Arial" pitchFamily="34" charset="0"/>
                    <a:ea typeface="굴림" pitchFamily="50" charset="-127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굴림" pitchFamily="50" charset="-127"/>
                      </a:rPr>
                      <m:t>𝑋</m:t>
                    </m:r>
                  </m:oMath>
                </a14:m>
                <a:r>
                  <a:rPr lang="en-US" altLang="ko-KR" sz="1800" b="0" dirty="0" smtClean="0">
                    <a:latin typeface="Arial" pitchFamily="34" charset="0"/>
                    <a:ea typeface="굴림" pitchFamily="50" charset="-127"/>
                  </a:rPr>
                  <a:t>, </a:t>
                </a:r>
                <a:r>
                  <a:rPr lang="en-US" altLang="ko-KR" sz="1800" b="0" dirty="0">
                    <a:latin typeface="Arial" pitchFamily="34" charset="0"/>
                    <a:ea typeface="굴림" pitchFamily="50" charset="-127"/>
                  </a:rPr>
                  <a:t>etc…)</a:t>
                </a:r>
                <a:endParaRPr lang="en-US" altLang="ko-KR" sz="2000" b="0" dirty="0">
                  <a:latin typeface="Arial" pitchFamily="34" charset="0"/>
                  <a:ea typeface="굴림" pitchFamily="50" charset="-127"/>
                </a:endParaRPr>
              </a:p>
            </p:txBody>
          </p:sp>
        </mc:Choice>
        <mc:Fallback>
          <p:sp>
            <p:nvSpPr>
              <p:cNvPr id="40973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263" y="1612900"/>
                <a:ext cx="8561387" cy="736600"/>
              </a:xfrm>
              <a:prstGeom prst="rect">
                <a:avLst/>
              </a:prstGeom>
              <a:blipFill rotWithShape="0">
                <a:blip r:embed="rId5"/>
                <a:stretch>
                  <a:fillRect t="-1667" b="-1083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538163" y="2922588"/>
            <a:ext cx="117316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524"/>
            <a:ext cx="9144000" cy="1110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3.4	Algebraic Simplification of </a:t>
            </a:r>
            <a:b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</a:br>
            <a:r>
              <a:rPr lang="en-US" altLang="ko-KR" sz="3600" b="0" dirty="0">
                <a:solidFill>
                  <a:srgbClr val="006600"/>
                </a:solidFill>
                <a:latin typeface="Arial" panose="020B0604020202020204" pitchFamily="34" charset="0"/>
                <a:ea typeface="굴림" pitchFamily="50" charset="-127"/>
              </a:rPr>
              <a:t>Switching Expressions</a:t>
            </a:r>
            <a:endParaRPr lang="ko-KR" altLang="en-US" sz="3600" b="0" dirty="0">
              <a:solidFill>
                <a:srgbClr val="006600"/>
              </a:solidFill>
              <a:latin typeface="Arial" panose="020B0604020202020204" pitchFamily="34" charset="0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 dirty="0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3.5	Proving Validity of an Equation</a:t>
            </a:r>
            <a:endParaRPr lang="ko-KR" altLang="en-US" sz="4000" b="0" dirty="0">
              <a:solidFill>
                <a:srgbClr val="006600"/>
              </a:solidFill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266700" y="1440180"/>
            <a:ext cx="8420100" cy="3444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1">
              <a:spcBef>
                <a:spcPct val="50000"/>
              </a:spcBef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Proving an equation valid</a:t>
            </a:r>
          </a:p>
          <a:p>
            <a:pPr latinLnBrk="1">
              <a:spcBef>
                <a:spcPct val="50000"/>
              </a:spcBef>
              <a:buFontTx/>
              <a:buAutoNum type="arabicPeriod"/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Construct a truth table and evaluate both sides </a:t>
            </a:r>
          </a:p>
          <a:p>
            <a:pPr latinLnBrk="1">
              <a:spcBef>
                <a:spcPct val="50000"/>
              </a:spcBef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	– Tedious, not elegant method</a:t>
            </a:r>
          </a:p>
          <a:p>
            <a:pPr latinLnBrk="1">
              <a:spcBef>
                <a:spcPct val="50000"/>
              </a:spcBef>
              <a:buFontTx/>
              <a:buAutoNum type="arabicPeriod" startAt="2"/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Manipulate one side by applying theorems until it is the same as the other side</a:t>
            </a:r>
          </a:p>
          <a:p>
            <a:pPr latinLnBrk="1">
              <a:spcBef>
                <a:spcPct val="50000"/>
              </a:spcBef>
              <a:buFontTx/>
              <a:buAutoNum type="arabicPeriod" startAt="2"/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Reduce both sides of the equation independently</a:t>
            </a:r>
          </a:p>
          <a:p>
            <a:pPr latinLnBrk="1">
              <a:spcBef>
                <a:spcPct val="50000"/>
              </a:spcBef>
              <a:buFontTx/>
              <a:buAutoNum type="arabicPeriod" startAt="2"/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Apply same operation in both sides </a:t>
            </a:r>
          </a:p>
          <a:p>
            <a:pPr latinLnBrk="1">
              <a:spcBef>
                <a:spcPct val="50000"/>
              </a:spcBef>
            </a:pPr>
            <a:r>
              <a:rPr kumimoji="1" lang="en-US" altLang="ko-KR" sz="2000">
                <a:latin typeface="Arial" pitchFamily="34" charset="0"/>
                <a:ea typeface="굴림" pitchFamily="50" charset="-127"/>
              </a:rPr>
              <a:t>	- Complement both sides, add 1 or 0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351088" y="1460500"/>
          <a:ext cx="55737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0" name="Equation" r:id="rId3" imgW="3111480" imgH="177480" progId="Equation.3">
                  <p:embed/>
                </p:oleObj>
              </mc:Choice>
              <mc:Fallback>
                <p:oleObj name="Equation" r:id="rId3" imgW="31114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460500"/>
                        <a:ext cx="5573712" cy="319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87375" y="2732088"/>
          <a:ext cx="59150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1" name="Equation" r:id="rId5" imgW="3301920" imgH="177480" progId="Equation.3">
                  <p:embed/>
                </p:oleObj>
              </mc:Choice>
              <mc:Fallback>
                <p:oleObj name="Equation" r:id="rId5" imgW="33019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732088"/>
                        <a:ext cx="5915025" cy="319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49275" y="3213100"/>
            <a:ext cx="35052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(add consensus of </a:t>
            </a:r>
            <a:r>
              <a:rPr lang="en-US" altLang="ko-KR" sz="1800" i="1">
                <a:ea typeface="굴림" pitchFamily="50" charset="-127"/>
              </a:rPr>
              <a:t>A’BD’</a:t>
            </a:r>
            <a:r>
              <a:rPr lang="en-US" altLang="ko-KR" sz="1800">
                <a:ea typeface="굴림" pitchFamily="50" charset="-127"/>
              </a:rPr>
              <a:t> and </a:t>
            </a:r>
            <a:r>
              <a:rPr lang="en-US" altLang="ko-KR" sz="1800" i="1">
                <a:ea typeface="굴림" pitchFamily="50" charset="-127"/>
              </a:rPr>
              <a:t>ABC’</a:t>
            </a:r>
            <a:r>
              <a:rPr lang="en-US" altLang="ko-KR" sz="1800">
                <a:ea typeface="굴림" pitchFamily="50" charset="-127"/>
              </a:rPr>
              <a:t>)</a:t>
            </a:r>
            <a:endParaRPr lang="en-US" altLang="ko-KR" sz="1800" i="1">
              <a:ea typeface="굴림" pitchFamily="50" charset="-127"/>
            </a:endParaRP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968750" y="3051175"/>
            <a:ext cx="609600" cy="366713"/>
            <a:chOff x="2946" y="1398"/>
            <a:chExt cx="384" cy="231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2946" y="1629"/>
              <a:ext cx="2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V="1">
              <a:off x="3211" y="1398"/>
              <a:ext cx="119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55625" y="3536950"/>
            <a:ext cx="34544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(add consensus of </a:t>
            </a:r>
            <a:r>
              <a:rPr lang="en-US" altLang="ko-KR" sz="1800" i="1">
                <a:ea typeface="굴림" pitchFamily="50" charset="-127"/>
              </a:rPr>
              <a:t>A’BD’</a:t>
            </a:r>
            <a:r>
              <a:rPr lang="en-US" altLang="ko-KR" sz="1800">
                <a:ea typeface="굴림" pitchFamily="50" charset="-127"/>
              </a:rPr>
              <a:t> and </a:t>
            </a:r>
            <a:r>
              <a:rPr lang="en-US" altLang="ko-KR" sz="1800" i="1">
                <a:ea typeface="굴림" pitchFamily="50" charset="-127"/>
              </a:rPr>
              <a:t>BCD</a:t>
            </a:r>
            <a:r>
              <a:rPr lang="en-US" altLang="ko-KR" sz="1800">
                <a:ea typeface="굴림" pitchFamily="50" charset="-127"/>
              </a:rPr>
              <a:t>)</a:t>
            </a:r>
            <a:endParaRPr lang="en-US" altLang="ko-KR" sz="1800" i="1">
              <a:ea typeface="굴림" pitchFamily="50" charset="-127"/>
            </a:endParaRP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3968750" y="3743325"/>
            <a:ext cx="1058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5027613" y="3051175"/>
            <a:ext cx="325437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15938" y="3859213"/>
            <a:ext cx="3365500" cy="3667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(add consensus of </a:t>
            </a:r>
            <a:r>
              <a:rPr lang="en-US" altLang="ko-KR" sz="1800" i="1">
                <a:ea typeface="굴림" pitchFamily="50" charset="-127"/>
              </a:rPr>
              <a:t>BCD</a:t>
            </a:r>
            <a:r>
              <a:rPr lang="en-US" altLang="ko-KR" sz="1800">
                <a:ea typeface="굴림" pitchFamily="50" charset="-127"/>
              </a:rPr>
              <a:t> and </a:t>
            </a:r>
            <a:r>
              <a:rPr lang="en-US" altLang="ko-KR" sz="1800" i="1">
                <a:ea typeface="굴림" pitchFamily="50" charset="-127"/>
              </a:rPr>
              <a:t>ABC’</a:t>
            </a:r>
            <a:r>
              <a:rPr lang="en-US" altLang="ko-KR" sz="1800">
                <a:ea typeface="굴림" pitchFamily="50" charset="-127"/>
              </a:rPr>
              <a:t>)</a:t>
            </a:r>
            <a:endParaRPr lang="en-US" altLang="ko-KR" sz="1800" i="1">
              <a:ea typeface="굴림" pitchFamily="50" charset="-127"/>
            </a:endParaRP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968750" y="4079875"/>
            <a:ext cx="157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V="1">
            <a:off x="5543550" y="3051175"/>
            <a:ext cx="593725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549275" y="4432300"/>
            <a:ext cx="7280275" cy="1557338"/>
            <a:chOff x="477" y="2302"/>
            <a:chExt cx="4586" cy="981"/>
          </a:xfrm>
        </p:grpSpPr>
        <p:graphicFrame>
          <p:nvGraphicFramePr>
            <p:cNvPr id="32784" name="Object 16"/>
            <p:cNvGraphicFramePr>
              <a:graphicFrameLocks noChangeAspect="1"/>
            </p:cNvGraphicFramePr>
            <p:nvPr/>
          </p:nvGraphicFramePr>
          <p:xfrm>
            <a:off x="477" y="2302"/>
            <a:ext cx="4586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52" name="Equation" r:id="rId7" imgW="4063680" imgH="177480" progId="Equation.3">
                    <p:embed/>
                  </p:oleObj>
                </mc:Choice>
                <mc:Fallback>
                  <p:oleObj name="Equation" r:id="rId7" imgW="4063680" imgH="1774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" y="2302"/>
                          <a:ext cx="4586" cy="201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2394" y="2632"/>
              <a:ext cx="2416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800">
                  <a:ea typeface="굴림" pitchFamily="50" charset="-127"/>
                </a:rPr>
                <a:t>(eliminate consensus of </a:t>
              </a:r>
              <a:r>
                <a:rPr lang="en-US" altLang="ko-KR" sz="1800" i="1">
                  <a:ea typeface="굴림" pitchFamily="50" charset="-127"/>
                </a:rPr>
                <a:t>BC’D’</a:t>
              </a:r>
              <a:r>
                <a:rPr lang="en-US" altLang="ko-KR" sz="1800">
                  <a:ea typeface="굴림" pitchFamily="50" charset="-127"/>
                </a:rPr>
                <a:t> and </a:t>
              </a:r>
              <a:r>
                <a:rPr lang="en-US" altLang="ko-KR" sz="1800" i="1">
                  <a:ea typeface="굴림" pitchFamily="50" charset="-127"/>
                </a:rPr>
                <a:t>AD</a:t>
              </a:r>
              <a:r>
                <a:rPr lang="en-US" altLang="ko-KR" sz="1800">
                  <a:ea typeface="굴림" pitchFamily="50" charset="-127"/>
                </a:rPr>
                <a:t>)</a:t>
              </a:r>
              <a:endParaRPr lang="en-US" altLang="ko-KR" sz="1800" i="1">
                <a:ea typeface="굴림" pitchFamily="50" charset="-127"/>
              </a:endParaRPr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2251" y="2821"/>
              <a:ext cx="2352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800">
                  <a:ea typeface="굴림" pitchFamily="50" charset="-127"/>
                </a:rPr>
                <a:t>(eliminate consensus of </a:t>
              </a:r>
              <a:r>
                <a:rPr lang="en-US" altLang="ko-KR" sz="1800" i="1">
                  <a:ea typeface="굴림" pitchFamily="50" charset="-127"/>
                </a:rPr>
                <a:t>AD</a:t>
              </a:r>
              <a:r>
                <a:rPr lang="en-US" altLang="ko-KR" sz="1800">
                  <a:ea typeface="굴림" pitchFamily="50" charset="-127"/>
                </a:rPr>
                <a:t> and </a:t>
              </a:r>
              <a:r>
                <a:rPr lang="en-US" altLang="ko-KR" sz="1800" i="1">
                  <a:ea typeface="굴림" pitchFamily="50" charset="-127"/>
                </a:rPr>
                <a:t>A’BC</a:t>
              </a:r>
              <a:r>
                <a:rPr lang="en-US" altLang="ko-KR" sz="1800">
                  <a:ea typeface="굴림" pitchFamily="50" charset="-127"/>
                </a:rPr>
                <a:t>)</a:t>
              </a:r>
              <a:endParaRPr lang="en-US" altLang="ko-KR" sz="1800" i="1">
                <a:ea typeface="굴림" pitchFamily="50" charset="-127"/>
              </a:endParaRP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1954" y="3052"/>
              <a:ext cx="2544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800">
                  <a:ea typeface="굴림" pitchFamily="50" charset="-127"/>
                </a:rPr>
                <a:t>(eliminate consensus of </a:t>
              </a:r>
              <a:r>
                <a:rPr lang="en-US" altLang="ko-KR" sz="1800" i="1">
                  <a:ea typeface="굴림" pitchFamily="50" charset="-127"/>
                </a:rPr>
                <a:t>BC’D’</a:t>
              </a:r>
              <a:r>
                <a:rPr lang="en-US" altLang="ko-KR" sz="1800">
                  <a:ea typeface="굴림" pitchFamily="50" charset="-127"/>
                </a:rPr>
                <a:t> and </a:t>
              </a:r>
              <a:r>
                <a:rPr lang="en-US" altLang="ko-KR" sz="1800" i="1">
                  <a:ea typeface="굴림" pitchFamily="50" charset="-127"/>
                </a:rPr>
                <a:t>A’BC</a:t>
              </a:r>
              <a:r>
                <a:rPr lang="en-US" altLang="ko-KR" sz="1800">
                  <a:ea typeface="굴림" pitchFamily="50" charset="-127"/>
                </a:rPr>
                <a:t>)</a:t>
              </a:r>
              <a:endParaRPr lang="en-US" altLang="ko-KR" sz="1800" i="1">
                <a:ea typeface="굴림" pitchFamily="50" charset="-127"/>
              </a:endParaRPr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 flipH="1">
              <a:off x="2300" y="2758"/>
              <a:ext cx="1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 flipH="1" flipV="1">
              <a:off x="2251" y="2503"/>
              <a:ext cx="49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 flipH="1">
              <a:off x="1854" y="2959"/>
              <a:ext cx="4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 flipH="1" flipV="1">
              <a:off x="1741" y="2503"/>
              <a:ext cx="113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 flipH="1">
              <a:off x="1476" y="3171"/>
              <a:ext cx="4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 flipH="1" flipV="1">
              <a:off x="1265" y="2503"/>
              <a:ext cx="211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457200" y="274638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altLang="ko-KR" sz="4000" b="0" dirty="0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3.5	Proving Validity of an Equation</a:t>
            </a:r>
            <a:endParaRPr lang="ko-KR" altLang="en-US" sz="4000" b="0" dirty="0">
              <a:solidFill>
                <a:srgbClr val="006600"/>
              </a:solidFill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165100" y="1406525"/>
            <a:ext cx="2033588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Example: Prove </a:t>
            </a:r>
          </a:p>
        </p:txBody>
      </p:sp>
      <p:graphicFrame>
        <p:nvGraphicFramePr>
          <p:cNvPr id="32797" name="Object 29"/>
          <p:cNvGraphicFramePr>
            <a:graphicFrameLocks noChangeAspect="1"/>
          </p:cNvGraphicFramePr>
          <p:nvPr/>
        </p:nvGraphicFramePr>
        <p:xfrm>
          <a:off x="587375" y="2201863"/>
          <a:ext cx="31400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3" name="Equation" r:id="rId9" imgW="1752480" imgH="177480" progId="Equation.3">
                  <p:embed/>
                </p:oleObj>
              </mc:Choice>
              <mc:Fallback>
                <p:oleObj name="Equation" r:id="rId9" imgW="175248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201863"/>
                        <a:ext cx="3140075" cy="319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3.5	Proving Validity of an Equation</a:t>
            </a:r>
            <a:endParaRPr lang="ko-KR" altLang="en-US" sz="4000" b="0">
              <a:solidFill>
                <a:srgbClr val="006600"/>
              </a:solidFill>
              <a:latin typeface="Arial" pitchFamily="34" charset="0"/>
              <a:ea typeface="굴림" pitchFamily="50" charset="-127"/>
            </a:endParaRPr>
          </a:p>
        </p:txBody>
      </p:sp>
      <p:graphicFrame>
        <p:nvGraphicFramePr>
          <p:cNvPr id="30747" name="Object 27"/>
          <p:cNvGraphicFramePr>
            <a:graphicFrameLocks noChangeAspect="1"/>
          </p:cNvGraphicFramePr>
          <p:nvPr/>
        </p:nvGraphicFramePr>
        <p:xfrm>
          <a:off x="1946275" y="2276475"/>
          <a:ext cx="33702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7" name="Equation" r:id="rId3" imgW="1879560" imgH="203040" progId="Equation.3">
                  <p:embed/>
                </p:oleObj>
              </mc:Choice>
              <mc:Fallback>
                <p:oleObj name="Equation" r:id="rId3" imgW="187956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2276475"/>
                        <a:ext cx="337026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8" name="Object 28"/>
          <p:cNvGraphicFramePr>
            <a:graphicFrameLocks noChangeAspect="1"/>
          </p:cNvGraphicFramePr>
          <p:nvPr/>
        </p:nvGraphicFramePr>
        <p:xfrm>
          <a:off x="1946275" y="2908300"/>
          <a:ext cx="21859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Equation" r:id="rId5" imgW="1218960" imgH="177480" progId="Equation.3">
                  <p:embed/>
                </p:oleObj>
              </mc:Choice>
              <mc:Fallback>
                <p:oleObj name="Equation" r:id="rId5" imgW="1218960" imgH="177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2908300"/>
                        <a:ext cx="21859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9" name="Object 29"/>
          <p:cNvGraphicFramePr>
            <a:graphicFrameLocks noChangeAspect="1"/>
          </p:cNvGraphicFramePr>
          <p:nvPr/>
        </p:nvGraphicFramePr>
        <p:xfrm>
          <a:off x="2081213" y="3867150"/>
          <a:ext cx="28463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" name="Equation" r:id="rId7" imgW="1587240" imgH="203040" progId="Equation.3">
                  <p:embed/>
                </p:oleObj>
              </mc:Choice>
              <mc:Fallback>
                <p:oleObj name="Equation" r:id="rId7" imgW="158724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3867150"/>
                        <a:ext cx="28463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0" name="Object 30"/>
          <p:cNvGraphicFramePr>
            <a:graphicFrameLocks noChangeAspect="1"/>
          </p:cNvGraphicFramePr>
          <p:nvPr/>
        </p:nvGraphicFramePr>
        <p:xfrm>
          <a:off x="2081213" y="5311775"/>
          <a:ext cx="33020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0" name="Equation" r:id="rId9" imgW="1841400" imgH="203040" progId="Equation.3">
                  <p:embed/>
                </p:oleObj>
              </mc:Choice>
              <mc:Fallback>
                <p:oleObj name="Equation" r:id="rId9" imgW="184140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5311775"/>
                        <a:ext cx="33020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1" name="Object 31"/>
          <p:cNvGraphicFramePr>
            <a:graphicFrameLocks noChangeAspect="1"/>
          </p:cNvGraphicFramePr>
          <p:nvPr/>
        </p:nvGraphicFramePr>
        <p:xfrm>
          <a:off x="2081213" y="5776913"/>
          <a:ext cx="280193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1" name="Equation" r:id="rId11" imgW="1562040" imgH="203040" progId="Equation.3">
                  <p:embed/>
                </p:oleObj>
              </mc:Choice>
              <mc:Fallback>
                <p:oleObj name="Equation" r:id="rId11" imgW="1562040" imgH="203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5776913"/>
                        <a:ext cx="2801937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296863" y="1558925"/>
            <a:ext cx="6921500" cy="381000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Some of Boolean Algebra are not true for ordinary algebra 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457200" y="2243138"/>
            <a:ext cx="124301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5807075" y="2276475"/>
            <a:ext cx="2879725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True in ordinary algebra</a:t>
            </a: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5326063" y="2870200"/>
            <a:ext cx="3360737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Not True in Boolean algebra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457200" y="5278438"/>
            <a:ext cx="124301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446713" y="3818573"/>
            <a:ext cx="3240087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True in ordinary algebra</a:t>
            </a: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5326063" y="4245928"/>
            <a:ext cx="3360737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Not True in Boolean algebra</a:t>
            </a:r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457200" y="3833813"/>
            <a:ext cx="124301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Example: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5807075" y="5278438"/>
            <a:ext cx="2879725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True in ordinary algebra</a:t>
            </a:r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5778500" y="5784850"/>
            <a:ext cx="2908300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6600"/>
                </a:solidFill>
                <a:latin typeface="Arial" pitchFamily="34" charset="0"/>
                <a:ea typeface="굴림" pitchFamily="50" charset="-127"/>
              </a:rPr>
              <a:t>True in Boolean algebra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cemet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8313" y="296863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altLang="ko-KR" sz="4000" b="0">
                <a:solidFill>
                  <a:srgbClr val="3333FF"/>
                </a:solidFill>
                <a:latin typeface="Arial" pitchFamily="34" charset="0"/>
                <a:ea typeface="굴림" pitchFamily="50" charset="-127"/>
              </a:rPr>
              <a:t>Objectives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924800" cy="3200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latinLnBrk="1">
              <a:spcBef>
                <a:spcPct val="50000"/>
              </a:spcBef>
            </a:pPr>
            <a:r>
              <a:rPr kumimoji="1" lang="en-US" altLang="ko-KR" sz="2400">
                <a:latin typeface="Arial" pitchFamily="34" charset="0"/>
                <a:ea typeface="굴림" pitchFamily="50" charset="-127"/>
              </a:rPr>
              <a:t>Topics introduced in this chapter:</a:t>
            </a:r>
          </a:p>
          <a:p>
            <a:pPr algn="l" latinLnBrk="1">
              <a:spcBef>
                <a:spcPct val="50000"/>
              </a:spcBef>
              <a:buFontTx/>
              <a:buChar char="•"/>
            </a:pPr>
            <a:r>
              <a:rPr kumimoji="1" lang="en-US" altLang="ko-KR">
                <a:latin typeface="Arial" pitchFamily="34" charset="0"/>
                <a:ea typeface="굴림" pitchFamily="50" charset="-127"/>
              </a:rPr>
              <a:t> Apply Boolean laws and theorems to manipulation of expression</a:t>
            </a:r>
          </a:p>
          <a:p>
            <a:pPr algn="l" latinLnBrk="1">
              <a:spcBef>
                <a:spcPct val="50000"/>
              </a:spcBef>
            </a:pPr>
            <a:r>
              <a:rPr kumimoji="1" lang="ko-KR" altLang="en-US">
                <a:latin typeface="Arial" pitchFamily="34" charset="0"/>
                <a:ea typeface="굴림" pitchFamily="50" charset="-127"/>
              </a:rPr>
              <a:t>     - </a:t>
            </a:r>
            <a:r>
              <a:rPr kumimoji="1" lang="en-US" altLang="ko-KR">
                <a:latin typeface="Arial" pitchFamily="34" charset="0"/>
                <a:ea typeface="굴림" pitchFamily="50" charset="-127"/>
              </a:rPr>
              <a:t>Simplifying</a:t>
            </a:r>
          </a:p>
          <a:p>
            <a:pPr algn="l" latinLnBrk="1">
              <a:spcBef>
                <a:spcPct val="50000"/>
              </a:spcBef>
            </a:pPr>
            <a:r>
              <a:rPr kumimoji="1" lang="en-US" altLang="ko-KR">
                <a:latin typeface="Arial" pitchFamily="34" charset="0"/>
                <a:ea typeface="굴림" pitchFamily="50" charset="-127"/>
              </a:rPr>
              <a:t>     - Finding the complement </a:t>
            </a:r>
          </a:p>
          <a:p>
            <a:pPr algn="l" latinLnBrk="1">
              <a:spcBef>
                <a:spcPct val="50000"/>
              </a:spcBef>
            </a:pPr>
            <a:r>
              <a:rPr kumimoji="1" lang="en-US" altLang="ko-KR">
                <a:latin typeface="Arial" pitchFamily="34" charset="0"/>
                <a:ea typeface="굴림" pitchFamily="50" charset="-127"/>
              </a:rPr>
              <a:t>     - Multiplying out and factoring</a:t>
            </a:r>
          </a:p>
          <a:p>
            <a:pPr algn="l" latinLnBrk="1">
              <a:spcBef>
                <a:spcPct val="50000"/>
              </a:spcBef>
              <a:buFontTx/>
              <a:buChar char="•"/>
            </a:pPr>
            <a:r>
              <a:rPr kumimoji="1" lang="en-US" altLang="ko-KR">
                <a:latin typeface="Arial" pitchFamily="34" charset="0"/>
                <a:ea typeface="굴림" pitchFamily="50" charset="-127"/>
              </a:rPr>
              <a:t> Exclusive-OR and Equivalence operation (Exclusive-NOR)</a:t>
            </a:r>
          </a:p>
          <a:p>
            <a:pPr algn="l" latinLnBrk="1">
              <a:spcBef>
                <a:spcPct val="50000"/>
              </a:spcBef>
              <a:buFontTx/>
              <a:buChar char="•"/>
            </a:pPr>
            <a:r>
              <a:rPr kumimoji="1" lang="en-US" altLang="ko-KR">
                <a:latin typeface="Arial" pitchFamily="34" charset="0"/>
                <a:ea typeface="굴림" pitchFamily="50" charset="-127"/>
              </a:rPr>
              <a:t> Consensus theorem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6" name="Rectangle 17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855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3.1	Multiplying Out and Factoring Expressions</a:t>
            </a:r>
            <a:endParaRPr lang="ko-KR" altLang="en-US" sz="4000" b="0">
              <a:solidFill>
                <a:srgbClr val="006600"/>
              </a:solidFill>
              <a:latin typeface="Arial Narrow" pitchFamily="34" charset="0"/>
              <a:ea typeface="굴림" pitchFamily="50" charset="-127"/>
            </a:endParaRPr>
          </a:p>
        </p:txBody>
      </p:sp>
      <p:graphicFrame>
        <p:nvGraphicFramePr>
          <p:cNvPr id="11442" name="Object 178"/>
          <p:cNvGraphicFramePr>
            <a:graphicFrameLocks noGrp="1" noChangeAspect="1"/>
          </p:cNvGraphicFramePr>
          <p:nvPr>
            <p:ph sz="half" idx="1"/>
          </p:nvPr>
        </p:nvGraphicFramePr>
        <p:xfrm>
          <a:off x="1606550" y="4418013"/>
          <a:ext cx="1739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2" name="Equation" r:id="rId3" imgW="1739880" imgH="203040" progId="Equation.3">
                  <p:embed/>
                </p:oleObj>
              </mc:Choice>
              <mc:Fallback>
                <p:oleObj name="Equation" r:id="rId3" imgW="1739880" imgH="203040" progId="Equation.3">
                  <p:embed/>
                  <p:pic>
                    <p:nvPicPr>
                      <p:cNvPr id="0" name="Object 1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4418013"/>
                        <a:ext cx="1739900" cy="203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46" name="Object 18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83113" y="4244975"/>
          <a:ext cx="3238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3" name="Equation" r:id="rId5" imgW="1739880" imgH="203040" progId="Equation.3">
                  <p:embed/>
                </p:oleObj>
              </mc:Choice>
              <mc:Fallback>
                <p:oleObj name="Equation" r:id="rId5" imgW="1739880" imgH="203040" progId="Equation.3">
                  <p:embed/>
                  <p:pic>
                    <p:nvPicPr>
                      <p:cNvPr id="0" name="Object 18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4244975"/>
                        <a:ext cx="3238500" cy="377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38" name="Rectangle 174"/>
          <p:cNvSpPr>
            <a:spLocks noChangeArrowheads="1"/>
          </p:cNvSpPr>
          <p:nvPr/>
        </p:nvSpPr>
        <p:spPr bwMode="auto">
          <a:xfrm>
            <a:off x="1047750" y="4244975"/>
            <a:ext cx="3405188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ko-KR" altLang="en-US" sz="2000">
                <a:latin typeface="Times New Roman" pitchFamily="18" charset="0"/>
                <a:ea typeface="굴림" pitchFamily="50" charset="-127"/>
              </a:rPr>
              <a:t> </a:t>
            </a:r>
            <a:r>
              <a:rPr lang="en-US" altLang="ko-KR" sz="2000" b="0">
                <a:latin typeface="Arial" pitchFamily="34" charset="0"/>
                <a:ea typeface="굴림" pitchFamily="50" charset="-127"/>
              </a:rPr>
              <a:t>Theorem for multiplying out</a:t>
            </a:r>
            <a:r>
              <a:rPr lang="en-US" altLang="ko-KR" sz="2000">
                <a:latin typeface="Times New Roman" pitchFamily="18" charset="0"/>
                <a:ea typeface="굴림" pitchFamily="50" charset="-127"/>
              </a:rPr>
              <a:t>  </a:t>
            </a:r>
          </a:p>
        </p:txBody>
      </p:sp>
      <p:sp>
        <p:nvSpPr>
          <p:cNvPr id="11440" name="Text Box 176"/>
          <p:cNvSpPr txBox="1">
            <a:spLocks noChangeArrowheads="1"/>
          </p:cNvSpPr>
          <p:nvPr/>
        </p:nvSpPr>
        <p:spPr bwMode="auto">
          <a:xfrm>
            <a:off x="533400" y="1582738"/>
            <a:ext cx="7119938" cy="9461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Tx/>
              <a:buChar char="•"/>
            </a:pPr>
            <a:r>
              <a:rPr lang="en-US" altLang="ko-KR">
                <a:latin typeface="Arial" pitchFamily="34" charset="0"/>
                <a:ea typeface="굴림" pitchFamily="50" charset="-127"/>
              </a:rPr>
              <a:t> Convert POS (Product-Of-Sums) to SOP (Sum-Of-Products)</a:t>
            </a:r>
          </a:p>
          <a:p>
            <a:pPr lvl="1" algn="l">
              <a:spcBef>
                <a:spcPct val="50000"/>
              </a:spcBef>
              <a:buSzPct val="85000"/>
              <a:buFont typeface="Wingdings" pitchFamily="2" charset="2"/>
              <a:buChar char="Ø"/>
            </a:pPr>
            <a:r>
              <a:rPr lang="en-US" altLang="ko-KR">
                <a:latin typeface="Arial" pitchFamily="34" charset="0"/>
                <a:ea typeface="굴림" pitchFamily="50" charset="-127"/>
              </a:rPr>
              <a:t> Multiplying out using following equations</a:t>
            </a:r>
          </a:p>
        </p:txBody>
      </p:sp>
      <p:sp>
        <p:nvSpPr>
          <p:cNvPr id="11441" name="Text Box 177"/>
          <p:cNvSpPr txBox="1">
            <a:spLocks noChangeArrowheads="1"/>
          </p:cNvSpPr>
          <p:nvPr/>
        </p:nvSpPr>
        <p:spPr bwMode="auto">
          <a:xfrm>
            <a:off x="1047750" y="2940050"/>
            <a:ext cx="2020888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Distributive laws</a:t>
            </a:r>
          </a:p>
        </p:txBody>
      </p:sp>
      <p:graphicFrame>
        <p:nvGraphicFramePr>
          <p:cNvPr id="11448" name="Object 18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5033963"/>
          <a:ext cx="4592638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4" name="Equation" r:id="rId6" imgW="2387520" imgH="660240" progId="Equation.3">
                  <p:embed/>
                </p:oleObj>
              </mc:Choice>
              <mc:Fallback>
                <p:oleObj name="Equation" r:id="rId6" imgW="2387520" imgH="660240" progId="Equation.3">
                  <p:embed/>
                  <p:pic>
                    <p:nvPicPr>
                      <p:cNvPr id="0" name="Object 18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33963"/>
                        <a:ext cx="4592638" cy="12700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50" name="AutoShape 186"/>
          <p:cNvSpPr>
            <a:spLocks/>
          </p:cNvSpPr>
          <p:nvPr/>
        </p:nvSpPr>
        <p:spPr bwMode="auto">
          <a:xfrm rot="5400000">
            <a:off x="5395913" y="4043362"/>
            <a:ext cx="152400" cy="1317625"/>
          </a:xfrm>
          <a:prstGeom prst="rightBrace">
            <a:avLst>
              <a:gd name="adj1" fmla="val 7204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451" name="AutoShape 187"/>
          <p:cNvSpPr>
            <a:spLocks/>
          </p:cNvSpPr>
          <p:nvPr/>
        </p:nvSpPr>
        <p:spPr bwMode="auto">
          <a:xfrm rot="5400000">
            <a:off x="5433219" y="3864769"/>
            <a:ext cx="152400" cy="585788"/>
          </a:xfrm>
          <a:prstGeom prst="leftBrace">
            <a:avLst>
              <a:gd name="adj1" fmla="val 3203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14118" y="2936815"/>
                <a:ext cx="3020570" cy="461665"/>
              </a:xfrm>
              <a:prstGeom prst="rect">
                <a:avLst/>
              </a:prstGeom>
              <a:solidFill>
                <a:srgbClr val="FFE78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𝑍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𝑋𝑌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𝑋𝑍</m:t>
                      </m:r>
                    </m:oMath>
                  </m:oMathPara>
                </a14:m>
                <a:endParaRPr lang="en-US" altLang="ko-KR" sz="24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118" y="2936815"/>
                <a:ext cx="302057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20403" y="3407033"/>
                <a:ext cx="3650615" cy="461665"/>
              </a:xfrm>
              <a:prstGeom prst="rect">
                <a:avLst/>
              </a:prstGeom>
              <a:solidFill>
                <a:srgbClr val="FFE78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(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𝑋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𝑌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𝑍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𝑋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𝑌𝑍</m:t>
                      </m:r>
                    </m:oMath>
                  </m:oMathPara>
                </a14:m>
                <a:endParaRPr lang="en-US" altLang="ko-KR" sz="2400" b="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403" y="3407033"/>
                <a:ext cx="3650615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835" b="-184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ChangeArrowheads="1"/>
          </p:cNvSpPr>
          <p:nvPr/>
        </p:nvSpPr>
        <p:spPr bwMode="auto">
          <a:xfrm>
            <a:off x="6589713" y="2155825"/>
            <a:ext cx="1400175" cy="315913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863" y="274638"/>
            <a:ext cx="9101137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altLang="ko-KR" sz="40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3.1	Multiplying Out and Factoring Expressions</a:t>
            </a:r>
            <a:endParaRPr lang="ko-KR" altLang="en-US" sz="4000" b="0">
              <a:solidFill>
                <a:srgbClr val="006600"/>
              </a:solidFill>
              <a:latin typeface="Arial Narrow" pitchFamily="34" charset="0"/>
              <a:ea typeface="굴림" pitchFamily="50" charset="-127"/>
            </a:endParaRPr>
          </a:p>
        </p:txBody>
      </p:sp>
      <p:grpSp>
        <p:nvGrpSpPr>
          <p:cNvPr id="13358" name="Group 46"/>
          <p:cNvGrpSpPr>
            <a:grpSpLocks/>
          </p:cNvGrpSpPr>
          <p:nvPr/>
        </p:nvGrpSpPr>
        <p:grpSpPr bwMode="auto">
          <a:xfrm>
            <a:off x="3527425" y="1270000"/>
            <a:ext cx="3984625" cy="450850"/>
            <a:chOff x="1695" y="894"/>
            <a:chExt cx="2308" cy="284"/>
          </a:xfrm>
        </p:grpSpPr>
        <p:sp>
          <p:nvSpPr>
            <p:cNvPr id="13326" name="AutoShape 14"/>
            <p:cNvSpPr>
              <a:spLocks/>
            </p:cNvSpPr>
            <p:nvPr/>
          </p:nvSpPr>
          <p:spPr bwMode="auto">
            <a:xfrm rot="16200000">
              <a:off x="2125" y="832"/>
              <a:ext cx="48" cy="643"/>
            </a:xfrm>
            <a:prstGeom prst="leftBracket">
              <a:avLst>
                <a:gd name="adj" fmla="val 1116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27" name="AutoShape 15"/>
            <p:cNvSpPr>
              <a:spLocks/>
            </p:cNvSpPr>
            <p:nvPr/>
          </p:nvSpPr>
          <p:spPr bwMode="auto">
            <a:xfrm rot="5400000">
              <a:off x="2431" y="534"/>
              <a:ext cx="48" cy="768"/>
            </a:xfrm>
            <a:prstGeom prst="leftBracket">
              <a:avLst>
                <a:gd name="adj" fmla="val 133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3329" name="Group 17"/>
            <p:cNvGrpSpPr>
              <a:grpSpLocks noChangeAspect="1"/>
            </p:cNvGrpSpPr>
            <p:nvPr/>
          </p:nvGrpSpPr>
          <p:grpSpPr bwMode="auto">
            <a:xfrm>
              <a:off x="1695" y="918"/>
              <a:ext cx="2308" cy="212"/>
              <a:chOff x="1563" y="958"/>
              <a:chExt cx="2308" cy="212"/>
            </a:xfrm>
          </p:grpSpPr>
          <p:sp>
            <p:nvSpPr>
              <p:cNvPr id="13328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563" y="971"/>
                <a:ext cx="2302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330" name="Rectangle 18"/>
              <p:cNvSpPr>
                <a:spLocks noChangeArrowheads="1"/>
              </p:cNvSpPr>
              <p:nvPr/>
            </p:nvSpPr>
            <p:spPr bwMode="auto">
              <a:xfrm>
                <a:off x="3844" y="975"/>
                <a:ext cx="2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1" name="Rectangle 19"/>
              <p:cNvSpPr>
                <a:spLocks noChangeArrowheads="1"/>
              </p:cNvSpPr>
              <p:nvPr/>
            </p:nvSpPr>
            <p:spPr bwMode="auto">
              <a:xfrm>
                <a:off x="3603" y="975"/>
                <a:ext cx="2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2" name="Rectangle 20"/>
              <p:cNvSpPr>
                <a:spLocks noChangeArrowheads="1"/>
              </p:cNvSpPr>
              <p:nvPr/>
            </p:nvSpPr>
            <p:spPr bwMode="auto">
              <a:xfrm>
                <a:off x="3204" y="975"/>
                <a:ext cx="2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3" name="Rectangle 21"/>
              <p:cNvSpPr>
                <a:spLocks noChangeArrowheads="1"/>
              </p:cNvSpPr>
              <p:nvPr/>
            </p:nvSpPr>
            <p:spPr bwMode="auto">
              <a:xfrm>
                <a:off x="2792" y="975"/>
                <a:ext cx="4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2400" dirty="0">
                  <a:ea typeface="굴림" pitchFamily="50" charset="-127"/>
                </a:endParaRPr>
              </a:p>
            </p:txBody>
          </p:sp>
          <p:sp>
            <p:nvSpPr>
              <p:cNvPr id="13334" name="Rectangle 22"/>
              <p:cNvSpPr>
                <a:spLocks noChangeArrowheads="1"/>
              </p:cNvSpPr>
              <p:nvPr/>
            </p:nvSpPr>
            <p:spPr bwMode="auto">
              <a:xfrm>
                <a:off x="2752" y="975"/>
                <a:ext cx="2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5" name="Rectangle 23"/>
              <p:cNvSpPr>
                <a:spLocks noChangeArrowheads="1"/>
              </p:cNvSpPr>
              <p:nvPr/>
            </p:nvSpPr>
            <p:spPr bwMode="auto">
              <a:xfrm>
                <a:off x="2354" y="975"/>
                <a:ext cx="25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/>
            </p:nvSpPr>
            <p:spPr bwMode="auto">
              <a:xfrm>
                <a:off x="2148" y="975"/>
                <a:ext cx="95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/>
            </p:nvSpPr>
            <p:spPr bwMode="auto">
              <a:xfrm>
                <a:off x="2106" y="975"/>
                <a:ext cx="2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/>
            </p:nvSpPr>
            <p:spPr bwMode="auto">
              <a:xfrm>
                <a:off x="1614" y="975"/>
                <a:ext cx="4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39" name="Rectangle 27"/>
              <p:cNvSpPr>
                <a:spLocks noChangeArrowheads="1"/>
              </p:cNvSpPr>
              <p:nvPr/>
            </p:nvSpPr>
            <p:spPr bwMode="auto">
              <a:xfrm>
                <a:off x="3663" y="975"/>
                <a:ext cx="17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0" name="Rectangle 28"/>
              <p:cNvSpPr>
                <a:spLocks noChangeArrowheads="1"/>
              </p:cNvSpPr>
              <p:nvPr/>
            </p:nvSpPr>
            <p:spPr bwMode="auto">
              <a:xfrm>
                <a:off x="3494" y="975"/>
                <a:ext cx="10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Q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1" name="Rectangle 29"/>
              <p:cNvSpPr>
                <a:spLocks noChangeArrowheads="1"/>
              </p:cNvSpPr>
              <p:nvPr/>
            </p:nvSpPr>
            <p:spPr bwMode="auto">
              <a:xfrm>
                <a:off x="3254" y="975"/>
                <a:ext cx="10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 dirty="0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 dirty="0">
                  <a:ea typeface="굴림" pitchFamily="50" charset="-127"/>
                </a:endParaRPr>
              </a:p>
            </p:txBody>
          </p:sp>
          <p:sp>
            <p:nvSpPr>
              <p:cNvPr id="13342" name="Rectangle 30"/>
              <p:cNvSpPr>
                <a:spLocks noChangeArrowheads="1"/>
              </p:cNvSpPr>
              <p:nvPr/>
            </p:nvSpPr>
            <p:spPr bwMode="auto">
              <a:xfrm>
                <a:off x="2995" y="975"/>
                <a:ext cx="19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QC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3" name="Rectangle 31"/>
              <p:cNvSpPr>
                <a:spLocks noChangeArrowheads="1"/>
              </p:cNvSpPr>
              <p:nvPr/>
            </p:nvSpPr>
            <p:spPr bwMode="auto">
              <a:xfrm>
                <a:off x="2644" y="975"/>
                <a:ext cx="10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Q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4" name="Rectangle 32"/>
              <p:cNvSpPr>
                <a:spLocks noChangeArrowheads="1"/>
              </p:cNvSpPr>
              <p:nvPr/>
            </p:nvSpPr>
            <p:spPr bwMode="auto">
              <a:xfrm>
                <a:off x="2402" y="975"/>
                <a:ext cx="10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5" name="Rectangle 33"/>
              <p:cNvSpPr>
                <a:spLocks noChangeArrowheads="1"/>
              </p:cNvSpPr>
              <p:nvPr/>
            </p:nvSpPr>
            <p:spPr bwMode="auto">
              <a:xfrm>
                <a:off x="2247" y="975"/>
                <a:ext cx="9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6" name="Rectangle 34"/>
              <p:cNvSpPr>
                <a:spLocks noChangeArrowheads="1"/>
              </p:cNvSpPr>
              <p:nvPr/>
            </p:nvSpPr>
            <p:spPr bwMode="auto">
              <a:xfrm>
                <a:off x="1926" y="975"/>
                <a:ext cx="17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7" name="Rectangle 35"/>
              <p:cNvSpPr>
                <a:spLocks noChangeArrowheads="1"/>
              </p:cNvSpPr>
              <p:nvPr/>
            </p:nvSpPr>
            <p:spPr bwMode="auto">
              <a:xfrm>
                <a:off x="1665" y="975"/>
                <a:ext cx="10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Q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8" name="Rectangle 36"/>
              <p:cNvSpPr>
                <a:spLocks noChangeArrowheads="1"/>
              </p:cNvSpPr>
              <p:nvPr/>
            </p:nvSpPr>
            <p:spPr bwMode="auto">
              <a:xfrm>
                <a:off x="3404" y="958"/>
                <a:ext cx="7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49" name="Rectangle 37"/>
              <p:cNvSpPr>
                <a:spLocks noChangeArrowheads="1"/>
              </p:cNvSpPr>
              <p:nvPr/>
            </p:nvSpPr>
            <p:spPr bwMode="auto">
              <a:xfrm>
                <a:off x="2893" y="958"/>
                <a:ext cx="7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=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50" name="Rectangle 38"/>
              <p:cNvSpPr>
                <a:spLocks noChangeArrowheads="1"/>
              </p:cNvSpPr>
              <p:nvPr/>
            </p:nvSpPr>
            <p:spPr bwMode="auto">
              <a:xfrm>
                <a:off x="2554" y="958"/>
                <a:ext cx="7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51" name="Rectangle 39"/>
              <p:cNvSpPr>
                <a:spLocks noChangeArrowheads="1"/>
              </p:cNvSpPr>
              <p:nvPr/>
            </p:nvSpPr>
            <p:spPr bwMode="auto">
              <a:xfrm>
                <a:off x="1814" y="958"/>
                <a:ext cx="8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</p:grpSp>
      </p:grpSp>
      <p:graphicFrame>
        <p:nvGraphicFramePr>
          <p:cNvPr id="13353" name="Object 41"/>
          <p:cNvGraphicFramePr>
            <a:graphicFrameLocks noGrp="1" noChangeAspect="1"/>
          </p:cNvGraphicFramePr>
          <p:nvPr/>
        </p:nvGraphicFramePr>
        <p:xfrm>
          <a:off x="3619500" y="2155825"/>
          <a:ext cx="51736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3" name="Equation" r:id="rId3" imgW="3327120" imgH="203040" progId="Equation.3">
                  <p:embed/>
                </p:oleObj>
              </mc:Choice>
              <mc:Fallback>
                <p:oleObj name="Equation" r:id="rId3" imgW="3327120" imgH="203040" progId="Equation.3">
                  <p:embed/>
                  <p:pic>
                    <p:nvPicPr>
                      <p:cNvPr id="0" name="Object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2155825"/>
                        <a:ext cx="51736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483" name="Group 171"/>
          <p:cNvGrpSpPr>
            <a:grpSpLocks/>
          </p:cNvGrpSpPr>
          <p:nvPr/>
        </p:nvGrpSpPr>
        <p:grpSpPr bwMode="auto">
          <a:xfrm>
            <a:off x="1951038" y="3370263"/>
            <a:ext cx="5561012" cy="2598737"/>
            <a:chOff x="1318" y="2274"/>
            <a:chExt cx="3218" cy="1143"/>
          </a:xfrm>
        </p:grpSpPr>
        <p:sp>
          <p:nvSpPr>
            <p:cNvPr id="13357" name="AutoShape 45"/>
            <p:cNvSpPr>
              <a:spLocks/>
            </p:cNvSpPr>
            <p:nvPr/>
          </p:nvSpPr>
          <p:spPr bwMode="auto">
            <a:xfrm rot="16200000">
              <a:off x="1884" y="2209"/>
              <a:ext cx="48" cy="719"/>
            </a:xfrm>
            <a:prstGeom prst="leftBracket">
              <a:avLst>
                <a:gd name="adj" fmla="val 1248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62" name="Arc 50"/>
            <p:cNvSpPr>
              <a:spLocks/>
            </p:cNvSpPr>
            <p:nvPr/>
          </p:nvSpPr>
          <p:spPr bwMode="auto">
            <a:xfrm flipV="1">
              <a:off x="1432" y="2457"/>
              <a:ext cx="282" cy="6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2892"/>
                <a:gd name="T1" fmla="*/ 21600 h 21600"/>
                <a:gd name="T2" fmla="*/ 42892 w 42892"/>
                <a:gd name="T3" fmla="*/ 17964 h 21600"/>
                <a:gd name="T4" fmla="*/ 21600 w 42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92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</a:path>
                <a:path w="42892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63" name="Arc 51"/>
            <p:cNvSpPr>
              <a:spLocks/>
            </p:cNvSpPr>
            <p:nvPr/>
          </p:nvSpPr>
          <p:spPr bwMode="auto">
            <a:xfrm flipV="1">
              <a:off x="2124" y="2457"/>
              <a:ext cx="282" cy="6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2892"/>
                <a:gd name="T1" fmla="*/ 21600 h 21600"/>
                <a:gd name="T2" fmla="*/ 42892 w 42892"/>
                <a:gd name="T3" fmla="*/ 17964 h 21600"/>
                <a:gd name="T4" fmla="*/ 21600 w 42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92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</a:path>
                <a:path w="42892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66" name="Arc 54"/>
            <p:cNvSpPr>
              <a:spLocks/>
            </p:cNvSpPr>
            <p:nvPr/>
          </p:nvSpPr>
          <p:spPr bwMode="auto">
            <a:xfrm flipV="1">
              <a:off x="3715" y="2481"/>
              <a:ext cx="282" cy="6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2892"/>
                <a:gd name="T1" fmla="*/ 21600 h 21600"/>
                <a:gd name="T2" fmla="*/ 42892 w 42892"/>
                <a:gd name="T3" fmla="*/ 17964 h 21600"/>
                <a:gd name="T4" fmla="*/ 21600 w 42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92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</a:path>
                <a:path w="42892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67" name="AutoShape 55"/>
            <p:cNvSpPr>
              <a:spLocks/>
            </p:cNvSpPr>
            <p:nvPr/>
          </p:nvSpPr>
          <p:spPr bwMode="auto">
            <a:xfrm rot="16200000">
              <a:off x="4013" y="2401"/>
              <a:ext cx="48" cy="336"/>
            </a:xfrm>
            <a:prstGeom prst="leftBracket">
              <a:avLst>
                <a:gd name="adj" fmla="val 5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68" name="AutoShape 56"/>
            <p:cNvSpPr>
              <a:spLocks/>
            </p:cNvSpPr>
            <p:nvPr/>
          </p:nvSpPr>
          <p:spPr bwMode="auto">
            <a:xfrm rot="5400000">
              <a:off x="3955" y="1828"/>
              <a:ext cx="48" cy="939"/>
            </a:xfrm>
            <a:prstGeom prst="leftBracket">
              <a:avLst>
                <a:gd name="adj" fmla="val 1630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71" name="Line 59"/>
            <p:cNvSpPr>
              <a:spLocks noChangeShapeType="1"/>
            </p:cNvSpPr>
            <p:nvPr/>
          </p:nvSpPr>
          <p:spPr bwMode="auto">
            <a:xfrm>
              <a:off x="1695" y="2593"/>
              <a:ext cx="0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72" name="AutoShape 60"/>
            <p:cNvSpPr>
              <a:spLocks/>
            </p:cNvSpPr>
            <p:nvPr/>
          </p:nvSpPr>
          <p:spPr bwMode="auto">
            <a:xfrm rot="16200000">
              <a:off x="2080" y="2474"/>
              <a:ext cx="48" cy="817"/>
            </a:xfrm>
            <a:prstGeom prst="leftBracket">
              <a:avLst>
                <a:gd name="adj" fmla="val 14184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73" name="Arc 61"/>
            <p:cNvSpPr>
              <a:spLocks/>
            </p:cNvSpPr>
            <p:nvPr/>
          </p:nvSpPr>
          <p:spPr bwMode="auto">
            <a:xfrm flipV="1">
              <a:off x="1573" y="2795"/>
              <a:ext cx="282" cy="6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2892"/>
                <a:gd name="T1" fmla="*/ 21600 h 21600"/>
                <a:gd name="T2" fmla="*/ 42892 w 42892"/>
                <a:gd name="T3" fmla="*/ 17964 h 21600"/>
                <a:gd name="T4" fmla="*/ 21600 w 42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92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</a:path>
                <a:path w="42892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74" name="Arc 62"/>
            <p:cNvSpPr>
              <a:spLocks/>
            </p:cNvSpPr>
            <p:nvPr/>
          </p:nvSpPr>
          <p:spPr bwMode="auto">
            <a:xfrm flipV="1">
              <a:off x="2390" y="2795"/>
              <a:ext cx="282" cy="6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2892"/>
                <a:gd name="T1" fmla="*/ 21600 h 21600"/>
                <a:gd name="T2" fmla="*/ 42892 w 42892"/>
                <a:gd name="T3" fmla="*/ 17964 h 21600"/>
                <a:gd name="T4" fmla="*/ 21600 w 42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92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</a:path>
                <a:path w="42892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2126" y="0"/>
                    <a:pt x="41119" y="7587"/>
                    <a:pt x="42891" y="1796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75" name="Line 63"/>
            <p:cNvSpPr>
              <a:spLocks noChangeShapeType="1"/>
            </p:cNvSpPr>
            <p:nvPr/>
          </p:nvSpPr>
          <p:spPr bwMode="auto">
            <a:xfrm flipH="1">
              <a:off x="1695" y="2905"/>
              <a:ext cx="123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76" name="Line 64"/>
            <p:cNvSpPr>
              <a:spLocks noChangeShapeType="1"/>
            </p:cNvSpPr>
            <p:nvPr/>
          </p:nvSpPr>
          <p:spPr bwMode="auto">
            <a:xfrm>
              <a:off x="1827" y="3243"/>
              <a:ext cx="297" cy="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3378" name="Group 66"/>
            <p:cNvGrpSpPr>
              <a:grpSpLocks noChangeAspect="1"/>
            </p:cNvGrpSpPr>
            <p:nvPr/>
          </p:nvGrpSpPr>
          <p:grpSpPr bwMode="auto">
            <a:xfrm>
              <a:off x="1318" y="2309"/>
              <a:ext cx="3218" cy="212"/>
              <a:chOff x="1318" y="2309"/>
              <a:chExt cx="3218" cy="212"/>
            </a:xfrm>
          </p:grpSpPr>
          <p:sp>
            <p:nvSpPr>
              <p:cNvPr id="13377" name="AutoShape 65"/>
              <p:cNvSpPr>
                <a:spLocks noChangeAspect="1" noChangeArrowheads="1" noTextEdit="1"/>
              </p:cNvSpPr>
              <p:nvPr/>
            </p:nvSpPr>
            <p:spPr bwMode="auto">
              <a:xfrm>
                <a:off x="1318" y="2322"/>
                <a:ext cx="3210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379" name="Rectangle 67"/>
              <p:cNvSpPr>
                <a:spLocks noChangeArrowheads="1"/>
              </p:cNvSpPr>
              <p:nvPr/>
            </p:nvSpPr>
            <p:spPr bwMode="auto">
              <a:xfrm>
                <a:off x="4489" y="2326"/>
                <a:ext cx="4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0" name="Rectangle 68"/>
              <p:cNvSpPr>
                <a:spLocks noChangeArrowheads="1"/>
              </p:cNvSpPr>
              <p:nvPr/>
            </p:nvSpPr>
            <p:spPr bwMode="auto">
              <a:xfrm>
                <a:off x="4269" y="2326"/>
                <a:ext cx="2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1" name="Rectangle 69"/>
              <p:cNvSpPr>
                <a:spLocks noChangeArrowheads="1"/>
              </p:cNvSpPr>
              <p:nvPr/>
            </p:nvSpPr>
            <p:spPr bwMode="auto">
              <a:xfrm>
                <a:off x="4068" y="2326"/>
                <a:ext cx="9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2" name="Rectangle 70"/>
              <p:cNvSpPr>
                <a:spLocks noChangeArrowheads="1"/>
              </p:cNvSpPr>
              <p:nvPr/>
            </p:nvSpPr>
            <p:spPr bwMode="auto">
              <a:xfrm>
                <a:off x="3847" y="2326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3" name="Rectangle 71"/>
              <p:cNvSpPr>
                <a:spLocks noChangeArrowheads="1"/>
              </p:cNvSpPr>
              <p:nvPr/>
            </p:nvSpPr>
            <p:spPr bwMode="auto">
              <a:xfrm>
                <a:off x="3396" y="2326"/>
                <a:ext cx="9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4" name="Rectangle 72"/>
              <p:cNvSpPr>
                <a:spLocks noChangeArrowheads="1"/>
              </p:cNvSpPr>
              <p:nvPr/>
            </p:nvSpPr>
            <p:spPr bwMode="auto">
              <a:xfrm>
                <a:off x="2723" y="2326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5" name="Rectangle 73"/>
              <p:cNvSpPr>
                <a:spLocks noChangeArrowheads="1"/>
              </p:cNvSpPr>
              <p:nvPr/>
            </p:nvSpPr>
            <p:spPr bwMode="auto">
              <a:xfrm>
                <a:off x="2037" y="2326"/>
                <a:ext cx="9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6" name="Rectangle 74"/>
              <p:cNvSpPr>
                <a:spLocks noChangeArrowheads="1"/>
              </p:cNvSpPr>
              <p:nvPr/>
            </p:nvSpPr>
            <p:spPr bwMode="auto">
              <a:xfrm>
                <a:off x="1994" y="2326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7" name="Rectangle 75"/>
              <p:cNvSpPr>
                <a:spLocks noChangeArrowheads="1"/>
              </p:cNvSpPr>
              <p:nvPr/>
            </p:nvSpPr>
            <p:spPr bwMode="auto">
              <a:xfrm>
                <a:off x="1370" y="2326"/>
                <a:ext cx="4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8" name="Rectangle 76"/>
              <p:cNvSpPr>
                <a:spLocks noChangeArrowheads="1"/>
              </p:cNvSpPr>
              <p:nvPr/>
            </p:nvSpPr>
            <p:spPr bwMode="auto">
              <a:xfrm>
                <a:off x="4384" y="2326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89" name="Rectangle 77"/>
              <p:cNvSpPr>
                <a:spLocks noChangeArrowheads="1"/>
              </p:cNvSpPr>
              <p:nvPr/>
            </p:nvSpPr>
            <p:spPr bwMode="auto">
              <a:xfrm>
                <a:off x="4182" y="2326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0" name="Rectangle 78"/>
              <p:cNvSpPr>
                <a:spLocks noChangeArrowheads="1"/>
              </p:cNvSpPr>
              <p:nvPr/>
            </p:nvSpPr>
            <p:spPr bwMode="auto">
              <a:xfrm>
                <a:off x="3968" y="2326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1" name="Rectangle 79"/>
              <p:cNvSpPr>
                <a:spLocks noChangeArrowheads="1"/>
              </p:cNvSpPr>
              <p:nvPr/>
            </p:nvSpPr>
            <p:spPr bwMode="auto">
              <a:xfrm>
                <a:off x="3738" y="2326"/>
                <a:ext cx="10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2" name="Rectangle 80"/>
              <p:cNvSpPr>
                <a:spLocks noChangeArrowheads="1"/>
              </p:cNvSpPr>
              <p:nvPr/>
            </p:nvSpPr>
            <p:spPr bwMode="auto">
              <a:xfrm>
                <a:off x="3510" y="2326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3" name="Rectangle 81"/>
              <p:cNvSpPr>
                <a:spLocks noChangeArrowheads="1"/>
              </p:cNvSpPr>
              <p:nvPr/>
            </p:nvSpPr>
            <p:spPr bwMode="auto">
              <a:xfrm>
                <a:off x="3296" y="2326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4" name="Rectangle 82"/>
              <p:cNvSpPr>
                <a:spLocks noChangeArrowheads="1"/>
              </p:cNvSpPr>
              <p:nvPr/>
            </p:nvSpPr>
            <p:spPr bwMode="auto">
              <a:xfrm>
                <a:off x="3062" y="2326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5" name="Rectangle 83"/>
              <p:cNvSpPr>
                <a:spLocks noChangeArrowheads="1"/>
              </p:cNvSpPr>
              <p:nvPr/>
            </p:nvSpPr>
            <p:spPr bwMode="auto">
              <a:xfrm>
                <a:off x="2836" y="2326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6" name="Rectangle 84"/>
              <p:cNvSpPr>
                <a:spLocks noChangeArrowheads="1"/>
              </p:cNvSpPr>
              <p:nvPr/>
            </p:nvSpPr>
            <p:spPr bwMode="auto">
              <a:xfrm>
                <a:off x="2611" y="2326"/>
                <a:ext cx="10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7" name="Rectangle 85"/>
              <p:cNvSpPr>
                <a:spLocks noChangeArrowheads="1"/>
              </p:cNvSpPr>
              <p:nvPr/>
            </p:nvSpPr>
            <p:spPr bwMode="auto">
              <a:xfrm>
                <a:off x="2377" y="2326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8" name="Rectangle 86"/>
              <p:cNvSpPr>
                <a:spLocks noChangeArrowheads="1"/>
              </p:cNvSpPr>
              <p:nvPr/>
            </p:nvSpPr>
            <p:spPr bwMode="auto">
              <a:xfrm>
                <a:off x="2150" y="2326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399" name="Rectangle 87"/>
              <p:cNvSpPr>
                <a:spLocks noChangeArrowheads="1"/>
              </p:cNvSpPr>
              <p:nvPr/>
            </p:nvSpPr>
            <p:spPr bwMode="auto">
              <a:xfrm>
                <a:off x="1888" y="2326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0" name="Rectangle 88"/>
              <p:cNvSpPr>
                <a:spLocks noChangeArrowheads="1"/>
              </p:cNvSpPr>
              <p:nvPr/>
            </p:nvSpPr>
            <p:spPr bwMode="auto">
              <a:xfrm>
                <a:off x="1663" y="2326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1" name="Rectangle 89"/>
              <p:cNvSpPr>
                <a:spLocks noChangeArrowheads="1"/>
              </p:cNvSpPr>
              <p:nvPr/>
            </p:nvSpPr>
            <p:spPr bwMode="auto">
              <a:xfrm>
                <a:off x="1434" y="2326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2" name="Rectangle 90"/>
              <p:cNvSpPr>
                <a:spLocks noChangeArrowheads="1"/>
              </p:cNvSpPr>
              <p:nvPr/>
            </p:nvSpPr>
            <p:spPr bwMode="auto">
              <a:xfrm>
                <a:off x="4313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3" name="Rectangle 91"/>
              <p:cNvSpPr>
                <a:spLocks noChangeArrowheads="1"/>
              </p:cNvSpPr>
              <p:nvPr/>
            </p:nvSpPr>
            <p:spPr bwMode="auto">
              <a:xfrm>
                <a:off x="3890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4" name="Rectangle 92"/>
              <p:cNvSpPr>
                <a:spLocks noChangeArrowheads="1"/>
              </p:cNvSpPr>
              <p:nvPr/>
            </p:nvSpPr>
            <p:spPr bwMode="auto">
              <a:xfrm>
                <a:off x="3638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5" name="Rectangle 93"/>
              <p:cNvSpPr>
                <a:spLocks noChangeArrowheads="1"/>
              </p:cNvSpPr>
              <p:nvPr/>
            </p:nvSpPr>
            <p:spPr bwMode="auto">
              <a:xfrm>
                <a:off x="3198" y="2309"/>
                <a:ext cx="7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6" name="Rectangle 94"/>
              <p:cNvSpPr>
                <a:spLocks noChangeArrowheads="1"/>
              </p:cNvSpPr>
              <p:nvPr/>
            </p:nvSpPr>
            <p:spPr bwMode="auto">
              <a:xfrm>
                <a:off x="2964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7" name="Rectangle 95"/>
              <p:cNvSpPr>
                <a:spLocks noChangeArrowheads="1"/>
              </p:cNvSpPr>
              <p:nvPr/>
            </p:nvSpPr>
            <p:spPr bwMode="auto">
              <a:xfrm>
                <a:off x="2512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8" name="Rectangle 96"/>
              <p:cNvSpPr>
                <a:spLocks noChangeArrowheads="1"/>
              </p:cNvSpPr>
              <p:nvPr/>
            </p:nvSpPr>
            <p:spPr bwMode="auto">
              <a:xfrm>
                <a:off x="2278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09" name="Rectangle 97"/>
              <p:cNvSpPr>
                <a:spLocks noChangeArrowheads="1"/>
              </p:cNvSpPr>
              <p:nvPr/>
            </p:nvSpPr>
            <p:spPr bwMode="auto">
              <a:xfrm>
                <a:off x="1798" y="2309"/>
                <a:ext cx="7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0" name="Rectangle 98"/>
              <p:cNvSpPr>
                <a:spLocks noChangeArrowheads="1"/>
              </p:cNvSpPr>
              <p:nvPr/>
            </p:nvSpPr>
            <p:spPr bwMode="auto">
              <a:xfrm>
                <a:off x="1565" y="2309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</p:grpSp>
        <p:grpSp>
          <p:nvGrpSpPr>
            <p:cNvPr id="13412" name="Group 100"/>
            <p:cNvGrpSpPr>
              <a:grpSpLocks noChangeAspect="1"/>
            </p:cNvGrpSpPr>
            <p:nvPr/>
          </p:nvGrpSpPr>
          <p:grpSpPr bwMode="auto">
            <a:xfrm>
              <a:off x="1339" y="2647"/>
              <a:ext cx="2700" cy="212"/>
              <a:chOff x="1339" y="2647"/>
              <a:chExt cx="2700" cy="212"/>
            </a:xfrm>
          </p:grpSpPr>
          <p:sp>
            <p:nvSpPr>
              <p:cNvPr id="13411" name="AutoShape 99"/>
              <p:cNvSpPr>
                <a:spLocks noChangeAspect="1" noChangeArrowheads="1" noTextEdit="1"/>
              </p:cNvSpPr>
              <p:nvPr/>
            </p:nvSpPr>
            <p:spPr bwMode="auto">
              <a:xfrm>
                <a:off x="1339" y="2660"/>
                <a:ext cx="2688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413" name="Rectangle 101"/>
              <p:cNvSpPr>
                <a:spLocks noChangeArrowheads="1"/>
              </p:cNvSpPr>
              <p:nvPr/>
            </p:nvSpPr>
            <p:spPr bwMode="auto">
              <a:xfrm>
                <a:off x="3945" y="2664"/>
                <a:ext cx="9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)]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4" name="Rectangle 102"/>
              <p:cNvSpPr>
                <a:spLocks noChangeArrowheads="1"/>
              </p:cNvSpPr>
              <p:nvPr/>
            </p:nvSpPr>
            <p:spPr bwMode="auto">
              <a:xfrm>
                <a:off x="3724" y="2664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5" name="Rectangle 103"/>
              <p:cNvSpPr>
                <a:spLocks noChangeArrowheads="1"/>
              </p:cNvSpPr>
              <p:nvPr/>
            </p:nvSpPr>
            <p:spPr bwMode="auto">
              <a:xfrm>
                <a:off x="3554" y="2664"/>
                <a:ext cx="4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6" name="Rectangle 104"/>
              <p:cNvSpPr>
                <a:spLocks noChangeArrowheads="1"/>
              </p:cNvSpPr>
              <p:nvPr/>
            </p:nvSpPr>
            <p:spPr bwMode="auto">
              <a:xfrm>
                <a:off x="3514" y="2664"/>
                <a:ext cx="2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7" name="Rectangle 105"/>
              <p:cNvSpPr>
                <a:spLocks noChangeArrowheads="1"/>
              </p:cNvSpPr>
              <p:nvPr/>
            </p:nvSpPr>
            <p:spPr bwMode="auto">
              <a:xfrm>
                <a:off x="2967" y="2664"/>
                <a:ext cx="9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)[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8" name="Rectangle 106"/>
              <p:cNvSpPr>
                <a:spLocks noChangeArrowheads="1"/>
              </p:cNvSpPr>
              <p:nvPr/>
            </p:nvSpPr>
            <p:spPr bwMode="auto">
              <a:xfrm>
                <a:off x="2294" y="2664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19" name="Rectangle 107"/>
              <p:cNvSpPr>
                <a:spLocks noChangeArrowheads="1"/>
              </p:cNvSpPr>
              <p:nvPr/>
            </p:nvSpPr>
            <p:spPr bwMode="auto">
              <a:xfrm>
                <a:off x="2132" y="2664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0" name="Rectangle 108"/>
              <p:cNvSpPr>
                <a:spLocks noChangeArrowheads="1"/>
              </p:cNvSpPr>
              <p:nvPr/>
            </p:nvSpPr>
            <p:spPr bwMode="auto">
              <a:xfrm>
                <a:off x="1507" y="2664"/>
                <a:ext cx="4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1" name="Rectangle 109"/>
              <p:cNvSpPr>
                <a:spLocks noChangeArrowheads="1"/>
              </p:cNvSpPr>
              <p:nvPr/>
            </p:nvSpPr>
            <p:spPr bwMode="auto">
              <a:xfrm>
                <a:off x="3845" y="2664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2" name="Rectangle 110"/>
              <p:cNvSpPr>
                <a:spLocks noChangeArrowheads="1"/>
              </p:cNvSpPr>
              <p:nvPr/>
            </p:nvSpPr>
            <p:spPr bwMode="auto">
              <a:xfrm>
                <a:off x="3615" y="2664"/>
                <a:ext cx="10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3" name="Rectangle 111"/>
              <p:cNvSpPr>
                <a:spLocks noChangeArrowheads="1"/>
              </p:cNvSpPr>
              <p:nvPr/>
            </p:nvSpPr>
            <p:spPr bwMode="auto">
              <a:xfrm>
                <a:off x="3427" y="2664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4" name="Rectangle 112"/>
              <p:cNvSpPr>
                <a:spLocks noChangeArrowheads="1"/>
              </p:cNvSpPr>
              <p:nvPr/>
            </p:nvSpPr>
            <p:spPr bwMode="auto">
              <a:xfrm>
                <a:off x="3087" y="2664"/>
                <a:ext cx="179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5" name="Rectangle 113"/>
              <p:cNvSpPr>
                <a:spLocks noChangeArrowheads="1"/>
              </p:cNvSpPr>
              <p:nvPr/>
            </p:nvSpPr>
            <p:spPr bwMode="auto">
              <a:xfrm>
                <a:off x="2867" y="2664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6" name="Rectangle 114"/>
              <p:cNvSpPr>
                <a:spLocks noChangeArrowheads="1"/>
              </p:cNvSpPr>
              <p:nvPr/>
            </p:nvSpPr>
            <p:spPr bwMode="auto">
              <a:xfrm>
                <a:off x="2633" y="2664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7" name="Rectangle 115"/>
              <p:cNvSpPr>
                <a:spLocks noChangeArrowheads="1"/>
              </p:cNvSpPr>
              <p:nvPr/>
            </p:nvSpPr>
            <p:spPr bwMode="auto">
              <a:xfrm>
                <a:off x="2407" y="2664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8" name="Rectangle 116"/>
              <p:cNvSpPr>
                <a:spLocks noChangeArrowheads="1"/>
              </p:cNvSpPr>
              <p:nvPr/>
            </p:nvSpPr>
            <p:spPr bwMode="auto">
              <a:xfrm>
                <a:off x="2182" y="2664"/>
                <a:ext cx="10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29" name="Rectangle 117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0" name="Rectangle 118"/>
              <p:cNvSpPr>
                <a:spLocks noChangeArrowheads="1"/>
              </p:cNvSpPr>
              <p:nvPr/>
            </p:nvSpPr>
            <p:spPr bwMode="auto">
              <a:xfrm>
                <a:off x="1802" y="2664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1" name="Rectangle 119"/>
              <p:cNvSpPr>
                <a:spLocks noChangeArrowheads="1"/>
              </p:cNvSpPr>
              <p:nvPr/>
            </p:nvSpPr>
            <p:spPr bwMode="auto">
              <a:xfrm>
                <a:off x="1574" y="2664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2" name="Rectangle 120"/>
              <p:cNvSpPr>
                <a:spLocks noChangeArrowheads="1"/>
              </p:cNvSpPr>
              <p:nvPr/>
            </p:nvSpPr>
            <p:spPr bwMode="auto">
              <a:xfrm>
                <a:off x="3767" y="2647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3" name="Rectangle 121"/>
              <p:cNvSpPr>
                <a:spLocks noChangeArrowheads="1"/>
              </p:cNvSpPr>
              <p:nvPr/>
            </p:nvSpPr>
            <p:spPr bwMode="auto">
              <a:xfrm>
                <a:off x="3322" y="2647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4" name="Rectangle 122"/>
              <p:cNvSpPr>
                <a:spLocks noChangeArrowheads="1"/>
              </p:cNvSpPr>
              <p:nvPr/>
            </p:nvSpPr>
            <p:spPr bwMode="auto">
              <a:xfrm>
                <a:off x="2769" y="2647"/>
                <a:ext cx="7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5" name="Rectangle 123"/>
              <p:cNvSpPr>
                <a:spLocks noChangeArrowheads="1"/>
              </p:cNvSpPr>
              <p:nvPr/>
            </p:nvSpPr>
            <p:spPr bwMode="auto">
              <a:xfrm>
                <a:off x="2535" y="2647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6" name="Rectangle 124"/>
              <p:cNvSpPr>
                <a:spLocks noChangeArrowheads="1"/>
              </p:cNvSpPr>
              <p:nvPr/>
            </p:nvSpPr>
            <p:spPr bwMode="auto">
              <a:xfrm>
                <a:off x="1936" y="2647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7" name="Rectangle 125"/>
              <p:cNvSpPr>
                <a:spLocks noChangeArrowheads="1"/>
              </p:cNvSpPr>
              <p:nvPr/>
            </p:nvSpPr>
            <p:spPr bwMode="auto">
              <a:xfrm>
                <a:off x="1702" y="2647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38" name="Rectangle 126"/>
              <p:cNvSpPr>
                <a:spLocks noChangeArrowheads="1"/>
              </p:cNvSpPr>
              <p:nvPr/>
            </p:nvSpPr>
            <p:spPr bwMode="auto">
              <a:xfrm>
                <a:off x="1411" y="2647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=</a:t>
                </a:r>
                <a:endParaRPr lang="en-US" altLang="ko-KR" sz="2400">
                  <a:ea typeface="굴림" pitchFamily="50" charset="-127"/>
                </a:endParaRPr>
              </a:p>
            </p:txBody>
          </p:sp>
        </p:grpSp>
        <p:grpSp>
          <p:nvGrpSpPr>
            <p:cNvPr id="13440" name="Group 128"/>
            <p:cNvGrpSpPr>
              <a:grpSpLocks noChangeAspect="1"/>
            </p:cNvGrpSpPr>
            <p:nvPr/>
          </p:nvGrpSpPr>
          <p:grpSpPr bwMode="auto">
            <a:xfrm>
              <a:off x="1339" y="2966"/>
              <a:ext cx="2165" cy="212"/>
              <a:chOff x="1339" y="2966"/>
              <a:chExt cx="2165" cy="212"/>
            </a:xfrm>
          </p:grpSpPr>
          <p:sp>
            <p:nvSpPr>
              <p:cNvPr id="13439" name="AutoShape 127"/>
              <p:cNvSpPr>
                <a:spLocks noChangeAspect="1" noChangeArrowheads="1" noTextEdit="1"/>
              </p:cNvSpPr>
              <p:nvPr/>
            </p:nvSpPr>
            <p:spPr bwMode="auto">
              <a:xfrm>
                <a:off x="1339" y="2979"/>
                <a:ext cx="2165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441" name="Rectangle 129"/>
              <p:cNvSpPr>
                <a:spLocks noChangeArrowheads="1"/>
              </p:cNvSpPr>
              <p:nvPr/>
            </p:nvSpPr>
            <p:spPr bwMode="auto">
              <a:xfrm>
                <a:off x="3456" y="2983"/>
                <a:ext cx="4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2" name="Rectangle 130"/>
              <p:cNvSpPr>
                <a:spLocks noChangeArrowheads="1"/>
              </p:cNvSpPr>
              <p:nvPr/>
            </p:nvSpPr>
            <p:spPr bwMode="auto">
              <a:xfrm>
                <a:off x="3308" y="2983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3" name="Rectangle 131"/>
              <p:cNvSpPr>
                <a:spLocks noChangeArrowheads="1"/>
              </p:cNvSpPr>
              <p:nvPr/>
            </p:nvSpPr>
            <p:spPr bwMode="auto">
              <a:xfrm>
                <a:off x="3093" y="2983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4" name="Rectangle 132"/>
              <p:cNvSpPr>
                <a:spLocks noChangeArrowheads="1"/>
              </p:cNvSpPr>
              <p:nvPr/>
            </p:nvSpPr>
            <p:spPr bwMode="auto">
              <a:xfrm>
                <a:off x="2935" y="2983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5" name="Rectangle 133"/>
              <p:cNvSpPr>
                <a:spLocks noChangeArrowheads="1"/>
              </p:cNvSpPr>
              <p:nvPr/>
            </p:nvSpPr>
            <p:spPr bwMode="auto">
              <a:xfrm>
                <a:off x="2388" y="2983"/>
                <a:ext cx="9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6" name="Rectangle 134"/>
              <p:cNvSpPr>
                <a:spLocks noChangeArrowheads="1"/>
              </p:cNvSpPr>
              <p:nvPr/>
            </p:nvSpPr>
            <p:spPr bwMode="auto">
              <a:xfrm>
                <a:off x="2132" y="2983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7" name="Rectangle 135"/>
              <p:cNvSpPr>
                <a:spLocks noChangeArrowheads="1"/>
              </p:cNvSpPr>
              <p:nvPr/>
            </p:nvSpPr>
            <p:spPr bwMode="auto">
              <a:xfrm>
                <a:off x="1507" y="2983"/>
                <a:ext cx="4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8" name="Rectangle 136"/>
              <p:cNvSpPr>
                <a:spLocks noChangeArrowheads="1"/>
              </p:cNvSpPr>
              <p:nvPr/>
            </p:nvSpPr>
            <p:spPr bwMode="auto">
              <a:xfrm>
                <a:off x="3358" y="2983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49" name="Rectangle 137"/>
              <p:cNvSpPr>
                <a:spLocks noChangeArrowheads="1"/>
              </p:cNvSpPr>
              <p:nvPr/>
            </p:nvSpPr>
            <p:spPr bwMode="auto">
              <a:xfrm>
                <a:off x="3221" y="2983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0" name="Rectangle 138"/>
              <p:cNvSpPr>
                <a:spLocks noChangeArrowheads="1"/>
              </p:cNvSpPr>
              <p:nvPr/>
            </p:nvSpPr>
            <p:spPr bwMode="auto">
              <a:xfrm>
                <a:off x="2984" y="2983"/>
                <a:ext cx="10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1" name="Rectangle 139"/>
              <p:cNvSpPr>
                <a:spLocks noChangeArrowheads="1"/>
              </p:cNvSpPr>
              <p:nvPr/>
            </p:nvSpPr>
            <p:spPr bwMode="auto">
              <a:xfrm>
                <a:off x="2847" y="2983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2" name="Rectangle 140"/>
              <p:cNvSpPr>
                <a:spLocks noChangeArrowheads="1"/>
              </p:cNvSpPr>
              <p:nvPr/>
            </p:nvSpPr>
            <p:spPr bwMode="auto">
              <a:xfrm>
                <a:off x="2507" y="2983"/>
                <a:ext cx="179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3" name="Rectangle 141"/>
              <p:cNvSpPr>
                <a:spLocks noChangeArrowheads="1"/>
              </p:cNvSpPr>
              <p:nvPr/>
            </p:nvSpPr>
            <p:spPr bwMode="auto">
              <a:xfrm>
                <a:off x="2185" y="2983"/>
                <a:ext cx="1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4" name="Rectangle 142"/>
              <p:cNvSpPr>
                <a:spLocks noChangeArrowheads="1"/>
              </p:cNvSpPr>
              <p:nvPr/>
            </p:nvSpPr>
            <p:spPr bwMode="auto">
              <a:xfrm>
                <a:off x="2025" y="2983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5" name="Rectangle 143"/>
              <p:cNvSpPr>
                <a:spLocks noChangeArrowheads="1"/>
              </p:cNvSpPr>
              <p:nvPr/>
            </p:nvSpPr>
            <p:spPr bwMode="auto">
              <a:xfrm>
                <a:off x="1800" y="2983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6" name="Rectangle 144"/>
              <p:cNvSpPr>
                <a:spLocks noChangeArrowheads="1"/>
              </p:cNvSpPr>
              <p:nvPr/>
            </p:nvSpPr>
            <p:spPr bwMode="auto">
              <a:xfrm>
                <a:off x="1573" y="2983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7" name="Rectangle 145"/>
              <p:cNvSpPr>
                <a:spLocks noChangeArrowheads="1"/>
              </p:cNvSpPr>
              <p:nvPr/>
            </p:nvSpPr>
            <p:spPr bwMode="auto">
              <a:xfrm>
                <a:off x="3137" y="2966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8" name="Rectangle 146"/>
              <p:cNvSpPr>
                <a:spLocks noChangeArrowheads="1"/>
              </p:cNvSpPr>
              <p:nvPr/>
            </p:nvSpPr>
            <p:spPr bwMode="auto">
              <a:xfrm>
                <a:off x="2743" y="2966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59" name="Rectangle 147"/>
              <p:cNvSpPr>
                <a:spLocks noChangeArrowheads="1"/>
              </p:cNvSpPr>
              <p:nvPr/>
            </p:nvSpPr>
            <p:spPr bwMode="auto">
              <a:xfrm>
                <a:off x="1935" y="2966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0" name="Rectangle 148"/>
              <p:cNvSpPr>
                <a:spLocks noChangeArrowheads="1"/>
              </p:cNvSpPr>
              <p:nvPr/>
            </p:nvSpPr>
            <p:spPr bwMode="auto">
              <a:xfrm>
                <a:off x="1702" y="2966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1" name="Rectangle 149"/>
              <p:cNvSpPr>
                <a:spLocks noChangeArrowheads="1"/>
              </p:cNvSpPr>
              <p:nvPr/>
            </p:nvSpPr>
            <p:spPr bwMode="auto">
              <a:xfrm>
                <a:off x="1411" y="2966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=</a:t>
                </a:r>
                <a:endParaRPr lang="en-US" altLang="ko-KR" sz="2400">
                  <a:ea typeface="굴림" pitchFamily="50" charset="-127"/>
                </a:endParaRPr>
              </a:p>
            </p:txBody>
          </p:sp>
        </p:grpSp>
        <p:grpSp>
          <p:nvGrpSpPr>
            <p:cNvPr id="13463" name="Group 151"/>
            <p:cNvGrpSpPr>
              <a:grpSpLocks noChangeAspect="1"/>
            </p:cNvGrpSpPr>
            <p:nvPr/>
          </p:nvGrpSpPr>
          <p:grpSpPr bwMode="auto">
            <a:xfrm>
              <a:off x="1343" y="3230"/>
              <a:ext cx="2376" cy="187"/>
              <a:chOff x="1343" y="3230"/>
              <a:chExt cx="2376" cy="187"/>
            </a:xfrm>
          </p:grpSpPr>
          <p:sp>
            <p:nvSpPr>
              <p:cNvPr id="13462" name="AutoShape 150"/>
              <p:cNvSpPr>
                <a:spLocks noChangeAspect="1" noChangeArrowheads="1" noTextEdit="1"/>
              </p:cNvSpPr>
              <p:nvPr/>
            </p:nvSpPr>
            <p:spPr bwMode="auto">
              <a:xfrm>
                <a:off x="1343" y="3243"/>
                <a:ext cx="237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464" name="Rectangle 152"/>
              <p:cNvSpPr>
                <a:spLocks noChangeArrowheads="1"/>
              </p:cNvSpPr>
              <p:nvPr/>
            </p:nvSpPr>
            <p:spPr bwMode="auto">
              <a:xfrm>
                <a:off x="3531" y="3247"/>
                <a:ext cx="1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5" name="Rectangle 153"/>
              <p:cNvSpPr>
                <a:spLocks noChangeArrowheads="1"/>
              </p:cNvSpPr>
              <p:nvPr/>
            </p:nvSpPr>
            <p:spPr bwMode="auto">
              <a:xfrm>
                <a:off x="3369" y="3247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6" name="Rectangle 154"/>
              <p:cNvSpPr>
                <a:spLocks noChangeArrowheads="1"/>
              </p:cNvSpPr>
              <p:nvPr/>
            </p:nvSpPr>
            <p:spPr bwMode="auto">
              <a:xfrm>
                <a:off x="3243" y="3247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7" name="Rectangle 155"/>
              <p:cNvSpPr>
                <a:spLocks noChangeArrowheads="1"/>
              </p:cNvSpPr>
              <p:nvPr/>
            </p:nvSpPr>
            <p:spPr bwMode="auto">
              <a:xfrm>
                <a:off x="2913" y="3247"/>
                <a:ext cx="1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8" name="Rectangle 156"/>
              <p:cNvSpPr>
                <a:spLocks noChangeArrowheads="1"/>
              </p:cNvSpPr>
              <p:nvPr/>
            </p:nvSpPr>
            <p:spPr bwMode="auto">
              <a:xfrm>
                <a:off x="2773" y="3247"/>
                <a:ext cx="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69" name="Rectangle 157"/>
              <p:cNvSpPr>
                <a:spLocks noChangeArrowheads="1"/>
              </p:cNvSpPr>
              <p:nvPr/>
            </p:nvSpPr>
            <p:spPr bwMode="auto">
              <a:xfrm>
                <a:off x="2448" y="3247"/>
                <a:ext cx="1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0" name="Rectangle 158"/>
              <p:cNvSpPr>
                <a:spLocks noChangeArrowheads="1"/>
              </p:cNvSpPr>
              <p:nvPr/>
            </p:nvSpPr>
            <p:spPr bwMode="auto">
              <a:xfrm>
                <a:off x="2308" y="3247"/>
                <a:ext cx="8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1" name="Rectangle 159"/>
              <p:cNvSpPr>
                <a:spLocks noChangeArrowheads="1"/>
              </p:cNvSpPr>
              <p:nvPr/>
            </p:nvSpPr>
            <p:spPr bwMode="auto">
              <a:xfrm>
                <a:off x="1880" y="3247"/>
                <a:ext cx="26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ABC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2" name="Rectangle 160"/>
              <p:cNvSpPr>
                <a:spLocks noChangeArrowheads="1"/>
              </p:cNvSpPr>
              <p:nvPr/>
            </p:nvSpPr>
            <p:spPr bwMode="auto">
              <a:xfrm>
                <a:off x="1532" y="3247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3" name="Rectangle 161"/>
              <p:cNvSpPr>
                <a:spLocks noChangeArrowheads="1"/>
              </p:cNvSpPr>
              <p:nvPr/>
            </p:nvSpPr>
            <p:spPr bwMode="auto">
              <a:xfrm>
                <a:off x="3477" y="3247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4" name="Rectangle 162"/>
              <p:cNvSpPr>
                <a:spLocks noChangeArrowheads="1"/>
              </p:cNvSpPr>
              <p:nvPr/>
            </p:nvSpPr>
            <p:spPr bwMode="auto">
              <a:xfrm>
                <a:off x="3330" y="3247"/>
                <a:ext cx="2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5" name="Rectangle 163"/>
              <p:cNvSpPr>
                <a:spLocks noChangeArrowheads="1"/>
              </p:cNvSpPr>
              <p:nvPr/>
            </p:nvSpPr>
            <p:spPr bwMode="auto">
              <a:xfrm>
                <a:off x="2859" y="3247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6" name="Rectangle 164"/>
              <p:cNvSpPr>
                <a:spLocks noChangeArrowheads="1"/>
              </p:cNvSpPr>
              <p:nvPr/>
            </p:nvSpPr>
            <p:spPr bwMode="auto">
              <a:xfrm>
                <a:off x="2644" y="3247"/>
                <a:ext cx="2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7" name="Rectangle 165"/>
              <p:cNvSpPr>
                <a:spLocks noChangeArrowheads="1"/>
              </p:cNvSpPr>
              <p:nvPr/>
            </p:nvSpPr>
            <p:spPr bwMode="auto">
              <a:xfrm>
                <a:off x="2395" y="3247"/>
                <a:ext cx="2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8" name="Rectangle 166"/>
              <p:cNvSpPr>
                <a:spLocks noChangeArrowheads="1"/>
              </p:cNvSpPr>
              <p:nvPr/>
            </p:nvSpPr>
            <p:spPr bwMode="auto">
              <a:xfrm>
                <a:off x="3138" y="3230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79" name="Rectangle 167"/>
              <p:cNvSpPr>
                <a:spLocks noChangeArrowheads="1"/>
              </p:cNvSpPr>
              <p:nvPr/>
            </p:nvSpPr>
            <p:spPr bwMode="auto">
              <a:xfrm>
                <a:off x="2688" y="3230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80" name="Rectangle 168"/>
              <p:cNvSpPr>
                <a:spLocks noChangeArrowheads="1"/>
              </p:cNvSpPr>
              <p:nvPr/>
            </p:nvSpPr>
            <p:spPr bwMode="auto">
              <a:xfrm>
                <a:off x="2203" y="3230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81" name="Rectangle 169"/>
              <p:cNvSpPr>
                <a:spLocks noChangeArrowheads="1"/>
              </p:cNvSpPr>
              <p:nvPr/>
            </p:nvSpPr>
            <p:spPr bwMode="auto">
              <a:xfrm>
                <a:off x="1767" y="3230"/>
                <a:ext cx="7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3482" name="Rectangle 170"/>
              <p:cNvSpPr>
                <a:spLocks noChangeArrowheads="1"/>
              </p:cNvSpPr>
              <p:nvPr/>
            </p:nvSpPr>
            <p:spPr bwMode="auto">
              <a:xfrm>
                <a:off x="1415" y="3230"/>
                <a:ext cx="7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=</a:t>
                </a:r>
                <a:endParaRPr lang="en-US" altLang="ko-KR" sz="2400">
                  <a:ea typeface="굴림" pitchFamily="50" charset="-127"/>
                </a:endParaRPr>
              </a:p>
            </p:txBody>
          </p:sp>
        </p:grpSp>
      </p:grpSp>
      <p:sp>
        <p:nvSpPr>
          <p:cNvPr id="13487" name="Rectangle 175"/>
          <p:cNvSpPr>
            <a:spLocks noChangeArrowheads="1"/>
          </p:cNvSpPr>
          <p:nvPr/>
        </p:nvSpPr>
        <p:spPr bwMode="auto">
          <a:xfrm>
            <a:off x="331788" y="1244600"/>
            <a:ext cx="28352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  <a:sym typeface="Wingdings" pitchFamily="2" charset="2"/>
              </a:rPr>
              <a:t>Multiplying out </a:t>
            </a:r>
            <a:r>
              <a:rPr lang="en-US" altLang="ko-KR" sz="2000" b="0">
                <a:latin typeface="Arial" pitchFamily="34" charset="0"/>
                <a:ea typeface="굴림" pitchFamily="50" charset="-127"/>
              </a:rPr>
              <a:t>using Eq. 3-3  </a:t>
            </a:r>
          </a:p>
        </p:txBody>
      </p:sp>
      <p:sp>
        <p:nvSpPr>
          <p:cNvPr id="13488" name="Rectangle 176"/>
          <p:cNvSpPr>
            <a:spLocks noChangeArrowheads="1"/>
          </p:cNvSpPr>
          <p:nvPr/>
        </p:nvSpPr>
        <p:spPr bwMode="auto">
          <a:xfrm>
            <a:off x="357188" y="2155825"/>
            <a:ext cx="2844800" cy="6016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  <a:sym typeface="Wingdings" pitchFamily="2" charset="2"/>
              </a:rPr>
              <a:t>Multiplying out using distributive laws</a:t>
            </a:r>
            <a:endParaRPr lang="en-US" altLang="ko-KR" sz="2000" b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3491" name="Text Box 179"/>
          <p:cNvSpPr txBox="1">
            <a:spLocks noChangeArrowheads="1"/>
          </p:cNvSpPr>
          <p:nvPr/>
        </p:nvSpPr>
        <p:spPr bwMode="auto">
          <a:xfrm>
            <a:off x="6126163" y="2559050"/>
            <a:ext cx="2335212" cy="396875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Arial" pitchFamily="34" charset="0"/>
                <a:ea typeface="굴림" pitchFamily="50" charset="-127"/>
              </a:rPr>
              <a:t>Redundant terms</a:t>
            </a:r>
          </a:p>
        </p:txBody>
      </p:sp>
      <p:sp>
        <p:nvSpPr>
          <p:cNvPr id="13492" name="Rectangle 180"/>
          <p:cNvSpPr>
            <a:spLocks noChangeArrowheads="1"/>
          </p:cNvSpPr>
          <p:nvPr/>
        </p:nvSpPr>
        <p:spPr bwMode="auto">
          <a:xfrm>
            <a:off x="357188" y="3395663"/>
            <a:ext cx="1271587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Example</a:t>
            </a:r>
            <a:endParaRPr lang="en-US" altLang="ko-KR" sz="2000" b="0">
              <a:latin typeface="Arial" pitchFamily="34" charset="0"/>
              <a:ea typeface="굴림" pitchFamily="50" charset="-127"/>
              <a:sym typeface="Wingdings" pitchFamily="2" charset="2"/>
            </a:endParaRPr>
          </a:p>
        </p:txBody>
      </p:sp>
      <p:sp>
        <p:nvSpPr>
          <p:cNvPr id="13495" name="Text Box 183"/>
          <p:cNvSpPr txBox="1">
            <a:spLocks noChangeArrowheads="1"/>
          </p:cNvSpPr>
          <p:nvPr/>
        </p:nvSpPr>
        <p:spPr bwMode="auto">
          <a:xfrm>
            <a:off x="1252538" y="3927475"/>
            <a:ext cx="1025525" cy="336550"/>
          </a:xfrm>
          <a:prstGeom prst="rect">
            <a:avLst/>
          </a:prstGeom>
          <a:solidFill>
            <a:srgbClr val="FF9966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Arial" pitchFamily="34" charset="0"/>
                <a:ea typeface="굴림" pitchFamily="50" charset="-127"/>
              </a:rPr>
              <a:t>Eq. (3-2)</a:t>
            </a:r>
          </a:p>
        </p:txBody>
      </p:sp>
      <p:sp>
        <p:nvSpPr>
          <p:cNvPr id="13496" name="Text Box 184"/>
          <p:cNvSpPr txBox="1">
            <a:spLocks noChangeArrowheads="1"/>
          </p:cNvSpPr>
          <p:nvPr/>
        </p:nvSpPr>
        <p:spPr bwMode="auto">
          <a:xfrm>
            <a:off x="5002213" y="3881438"/>
            <a:ext cx="1025525" cy="336550"/>
          </a:xfrm>
          <a:prstGeom prst="rect">
            <a:avLst/>
          </a:prstGeom>
          <a:solidFill>
            <a:srgbClr val="FF9966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Arial" pitchFamily="34" charset="0"/>
                <a:ea typeface="굴림" pitchFamily="50" charset="-127"/>
              </a:rPr>
              <a:t>Eq. (3-3)</a:t>
            </a:r>
          </a:p>
        </p:txBody>
      </p:sp>
      <p:sp>
        <p:nvSpPr>
          <p:cNvPr id="13497" name="Text Box 185"/>
          <p:cNvSpPr txBox="1">
            <a:spLocks noChangeArrowheads="1"/>
          </p:cNvSpPr>
          <p:nvPr/>
        </p:nvSpPr>
        <p:spPr bwMode="auto">
          <a:xfrm>
            <a:off x="1514475" y="4645025"/>
            <a:ext cx="1025525" cy="336550"/>
          </a:xfrm>
          <a:prstGeom prst="rect">
            <a:avLst/>
          </a:prstGeom>
          <a:solidFill>
            <a:srgbClr val="FF9966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Arial" pitchFamily="34" charset="0"/>
                <a:ea typeface="굴림" pitchFamily="50" charset="-127"/>
              </a:rPr>
              <a:t>Eq. (3-2)</a:t>
            </a:r>
          </a:p>
        </p:txBody>
      </p:sp>
      <p:sp>
        <p:nvSpPr>
          <p:cNvPr id="13498" name="Text Box 186"/>
          <p:cNvSpPr txBox="1">
            <a:spLocks noChangeArrowheads="1"/>
          </p:cNvSpPr>
          <p:nvPr/>
        </p:nvSpPr>
        <p:spPr bwMode="auto">
          <a:xfrm>
            <a:off x="1576388" y="5270500"/>
            <a:ext cx="1025525" cy="336550"/>
          </a:xfrm>
          <a:prstGeom prst="rect">
            <a:avLst/>
          </a:prstGeom>
          <a:solidFill>
            <a:srgbClr val="FF9966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Arial" pitchFamily="34" charset="0"/>
                <a:ea typeface="굴림" pitchFamily="50" charset="-127"/>
              </a:rPr>
              <a:t>Eq. (3-1)</a:t>
            </a:r>
          </a:p>
        </p:txBody>
      </p:sp>
      <p:sp>
        <p:nvSpPr>
          <p:cNvPr id="13499" name="Text Box 187"/>
          <p:cNvSpPr txBox="1">
            <a:spLocks noChangeArrowheads="1"/>
          </p:cNvSpPr>
          <p:nvPr/>
        </p:nvSpPr>
        <p:spPr bwMode="auto">
          <a:xfrm>
            <a:off x="2151063" y="5870575"/>
            <a:ext cx="1449387" cy="336550"/>
          </a:xfrm>
          <a:prstGeom prst="rect">
            <a:avLst/>
          </a:prstGeom>
          <a:solidFill>
            <a:srgbClr val="FF9966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i="1">
                <a:latin typeface="Arial" pitchFamily="34" charset="0"/>
                <a:ea typeface="굴림" pitchFamily="50" charset="-127"/>
              </a:rPr>
              <a:t>AC</a:t>
            </a:r>
            <a:r>
              <a:rPr lang="en-US" altLang="ko-KR" sz="1600">
                <a:latin typeface="Arial" pitchFamily="34" charset="0"/>
                <a:ea typeface="굴림" pitchFamily="50" charset="-127"/>
              </a:rPr>
              <a:t>(1</a:t>
            </a:r>
            <a:r>
              <a:rPr lang="en-US" altLang="ko-KR" sz="1600" i="1">
                <a:latin typeface="Arial" pitchFamily="34" charset="0"/>
                <a:ea typeface="굴림" pitchFamily="50" charset="-127"/>
              </a:rPr>
              <a:t>+B</a:t>
            </a:r>
            <a:r>
              <a:rPr lang="en-US" altLang="ko-KR" sz="1600">
                <a:latin typeface="Arial" pitchFamily="34" charset="0"/>
                <a:ea typeface="굴림" pitchFamily="50" charset="-127"/>
              </a:rPr>
              <a:t>)</a:t>
            </a:r>
            <a:r>
              <a:rPr lang="en-US" altLang="ko-KR" sz="1600" i="1">
                <a:latin typeface="Arial" pitchFamily="34" charset="0"/>
                <a:ea typeface="굴림" pitchFamily="50" charset="-127"/>
              </a:rPr>
              <a:t>=AC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altLang="ko-KR" sz="40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3.1	Multiplying Out and Factoring Expressions</a:t>
            </a:r>
            <a:endParaRPr lang="ko-KR" altLang="en-US" sz="4000" b="0">
              <a:solidFill>
                <a:srgbClr val="006600"/>
              </a:solidFill>
              <a:latin typeface="Arial Narrow" pitchFamily="34" charset="0"/>
              <a:ea typeface="굴림" pitchFamily="50" charset="-127"/>
            </a:endParaRPr>
          </a:p>
        </p:txBody>
      </p:sp>
      <p:grpSp>
        <p:nvGrpSpPr>
          <p:cNvPr id="16548" name="Group 164"/>
          <p:cNvGrpSpPr>
            <a:grpSpLocks/>
          </p:cNvGrpSpPr>
          <p:nvPr/>
        </p:nvGrpSpPr>
        <p:grpSpPr bwMode="auto">
          <a:xfrm>
            <a:off x="1652588" y="3132138"/>
            <a:ext cx="5867400" cy="3298825"/>
            <a:chOff x="1759" y="708"/>
            <a:chExt cx="3334" cy="1847"/>
          </a:xfrm>
        </p:grpSpPr>
        <p:grpSp>
          <p:nvGrpSpPr>
            <p:cNvPr id="16483" name="Group 99"/>
            <p:cNvGrpSpPr>
              <a:grpSpLocks/>
            </p:cNvGrpSpPr>
            <p:nvPr/>
          </p:nvGrpSpPr>
          <p:grpSpPr bwMode="auto">
            <a:xfrm>
              <a:off x="1760" y="708"/>
              <a:ext cx="1828" cy="626"/>
              <a:chOff x="1760" y="708"/>
              <a:chExt cx="1828" cy="626"/>
            </a:xfrm>
          </p:grpSpPr>
          <p:sp>
            <p:nvSpPr>
              <p:cNvPr id="16391" name="AutoShape 7"/>
              <p:cNvSpPr>
                <a:spLocks/>
              </p:cNvSpPr>
              <p:nvPr/>
            </p:nvSpPr>
            <p:spPr bwMode="auto">
              <a:xfrm rot="5400000">
                <a:off x="1985" y="1000"/>
                <a:ext cx="96" cy="274"/>
              </a:xfrm>
              <a:prstGeom prst="rightBrace">
                <a:avLst>
                  <a:gd name="adj1" fmla="val 237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6392" name="AutoShape 8"/>
              <p:cNvSpPr>
                <a:spLocks/>
              </p:cNvSpPr>
              <p:nvPr/>
            </p:nvSpPr>
            <p:spPr bwMode="auto">
              <a:xfrm rot="5400000">
                <a:off x="2918" y="623"/>
                <a:ext cx="96" cy="1028"/>
              </a:xfrm>
              <a:prstGeom prst="rightBrace">
                <a:avLst>
                  <a:gd name="adj1" fmla="val 8923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grpSp>
            <p:nvGrpSpPr>
              <p:cNvPr id="16396" name="Group 12"/>
              <p:cNvGrpSpPr>
                <a:grpSpLocks noChangeAspect="1"/>
              </p:cNvGrpSpPr>
              <p:nvPr/>
            </p:nvGrpSpPr>
            <p:grpSpPr bwMode="auto">
              <a:xfrm>
                <a:off x="1760" y="708"/>
                <a:ext cx="1828" cy="626"/>
                <a:chOff x="1800" y="723"/>
                <a:chExt cx="1828" cy="626"/>
              </a:xfrm>
            </p:grpSpPr>
            <p:sp>
              <p:nvSpPr>
                <p:cNvPr id="16395" name="AutoShape 1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00" y="737"/>
                  <a:ext cx="1828" cy="6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16397" name="Rectangle 13"/>
                <p:cNvSpPr>
                  <a:spLocks noChangeArrowheads="1"/>
                </p:cNvSpPr>
                <p:nvPr/>
              </p:nvSpPr>
              <p:spPr bwMode="auto">
                <a:xfrm>
                  <a:off x="2929" y="1187"/>
                  <a:ext cx="7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Y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398" name="Rectangle 14"/>
                <p:cNvSpPr>
                  <a:spLocks noChangeArrowheads="1"/>
                </p:cNvSpPr>
                <p:nvPr/>
              </p:nvSpPr>
              <p:spPr bwMode="auto">
                <a:xfrm>
                  <a:off x="2323" y="1187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X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399" name="Rectangle 15"/>
                <p:cNvSpPr>
                  <a:spLocks noChangeArrowheads="1"/>
                </p:cNvSpPr>
                <p:nvPr/>
              </p:nvSpPr>
              <p:spPr bwMode="auto">
                <a:xfrm>
                  <a:off x="1985" y="1187"/>
                  <a:ext cx="160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XZ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20" y="964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DE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1" name="Rectangle 17"/>
                <p:cNvSpPr>
                  <a:spLocks noChangeArrowheads="1"/>
                </p:cNvSpPr>
                <p:nvPr/>
              </p:nvSpPr>
              <p:spPr bwMode="auto">
                <a:xfrm>
                  <a:off x="3160" y="964"/>
                  <a:ext cx="9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2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3" y="964"/>
                  <a:ext cx="168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22" y="964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BD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330" y="964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5" name="Rectangle 21"/>
                <p:cNvSpPr>
                  <a:spLocks noChangeArrowheads="1"/>
                </p:cNvSpPr>
                <p:nvPr/>
              </p:nvSpPr>
              <p:spPr bwMode="auto">
                <a:xfrm>
                  <a:off x="1991" y="964"/>
                  <a:ext cx="1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6" name="Rectangle 22"/>
                <p:cNvSpPr>
                  <a:spLocks noChangeArrowheads="1"/>
                </p:cNvSpPr>
                <p:nvPr/>
              </p:nvSpPr>
              <p:spPr bwMode="auto">
                <a:xfrm>
                  <a:off x="3436" y="740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DE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7" name="Rectangle 23"/>
                <p:cNvSpPr>
                  <a:spLocks noChangeArrowheads="1"/>
                </p:cNvSpPr>
                <p:nvPr/>
              </p:nvSpPr>
              <p:spPr bwMode="auto">
                <a:xfrm>
                  <a:off x="3275" y="740"/>
                  <a:ext cx="92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8" name="Rectangle 24"/>
                <p:cNvSpPr>
                  <a:spLocks noChangeArrowheads="1"/>
                </p:cNvSpPr>
                <p:nvPr/>
              </p:nvSpPr>
              <p:spPr bwMode="auto">
                <a:xfrm>
                  <a:off x="3148" y="740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09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8" y="740"/>
                  <a:ext cx="168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10" name="Rectangle 26"/>
                <p:cNvSpPr>
                  <a:spLocks noChangeArrowheads="1"/>
                </p:cNvSpPr>
                <p:nvPr/>
              </p:nvSpPr>
              <p:spPr bwMode="auto">
                <a:xfrm>
                  <a:off x="2678" y="740"/>
                  <a:ext cx="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11" name="Rectangle 27"/>
                <p:cNvSpPr>
                  <a:spLocks noChangeArrowheads="1"/>
                </p:cNvSpPr>
                <p:nvPr/>
              </p:nvSpPr>
              <p:spPr bwMode="auto">
                <a:xfrm>
                  <a:off x="2355" y="740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BD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12" name="Rectangle 28"/>
                <p:cNvSpPr>
                  <a:spLocks noChangeArrowheads="1"/>
                </p:cNvSpPr>
                <p:nvPr/>
              </p:nvSpPr>
              <p:spPr bwMode="auto">
                <a:xfrm>
                  <a:off x="2214" y="740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13" name="Rectangle 29"/>
                <p:cNvSpPr>
                  <a:spLocks noChangeArrowheads="1"/>
                </p:cNvSpPr>
                <p:nvPr/>
              </p:nvSpPr>
              <p:spPr bwMode="auto">
                <a:xfrm>
                  <a:off x="1865" y="740"/>
                  <a:ext cx="19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14" name="Rectangle 30"/>
                <p:cNvSpPr>
                  <a:spLocks noChangeArrowheads="1"/>
                </p:cNvSpPr>
                <p:nvPr/>
              </p:nvSpPr>
              <p:spPr bwMode="auto">
                <a:xfrm>
                  <a:off x="2831" y="1187"/>
                  <a:ext cx="10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471" y="1187"/>
                  <a:ext cx="34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    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16" name="Rectangle 32"/>
                <p:cNvSpPr>
                  <a:spLocks noChangeArrowheads="1"/>
                </p:cNvSpPr>
                <p:nvPr/>
              </p:nvSpPr>
              <p:spPr bwMode="auto">
                <a:xfrm>
                  <a:off x="2437" y="1187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17" name="Rectangle 33"/>
                <p:cNvSpPr>
                  <a:spLocks noChangeArrowheads="1"/>
                </p:cNvSpPr>
                <p:nvPr/>
              </p:nvSpPr>
              <p:spPr bwMode="auto">
                <a:xfrm>
                  <a:off x="2167" y="1187"/>
                  <a:ext cx="13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1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60" y="1187"/>
                  <a:ext cx="10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19" name="Rectangle 35"/>
                <p:cNvSpPr>
                  <a:spLocks noChangeArrowheads="1"/>
                </p:cNvSpPr>
                <p:nvPr/>
              </p:nvSpPr>
              <p:spPr bwMode="auto">
                <a:xfrm>
                  <a:off x="3519" y="964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)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0" name="Rectangle 36"/>
                <p:cNvSpPr>
                  <a:spLocks noChangeArrowheads="1"/>
                </p:cNvSpPr>
                <p:nvPr/>
              </p:nvSpPr>
              <p:spPr bwMode="auto">
                <a:xfrm>
                  <a:off x="3265" y="964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1" name="Rectangle 37"/>
                <p:cNvSpPr>
                  <a:spLocks noChangeArrowheads="1"/>
                </p:cNvSpPr>
                <p:nvPr/>
              </p:nvSpPr>
              <p:spPr bwMode="auto">
                <a:xfrm>
                  <a:off x="2717" y="964"/>
                  <a:ext cx="2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2" name="Rectangle 38"/>
                <p:cNvSpPr>
                  <a:spLocks noChangeArrowheads="1"/>
                </p:cNvSpPr>
                <p:nvPr/>
              </p:nvSpPr>
              <p:spPr bwMode="auto">
                <a:xfrm>
                  <a:off x="2457" y="964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(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3" name="Rectangle 39"/>
                <p:cNvSpPr>
                  <a:spLocks noChangeArrowheads="1"/>
                </p:cNvSpPr>
                <p:nvPr/>
              </p:nvSpPr>
              <p:spPr bwMode="auto">
                <a:xfrm>
                  <a:off x="2416" y="964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4" name="Rectangle 40"/>
                <p:cNvSpPr>
                  <a:spLocks noChangeArrowheads="1"/>
                </p:cNvSpPr>
                <p:nvPr/>
              </p:nvSpPr>
              <p:spPr bwMode="auto">
                <a:xfrm>
                  <a:off x="3382" y="74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5" name="Rectangle 41"/>
                <p:cNvSpPr>
                  <a:spLocks noChangeArrowheads="1"/>
                </p:cNvSpPr>
                <p:nvPr/>
              </p:nvSpPr>
              <p:spPr bwMode="auto">
                <a:xfrm>
                  <a:off x="3235" y="74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6" name="Rectangle 42"/>
                <p:cNvSpPr>
                  <a:spLocks noChangeArrowheads="1"/>
                </p:cNvSpPr>
                <p:nvPr/>
              </p:nvSpPr>
              <p:spPr bwMode="auto">
                <a:xfrm>
                  <a:off x="2764" y="74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7" name="Rectangle 43"/>
                <p:cNvSpPr>
                  <a:spLocks noChangeArrowheads="1"/>
                </p:cNvSpPr>
                <p:nvPr/>
              </p:nvSpPr>
              <p:spPr bwMode="auto">
                <a:xfrm>
                  <a:off x="2549" y="74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00" y="74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29" name="Rectangle 45"/>
                <p:cNvSpPr>
                  <a:spLocks noChangeArrowheads="1"/>
                </p:cNvSpPr>
                <p:nvPr/>
              </p:nvSpPr>
              <p:spPr bwMode="auto">
                <a:xfrm>
                  <a:off x="3069" y="947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0" name="Rectangle 46"/>
                <p:cNvSpPr>
                  <a:spLocks noChangeArrowheads="1"/>
                </p:cNvSpPr>
                <p:nvPr/>
              </p:nvSpPr>
              <p:spPr bwMode="auto">
                <a:xfrm>
                  <a:off x="2760" y="947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1" name="Rectangle 47"/>
                <p:cNvSpPr>
                  <a:spLocks noChangeArrowheads="1"/>
                </p:cNvSpPr>
                <p:nvPr/>
              </p:nvSpPr>
              <p:spPr bwMode="auto">
                <a:xfrm>
                  <a:off x="2225" y="947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2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3" y="947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=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3" name="Rectangle 49"/>
                <p:cNvSpPr>
                  <a:spLocks noChangeArrowheads="1"/>
                </p:cNvSpPr>
                <p:nvPr/>
              </p:nvSpPr>
              <p:spPr bwMode="auto">
                <a:xfrm>
                  <a:off x="3043" y="723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4" name="Rectangle 50"/>
                <p:cNvSpPr>
                  <a:spLocks noChangeArrowheads="1"/>
                </p:cNvSpPr>
                <p:nvPr/>
              </p:nvSpPr>
              <p:spPr bwMode="auto">
                <a:xfrm>
                  <a:off x="2593" y="723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5" name="Rectangle 51"/>
                <p:cNvSpPr>
                  <a:spLocks noChangeArrowheads="1"/>
                </p:cNvSpPr>
                <p:nvPr/>
              </p:nvSpPr>
              <p:spPr bwMode="auto">
                <a:xfrm>
                  <a:off x="2108" y="723"/>
                  <a:ext cx="7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</p:grpSp>
        </p:grpSp>
        <p:grpSp>
          <p:nvGrpSpPr>
            <p:cNvPr id="16484" name="Group 100"/>
            <p:cNvGrpSpPr>
              <a:grpSpLocks/>
            </p:cNvGrpSpPr>
            <p:nvPr/>
          </p:nvGrpSpPr>
          <p:grpSpPr bwMode="auto">
            <a:xfrm>
              <a:off x="1760" y="1429"/>
              <a:ext cx="1945" cy="627"/>
              <a:chOff x="1760" y="1429"/>
              <a:chExt cx="1945" cy="627"/>
            </a:xfrm>
          </p:grpSpPr>
          <p:sp>
            <p:nvSpPr>
              <p:cNvPr id="16393" name="AutoShape 9"/>
              <p:cNvSpPr>
                <a:spLocks/>
              </p:cNvSpPr>
              <p:nvPr/>
            </p:nvSpPr>
            <p:spPr bwMode="auto">
              <a:xfrm rot="5400000">
                <a:off x="2216" y="1581"/>
                <a:ext cx="96" cy="576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6394" name="AutoShape 10"/>
              <p:cNvSpPr>
                <a:spLocks/>
              </p:cNvSpPr>
              <p:nvPr/>
            </p:nvSpPr>
            <p:spPr bwMode="auto">
              <a:xfrm rot="5400000">
                <a:off x="2974" y="1699"/>
                <a:ext cx="96" cy="340"/>
              </a:xfrm>
              <a:prstGeom prst="rightBrace">
                <a:avLst>
                  <a:gd name="adj1" fmla="val 2951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grpSp>
            <p:nvGrpSpPr>
              <p:cNvPr id="16437" name="Group 53"/>
              <p:cNvGrpSpPr>
                <a:grpSpLocks noChangeAspect="1"/>
              </p:cNvGrpSpPr>
              <p:nvPr/>
            </p:nvGrpSpPr>
            <p:grpSpPr bwMode="auto">
              <a:xfrm>
                <a:off x="1760" y="1429"/>
                <a:ext cx="1945" cy="627"/>
                <a:chOff x="1800" y="1429"/>
                <a:chExt cx="1945" cy="627"/>
              </a:xfrm>
            </p:grpSpPr>
            <p:sp>
              <p:nvSpPr>
                <p:cNvPr id="16436" name="AutoShape 5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00" y="1442"/>
                  <a:ext cx="1940" cy="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16438" name="Rectangle 54"/>
                <p:cNvSpPr>
                  <a:spLocks noChangeArrowheads="1"/>
                </p:cNvSpPr>
                <p:nvPr/>
              </p:nvSpPr>
              <p:spPr bwMode="auto">
                <a:xfrm>
                  <a:off x="3031" y="1894"/>
                  <a:ext cx="7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Z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39" name="Rectangle 55"/>
                <p:cNvSpPr>
                  <a:spLocks noChangeArrowheads="1"/>
                </p:cNvSpPr>
                <p:nvPr/>
              </p:nvSpPr>
              <p:spPr bwMode="auto">
                <a:xfrm>
                  <a:off x="2750" y="1894"/>
                  <a:ext cx="7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Y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0" name="Rectangle 56"/>
                <p:cNvSpPr>
                  <a:spLocks noChangeArrowheads="1"/>
                </p:cNvSpPr>
                <p:nvPr/>
              </p:nvSpPr>
              <p:spPr bwMode="auto">
                <a:xfrm>
                  <a:off x="2241" y="1894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X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1" name="Rectangle 57"/>
                <p:cNvSpPr>
                  <a:spLocks noChangeArrowheads="1"/>
                </p:cNvSpPr>
                <p:nvPr/>
              </p:nvSpPr>
              <p:spPr bwMode="auto">
                <a:xfrm>
                  <a:off x="3592" y="1670"/>
                  <a:ext cx="9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2" name="Rectangle 58"/>
                <p:cNvSpPr>
                  <a:spLocks noChangeArrowheads="1"/>
                </p:cNvSpPr>
                <p:nvPr/>
              </p:nvSpPr>
              <p:spPr bwMode="auto">
                <a:xfrm>
                  <a:off x="3393" y="1670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3" name="Rectangle 59"/>
                <p:cNvSpPr>
                  <a:spLocks noChangeArrowheads="1"/>
                </p:cNvSpPr>
                <p:nvPr/>
              </p:nvSpPr>
              <p:spPr bwMode="auto">
                <a:xfrm>
                  <a:off x="3131" y="1670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4" name="Rectangle 60"/>
                <p:cNvSpPr>
                  <a:spLocks noChangeArrowheads="1"/>
                </p:cNvSpPr>
                <p:nvPr/>
              </p:nvSpPr>
              <p:spPr bwMode="auto">
                <a:xfrm>
                  <a:off x="2901" y="1670"/>
                  <a:ext cx="99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D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5" name="Rectangle 61"/>
                <p:cNvSpPr>
                  <a:spLocks noChangeArrowheads="1"/>
                </p:cNvSpPr>
                <p:nvPr/>
              </p:nvSpPr>
              <p:spPr bwMode="auto">
                <a:xfrm>
                  <a:off x="2745" y="1670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6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6" y="1670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DE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7" name="Rectangle 63"/>
                <p:cNvSpPr>
                  <a:spLocks noChangeArrowheads="1"/>
                </p:cNvSpPr>
                <p:nvPr/>
              </p:nvSpPr>
              <p:spPr bwMode="auto">
                <a:xfrm>
                  <a:off x="2245" y="1670"/>
                  <a:ext cx="9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8" name="Rectangle 64"/>
                <p:cNvSpPr>
                  <a:spLocks noChangeArrowheads="1"/>
                </p:cNvSpPr>
                <p:nvPr/>
              </p:nvSpPr>
              <p:spPr bwMode="auto">
                <a:xfrm>
                  <a:off x="2027" y="1670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49" name="Rectangle 65"/>
                <p:cNvSpPr>
                  <a:spLocks noChangeArrowheads="1"/>
                </p:cNvSpPr>
                <p:nvPr/>
              </p:nvSpPr>
              <p:spPr bwMode="auto">
                <a:xfrm>
                  <a:off x="3581" y="1446"/>
                  <a:ext cx="9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0" name="Rectangle 66"/>
                <p:cNvSpPr>
                  <a:spLocks noChangeArrowheads="1"/>
                </p:cNvSpPr>
                <p:nvPr/>
              </p:nvSpPr>
              <p:spPr bwMode="auto">
                <a:xfrm>
                  <a:off x="3381" y="1446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1" name="Rectangle 67"/>
                <p:cNvSpPr>
                  <a:spLocks noChangeArrowheads="1"/>
                </p:cNvSpPr>
                <p:nvPr/>
              </p:nvSpPr>
              <p:spPr bwMode="auto">
                <a:xfrm>
                  <a:off x="3066" y="1446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DE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2" name="Rectangle 68"/>
                <p:cNvSpPr>
                  <a:spLocks noChangeArrowheads="1"/>
                </p:cNvSpPr>
                <p:nvPr/>
              </p:nvSpPr>
              <p:spPr bwMode="auto">
                <a:xfrm>
                  <a:off x="2903" y="1446"/>
                  <a:ext cx="9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C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3" name="Rectangle 69"/>
                <p:cNvSpPr>
                  <a:spLocks noChangeArrowheads="1"/>
                </p:cNvSpPr>
                <p:nvPr/>
              </p:nvSpPr>
              <p:spPr bwMode="auto">
                <a:xfrm>
                  <a:off x="2589" y="1446"/>
                  <a:ext cx="168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BE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4" name="Rectangle 70"/>
                <p:cNvSpPr>
                  <a:spLocks noChangeArrowheads="1"/>
                </p:cNvSpPr>
                <p:nvPr/>
              </p:nvSpPr>
              <p:spPr bwMode="auto">
                <a:xfrm>
                  <a:off x="2268" y="1446"/>
                  <a:ext cx="18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BD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5" name="Rectangle 71"/>
                <p:cNvSpPr>
                  <a:spLocks noChangeArrowheads="1"/>
                </p:cNvSpPr>
                <p:nvPr/>
              </p:nvSpPr>
              <p:spPr bwMode="auto">
                <a:xfrm>
                  <a:off x="2036" y="1446"/>
                  <a:ext cx="8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 i="1">
                      <a:solidFill>
                        <a:srgbClr val="000000"/>
                      </a:solidFill>
                      <a:ea typeface="굴림" pitchFamily="50" charset="-127"/>
                    </a:rPr>
                    <a:t>A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56" name="Rectangle 72"/>
                <p:cNvSpPr>
                  <a:spLocks noChangeArrowheads="1"/>
                </p:cNvSpPr>
                <p:nvPr/>
              </p:nvSpPr>
              <p:spPr bwMode="auto">
                <a:xfrm>
                  <a:off x="2850" y="1894"/>
                  <a:ext cx="17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57" name="Rectangle 73"/>
                <p:cNvSpPr>
                  <a:spLocks noChangeArrowheads="1"/>
                </p:cNvSpPr>
                <p:nvPr/>
              </p:nvSpPr>
              <p:spPr bwMode="auto">
                <a:xfrm>
                  <a:off x="2722" y="1894"/>
                  <a:ext cx="3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58" name="Rectangle 74"/>
                <p:cNvSpPr>
                  <a:spLocks noChangeArrowheads="1"/>
                </p:cNvSpPr>
                <p:nvPr/>
              </p:nvSpPr>
              <p:spPr bwMode="auto">
                <a:xfrm>
                  <a:off x="2367" y="1894"/>
                  <a:ext cx="342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    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59" name="Rectangle 75"/>
                <p:cNvSpPr>
                  <a:spLocks noChangeArrowheads="1"/>
                </p:cNvSpPr>
                <p:nvPr/>
              </p:nvSpPr>
              <p:spPr bwMode="auto">
                <a:xfrm>
                  <a:off x="1874" y="1894"/>
                  <a:ext cx="34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ko-KR" altLang="en-US" sz="1900">
                      <a:solidFill>
                        <a:srgbClr val="000000"/>
                      </a:solidFill>
                      <a:ea typeface="굴림" pitchFamily="50" charset="-127"/>
                    </a:rPr>
                    <a:t>          </a:t>
                  </a:r>
                  <a:endParaRPr lang="ko-KR" altLang="en-US" sz="2400">
                    <a:ea typeface="굴림" pitchFamily="50" charset="-127"/>
                  </a:endParaRPr>
                </a:p>
              </p:txBody>
            </p:sp>
            <p:sp>
              <p:nvSpPr>
                <p:cNvPr id="16460" name="Rectangle 76"/>
                <p:cNvSpPr>
                  <a:spLocks noChangeArrowheads="1"/>
                </p:cNvSpPr>
                <p:nvPr/>
              </p:nvSpPr>
              <p:spPr bwMode="auto">
                <a:xfrm>
                  <a:off x="3699" y="1670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)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1" name="Rectangle 77"/>
                <p:cNvSpPr>
                  <a:spLocks noChangeArrowheads="1"/>
                </p:cNvSpPr>
                <p:nvPr/>
              </p:nvSpPr>
              <p:spPr bwMode="auto">
                <a:xfrm>
                  <a:off x="3479" y="1670"/>
                  <a:ext cx="2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2" name="Rectangle 78"/>
                <p:cNvSpPr>
                  <a:spLocks noChangeArrowheads="1"/>
                </p:cNvSpPr>
                <p:nvPr/>
              </p:nvSpPr>
              <p:spPr bwMode="auto">
                <a:xfrm>
                  <a:off x="3233" y="1670"/>
                  <a:ext cx="138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)](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3" name="Rectangle 79"/>
                <p:cNvSpPr>
                  <a:spLocks noChangeArrowheads="1"/>
                </p:cNvSpPr>
                <p:nvPr/>
              </p:nvSpPr>
              <p:spPr bwMode="auto">
                <a:xfrm>
                  <a:off x="3008" y="167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4" name="Rectangle 80"/>
                <p:cNvSpPr>
                  <a:spLocks noChangeArrowheads="1"/>
                </p:cNvSpPr>
                <p:nvPr/>
              </p:nvSpPr>
              <p:spPr bwMode="auto">
                <a:xfrm>
                  <a:off x="2839" y="1670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(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5" name="Rectangle 81"/>
                <p:cNvSpPr>
                  <a:spLocks noChangeArrowheads="1"/>
                </p:cNvSpPr>
                <p:nvPr/>
              </p:nvSpPr>
              <p:spPr bwMode="auto">
                <a:xfrm>
                  <a:off x="2350" y="1670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6" name="Rectangle 82"/>
                <p:cNvSpPr>
                  <a:spLocks noChangeArrowheads="1"/>
                </p:cNvSpPr>
                <p:nvPr/>
              </p:nvSpPr>
              <p:spPr bwMode="auto">
                <a:xfrm>
                  <a:off x="1960" y="1670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[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7" name="Rectangle 83"/>
                <p:cNvSpPr>
                  <a:spLocks noChangeArrowheads="1"/>
                </p:cNvSpPr>
                <p:nvPr/>
              </p:nvSpPr>
              <p:spPr bwMode="auto">
                <a:xfrm>
                  <a:off x="3688" y="1446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)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8" name="Rectangle 84"/>
                <p:cNvSpPr>
                  <a:spLocks noChangeArrowheads="1"/>
                </p:cNvSpPr>
                <p:nvPr/>
              </p:nvSpPr>
              <p:spPr bwMode="auto">
                <a:xfrm>
                  <a:off x="3467" y="1446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69" name="Rectangle 85"/>
                <p:cNvSpPr>
                  <a:spLocks noChangeArrowheads="1"/>
                </p:cNvSpPr>
                <p:nvPr/>
              </p:nvSpPr>
              <p:spPr bwMode="auto">
                <a:xfrm>
                  <a:off x="3267" y="1446"/>
                  <a:ext cx="92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)(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0" name="Rectangle 86"/>
                <p:cNvSpPr>
                  <a:spLocks noChangeArrowheads="1"/>
                </p:cNvSpPr>
                <p:nvPr/>
              </p:nvSpPr>
              <p:spPr bwMode="auto">
                <a:xfrm>
                  <a:off x="3010" y="1446"/>
                  <a:ext cx="2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1" name="Rectangle 87"/>
                <p:cNvSpPr>
                  <a:spLocks noChangeArrowheads="1"/>
                </p:cNvSpPr>
                <p:nvPr/>
              </p:nvSpPr>
              <p:spPr bwMode="auto">
                <a:xfrm>
                  <a:off x="2462" y="1446"/>
                  <a:ext cx="2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'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2" name="Rectangle 88"/>
                <p:cNvSpPr>
                  <a:spLocks noChangeArrowheads="1"/>
                </p:cNvSpPr>
                <p:nvPr/>
              </p:nvSpPr>
              <p:spPr bwMode="auto">
                <a:xfrm>
                  <a:off x="1970" y="1446"/>
                  <a:ext cx="4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ea typeface="굴림" pitchFamily="50" charset="-127"/>
                    </a:rPr>
                    <a:t>(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3" name="Rectangle 89"/>
                <p:cNvSpPr>
                  <a:spLocks noChangeArrowheads="1"/>
                </p:cNvSpPr>
                <p:nvPr/>
              </p:nvSpPr>
              <p:spPr bwMode="auto">
                <a:xfrm>
                  <a:off x="3523" y="1653"/>
                  <a:ext cx="7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4" name="Rectangle 90"/>
                <p:cNvSpPr>
                  <a:spLocks noChangeArrowheads="1"/>
                </p:cNvSpPr>
                <p:nvPr/>
              </p:nvSpPr>
              <p:spPr bwMode="auto">
                <a:xfrm>
                  <a:off x="3052" y="1653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5" name="Rectangle 91"/>
                <p:cNvSpPr>
                  <a:spLocks noChangeArrowheads="1"/>
                </p:cNvSpPr>
                <p:nvPr/>
              </p:nvSpPr>
              <p:spPr bwMode="auto">
                <a:xfrm>
                  <a:off x="2647" y="1653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6" name="Rectangle 92"/>
                <p:cNvSpPr>
                  <a:spLocks noChangeArrowheads="1"/>
                </p:cNvSpPr>
                <p:nvPr/>
              </p:nvSpPr>
              <p:spPr bwMode="auto">
                <a:xfrm>
                  <a:off x="2154" y="1653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7" name="Rectangle 93"/>
                <p:cNvSpPr>
                  <a:spLocks noChangeArrowheads="1"/>
                </p:cNvSpPr>
                <p:nvPr/>
              </p:nvSpPr>
              <p:spPr bwMode="auto">
                <a:xfrm>
                  <a:off x="1873" y="1653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=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8" name="Rectangle 94"/>
                <p:cNvSpPr>
                  <a:spLocks noChangeArrowheads="1"/>
                </p:cNvSpPr>
                <p:nvPr/>
              </p:nvSpPr>
              <p:spPr bwMode="auto">
                <a:xfrm>
                  <a:off x="3512" y="1429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79" name="Rectangle 95"/>
                <p:cNvSpPr>
                  <a:spLocks noChangeArrowheads="1"/>
                </p:cNvSpPr>
                <p:nvPr/>
              </p:nvSpPr>
              <p:spPr bwMode="auto">
                <a:xfrm>
                  <a:off x="2815" y="1429"/>
                  <a:ext cx="74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80" name="Rectangle 96"/>
                <p:cNvSpPr>
                  <a:spLocks noChangeArrowheads="1"/>
                </p:cNvSpPr>
                <p:nvPr/>
              </p:nvSpPr>
              <p:spPr bwMode="auto">
                <a:xfrm>
                  <a:off x="2507" y="1429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81" name="Rectangle 97"/>
                <p:cNvSpPr>
                  <a:spLocks noChangeArrowheads="1"/>
                </p:cNvSpPr>
                <p:nvPr/>
              </p:nvSpPr>
              <p:spPr bwMode="auto">
                <a:xfrm>
                  <a:off x="2163" y="1429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+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  <p:sp>
              <p:nvSpPr>
                <p:cNvPr id="16482" name="Rectangle 98"/>
                <p:cNvSpPr>
                  <a:spLocks noChangeArrowheads="1"/>
                </p:cNvSpPr>
                <p:nvPr/>
              </p:nvSpPr>
              <p:spPr bwMode="auto">
                <a:xfrm>
                  <a:off x="1873" y="1429"/>
                  <a:ext cx="75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900">
                      <a:solidFill>
                        <a:srgbClr val="000000"/>
                      </a:solidFill>
                      <a:latin typeface="Symbol" pitchFamily="18" charset="2"/>
                      <a:ea typeface="굴림" pitchFamily="50" charset="-127"/>
                    </a:rPr>
                    <a:t>=</a:t>
                  </a:r>
                  <a:endParaRPr lang="en-US" altLang="ko-KR" sz="2400">
                    <a:ea typeface="굴림" pitchFamily="50" charset="-127"/>
                  </a:endParaRPr>
                </a:p>
              </p:txBody>
            </p:sp>
          </p:grpSp>
        </p:grpSp>
        <p:grpSp>
          <p:nvGrpSpPr>
            <p:cNvPr id="16487" name="Group 103"/>
            <p:cNvGrpSpPr>
              <a:grpSpLocks noChangeAspect="1"/>
            </p:cNvGrpSpPr>
            <p:nvPr/>
          </p:nvGrpSpPr>
          <p:grpSpPr bwMode="auto">
            <a:xfrm>
              <a:off x="1759" y="2118"/>
              <a:ext cx="3334" cy="437"/>
              <a:chOff x="1801" y="2118"/>
              <a:chExt cx="3334" cy="437"/>
            </a:xfrm>
          </p:grpSpPr>
          <p:sp>
            <p:nvSpPr>
              <p:cNvPr id="16486" name="AutoShape 102"/>
              <p:cNvSpPr>
                <a:spLocks noChangeAspect="1" noChangeArrowheads="1" noTextEdit="1"/>
              </p:cNvSpPr>
              <p:nvPr/>
            </p:nvSpPr>
            <p:spPr bwMode="auto">
              <a:xfrm>
                <a:off x="1801" y="2132"/>
                <a:ext cx="3334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6488" name="Rectangle 104"/>
              <p:cNvSpPr>
                <a:spLocks noChangeArrowheads="1"/>
              </p:cNvSpPr>
              <p:nvPr/>
            </p:nvSpPr>
            <p:spPr bwMode="auto">
              <a:xfrm>
                <a:off x="5088" y="2359"/>
                <a:ext cx="46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89" name="Rectangle 105"/>
              <p:cNvSpPr>
                <a:spLocks noChangeArrowheads="1"/>
              </p:cNvSpPr>
              <p:nvPr/>
            </p:nvSpPr>
            <p:spPr bwMode="auto">
              <a:xfrm>
                <a:off x="4868" y="2359"/>
                <a:ext cx="2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0" name="Rectangle 106"/>
              <p:cNvSpPr>
                <a:spLocks noChangeArrowheads="1"/>
              </p:cNvSpPr>
              <p:nvPr/>
            </p:nvSpPr>
            <p:spPr bwMode="auto">
              <a:xfrm>
                <a:off x="4669" y="2359"/>
                <a:ext cx="9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1" name="Rectangle 107"/>
              <p:cNvSpPr>
                <a:spLocks noChangeArrowheads="1"/>
              </p:cNvSpPr>
              <p:nvPr/>
            </p:nvSpPr>
            <p:spPr bwMode="auto">
              <a:xfrm>
                <a:off x="4446" y="2359"/>
                <a:ext cx="2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2" name="Rectangle 108"/>
              <p:cNvSpPr>
                <a:spLocks noChangeArrowheads="1"/>
              </p:cNvSpPr>
              <p:nvPr/>
            </p:nvSpPr>
            <p:spPr bwMode="auto">
              <a:xfrm>
                <a:off x="3998" y="2359"/>
                <a:ext cx="9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3" name="Rectangle 109"/>
              <p:cNvSpPr>
                <a:spLocks noChangeArrowheads="1"/>
              </p:cNvSpPr>
              <p:nvPr/>
            </p:nvSpPr>
            <p:spPr bwMode="auto">
              <a:xfrm>
                <a:off x="3323" y="2359"/>
                <a:ext cx="9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4" name="Rectangle 110"/>
              <p:cNvSpPr>
                <a:spLocks noChangeArrowheads="1"/>
              </p:cNvSpPr>
              <p:nvPr/>
            </p:nvSpPr>
            <p:spPr bwMode="auto">
              <a:xfrm>
                <a:off x="2637" y="2359"/>
                <a:ext cx="9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5" name="Rectangle 111"/>
              <p:cNvSpPr>
                <a:spLocks noChangeArrowheads="1"/>
              </p:cNvSpPr>
              <p:nvPr/>
            </p:nvSpPr>
            <p:spPr bwMode="auto">
              <a:xfrm>
                <a:off x="2594" y="2359"/>
                <a:ext cx="2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6" name="Rectangle 112"/>
              <p:cNvSpPr>
                <a:spLocks noChangeArrowheads="1"/>
              </p:cNvSpPr>
              <p:nvPr/>
            </p:nvSpPr>
            <p:spPr bwMode="auto">
              <a:xfrm>
                <a:off x="1971" y="2359"/>
                <a:ext cx="46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7" name="Rectangle 113"/>
              <p:cNvSpPr>
                <a:spLocks noChangeArrowheads="1"/>
              </p:cNvSpPr>
              <p:nvPr/>
            </p:nvSpPr>
            <p:spPr bwMode="auto">
              <a:xfrm>
                <a:off x="4435" y="2135"/>
                <a:ext cx="4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8" name="Rectangle 114"/>
              <p:cNvSpPr>
                <a:spLocks noChangeArrowheads="1"/>
              </p:cNvSpPr>
              <p:nvPr/>
            </p:nvSpPr>
            <p:spPr bwMode="auto">
              <a:xfrm>
                <a:off x="4215" y="2135"/>
                <a:ext cx="2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499" name="Rectangle 115"/>
              <p:cNvSpPr>
                <a:spLocks noChangeArrowheads="1"/>
              </p:cNvSpPr>
              <p:nvPr/>
            </p:nvSpPr>
            <p:spPr bwMode="auto">
              <a:xfrm>
                <a:off x="4016" y="2135"/>
                <a:ext cx="9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0" name="Rectangle 116"/>
              <p:cNvSpPr>
                <a:spLocks noChangeArrowheads="1"/>
              </p:cNvSpPr>
              <p:nvPr/>
            </p:nvSpPr>
            <p:spPr bwMode="auto">
              <a:xfrm>
                <a:off x="3793" y="2135"/>
                <a:ext cx="2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1" name="Rectangle 117"/>
              <p:cNvSpPr>
                <a:spLocks noChangeArrowheads="1"/>
              </p:cNvSpPr>
              <p:nvPr/>
            </p:nvSpPr>
            <p:spPr bwMode="auto">
              <a:xfrm>
                <a:off x="3289" y="2135"/>
                <a:ext cx="2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2" name="Rectangle 118"/>
              <p:cNvSpPr>
                <a:spLocks noChangeArrowheads="1"/>
              </p:cNvSpPr>
              <p:nvPr/>
            </p:nvSpPr>
            <p:spPr bwMode="auto">
              <a:xfrm>
                <a:off x="2852" y="2135"/>
                <a:ext cx="9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)(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3" name="Rectangle 119"/>
              <p:cNvSpPr>
                <a:spLocks noChangeArrowheads="1"/>
              </p:cNvSpPr>
              <p:nvPr/>
            </p:nvSpPr>
            <p:spPr bwMode="auto">
              <a:xfrm>
                <a:off x="2594" y="2135"/>
                <a:ext cx="2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'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4" name="Rectangle 120"/>
              <p:cNvSpPr>
                <a:spLocks noChangeArrowheads="1"/>
              </p:cNvSpPr>
              <p:nvPr/>
            </p:nvSpPr>
            <p:spPr bwMode="auto">
              <a:xfrm>
                <a:off x="1971" y="2135"/>
                <a:ext cx="4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5" name="Rectangle 121"/>
              <p:cNvSpPr>
                <a:spLocks noChangeArrowheads="1"/>
              </p:cNvSpPr>
              <p:nvPr/>
            </p:nvSpPr>
            <p:spPr bwMode="auto">
              <a:xfrm>
                <a:off x="4983" y="2359"/>
                <a:ext cx="9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6" name="Rectangle 122"/>
              <p:cNvSpPr>
                <a:spLocks noChangeArrowheads="1"/>
              </p:cNvSpPr>
              <p:nvPr/>
            </p:nvSpPr>
            <p:spPr bwMode="auto">
              <a:xfrm>
                <a:off x="4783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7" name="Rectangle 123"/>
              <p:cNvSpPr>
                <a:spLocks noChangeArrowheads="1"/>
              </p:cNvSpPr>
              <p:nvPr/>
            </p:nvSpPr>
            <p:spPr bwMode="auto">
              <a:xfrm>
                <a:off x="4569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8" name="Rectangle 124"/>
              <p:cNvSpPr>
                <a:spLocks noChangeArrowheads="1"/>
              </p:cNvSpPr>
              <p:nvPr/>
            </p:nvSpPr>
            <p:spPr bwMode="auto">
              <a:xfrm>
                <a:off x="4339" y="2359"/>
                <a:ext cx="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09" name="Rectangle 125"/>
              <p:cNvSpPr>
                <a:spLocks noChangeArrowheads="1"/>
              </p:cNvSpPr>
              <p:nvPr/>
            </p:nvSpPr>
            <p:spPr bwMode="auto">
              <a:xfrm>
                <a:off x="4111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0" name="Rectangle 126"/>
              <p:cNvSpPr>
                <a:spLocks noChangeArrowheads="1"/>
              </p:cNvSpPr>
              <p:nvPr/>
            </p:nvSpPr>
            <p:spPr bwMode="auto">
              <a:xfrm>
                <a:off x="3897" y="2359"/>
                <a:ext cx="8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1" name="Rectangle 127"/>
              <p:cNvSpPr>
                <a:spLocks noChangeArrowheads="1"/>
              </p:cNvSpPr>
              <p:nvPr/>
            </p:nvSpPr>
            <p:spPr bwMode="auto">
              <a:xfrm>
                <a:off x="3664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2" name="Rectangle 128"/>
              <p:cNvSpPr>
                <a:spLocks noChangeArrowheads="1"/>
              </p:cNvSpPr>
              <p:nvPr/>
            </p:nvSpPr>
            <p:spPr bwMode="auto">
              <a:xfrm>
                <a:off x="3437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3" name="Rectangle 129"/>
              <p:cNvSpPr>
                <a:spLocks noChangeArrowheads="1"/>
              </p:cNvSpPr>
              <p:nvPr/>
            </p:nvSpPr>
            <p:spPr bwMode="auto">
              <a:xfrm>
                <a:off x="3211" y="2359"/>
                <a:ext cx="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4" name="Rectangle 130"/>
              <p:cNvSpPr>
                <a:spLocks noChangeArrowheads="1"/>
              </p:cNvSpPr>
              <p:nvPr/>
            </p:nvSpPr>
            <p:spPr bwMode="auto">
              <a:xfrm>
                <a:off x="2977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5" name="Rectangle 131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6" name="Rectangle 132"/>
              <p:cNvSpPr>
                <a:spLocks noChangeArrowheads="1"/>
              </p:cNvSpPr>
              <p:nvPr/>
            </p:nvSpPr>
            <p:spPr bwMode="auto">
              <a:xfrm>
                <a:off x="2488" y="2359"/>
                <a:ext cx="9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7" name="Rectangle 133"/>
              <p:cNvSpPr>
                <a:spLocks noChangeArrowheads="1"/>
              </p:cNvSpPr>
              <p:nvPr/>
            </p:nvSpPr>
            <p:spPr bwMode="auto">
              <a:xfrm>
                <a:off x="2264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8" name="Rectangle 134"/>
              <p:cNvSpPr>
                <a:spLocks noChangeArrowheads="1"/>
              </p:cNvSpPr>
              <p:nvPr/>
            </p:nvSpPr>
            <p:spPr bwMode="auto">
              <a:xfrm>
                <a:off x="2037" y="2359"/>
                <a:ext cx="8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19" name="Rectangle 135"/>
              <p:cNvSpPr>
                <a:spLocks noChangeArrowheads="1"/>
              </p:cNvSpPr>
              <p:nvPr/>
            </p:nvSpPr>
            <p:spPr bwMode="auto">
              <a:xfrm>
                <a:off x="4330" y="2135"/>
                <a:ext cx="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0" name="Rectangle 136"/>
              <p:cNvSpPr>
                <a:spLocks noChangeArrowheads="1"/>
              </p:cNvSpPr>
              <p:nvPr/>
            </p:nvSpPr>
            <p:spPr bwMode="auto">
              <a:xfrm>
                <a:off x="4129" y="2135"/>
                <a:ext cx="8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1" name="Rectangle 137"/>
              <p:cNvSpPr>
                <a:spLocks noChangeArrowheads="1"/>
              </p:cNvSpPr>
              <p:nvPr/>
            </p:nvSpPr>
            <p:spPr bwMode="auto">
              <a:xfrm>
                <a:off x="3916" y="2135"/>
                <a:ext cx="8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2" name="Rectangle 138"/>
              <p:cNvSpPr>
                <a:spLocks noChangeArrowheads="1"/>
              </p:cNvSpPr>
              <p:nvPr/>
            </p:nvSpPr>
            <p:spPr bwMode="auto">
              <a:xfrm>
                <a:off x="3686" y="2135"/>
                <a:ext cx="99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3" name="Rectangle 139"/>
              <p:cNvSpPr>
                <a:spLocks noChangeArrowheads="1"/>
              </p:cNvSpPr>
              <p:nvPr/>
            </p:nvSpPr>
            <p:spPr bwMode="auto">
              <a:xfrm>
                <a:off x="3345" y="2135"/>
                <a:ext cx="18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4" name="Rectangle 140"/>
              <p:cNvSpPr>
                <a:spLocks noChangeArrowheads="1"/>
              </p:cNvSpPr>
              <p:nvPr/>
            </p:nvSpPr>
            <p:spPr bwMode="auto">
              <a:xfrm>
                <a:off x="3184" y="2135"/>
                <a:ext cx="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5" name="Rectangle 141"/>
              <p:cNvSpPr>
                <a:spLocks noChangeArrowheads="1"/>
              </p:cNvSpPr>
              <p:nvPr/>
            </p:nvSpPr>
            <p:spPr bwMode="auto">
              <a:xfrm>
                <a:off x="2967" y="2135"/>
                <a:ext cx="8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6" name="Rectangle 142"/>
              <p:cNvSpPr>
                <a:spLocks noChangeArrowheads="1"/>
              </p:cNvSpPr>
              <p:nvPr/>
            </p:nvSpPr>
            <p:spPr bwMode="auto">
              <a:xfrm>
                <a:off x="2650" y="2135"/>
                <a:ext cx="18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DE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7" name="Rectangle 143"/>
              <p:cNvSpPr>
                <a:spLocks noChangeArrowheads="1"/>
              </p:cNvSpPr>
              <p:nvPr/>
            </p:nvSpPr>
            <p:spPr bwMode="auto">
              <a:xfrm>
                <a:off x="2488" y="2135"/>
                <a:ext cx="9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C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8" name="Rectangle 144"/>
              <p:cNvSpPr>
                <a:spLocks noChangeArrowheads="1"/>
              </p:cNvSpPr>
              <p:nvPr/>
            </p:nvSpPr>
            <p:spPr bwMode="auto">
              <a:xfrm>
                <a:off x="2264" y="2135"/>
                <a:ext cx="8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B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29" name="Rectangle 145"/>
              <p:cNvSpPr>
                <a:spLocks noChangeArrowheads="1"/>
              </p:cNvSpPr>
              <p:nvPr/>
            </p:nvSpPr>
            <p:spPr bwMode="auto">
              <a:xfrm>
                <a:off x="2037" y="2135"/>
                <a:ext cx="8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 i="1">
                    <a:solidFill>
                      <a:srgbClr val="000000"/>
                    </a:solidFill>
                    <a:ea typeface="굴림" pitchFamily="50" charset="-127"/>
                  </a:rPr>
                  <a:t>A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0" name="Rectangle 146"/>
              <p:cNvSpPr>
                <a:spLocks noChangeArrowheads="1"/>
              </p:cNvSpPr>
              <p:nvPr/>
            </p:nvSpPr>
            <p:spPr bwMode="auto">
              <a:xfrm>
                <a:off x="4912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1" name="Rectangle 147"/>
              <p:cNvSpPr>
                <a:spLocks noChangeArrowheads="1"/>
              </p:cNvSpPr>
              <p:nvPr/>
            </p:nvSpPr>
            <p:spPr bwMode="auto">
              <a:xfrm>
                <a:off x="4490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2" name="Rectangle 148"/>
              <p:cNvSpPr>
                <a:spLocks noChangeArrowheads="1"/>
              </p:cNvSpPr>
              <p:nvPr/>
            </p:nvSpPr>
            <p:spPr bwMode="auto">
              <a:xfrm>
                <a:off x="4238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3" name="Rectangle 149"/>
              <p:cNvSpPr>
                <a:spLocks noChangeArrowheads="1"/>
              </p:cNvSpPr>
              <p:nvPr/>
            </p:nvSpPr>
            <p:spPr bwMode="auto">
              <a:xfrm>
                <a:off x="3797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4" name="Rectangle 150"/>
              <p:cNvSpPr>
                <a:spLocks noChangeArrowheads="1"/>
              </p:cNvSpPr>
              <p:nvPr/>
            </p:nvSpPr>
            <p:spPr bwMode="auto">
              <a:xfrm>
                <a:off x="3565" y="2342"/>
                <a:ext cx="7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5" name="Rectangle 151"/>
              <p:cNvSpPr>
                <a:spLocks noChangeArrowheads="1"/>
              </p:cNvSpPr>
              <p:nvPr/>
            </p:nvSpPr>
            <p:spPr bwMode="auto">
              <a:xfrm>
                <a:off x="3112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6" name="Rectangle 152"/>
              <p:cNvSpPr>
                <a:spLocks noChangeArrowheads="1"/>
              </p:cNvSpPr>
              <p:nvPr/>
            </p:nvSpPr>
            <p:spPr bwMode="auto">
              <a:xfrm>
                <a:off x="2879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7" name="Rectangle 153"/>
              <p:cNvSpPr>
                <a:spLocks noChangeArrowheads="1"/>
              </p:cNvSpPr>
              <p:nvPr/>
            </p:nvSpPr>
            <p:spPr bwMode="auto">
              <a:xfrm>
                <a:off x="2397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8" name="Rectangle 154"/>
              <p:cNvSpPr>
                <a:spLocks noChangeArrowheads="1"/>
              </p:cNvSpPr>
              <p:nvPr/>
            </p:nvSpPr>
            <p:spPr bwMode="auto">
              <a:xfrm>
                <a:off x="2165" y="2342"/>
                <a:ext cx="7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39" name="Rectangle 155"/>
              <p:cNvSpPr>
                <a:spLocks noChangeArrowheads="1"/>
              </p:cNvSpPr>
              <p:nvPr/>
            </p:nvSpPr>
            <p:spPr bwMode="auto">
              <a:xfrm>
                <a:off x="1873" y="2342"/>
                <a:ext cx="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=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0" name="Rectangle 156"/>
              <p:cNvSpPr>
                <a:spLocks noChangeArrowheads="1"/>
              </p:cNvSpPr>
              <p:nvPr/>
            </p:nvSpPr>
            <p:spPr bwMode="auto">
              <a:xfrm>
                <a:off x="4259" y="2118"/>
                <a:ext cx="7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1" name="Rectangle 157"/>
              <p:cNvSpPr>
                <a:spLocks noChangeArrowheads="1"/>
              </p:cNvSpPr>
              <p:nvPr/>
            </p:nvSpPr>
            <p:spPr bwMode="auto">
              <a:xfrm>
                <a:off x="3838" y="2118"/>
                <a:ext cx="7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2" name="Rectangle 158"/>
              <p:cNvSpPr>
                <a:spLocks noChangeArrowheads="1"/>
              </p:cNvSpPr>
              <p:nvPr/>
            </p:nvSpPr>
            <p:spPr bwMode="auto">
              <a:xfrm>
                <a:off x="3585" y="2118"/>
                <a:ext cx="7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3" name="Rectangle 159"/>
              <p:cNvSpPr>
                <a:spLocks noChangeArrowheads="1"/>
              </p:cNvSpPr>
              <p:nvPr/>
            </p:nvSpPr>
            <p:spPr bwMode="auto">
              <a:xfrm>
                <a:off x="3093" y="2118"/>
                <a:ext cx="7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4" name="Rectangle 160"/>
              <p:cNvSpPr>
                <a:spLocks noChangeArrowheads="1"/>
              </p:cNvSpPr>
              <p:nvPr/>
            </p:nvSpPr>
            <p:spPr bwMode="auto">
              <a:xfrm>
                <a:off x="2397" y="2118"/>
                <a:ext cx="7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5" name="Rectangle 161"/>
              <p:cNvSpPr>
                <a:spLocks noChangeArrowheads="1"/>
              </p:cNvSpPr>
              <p:nvPr/>
            </p:nvSpPr>
            <p:spPr bwMode="auto">
              <a:xfrm>
                <a:off x="2165" y="2118"/>
                <a:ext cx="7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+</a:t>
                </a:r>
                <a:endParaRPr lang="en-US" altLang="ko-KR" sz="2400">
                  <a:ea typeface="굴림" pitchFamily="50" charset="-127"/>
                </a:endParaRPr>
              </a:p>
            </p:txBody>
          </p:sp>
          <p:sp>
            <p:nvSpPr>
              <p:cNvPr id="16546" name="Rectangle 162"/>
              <p:cNvSpPr>
                <a:spLocks noChangeArrowheads="1"/>
              </p:cNvSpPr>
              <p:nvPr/>
            </p:nvSpPr>
            <p:spPr bwMode="auto">
              <a:xfrm>
                <a:off x="1873" y="2118"/>
                <a:ext cx="7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90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=</a:t>
                </a:r>
                <a:endParaRPr lang="en-US" altLang="ko-KR" sz="2400">
                  <a:ea typeface="굴림" pitchFamily="50" charset="-127"/>
                </a:endParaRPr>
              </a:p>
            </p:txBody>
          </p:sp>
        </p:grpSp>
        <p:sp>
          <p:nvSpPr>
            <p:cNvPr id="16547" name="Line 163"/>
            <p:cNvSpPr>
              <a:spLocks noChangeShapeType="1"/>
            </p:cNvSpPr>
            <p:nvPr/>
          </p:nvSpPr>
          <p:spPr bwMode="auto">
            <a:xfrm>
              <a:off x="3137" y="2135"/>
              <a:ext cx="382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6579" name="Rectangle 195"/>
          <p:cNvSpPr>
            <a:spLocks noChangeArrowheads="1"/>
          </p:cNvSpPr>
          <p:nvPr/>
        </p:nvSpPr>
        <p:spPr bwMode="auto">
          <a:xfrm>
            <a:off x="352425" y="2611438"/>
            <a:ext cx="2808288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Example of  factoring  </a:t>
            </a:r>
          </a:p>
        </p:txBody>
      </p:sp>
      <p:sp>
        <p:nvSpPr>
          <p:cNvPr id="16581" name="Text Box 197"/>
          <p:cNvSpPr txBox="1">
            <a:spLocks noChangeArrowheads="1"/>
          </p:cNvSpPr>
          <p:nvPr/>
        </p:nvSpPr>
        <p:spPr bwMode="auto">
          <a:xfrm>
            <a:off x="304800" y="1327150"/>
            <a:ext cx="7119938" cy="9461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Tx/>
              <a:buChar char="•"/>
            </a:pPr>
            <a:r>
              <a:rPr lang="en-US" altLang="ko-KR">
                <a:latin typeface="Arial" pitchFamily="34" charset="0"/>
                <a:ea typeface="굴림" pitchFamily="50" charset="-127"/>
              </a:rPr>
              <a:t> Convert SOP (Sum-Of-Products) to POS (Product-Of-Sums)</a:t>
            </a:r>
          </a:p>
          <a:p>
            <a:pPr lvl="1" algn="l">
              <a:spcBef>
                <a:spcPct val="50000"/>
              </a:spcBef>
              <a:buSzPct val="85000"/>
              <a:buFont typeface="Wingdings" pitchFamily="2" charset="2"/>
              <a:buChar char="Ø"/>
            </a:pPr>
            <a:r>
              <a:rPr lang="en-US" altLang="ko-KR">
                <a:latin typeface="Arial" pitchFamily="34" charset="0"/>
                <a:ea typeface="굴림" pitchFamily="50" charset="-127"/>
              </a:rPr>
              <a:t> Factoring using the same equations</a:t>
            </a:r>
          </a:p>
        </p:txBody>
      </p:sp>
      <p:sp>
        <p:nvSpPr>
          <p:cNvPr id="16582" name="Text Box 198"/>
          <p:cNvSpPr txBox="1">
            <a:spLocks noChangeArrowheads="1"/>
          </p:cNvSpPr>
          <p:nvPr/>
        </p:nvSpPr>
        <p:spPr bwMode="auto">
          <a:xfrm>
            <a:off x="4816475" y="3960813"/>
            <a:ext cx="3175000" cy="3667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 i="1">
                <a:ea typeface="굴림" pitchFamily="50" charset="-127"/>
              </a:rPr>
              <a:t>XZ</a:t>
            </a:r>
            <a:r>
              <a:rPr lang="en-US" altLang="ko-KR" sz="1800">
                <a:ea typeface="굴림" pitchFamily="50" charset="-127"/>
              </a:rPr>
              <a:t>+</a:t>
            </a:r>
            <a:r>
              <a:rPr lang="en-US" altLang="ko-KR" sz="1800" i="1">
                <a:ea typeface="굴림" pitchFamily="50" charset="-127"/>
              </a:rPr>
              <a:t>X’Y</a:t>
            </a:r>
            <a:r>
              <a:rPr lang="en-US" altLang="ko-KR" sz="1800">
                <a:ea typeface="굴림" pitchFamily="50" charset="-127"/>
              </a:rPr>
              <a:t>=(</a:t>
            </a:r>
            <a:r>
              <a:rPr lang="en-US" altLang="ko-KR" sz="1800" i="1">
                <a:ea typeface="굴림" pitchFamily="50" charset="-127"/>
              </a:rPr>
              <a:t>X+Y</a:t>
            </a:r>
            <a:r>
              <a:rPr lang="en-US" altLang="ko-KR" sz="1800">
                <a:ea typeface="굴림" pitchFamily="50" charset="-127"/>
              </a:rPr>
              <a:t>)(</a:t>
            </a:r>
            <a:r>
              <a:rPr lang="en-US" altLang="ko-KR" sz="1800" i="1">
                <a:ea typeface="굴림" pitchFamily="50" charset="-127"/>
              </a:rPr>
              <a:t>X’+Z</a:t>
            </a:r>
            <a:r>
              <a:rPr lang="en-US" altLang="ko-KR" sz="1800">
                <a:ea typeface="굴림" pitchFamily="50" charset="-127"/>
              </a:rPr>
              <a:t>)  (eq. 3-3)</a:t>
            </a:r>
          </a:p>
        </p:txBody>
      </p:sp>
      <p:sp>
        <p:nvSpPr>
          <p:cNvPr id="16583" name="Text Box 199"/>
          <p:cNvSpPr txBox="1">
            <a:spLocks noChangeArrowheads="1"/>
          </p:cNvSpPr>
          <p:nvPr/>
        </p:nvSpPr>
        <p:spPr bwMode="auto">
          <a:xfrm>
            <a:off x="4962525" y="5173663"/>
            <a:ext cx="2882900" cy="3667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 i="1">
                <a:ea typeface="굴림" pitchFamily="50" charset="-127"/>
              </a:rPr>
              <a:t>X</a:t>
            </a:r>
            <a:r>
              <a:rPr lang="en-US" altLang="ko-KR" sz="1800">
                <a:ea typeface="굴림" pitchFamily="50" charset="-127"/>
              </a:rPr>
              <a:t>+</a:t>
            </a:r>
            <a:r>
              <a:rPr lang="en-US" altLang="ko-KR" sz="1800" i="1">
                <a:ea typeface="굴림" pitchFamily="50" charset="-127"/>
              </a:rPr>
              <a:t>YZ</a:t>
            </a:r>
            <a:r>
              <a:rPr lang="en-US" altLang="ko-KR" sz="1800">
                <a:ea typeface="굴림" pitchFamily="50" charset="-127"/>
              </a:rPr>
              <a:t>=(</a:t>
            </a:r>
            <a:r>
              <a:rPr lang="en-US" altLang="ko-KR" sz="1800" i="1">
                <a:ea typeface="굴림" pitchFamily="50" charset="-127"/>
              </a:rPr>
              <a:t>X+Y</a:t>
            </a:r>
            <a:r>
              <a:rPr lang="en-US" altLang="ko-KR" sz="1800">
                <a:ea typeface="굴림" pitchFamily="50" charset="-127"/>
              </a:rPr>
              <a:t>)(</a:t>
            </a:r>
            <a:r>
              <a:rPr lang="en-US" altLang="ko-KR" sz="1800" i="1">
                <a:ea typeface="굴림" pitchFamily="50" charset="-127"/>
              </a:rPr>
              <a:t>X+Z</a:t>
            </a:r>
            <a:r>
              <a:rPr lang="en-US" altLang="ko-KR" sz="1800">
                <a:ea typeface="굴림" pitchFamily="50" charset="-127"/>
              </a:rPr>
              <a:t>)  (eq. 3-2)</a:t>
            </a:r>
          </a:p>
        </p:txBody>
      </p:sp>
      <p:sp>
        <p:nvSpPr>
          <p:cNvPr id="16584" name="Text Box 200"/>
          <p:cNvSpPr txBox="1">
            <a:spLocks noChangeArrowheads="1"/>
          </p:cNvSpPr>
          <p:nvPr/>
        </p:nvSpPr>
        <p:spPr bwMode="auto">
          <a:xfrm>
            <a:off x="6734175" y="5649913"/>
            <a:ext cx="1406525" cy="3667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 i="1">
                <a:ea typeface="굴림" pitchFamily="50" charset="-127"/>
              </a:rPr>
              <a:t>E</a:t>
            </a:r>
            <a:r>
              <a:rPr lang="en-US" altLang="ko-KR" sz="1800">
                <a:ea typeface="굴림" pitchFamily="50" charset="-127"/>
              </a:rPr>
              <a:t>(1</a:t>
            </a:r>
            <a:r>
              <a:rPr lang="en-US" altLang="ko-KR" sz="1800" i="1">
                <a:ea typeface="굴림" pitchFamily="50" charset="-127"/>
              </a:rPr>
              <a:t>+C’D</a:t>
            </a:r>
            <a:r>
              <a:rPr lang="en-US" altLang="ko-KR" sz="1800">
                <a:ea typeface="굴림" pitchFamily="50" charset="-127"/>
              </a:rPr>
              <a:t>)=</a:t>
            </a:r>
            <a:r>
              <a:rPr lang="en-US" altLang="ko-KR" sz="1800" i="1">
                <a:ea typeface="굴림" pitchFamily="50" charset="-127"/>
              </a:rPr>
              <a:t>E</a:t>
            </a:r>
          </a:p>
        </p:txBody>
      </p:sp>
      <p:sp>
        <p:nvSpPr>
          <p:cNvPr id="16585" name="Text Box 201"/>
          <p:cNvSpPr txBox="1">
            <a:spLocks noChangeArrowheads="1"/>
          </p:cNvSpPr>
          <p:nvPr/>
        </p:nvSpPr>
        <p:spPr bwMode="auto">
          <a:xfrm>
            <a:off x="7654925" y="6080125"/>
            <a:ext cx="971550" cy="3667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ea typeface="굴림" pitchFamily="50" charset="-127"/>
              </a:rPr>
              <a:t>(eq. 3-2)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291823"/>
              </p:ext>
            </p:extLst>
          </p:nvPr>
        </p:nvGraphicFramePr>
        <p:xfrm>
          <a:off x="3467100" y="1433513"/>
          <a:ext cx="115411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3" imgW="583920" imgH="177480" progId="Equation.3">
                  <p:embed/>
                </p:oleObj>
              </mc:Choice>
              <mc:Fallback>
                <p:oleObj name="Equation" r:id="rId3" imgW="5839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433513"/>
                        <a:ext cx="115411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906566"/>
              </p:ext>
            </p:extLst>
          </p:nvPr>
        </p:nvGraphicFramePr>
        <p:xfrm>
          <a:off x="4903788" y="1455738"/>
          <a:ext cx="10953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5" imgW="533160" imgH="177480" progId="Equation.3">
                  <p:embed/>
                </p:oleObj>
              </mc:Choice>
              <mc:Fallback>
                <p:oleObj name="Equation" r:id="rId5" imgW="5331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455738"/>
                        <a:ext cx="10953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20919"/>
              </p:ext>
            </p:extLst>
          </p:nvPr>
        </p:nvGraphicFramePr>
        <p:xfrm>
          <a:off x="3467100" y="1928813"/>
          <a:ext cx="11096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7" imgW="533160" imgH="177480" progId="Equation.3">
                  <p:embed/>
                </p:oleObj>
              </mc:Choice>
              <mc:Fallback>
                <p:oleObj name="Equation" r:id="rId7" imgW="5331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928813"/>
                        <a:ext cx="1109663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635071"/>
              </p:ext>
            </p:extLst>
          </p:nvPr>
        </p:nvGraphicFramePr>
        <p:xfrm>
          <a:off x="4903788" y="1928813"/>
          <a:ext cx="10953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9" imgW="533160" imgH="177480" progId="Equation.3">
                  <p:embed/>
                </p:oleObj>
              </mc:Choice>
              <mc:Fallback>
                <p:oleObj name="Equation" r:id="rId9" imgW="5331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928813"/>
                        <a:ext cx="10953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6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3.2	Exclusive-OR and Equivalence Operations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524000" y="6510338"/>
            <a:ext cx="1123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1524000" y="34290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714750" y="34290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524000" y="3429000"/>
            <a:ext cx="1123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1524000" y="3946525"/>
            <a:ext cx="0" cy="2055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3714750" y="3946525"/>
            <a:ext cx="0" cy="2055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2647950" y="6510338"/>
            <a:ext cx="1066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129" name="Group 57"/>
          <p:cNvGrpSpPr>
            <a:grpSpLocks/>
          </p:cNvGrpSpPr>
          <p:nvPr/>
        </p:nvGrpSpPr>
        <p:grpSpPr bwMode="auto">
          <a:xfrm>
            <a:off x="3756025" y="2714625"/>
            <a:ext cx="2087563" cy="1900238"/>
            <a:chOff x="1162" y="1925"/>
            <a:chExt cx="1315" cy="1197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805" y="2251"/>
              <a:ext cx="672" cy="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</a:t>
              </a: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1162" y="2251"/>
              <a:ext cx="708" cy="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0   0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0   1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1   0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1   1</a:t>
              </a: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162" y="1925"/>
              <a:ext cx="70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 i="1">
                  <a:ea typeface="굴림" pitchFamily="50" charset="-127"/>
                </a:rPr>
                <a:t>X  Y</a:t>
              </a:r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1320" y="2160"/>
              <a:ext cx="11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1812" y="1925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aphicFrame>
          <p:nvGraphicFramePr>
            <p:cNvPr id="3118" name="Object 46"/>
            <p:cNvGraphicFramePr>
              <a:graphicFrameLocks noChangeAspect="1"/>
            </p:cNvGraphicFramePr>
            <p:nvPr/>
          </p:nvGraphicFramePr>
          <p:xfrm>
            <a:off x="1962" y="1966"/>
            <a:ext cx="460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5" name="Equation" r:id="rId11" imgW="431640" imgH="177480" progId="Equation.3">
                    <p:embed/>
                  </p:oleObj>
                </mc:Choice>
                <mc:Fallback>
                  <p:oleObj name="Equation" r:id="rId11" imgW="431640" imgH="17748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" y="1966"/>
                          <a:ext cx="460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674688" y="1508125"/>
            <a:ext cx="17240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Exclusive-OR</a:t>
            </a: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782638" y="2889250"/>
            <a:ext cx="14827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Truth Table</a:t>
            </a:r>
          </a:p>
        </p:txBody>
      </p:sp>
      <p:pic>
        <p:nvPicPr>
          <p:cNvPr id="3132" name="Picture 60" descr="roth+u03-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5772150"/>
            <a:ext cx="21859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866775" y="5683250"/>
            <a:ext cx="10318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Symbol</a:t>
            </a: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866775" y="4800600"/>
            <a:ext cx="11874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Equation</a:t>
            </a:r>
          </a:p>
        </p:txBody>
      </p:sp>
      <p:graphicFrame>
        <p:nvGraphicFramePr>
          <p:cNvPr id="3135" name="Object 63"/>
          <p:cNvGraphicFramePr>
            <a:graphicFrameLocks noGrp="1" noChangeAspect="1"/>
          </p:cNvGraphicFramePr>
          <p:nvPr>
            <p:ph idx="1"/>
          </p:nvPr>
        </p:nvGraphicFramePr>
        <p:xfrm>
          <a:off x="3865563" y="4800600"/>
          <a:ext cx="25638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14" imgW="1231560" imgH="177480" progId="Equation.3">
                  <p:embed/>
                </p:oleObj>
              </mc:Choice>
              <mc:Fallback>
                <p:oleObj name="Equation" r:id="rId14" imgW="1231560" imgH="177480" progId="Equation.3">
                  <p:embed/>
                  <p:pic>
                    <p:nvPicPr>
                      <p:cNvPr id="0" name="Object 6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4800600"/>
                        <a:ext cx="2563812" cy="365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3.2	Exclusive-OR and Equivalence Operations</a:t>
            </a:r>
            <a:endParaRPr lang="ko-KR" altLang="en-US" sz="4000" b="0">
              <a:solidFill>
                <a:srgbClr val="006600"/>
              </a:solidFill>
              <a:latin typeface="Arial Narrow" pitchFamily="34" charset="0"/>
              <a:ea typeface="굴림" pitchFamily="50" charset="-127"/>
            </a:endParaRPr>
          </a:p>
        </p:txBody>
      </p:sp>
      <p:graphicFrame>
        <p:nvGraphicFramePr>
          <p:cNvPr id="19461" name="Object 5"/>
          <p:cNvGraphicFramePr>
            <a:graphicFrameLocks noGrp="1" noChangeAspect="1"/>
          </p:cNvGraphicFramePr>
          <p:nvPr/>
        </p:nvGraphicFramePr>
        <p:xfrm>
          <a:off x="811213" y="1903413"/>
          <a:ext cx="14017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Equation" r:id="rId3" imgW="698400" imgH="177480" progId="Equation.3">
                  <p:embed/>
                </p:oleObj>
              </mc:Choice>
              <mc:Fallback>
                <p:oleObj name="Equation" r:id="rId3" imgW="698400" imgH="17748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903413"/>
                        <a:ext cx="1401762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Grp="1" noChangeAspect="1"/>
          </p:cNvGraphicFramePr>
          <p:nvPr/>
        </p:nvGraphicFramePr>
        <p:xfrm>
          <a:off x="842963" y="2387600"/>
          <a:ext cx="14144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name="Equation" r:id="rId5" imgW="698400" imgH="177480" progId="Equation.3">
                  <p:embed/>
                </p:oleObj>
              </mc:Choice>
              <mc:Fallback>
                <p:oleObj name="Equation" r:id="rId5" imgW="698400" imgH="17748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387600"/>
                        <a:ext cx="14144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Grp="1" noChangeAspect="1"/>
          </p:cNvGraphicFramePr>
          <p:nvPr/>
        </p:nvGraphicFramePr>
        <p:xfrm>
          <a:off x="842963" y="2886075"/>
          <a:ext cx="14462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Equation" r:id="rId7" imgW="698400" imgH="177480" progId="Equation.3">
                  <p:embed/>
                </p:oleObj>
              </mc:Choice>
              <mc:Fallback>
                <p:oleObj name="Equation" r:id="rId7" imgW="698400" imgH="17748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886075"/>
                        <a:ext cx="14462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Grp="1" noChangeAspect="1"/>
          </p:cNvGraphicFramePr>
          <p:nvPr/>
        </p:nvGraphicFramePr>
        <p:xfrm>
          <a:off x="842963" y="3427413"/>
          <a:ext cx="143668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name="Equation" r:id="rId9" imgW="685800" imgH="177480" progId="Equation.3">
                  <p:embed/>
                </p:oleObj>
              </mc:Choice>
              <mc:Fallback>
                <p:oleObj name="Equation" r:id="rId9" imgW="685800" imgH="17748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427413"/>
                        <a:ext cx="1436687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Grp="1" noChangeAspect="1"/>
          </p:cNvGraphicFramePr>
          <p:nvPr/>
        </p:nvGraphicFramePr>
        <p:xfrm>
          <a:off x="842963" y="4003675"/>
          <a:ext cx="458946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name="Equation" r:id="rId11" imgW="2120760" imgH="203040" progId="Equation.3">
                  <p:embed/>
                </p:oleObj>
              </mc:Choice>
              <mc:Fallback>
                <p:oleObj name="Equation" r:id="rId11" imgW="2120760" imgH="20304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4003675"/>
                        <a:ext cx="4589462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Grp="1" noChangeAspect="1"/>
          </p:cNvGraphicFramePr>
          <p:nvPr/>
        </p:nvGraphicFramePr>
        <p:xfrm>
          <a:off x="820738" y="4594225"/>
          <a:ext cx="74025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13" imgW="3581280" imgH="203040" progId="Equation.3">
                  <p:embed/>
                </p:oleObj>
              </mc:Choice>
              <mc:Fallback>
                <p:oleObj name="Equation" r:id="rId13" imgW="3581280" imgH="203040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594225"/>
                        <a:ext cx="74025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Grp="1" noChangeAspect="1"/>
          </p:cNvGraphicFramePr>
          <p:nvPr/>
        </p:nvGraphicFramePr>
        <p:xfrm>
          <a:off x="842963" y="5149850"/>
          <a:ext cx="51498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quation" r:id="rId15" imgW="2450880" imgH="203040" progId="Equation.3">
                  <p:embed/>
                </p:oleObj>
              </mc:Choice>
              <mc:Fallback>
                <p:oleObj name="Equation" r:id="rId15" imgW="2450880" imgH="203040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5149850"/>
                        <a:ext cx="51498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Grp="1" noChangeAspect="1"/>
          </p:cNvGraphicFramePr>
          <p:nvPr/>
        </p:nvGraphicFramePr>
        <p:xfrm>
          <a:off x="842963" y="5705475"/>
          <a:ext cx="5391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quation" r:id="rId17" imgW="2463480" imgH="203040" progId="Equation.3">
                  <p:embed/>
                </p:oleObj>
              </mc:Choice>
              <mc:Fallback>
                <p:oleObj name="Equation" r:id="rId17" imgW="2463480" imgH="20304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5705475"/>
                        <a:ext cx="5391150" cy="444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63525" y="1323975"/>
            <a:ext cx="3490913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Theorems for Exclusive-OR 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430963" y="5705475"/>
            <a:ext cx="17383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(Equivalence)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3.2	Exclusive-OR and Equivalence Operations</a:t>
            </a:r>
            <a:endParaRPr lang="ko-KR" altLang="en-US" sz="4000" b="0">
              <a:solidFill>
                <a:srgbClr val="006600"/>
              </a:solidFill>
              <a:latin typeface="Arial Narrow" pitchFamily="34" charset="0"/>
              <a:ea typeface="굴림" pitchFamily="50" charset="-127"/>
            </a:endParaRP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330575" y="1384300"/>
          <a:ext cx="13493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Equation" r:id="rId3" imgW="647640" imgH="203040" progId="Equation.3">
                  <p:embed/>
                </p:oleObj>
              </mc:Choice>
              <mc:Fallback>
                <p:oleObj name="Equation" r:id="rId3" imgW="64764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1384300"/>
                        <a:ext cx="13493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5145088" y="1408113"/>
          <a:ext cx="1270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Equation" r:id="rId5" imgW="647640" imgH="203040" progId="Equation.3">
                  <p:embed/>
                </p:oleObj>
              </mc:Choice>
              <mc:Fallback>
                <p:oleObj name="Equation" r:id="rId5" imgW="64764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1408113"/>
                        <a:ext cx="12700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363913" y="1906588"/>
          <a:ext cx="13160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Equation" r:id="rId7" imgW="647640" imgH="203040" progId="Equation.3">
                  <p:embed/>
                </p:oleObj>
              </mc:Choice>
              <mc:Fallback>
                <p:oleObj name="Equation" r:id="rId7" imgW="64764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906588"/>
                        <a:ext cx="131603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5189538" y="1878013"/>
          <a:ext cx="1225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Equation" r:id="rId9" imgW="596880" imgH="203040" progId="Equation.3">
                  <p:embed/>
                </p:oleObj>
              </mc:Choice>
              <mc:Fallback>
                <p:oleObj name="Equation" r:id="rId9" imgW="59688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1878013"/>
                        <a:ext cx="12255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27" name="Group 23"/>
          <p:cNvGrpSpPr>
            <a:grpSpLocks/>
          </p:cNvGrpSpPr>
          <p:nvPr/>
        </p:nvGrpSpPr>
        <p:grpSpPr bwMode="auto">
          <a:xfrm>
            <a:off x="2795588" y="2574925"/>
            <a:ext cx="2335212" cy="2046288"/>
            <a:chOff x="1566" y="1808"/>
            <a:chExt cx="1315" cy="1197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2209" y="2134"/>
              <a:ext cx="672" cy="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</a:t>
              </a: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1566" y="2134"/>
              <a:ext cx="708" cy="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0  0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0  1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1  0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ea typeface="굴림" pitchFamily="50" charset="-127"/>
                </a:rPr>
                <a:t>1  1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1566" y="1808"/>
              <a:ext cx="70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2000" i="1">
                  <a:ea typeface="굴림" pitchFamily="50" charset="-127"/>
                </a:rPr>
                <a:t>X  Y</a:t>
              </a: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1724" y="2043"/>
              <a:ext cx="11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2216" y="1808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aphicFrame>
          <p:nvGraphicFramePr>
            <p:cNvPr id="21526" name="Object 22"/>
            <p:cNvGraphicFramePr>
              <a:graphicFrameLocks noChangeAspect="1"/>
            </p:cNvGraphicFramePr>
            <p:nvPr/>
          </p:nvGraphicFramePr>
          <p:xfrm>
            <a:off x="2366" y="1856"/>
            <a:ext cx="46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90" name="Equation" r:id="rId11" imgW="431640" imgH="164880" progId="Equation.3">
                    <p:embed/>
                  </p:oleObj>
                </mc:Choice>
                <mc:Fallback>
                  <p:oleObj name="Equation" r:id="rId11" imgW="431640" imgH="1648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6" y="1856"/>
                          <a:ext cx="460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1528" name="Picture 24" descr="roth+u03-0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5611813"/>
            <a:ext cx="2681288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180975" y="1384300"/>
            <a:ext cx="2698750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Equivalence operation</a:t>
            </a:r>
          </a:p>
          <a:p>
            <a:r>
              <a:rPr lang="en-US" altLang="ko-KR">
                <a:latin typeface="Arial" pitchFamily="34" charset="0"/>
                <a:ea typeface="굴림" pitchFamily="50" charset="-127"/>
              </a:rPr>
              <a:t>(Exclusive-NOR)</a:t>
            </a: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01625" y="2671763"/>
            <a:ext cx="14827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Truth Table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417513" y="5807075"/>
            <a:ext cx="10318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Symbol</a:t>
            </a: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417513" y="4800600"/>
            <a:ext cx="11874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Equation</a:t>
            </a:r>
          </a:p>
        </p:txBody>
      </p:sp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3089275" y="4813300"/>
          <a:ext cx="25368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1" name="Equation" r:id="rId14" imgW="1218960" imgH="164880" progId="Equation.3">
                  <p:embed/>
                </p:oleObj>
              </mc:Choice>
              <mc:Fallback>
                <p:oleObj name="Equation" r:id="rId14" imgW="1218960" imgH="1648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813300"/>
                        <a:ext cx="2536825" cy="339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0">
                <a:solidFill>
                  <a:srgbClr val="006600"/>
                </a:solidFill>
                <a:latin typeface="Arial Narrow" pitchFamily="34" charset="0"/>
                <a:ea typeface="굴림" pitchFamily="50" charset="-127"/>
              </a:rPr>
              <a:t>3.2	Exclusive-OR and Equivalence Operations</a:t>
            </a:r>
          </a:p>
        </p:txBody>
      </p:sp>
      <p:pic>
        <p:nvPicPr>
          <p:cNvPr id="22543" name="Picture 15" descr="roth+u03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1504950"/>
            <a:ext cx="366236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282700" y="3367088"/>
          <a:ext cx="33909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Equation" r:id="rId4" imgW="1434960" imgH="190440" progId="Equation.3">
                  <p:embed/>
                </p:oleObj>
              </mc:Choice>
              <mc:Fallback>
                <p:oleObj name="Equation" r:id="rId4" imgW="1434960" imgH="1904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3367088"/>
                        <a:ext cx="33909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1282700" y="4133850"/>
          <a:ext cx="6781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Equation" r:id="rId6" imgW="3784320" imgH="660240" progId="Equation.3">
                  <p:embed/>
                </p:oleObj>
              </mc:Choice>
              <mc:Fallback>
                <p:oleObj name="Equation" r:id="rId6" imgW="3784320" imgH="6602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4133850"/>
                        <a:ext cx="67818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207963" y="1428750"/>
            <a:ext cx="19081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latin typeface="Arial" pitchFamily="34" charset="0"/>
                <a:ea typeface="굴림" pitchFamily="50" charset="-127"/>
              </a:rPr>
              <a:t>Exclusive-NOR</a:t>
            </a: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22263" y="2768600"/>
            <a:ext cx="4383087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 Example of  XOR and Equivalence  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223838" y="5705475"/>
            <a:ext cx="2249487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/>
            <a:r>
              <a:rPr lang="en-US" altLang="ko-KR" sz="2000" b="0">
                <a:latin typeface="Arial" pitchFamily="34" charset="0"/>
                <a:ea typeface="굴림" pitchFamily="50" charset="-127"/>
              </a:rPr>
              <a:t>Useful theorem:  </a:t>
            </a:r>
          </a:p>
        </p:txBody>
      </p:sp>
      <p:grpSp>
        <p:nvGrpSpPr>
          <p:cNvPr id="22557" name="Group 29"/>
          <p:cNvGrpSpPr>
            <a:grpSpLocks noChangeAspect="1"/>
          </p:cNvGrpSpPr>
          <p:nvPr/>
        </p:nvGrpSpPr>
        <p:grpSpPr bwMode="auto">
          <a:xfrm>
            <a:off x="3448050" y="5699125"/>
            <a:ext cx="2789238" cy="388938"/>
            <a:chOff x="2172" y="2972"/>
            <a:chExt cx="1757" cy="245"/>
          </a:xfrm>
        </p:grpSpPr>
        <p:sp>
          <p:nvSpPr>
            <p:cNvPr id="2255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172" y="2987"/>
              <a:ext cx="174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3897" y="2991"/>
              <a:ext cx="3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ea typeface="굴림" pitchFamily="50" charset="-127"/>
                </a:rPr>
                <a:t>'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741" y="2991"/>
              <a:ext cx="3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ea typeface="굴림" pitchFamily="50" charset="-127"/>
                </a:rPr>
                <a:t>'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2964" y="2991"/>
              <a:ext cx="9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ea typeface="굴림" pitchFamily="50" charset="-127"/>
                </a:rPr>
                <a:t>)'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2808" y="2991"/>
              <a:ext cx="3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ea typeface="굴림" pitchFamily="50" charset="-127"/>
                </a:rPr>
                <a:t>'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2529" y="2991"/>
              <a:ext cx="3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ea typeface="굴림" pitchFamily="50" charset="-127"/>
                </a:rPr>
                <a:t>'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2230" y="2991"/>
              <a:ext cx="5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ea typeface="굴림" pitchFamily="50" charset="-127"/>
                </a:rPr>
                <a:t>(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3779" y="2991"/>
              <a:ext cx="9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 i="1">
                  <a:solidFill>
                    <a:srgbClr val="000000"/>
                  </a:solidFill>
                  <a:ea typeface="굴림" pitchFamily="50" charset="-127"/>
                </a:rPr>
                <a:t>Y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3607" y="2991"/>
              <a:ext cx="10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6" name="Rectangle 38"/>
            <p:cNvSpPr>
              <a:spLocks noChangeArrowheads="1"/>
            </p:cNvSpPr>
            <p:nvPr/>
          </p:nvSpPr>
          <p:spPr bwMode="auto">
            <a:xfrm>
              <a:off x="3217" y="2991"/>
              <a:ext cx="20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 i="1">
                  <a:solidFill>
                    <a:srgbClr val="000000"/>
                  </a:solidFill>
                  <a:ea typeface="굴림" pitchFamily="50" charset="-127"/>
                </a:rPr>
                <a:t>XY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2846" y="2991"/>
              <a:ext cx="9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 i="1">
                  <a:solidFill>
                    <a:srgbClr val="000000"/>
                  </a:solidFill>
                  <a:ea typeface="굴림" pitchFamily="50" charset="-127"/>
                </a:rPr>
                <a:t>Y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8" name="Rectangle 40"/>
            <p:cNvSpPr>
              <a:spLocks noChangeArrowheads="1"/>
            </p:cNvSpPr>
            <p:nvPr/>
          </p:nvSpPr>
          <p:spPr bwMode="auto">
            <a:xfrm>
              <a:off x="2674" y="2991"/>
              <a:ext cx="10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2306" y="2991"/>
              <a:ext cx="20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 i="1">
                  <a:solidFill>
                    <a:srgbClr val="000000"/>
                  </a:solidFill>
                  <a:ea typeface="굴림" pitchFamily="50" charset="-127"/>
                </a:rPr>
                <a:t>XY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3484" y="2972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latin typeface="Symbol" pitchFamily="18" charset="2"/>
                  <a:ea typeface="굴림" pitchFamily="50" charset="-127"/>
                </a:rPr>
                <a:t>+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3086" y="2972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latin typeface="Symbol" pitchFamily="18" charset="2"/>
                  <a:ea typeface="굴림" pitchFamily="50" charset="-127"/>
                </a:rPr>
                <a:t>=</a:t>
              </a:r>
              <a:endParaRPr lang="en-US" altLang="ko-KR">
                <a:ea typeface="굴림" pitchFamily="50" charset="-127"/>
              </a:endParaRPr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2575" y="2972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200">
                  <a:solidFill>
                    <a:srgbClr val="000000"/>
                  </a:solidFill>
                  <a:latin typeface="Symbol" pitchFamily="18" charset="2"/>
                  <a:ea typeface="굴림" pitchFamily="50" charset="-127"/>
                </a:rPr>
                <a:t>+</a:t>
              </a:r>
              <a:endParaRPr lang="en-US" altLang="ko-KR">
                <a:ea typeface="굴림" pitchFamily="50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rooks Cole Final Template">
  <a:themeElements>
    <a:clrScheme name="Brooks Cole Final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ooks Cole Final Template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ooks Cole Final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Cole Final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Final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Final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Final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Final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Final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Settings\Valued Sony Customer\Application Data\Microsoft\Templates\Brooks Cole Final Template.pot</Template>
  <TotalTime>1074</TotalTime>
  <Words>725</Words>
  <Application>Microsoft Office PowerPoint</Application>
  <PresentationFormat>화면 슬라이드 쇼(4:3)</PresentationFormat>
  <Paragraphs>422</Paragraphs>
  <Slides>19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9" baseType="lpstr">
      <vt:lpstr>Times New Roman</vt:lpstr>
      <vt:lpstr>Verdana</vt:lpstr>
      <vt:lpstr>Arial</vt:lpstr>
      <vt:lpstr>Wingdings</vt:lpstr>
      <vt:lpstr>굴림</vt:lpstr>
      <vt:lpstr>Arial Narrow</vt:lpstr>
      <vt:lpstr>Cambria Math</vt:lpstr>
      <vt:lpstr>Symbol</vt:lpstr>
      <vt:lpstr>Brooks Cole Final Template</vt:lpstr>
      <vt:lpstr>Equation</vt:lpstr>
      <vt:lpstr>UNIT 3   Boolean Algebra  (continued)</vt:lpstr>
      <vt:lpstr>PowerPoint 프레젠테이션</vt:lpstr>
      <vt:lpstr>3.1 Multiplying Out and Factoring Expressions</vt:lpstr>
      <vt:lpstr>PowerPoint 프레젠테이션</vt:lpstr>
      <vt:lpstr>PowerPoint 프레젠테이션</vt:lpstr>
      <vt:lpstr>3.2 Exclusive-OR and Equivalence Operations</vt:lpstr>
      <vt:lpstr>3.2 Exclusive-OR and Equivalence Operations</vt:lpstr>
      <vt:lpstr>3.2 Exclusive-OR and Equivalence Operations</vt:lpstr>
      <vt:lpstr>3.2 Exclusive-OR and Equivalence Operations</vt:lpstr>
      <vt:lpstr>3.3 The Consensus Theorem</vt:lpstr>
      <vt:lpstr>3.3 The Consensus Theorem</vt:lpstr>
      <vt:lpstr>3.4 Algebraic Simplification of  Switching Expressions</vt:lpstr>
      <vt:lpstr>3.4 Algebraic Simplification of  Switching Expressions</vt:lpstr>
      <vt:lpstr>3.4 Algebraic Simplification of  Switching Expressions</vt:lpstr>
      <vt:lpstr>3.4 Algebraic Simplification of  Switching Expressions</vt:lpstr>
      <vt:lpstr>3.5 Proving Validity of an Equation</vt:lpstr>
      <vt:lpstr>PowerPoint 프레젠테이션</vt:lpstr>
      <vt:lpstr>3.5 Proving Validity of an Equation</vt:lpstr>
      <vt:lpstr>PowerPoint 프레젠테이션</vt:lpstr>
    </vt:vector>
  </TitlesOfParts>
  <Company>Inje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Jongman Cho</dc:creator>
  <cp:lastModifiedBy>Jongman Cho</cp:lastModifiedBy>
  <cp:revision>102</cp:revision>
  <dcterms:created xsi:type="dcterms:W3CDTF">2003-07-12T21:56:38Z</dcterms:created>
  <dcterms:modified xsi:type="dcterms:W3CDTF">2016-03-17T13:57:05Z</dcterms:modified>
</cp:coreProperties>
</file>