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311" r:id="rId3"/>
    <p:sldId id="310" r:id="rId4"/>
    <p:sldId id="270" r:id="rId5"/>
    <p:sldId id="312" r:id="rId6"/>
    <p:sldId id="271" r:id="rId7"/>
    <p:sldId id="277" r:id="rId8"/>
    <p:sldId id="278" r:id="rId9"/>
    <p:sldId id="281" r:id="rId10"/>
    <p:sldId id="313" r:id="rId11"/>
    <p:sldId id="295" r:id="rId12"/>
    <p:sldId id="314" r:id="rId13"/>
    <p:sldId id="293" r:id="rId14"/>
    <p:sldId id="296" r:id="rId15"/>
    <p:sldId id="297" r:id="rId16"/>
    <p:sldId id="300" r:id="rId17"/>
    <p:sldId id="322" r:id="rId18"/>
    <p:sldId id="323" r:id="rId19"/>
    <p:sldId id="324" r:id="rId20"/>
    <p:sldId id="299" r:id="rId21"/>
    <p:sldId id="307" r:id="rId22"/>
    <p:sldId id="305" r:id="rId23"/>
    <p:sldId id="301" r:id="rId24"/>
    <p:sldId id="308" r:id="rId25"/>
    <p:sldId id="315" r:id="rId26"/>
    <p:sldId id="316" r:id="rId27"/>
    <p:sldId id="317" r:id="rId28"/>
    <p:sldId id="302" r:id="rId29"/>
    <p:sldId id="318" r:id="rId30"/>
    <p:sldId id="306" r:id="rId31"/>
    <p:sldId id="319" r:id="rId32"/>
    <p:sldId id="309" r:id="rId33"/>
    <p:sldId id="320" r:id="rId34"/>
    <p:sldId id="298" r:id="rId35"/>
    <p:sldId id="259" r:id="rId36"/>
    <p:sldId id="321" r:id="rId37"/>
  </p:sldIdLst>
  <p:sldSz cx="9144000" cy="6858000" type="screen4x3"/>
  <p:notesSz cx="7099300" cy="10234613"/>
  <p:embeddedFontLst>
    <p:embeddedFont>
      <p:font typeface="Tahoma" panose="020B0604030504040204" pitchFamily="34" charset="0"/>
      <p:regular r:id="rId38"/>
      <p:bold r:id="rId39"/>
    </p:embeddedFont>
    <p:embeddedFont>
      <p:font typeface="Cambria Math" panose="02040503050406030204" pitchFamily="18" charset="0"/>
      <p:regular r:id="rId40"/>
    </p:embeddedFont>
    <p:embeddedFont>
      <p:font typeface="Arial Narrow" panose="020B0606020202030204" pitchFamily="34" charset="0"/>
      <p:regular r:id="rId41"/>
      <p:bold r:id="rId42"/>
      <p:italic r:id="rId43"/>
      <p:boldItalic r:id="rId44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2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2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2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2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2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D1D3D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39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46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925B-BE3D-4109-AADF-16D04684B2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3998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5FF0C-5984-4703-BB8D-4693ECD487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352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5D28-603B-4E27-B1E3-13DE039085D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57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D38C8-F647-48F8-9A95-8C053957AD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464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3FA25-5FAE-4F1B-ADAA-E278C53BF3E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46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65E92-8421-4B4D-8370-7B49AB57AC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591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DFC6C-C660-46B8-95BA-4416D169BE3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51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F1652-14F8-4520-88BD-3FCA6BD25B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464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E3BE-7107-4A21-A30C-CDA8F77C2F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458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E692E-FF73-47D3-9E19-40C9A731E4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765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7390A-B2E8-4A7F-AFD0-28D7D845A58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279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85D47B6-4376-4DAF-8D8D-01AAAE2932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2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47.wmf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51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46.wmf"/><Relationship Id="rId9" Type="http://schemas.openxmlformats.org/officeDocument/2006/relationships/image" Target="../media/image48.wmf"/><Relationship Id="rId14" Type="http://schemas.openxmlformats.org/officeDocument/2006/relationships/image" Target="../media/image5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68.w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7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7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7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3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8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8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85.wmf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8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92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11.jpeg"/><Relationship Id="rId9" Type="http://schemas.openxmlformats.org/officeDocument/2006/relationships/image" Target="../media/image9.wmf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ChangeArrowheads="1"/>
          </p:cNvSpPr>
          <p:nvPr/>
        </p:nvSpPr>
        <p:spPr bwMode="auto">
          <a:xfrm>
            <a:off x="381000" y="228600"/>
            <a:ext cx="8382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33CC"/>
                </a:solidFill>
              </a:rPr>
              <a:t>UNIT 2</a:t>
            </a:r>
            <a:r>
              <a:rPr lang="en-US" altLang="ko-KR" sz="4000">
                <a:solidFill>
                  <a:srgbClr val="EC8C00"/>
                </a:solidFill>
                <a:latin typeface="Arial Narrow" pitchFamily="34" charset="0"/>
              </a:rPr>
              <a:t/>
            </a:r>
            <a:br>
              <a:rPr lang="en-US" altLang="ko-KR" sz="400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4000">
                <a:solidFill>
                  <a:srgbClr val="EC8C00"/>
                </a:solidFill>
                <a:latin typeface="Arial Narrow" pitchFamily="34" charset="0"/>
              </a:rPr>
              <a:t/>
            </a:r>
            <a:br>
              <a:rPr lang="en-US" altLang="ko-KR" sz="400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4000">
                <a:solidFill>
                  <a:srgbClr val="CC0000"/>
                </a:solidFill>
              </a:rPr>
              <a:t>Boolean Algebra</a:t>
            </a:r>
          </a:p>
        </p:txBody>
      </p:sp>
      <p:sp>
        <p:nvSpPr>
          <p:cNvPr id="2051" name="Rectangle 14"/>
          <p:cNvSpPr>
            <a:spLocks noChangeArrowheads="1"/>
          </p:cNvSpPr>
          <p:nvPr/>
        </p:nvSpPr>
        <p:spPr bwMode="auto">
          <a:xfrm>
            <a:off x="3276600" y="2743200"/>
            <a:ext cx="5170488" cy="324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tabLst>
                <a:tab pos="627063" algn="l"/>
              </a:tabLs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tabLst>
                <a:tab pos="627063" algn="l"/>
              </a:tabLs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tabLst>
                <a:tab pos="627063" algn="l"/>
              </a:tabLs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tabLst>
                <a:tab pos="627063" algn="l"/>
              </a:tabLs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tabLst>
                <a:tab pos="627063" algn="l"/>
              </a:tabLs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kumimoji="0" lang="en-US" altLang="ko-KR" sz="1600" b="1" i="1">
                <a:solidFill>
                  <a:schemeClr val="tx1"/>
                </a:solidFill>
                <a:cs typeface="Arial" pitchFamily="34" charset="0"/>
              </a:rPr>
              <a:t>This chapter in the book includes:</a:t>
            </a:r>
            <a:endParaRPr kumimoji="0" lang="en-US" altLang="ko-KR" sz="1600">
              <a:solidFill>
                <a:schemeClr val="accent2"/>
              </a:solidFill>
              <a:cs typeface="Arial" pitchFamily="34" charset="0"/>
            </a:endParaRP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	Objectives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	Study Guide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2.1	Introduction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2.2      Basic Operation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2.3	Boolean Expression and Truth Table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2.4	Basic Theorem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2.5	Commutative, Associative and Distributive Laws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2.6      Simplification Theorem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2.7      Multiplying Out and Factoring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2.8      DeMorgan’s Laws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           Problems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  <a:cs typeface="Arial" pitchFamily="34" charset="0"/>
              </a:rPr>
              <a:t>	</a:t>
            </a:r>
          </a:p>
        </p:txBody>
      </p:sp>
      <p:pic>
        <p:nvPicPr>
          <p:cNvPr id="2052" name="Picture 15" descr="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429000"/>
            <a:ext cx="17033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116013" y="3716338"/>
          <a:ext cx="647700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비트맵 이미지" r:id="rId3" imgW="5152381" imgH="1695687" progId="Paint.Picture">
                  <p:embed/>
                </p:oleObj>
              </mc:Choice>
              <mc:Fallback>
                <p:oleObj name="비트맵 이미지" r:id="rId3" imgW="5152381" imgH="169568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716338"/>
                        <a:ext cx="6477000" cy="213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1700213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 sz="1800" i="1">
              <a:solidFill>
                <a:schemeClr val="tx1"/>
              </a:solidFill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9750" y="1700213"/>
            <a:ext cx="28082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Boolean Expression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9750" y="3176588"/>
            <a:ext cx="45370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Logic Circuit for Boolean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13071" y="4581128"/>
                <a:ext cx="24570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071" y="4581128"/>
                <a:ext cx="245708" cy="307777"/>
              </a:xfrm>
              <a:prstGeom prst="rect">
                <a:avLst/>
              </a:prstGeom>
              <a:blipFill rotWithShape="1">
                <a:blip r:embed="rId5"/>
                <a:stretch>
                  <a:fillRect l="-22500" r="-20000" b="-9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96049" y="4162980"/>
                <a:ext cx="23493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049" y="4162980"/>
                <a:ext cx="234936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23684" r="-23684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48229" y="4797152"/>
                <a:ext cx="30457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  <m:r>
                        <a:rPr lang="en-US" altLang="ko-KR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229" y="4797152"/>
                <a:ext cx="304571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20000" r="-24000" b="-1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22418" y="4160388"/>
                <a:ext cx="466473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𝐴𝐵</m:t>
                      </m:r>
                      <m:r>
                        <a:rPr lang="en-US" altLang="ko-KR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418" y="4160388"/>
                <a:ext cx="466473" cy="307777"/>
              </a:xfrm>
              <a:prstGeom prst="rect">
                <a:avLst/>
              </a:prstGeom>
              <a:blipFill rotWithShape="1">
                <a:blip r:embed="rId8"/>
                <a:stretch>
                  <a:fillRect l="-14474" r="-14474" b="-13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43867" y="4797151"/>
                <a:ext cx="23410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867" y="4797151"/>
                <a:ext cx="234102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23684" r="-18421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2160" y="4581127"/>
                <a:ext cx="116961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(</m:t>
                      </m:r>
                      <m:r>
                        <a:rPr lang="en-US" altLang="ko-KR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𝐶</m:t>
                      </m:r>
                      <m:r>
                        <a:rPr lang="en-US" altLang="ko-K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581127"/>
                <a:ext cx="1169616" cy="307777"/>
              </a:xfrm>
              <a:prstGeom prst="rect">
                <a:avLst/>
              </a:prstGeom>
              <a:blipFill rotWithShape="1">
                <a:blip r:embed="rId10"/>
                <a:stretch>
                  <a:fillRect l="-6250" r="-7292" b="-372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74411" y="1679312"/>
                <a:ext cx="140711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𝐶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411" y="1679312"/>
                <a:ext cx="140711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6926" r="-6494" b="-3770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179388" y="3716338"/>
          <a:ext cx="8748712" cy="254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비트맵 이미지" r:id="rId3" imgW="7706801" imgH="2238687" progId="Paint.Picture">
                  <p:embed/>
                </p:oleObj>
              </mc:Choice>
              <mc:Fallback>
                <p:oleObj name="비트맵 이미지" r:id="rId3" imgW="7706801" imgH="2238687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716338"/>
                        <a:ext cx="8748712" cy="254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304800" y="1652588"/>
            <a:ext cx="24669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Boolean Expression</a:t>
            </a:r>
          </a:p>
        </p:txBody>
      </p:sp>
      <p:sp>
        <p:nvSpPr>
          <p:cNvPr id="12294" name="Text Box 16"/>
          <p:cNvSpPr txBox="1">
            <a:spLocks noChangeArrowheads="1"/>
          </p:cNvSpPr>
          <p:nvPr/>
        </p:nvSpPr>
        <p:spPr bwMode="auto">
          <a:xfrm>
            <a:off x="323850" y="2997200"/>
            <a:ext cx="45370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Logic Circuit for Boolean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63688" y="4375558"/>
                <a:ext cx="41960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375558"/>
                <a:ext cx="419602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28851" y="5373216"/>
                <a:ext cx="425501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851" y="5373216"/>
                <a:ext cx="42550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626414" y="5013176"/>
                <a:ext cx="43037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414" y="5013176"/>
                <a:ext cx="43037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872" y="4179992"/>
                <a:ext cx="440633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2" y="4179992"/>
                <a:ext cx="440633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0435" y="3819952"/>
                <a:ext cx="41876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5" y="3819952"/>
                <a:ext cx="418769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75656" y="3891870"/>
                <a:ext cx="84722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/>
                        </a:rPr>
                        <m:t>(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𝐶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𝐷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891870"/>
                <a:ext cx="847220" cy="276999"/>
              </a:xfrm>
              <a:prstGeom prst="rect">
                <a:avLst/>
              </a:prstGeom>
              <a:blipFill rotWithShape="1">
                <a:blip r:embed="rId10"/>
                <a:stretch>
                  <a:fillRect l="-7914" r="-9353" b="-347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16623" y="4047081"/>
                <a:ext cx="99533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/>
                        </a:rPr>
                        <m:t>𝐴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(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𝐶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𝐷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23" y="4047081"/>
                <a:ext cx="995337" cy="276999"/>
              </a:xfrm>
              <a:prstGeom prst="rect">
                <a:avLst/>
              </a:prstGeom>
              <a:blipFill rotWithShape="1">
                <a:blip r:embed="rId11"/>
                <a:stretch>
                  <a:fillRect l="-4908" r="-7975" b="-3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16016" y="4057283"/>
                <a:ext cx="121417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/>
                        </a:rPr>
                        <m:t>[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ko-KR" sz="1800" b="0" i="1" smtClean="0">
                              <a:latin typeface="Cambria Math"/>
                            </a:rPr>
                            <m:t>𝐷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/>
                        </a:rPr>
                        <m:t>]′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057283"/>
                <a:ext cx="1214179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6533" t="-2222" r="-5025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38246" y="5074731"/>
                <a:ext cx="36971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/>
                        </a:rPr>
                        <m:t>𝐵𝐸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246" y="5074731"/>
                <a:ext cx="369717" cy="276999"/>
              </a:xfrm>
              <a:prstGeom prst="rect">
                <a:avLst/>
              </a:prstGeom>
              <a:blipFill rotWithShape="1">
                <a:blip r:embed="rId13"/>
                <a:stretch>
                  <a:fillRect l="-14754" r="-9836"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02237" y="4441602"/>
                <a:ext cx="180632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18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altLang="ko-KR" sz="18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ko-KR" sz="18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/>
                        </a:rPr>
                        <m:t>𝐵𝐸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237" y="4441602"/>
                <a:ext cx="1806328" cy="276999"/>
              </a:xfrm>
              <a:prstGeom prst="rect">
                <a:avLst/>
              </a:prstGeom>
              <a:blipFill rotWithShape="1">
                <a:blip r:embed="rId14"/>
                <a:stretch>
                  <a:fillRect r="-2365" b="-88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16623" y="1687146"/>
                <a:ext cx="240598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ko-KR" sz="24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𝐵𝐸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623" y="1687146"/>
                <a:ext cx="2405980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1777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sp>
        <p:nvSpPr>
          <p:cNvPr id="13315" name="Text Box 10"/>
          <p:cNvSpPr txBox="1">
            <a:spLocks noChangeArrowheads="1"/>
          </p:cNvSpPr>
          <p:nvPr/>
        </p:nvSpPr>
        <p:spPr bwMode="auto">
          <a:xfrm>
            <a:off x="539750" y="4292600"/>
            <a:ext cx="7416800" cy="1954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>
                <a:solidFill>
                  <a:srgbClr val="FF0000"/>
                </a:solidFill>
              </a:rPr>
              <a:t> Literal</a:t>
            </a:r>
            <a:r>
              <a:rPr lang="en-US" altLang="ko-KR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ko-KR" sz="1800">
                <a:solidFill>
                  <a:schemeClr val="tx1"/>
                </a:solidFill>
              </a:rPr>
              <a:t>Each appearance of a variable or its complement in a Boolean expression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Example	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Corresponds to a gate input</a:t>
            </a:r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6011863" y="5510213"/>
            <a:ext cx="1371600" cy="3667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i="1">
                <a:solidFill>
                  <a:schemeClr val="tx1"/>
                </a:solidFill>
              </a:rPr>
              <a:t>10 literals</a:t>
            </a:r>
          </a:p>
        </p:txBody>
      </p:sp>
      <p:grpSp>
        <p:nvGrpSpPr>
          <p:cNvPr id="13317" name="Group 20"/>
          <p:cNvGrpSpPr>
            <a:grpSpLocks/>
          </p:cNvGrpSpPr>
          <p:nvPr/>
        </p:nvGrpSpPr>
        <p:grpSpPr bwMode="auto">
          <a:xfrm>
            <a:off x="539750" y="1557338"/>
            <a:ext cx="7416800" cy="2549525"/>
            <a:chOff x="340" y="981"/>
            <a:chExt cx="4672" cy="1606"/>
          </a:xfrm>
        </p:grpSpPr>
        <p:sp>
          <p:nvSpPr>
            <p:cNvPr id="13337" name="Text Box 9"/>
            <p:cNvSpPr txBox="1">
              <a:spLocks noChangeArrowheads="1"/>
            </p:cNvSpPr>
            <p:nvPr/>
          </p:nvSpPr>
          <p:spPr bwMode="auto">
            <a:xfrm>
              <a:off x="340" y="981"/>
              <a:ext cx="4672" cy="16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ko-KR">
                  <a:solidFill>
                    <a:schemeClr val="tx1"/>
                  </a:solidFill>
                </a:rPr>
                <a:t> Evaluation of Boolean Expression</a:t>
              </a:r>
            </a:p>
            <a:p>
              <a:pPr lvl="1" eaLnBrk="1" hangingPunct="1">
                <a:spcBef>
                  <a:spcPct val="50000"/>
                </a:spcBef>
                <a:buSzPct val="80000"/>
                <a:buFont typeface="Wingdings" pitchFamily="2" charset="2"/>
                <a:buChar char="Ø"/>
              </a:pPr>
              <a:r>
                <a:rPr lang="en-US" altLang="ko-KR">
                  <a:solidFill>
                    <a:schemeClr val="tx1"/>
                  </a:solidFill>
                </a:rPr>
                <a:t> By substituting a value </a:t>
              </a:r>
              <a:r>
                <a:rPr lang="en-US" altLang="ko-KR">
                  <a:solidFill>
                    <a:schemeClr val="accent2"/>
                  </a:solidFill>
                </a:rPr>
                <a:t>0</a:t>
              </a:r>
              <a:r>
                <a:rPr lang="en-US" altLang="ko-KR">
                  <a:solidFill>
                    <a:schemeClr val="tx1"/>
                  </a:solidFill>
                </a:rPr>
                <a:t> or </a:t>
              </a:r>
              <a:r>
                <a:rPr lang="en-US" altLang="ko-KR">
                  <a:solidFill>
                    <a:schemeClr val="accent2"/>
                  </a:solidFill>
                </a:rPr>
                <a:t>1</a:t>
              </a:r>
              <a:r>
                <a:rPr lang="en-US" altLang="ko-KR">
                  <a:solidFill>
                    <a:schemeClr val="tx1"/>
                  </a:solidFill>
                </a:rPr>
                <a:t> for each variable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ko-KR">
                  <a:solidFill>
                    <a:schemeClr val="tx1"/>
                  </a:solidFill>
                </a:rPr>
                <a:t> Example </a:t>
              </a:r>
            </a:p>
            <a:p>
              <a:pPr lvl="1" eaLnBrk="1" hangingPunct="1">
                <a:spcBef>
                  <a:spcPct val="50000"/>
                </a:spcBef>
              </a:pPr>
              <a:r>
                <a:rPr lang="en-US" altLang="ko-KR" sz="1800">
                  <a:solidFill>
                    <a:schemeClr val="tx1"/>
                  </a:solidFill>
                </a:rPr>
                <a:t>Evaluation of                             when A=B=C=1, D=E=0</a:t>
              </a:r>
            </a:p>
            <a:p>
              <a:pPr lvl="1" eaLnBrk="1" hangingPunct="1">
                <a:spcBef>
                  <a:spcPct val="50000"/>
                </a:spcBef>
              </a:pPr>
              <a:endParaRPr lang="en-US" altLang="ko-KR" sz="1800">
                <a:solidFill>
                  <a:schemeClr val="tx1"/>
                </a:solidFill>
              </a:endParaRPr>
            </a:p>
            <a:p>
              <a:pPr lvl="1" eaLnBrk="1" hangingPunct="1">
                <a:spcBef>
                  <a:spcPct val="50000"/>
                </a:spcBef>
              </a:pPr>
              <a:endParaRPr lang="en-US" altLang="ko-KR" sz="1800">
                <a:solidFill>
                  <a:schemeClr val="tx1"/>
                </a:solidFill>
              </a:endParaRPr>
            </a:p>
          </p:txBody>
        </p:sp>
        <p:grpSp>
          <p:nvGrpSpPr>
            <p:cNvPr id="13338" name="Group 19"/>
            <p:cNvGrpSpPr>
              <a:grpSpLocks/>
            </p:cNvGrpSpPr>
            <p:nvPr/>
          </p:nvGrpSpPr>
          <p:grpSpPr bwMode="auto">
            <a:xfrm>
              <a:off x="657" y="1857"/>
              <a:ext cx="3538" cy="569"/>
              <a:chOff x="476" y="1900"/>
              <a:chExt cx="3538" cy="569"/>
            </a:xfrm>
          </p:grpSpPr>
          <p:graphicFrame>
            <p:nvGraphicFramePr>
              <p:cNvPr id="13339" name="Object 12"/>
              <p:cNvGraphicFramePr>
                <a:graphicFrameLocks noChangeAspect="1"/>
              </p:cNvGraphicFramePr>
              <p:nvPr/>
            </p:nvGraphicFramePr>
            <p:xfrm>
              <a:off x="1429" y="1900"/>
              <a:ext cx="997" cy="2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83" name="Equation" r:id="rId3" imgW="863225" imgH="190417" progId="Equation.3">
                      <p:embed/>
                    </p:oleObj>
                  </mc:Choice>
                  <mc:Fallback>
                    <p:oleObj name="Equation" r:id="rId3" imgW="863225" imgH="190417" progId="Equation.3">
                      <p:embed/>
                      <p:pic>
                        <p:nvPicPr>
                          <p:cNvPr id="0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29" y="1900"/>
                            <a:ext cx="997" cy="2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340" name="Object 14"/>
              <p:cNvGraphicFramePr>
                <a:graphicFrameLocks noChangeAspect="1"/>
              </p:cNvGraphicFramePr>
              <p:nvPr/>
            </p:nvGraphicFramePr>
            <p:xfrm>
              <a:off x="476" y="2251"/>
              <a:ext cx="3538" cy="2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84" name="Equation" r:id="rId5" imgW="3302000" imgH="203200" progId="Equation.3">
                      <p:embed/>
                    </p:oleObj>
                  </mc:Choice>
                  <mc:Fallback>
                    <p:oleObj name="Equation" r:id="rId5" imgW="3302000" imgH="203200" progId="Equation.3">
                      <p:embed/>
                      <p:pic>
                        <p:nvPicPr>
                          <p:cNvPr id="0" name="Object 1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" y="2251"/>
                            <a:ext cx="3538" cy="2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3318" name="Group 41"/>
          <p:cNvGrpSpPr>
            <a:grpSpLocks noChangeAspect="1"/>
          </p:cNvGrpSpPr>
          <p:nvPr/>
        </p:nvGrpSpPr>
        <p:grpSpPr bwMode="auto">
          <a:xfrm>
            <a:off x="2411413" y="5441950"/>
            <a:ext cx="3024187" cy="434975"/>
            <a:chOff x="1701" y="3865"/>
            <a:chExt cx="1905" cy="274"/>
          </a:xfrm>
        </p:grpSpPr>
        <p:sp>
          <p:nvSpPr>
            <p:cNvPr id="13319" name="AutoShape 40"/>
            <p:cNvSpPr>
              <a:spLocks noChangeAspect="1" noChangeArrowheads="1" noTextEdit="1"/>
            </p:cNvSpPr>
            <p:nvPr/>
          </p:nvSpPr>
          <p:spPr bwMode="auto">
            <a:xfrm>
              <a:off x="1701" y="3884"/>
              <a:ext cx="190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0" name="Rectangle 42"/>
            <p:cNvSpPr>
              <a:spLocks noChangeArrowheads="1"/>
            </p:cNvSpPr>
            <p:nvPr/>
          </p:nvSpPr>
          <p:spPr bwMode="auto">
            <a:xfrm>
              <a:off x="3545" y="3889"/>
              <a:ext cx="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Times New Roman" pitchFamily="18" charset="0"/>
                </a:rPr>
                <a:t>'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21" name="Rectangle 43"/>
            <p:cNvSpPr>
              <a:spLocks noChangeArrowheads="1"/>
            </p:cNvSpPr>
            <p:nvPr/>
          </p:nvSpPr>
          <p:spPr bwMode="auto">
            <a:xfrm>
              <a:off x="3390" y="3889"/>
              <a:ext cx="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Times New Roman" pitchFamily="18" charset="0"/>
                </a:rPr>
                <a:t>'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22" name="Rectangle 44"/>
            <p:cNvSpPr>
              <a:spLocks noChangeArrowheads="1"/>
            </p:cNvSpPr>
            <p:nvPr/>
          </p:nvSpPr>
          <p:spPr bwMode="auto">
            <a:xfrm>
              <a:off x="3125" y="3889"/>
              <a:ext cx="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Times New Roman" pitchFamily="18" charset="0"/>
                </a:rPr>
                <a:t>'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23" name="Rectangle 45"/>
            <p:cNvSpPr>
              <a:spLocks noChangeArrowheads="1"/>
            </p:cNvSpPr>
            <p:nvPr/>
          </p:nvSpPr>
          <p:spPr bwMode="auto">
            <a:xfrm>
              <a:off x="2867" y="3889"/>
              <a:ext cx="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Times New Roman" pitchFamily="18" charset="0"/>
                </a:rPr>
                <a:t>'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24" name="Rectangle 46"/>
            <p:cNvSpPr>
              <a:spLocks noChangeArrowheads="1"/>
            </p:cNvSpPr>
            <p:nvPr/>
          </p:nvSpPr>
          <p:spPr bwMode="auto">
            <a:xfrm>
              <a:off x="2404" y="3889"/>
              <a:ext cx="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Times New Roman" pitchFamily="18" charset="0"/>
                </a:rPr>
                <a:t>'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25" name="Rectangle 47"/>
            <p:cNvSpPr>
              <a:spLocks noChangeArrowheads="1"/>
            </p:cNvSpPr>
            <p:nvPr/>
          </p:nvSpPr>
          <p:spPr bwMode="auto">
            <a:xfrm>
              <a:off x="1948" y="3889"/>
              <a:ext cx="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Times New Roman" pitchFamily="18" charset="0"/>
                </a:rPr>
                <a:t>'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26" name="Rectangle 48"/>
            <p:cNvSpPr>
              <a:spLocks noChangeArrowheads="1"/>
            </p:cNvSpPr>
            <p:nvPr/>
          </p:nvSpPr>
          <p:spPr bwMode="auto">
            <a:xfrm>
              <a:off x="3446" y="3889"/>
              <a:ext cx="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27" name="Rectangle 49"/>
            <p:cNvSpPr>
              <a:spLocks noChangeArrowheads="1"/>
            </p:cNvSpPr>
            <p:nvPr/>
          </p:nvSpPr>
          <p:spPr bwMode="auto">
            <a:xfrm>
              <a:off x="3281" y="3889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28" name="Rectangle 50"/>
            <p:cNvSpPr>
              <a:spLocks noChangeArrowheads="1"/>
            </p:cNvSpPr>
            <p:nvPr/>
          </p:nvSpPr>
          <p:spPr bwMode="auto">
            <a:xfrm>
              <a:off x="2920" y="3889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 i="1">
                  <a:solidFill>
                    <a:srgbClr val="000000"/>
                  </a:solidFill>
                  <a:latin typeface="Times New Roman" pitchFamily="18" charset="0"/>
                </a:rPr>
                <a:t>bc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29" name="Rectangle 51"/>
            <p:cNvSpPr>
              <a:spLocks noChangeArrowheads="1"/>
            </p:cNvSpPr>
            <p:nvPr/>
          </p:nvSpPr>
          <p:spPr bwMode="auto">
            <a:xfrm>
              <a:off x="2755" y="3889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30" name="Rectangle 52"/>
            <p:cNvSpPr>
              <a:spLocks noChangeArrowheads="1"/>
            </p:cNvSpPr>
            <p:nvPr/>
          </p:nvSpPr>
          <p:spPr bwMode="auto">
            <a:xfrm>
              <a:off x="2457" y="3889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 i="1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31" name="Rectangle 53"/>
            <p:cNvSpPr>
              <a:spLocks noChangeArrowheads="1"/>
            </p:cNvSpPr>
            <p:nvPr/>
          </p:nvSpPr>
          <p:spPr bwMode="auto">
            <a:xfrm>
              <a:off x="2292" y="3889"/>
              <a:ext cx="1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 i="1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32" name="Rectangle 54"/>
            <p:cNvSpPr>
              <a:spLocks noChangeArrowheads="1"/>
            </p:cNvSpPr>
            <p:nvPr/>
          </p:nvSpPr>
          <p:spPr bwMode="auto">
            <a:xfrm>
              <a:off x="2004" y="3889"/>
              <a:ext cx="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 i="1">
                  <a:solidFill>
                    <a:srgbClr val="000000"/>
                  </a:solidFill>
                  <a:latin typeface="Times New Roman" pitchFamily="18" charset="0"/>
                </a:rPr>
                <a:t>c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33" name="Rectangle 55"/>
            <p:cNvSpPr>
              <a:spLocks noChangeArrowheads="1"/>
            </p:cNvSpPr>
            <p:nvPr/>
          </p:nvSpPr>
          <p:spPr bwMode="auto">
            <a:xfrm>
              <a:off x="1733" y="3889"/>
              <a:ext cx="2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 i="1">
                  <a:solidFill>
                    <a:srgbClr val="000000"/>
                  </a:solidFill>
                  <a:latin typeface="Times New Roman" pitchFamily="18" charset="0"/>
                </a:rPr>
                <a:t>ab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34" name="Rectangle 56"/>
            <p:cNvSpPr>
              <a:spLocks noChangeArrowheads="1"/>
            </p:cNvSpPr>
            <p:nvPr/>
          </p:nvSpPr>
          <p:spPr bwMode="auto">
            <a:xfrm>
              <a:off x="3162" y="3865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35" name="Rectangle 57"/>
            <p:cNvSpPr>
              <a:spLocks noChangeArrowheads="1"/>
            </p:cNvSpPr>
            <p:nvPr/>
          </p:nvSpPr>
          <p:spPr bwMode="auto">
            <a:xfrm>
              <a:off x="2599" y="3865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  <p:sp>
          <p:nvSpPr>
            <p:cNvPr id="13336" name="Rectangle 58"/>
            <p:cNvSpPr>
              <a:spLocks noChangeArrowheads="1"/>
            </p:cNvSpPr>
            <p:nvPr/>
          </p:nvSpPr>
          <p:spPr bwMode="auto">
            <a:xfrm>
              <a:off x="2136" y="3865"/>
              <a:ext cx="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600">
                  <a:solidFill>
                    <a:srgbClr val="000000"/>
                  </a:solidFill>
                  <a:latin typeface="Symbol" pitchFamily="18" charset="2"/>
                </a:rPr>
                <a:t>+</a:t>
              </a:r>
              <a:endParaRPr lang="en-US" altLang="ko-KR" sz="1800">
                <a:solidFill>
                  <a:schemeClr val="tx1"/>
                </a:solidFill>
                <a:latin typeface="굴림" pitchFamily="50" charset="-127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pic>
        <p:nvPicPr>
          <p:cNvPr id="14339" name="Picture 4" descr="roth+f02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08500"/>
            <a:ext cx="4216400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226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560261"/>
              </p:ext>
            </p:extLst>
          </p:nvPr>
        </p:nvGraphicFramePr>
        <p:xfrm>
          <a:off x="4932363" y="4292600"/>
          <a:ext cx="3346450" cy="1892300"/>
        </p:xfrm>
        <a:graphic>
          <a:graphicData uri="http://schemas.openxmlformats.org/drawingml/2006/table">
            <a:tbl>
              <a:tblPr/>
              <a:tblGrid>
                <a:gridCol w="885825"/>
                <a:gridCol w="669925"/>
                <a:gridCol w="1790700"/>
              </a:tblGrid>
              <a:tr h="396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a:t>A  B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a:t>A’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a:t>F = A’ + B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495927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1  1</a:t>
                      </a:r>
                    </a:p>
                  </a:txBody>
                  <a:tcPr marT="45735" marB="4573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4350" name="Text Box 37"/>
          <p:cNvSpPr txBox="1">
            <a:spLocks noChangeArrowheads="1"/>
          </p:cNvSpPr>
          <p:nvPr/>
        </p:nvSpPr>
        <p:spPr bwMode="auto">
          <a:xfrm>
            <a:off x="468313" y="1484313"/>
            <a:ext cx="7796212" cy="2568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ko-KR" sz="1800">
                <a:solidFill>
                  <a:schemeClr val="tx1"/>
                </a:solidFill>
              </a:rPr>
              <a:t> Truth Table</a:t>
            </a:r>
          </a:p>
          <a:p>
            <a:pPr lvl="1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Specifies the value of a Boolean expression for every possible combination of value of the variables in the expression</a:t>
            </a:r>
          </a:p>
          <a:p>
            <a:pPr lvl="1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Specifies the output values for a circuit logic gates in terms of the values of the input variables</a:t>
            </a:r>
          </a:p>
          <a:p>
            <a:pPr lvl="1" eaLnBrk="1" hangingPunct="1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Example: 2-input logic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7618" y="4673684"/>
                <a:ext cx="41960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18" y="4673684"/>
                <a:ext cx="419602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0217" y="4691462"/>
                <a:ext cx="419602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17" y="4691462"/>
                <a:ext cx="419602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18835" y="4402520"/>
                <a:ext cx="48282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  <m:r>
                        <a:rPr lang="en-US" altLang="ko-KR" b="0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835" y="4402520"/>
                <a:ext cx="48282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7330" y="5085184"/>
                <a:ext cx="43037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330" y="5085184"/>
                <a:ext cx="430374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419872" y="4908455"/>
                <a:ext cx="1476045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𝐹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908455"/>
                <a:ext cx="1476045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graphicFrame>
        <p:nvGraphicFramePr>
          <p:cNvPr id="56386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15999"/>
              </p:ext>
            </p:extLst>
          </p:nvPr>
        </p:nvGraphicFramePr>
        <p:xfrm>
          <a:off x="768350" y="3929063"/>
          <a:ext cx="7548563" cy="2401878"/>
        </p:xfrm>
        <a:graphic>
          <a:graphicData uri="http://schemas.openxmlformats.org/drawingml/2006/table">
            <a:tbl>
              <a:tblPr/>
              <a:tblGrid>
                <a:gridCol w="879475"/>
                <a:gridCol w="668338"/>
                <a:gridCol w="863600"/>
                <a:gridCol w="1082675"/>
                <a:gridCol w="969962"/>
                <a:gridCol w="1081088"/>
                <a:gridCol w="2003425"/>
              </a:tblGrid>
              <a:tr h="29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B  C</a:t>
                      </a:r>
                    </a:p>
                  </a:txBody>
                  <a:tcPr marT="45721" marB="4572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B’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AB’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AB’ + C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+ C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B’ + C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+ C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) (</a:t>
                      </a:r>
                      <a:r>
                        <a:rPr kumimoji="1" lang="en-US" altLang="ko-K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B’ + C</a:t>
                      </a: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)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97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0  1  1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1  1  1</a:t>
                      </a:r>
                    </a:p>
                  </a:txBody>
                  <a:tcPr marT="45721" marB="4572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386" name="Text Box 57"/>
          <p:cNvSpPr txBox="1">
            <a:spLocks noChangeArrowheads="1"/>
          </p:cNvSpPr>
          <p:nvPr/>
        </p:nvSpPr>
        <p:spPr bwMode="auto">
          <a:xfrm>
            <a:off x="250825" y="3429000"/>
            <a:ext cx="28813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Truth table</a:t>
            </a:r>
          </a:p>
        </p:txBody>
      </p:sp>
      <p:sp>
        <p:nvSpPr>
          <p:cNvPr id="15387" name="Rectangle 58"/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4968875" cy="509587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altLang="ko-KR" sz="2000" smtClean="0">
                <a:latin typeface="Arial" pitchFamily="34" charset="0"/>
              </a:rPr>
              <a:t> Proof an equation using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1484784"/>
                <a:ext cx="38780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𝐶</m:t>
                      </m:r>
                      <m:r>
                        <a:rPr lang="en-US" altLang="ko-KR" sz="2400" i="1" smtClean="0">
                          <a:latin typeface="Cambria Math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𝐴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𝐶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𝐶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484784"/>
                <a:ext cx="3878049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250825" y="2420293"/>
            <a:ext cx="5027145" cy="865623"/>
            <a:chOff x="250825" y="2420293"/>
            <a:chExt cx="5027145" cy="865623"/>
          </a:xfrm>
        </p:grpSpPr>
        <p:sp>
          <p:nvSpPr>
            <p:cNvPr id="15388" name="AutoShape 4"/>
            <p:cNvSpPr>
              <a:spLocks/>
            </p:cNvSpPr>
            <p:nvPr/>
          </p:nvSpPr>
          <p:spPr bwMode="auto">
            <a:xfrm rot="16200000">
              <a:off x="2926854" y="2207625"/>
              <a:ext cx="182562" cy="1379538"/>
            </a:xfrm>
            <a:prstGeom prst="leftBrace">
              <a:avLst>
                <a:gd name="adj1" fmla="val 629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50825" y="2420293"/>
                  <a:ext cx="50271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altLang="ko-KR" dirty="0"/>
                    <a:t> variable </a:t>
                  </a:r>
                  <a:r>
                    <a:rPr lang="en-US" altLang="ko-KR" dirty="0" smtClean="0"/>
                    <a:t>needs </a:t>
                  </a:r>
                  <a14:m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×2×2×⋯= 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ko-KR" altLang="en-US" dirty="0" smtClean="0"/>
                    <a:t> </a:t>
                  </a:r>
                  <a:r>
                    <a:rPr lang="en-US" altLang="ko-KR" dirty="0" smtClean="0"/>
                    <a:t>rows.</a:t>
                  </a:r>
                  <a:endParaRPr lang="ko-KR" altLang="en-US" dirty="0"/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825" y="2420293"/>
                  <a:ext cx="5027145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212" t="-7576" b="-2575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2502197" y="2919203"/>
              <a:ext cx="103187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8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ko-KR" sz="1800" dirty="0">
                  <a:solidFill>
                    <a:srgbClr val="FF0000"/>
                  </a:solidFill>
                </a:rPr>
                <a:t> </a:t>
              </a:r>
              <a:r>
                <a:rPr lang="en-US" altLang="ko-KR" sz="1800" dirty="0">
                  <a:solidFill>
                    <a:schemeClr val="tx1"/>
                  </a:solidFill>
                </a:rPr>
                <a:t>times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00"/>
                </a:solidFill>
                <a:latin typeface="Arial" pitchFamily="34" charset="0"/>
              </a:rPr>
              <a:t>2.4 Basic Theorems</a:t>
            </a:r>
          </a:p>
        </p:txBody>
      </p:sp>
      <p:graphicFrame>
        <p:nvGraphicFramePr>
          <p:cNvPr id="16387" name="Object 9"/>
          <p:cNvGraphicFramePr>
            <a:graphicFrameLocks noChangeAspect="1"/>
          </p:cNvGraphicFramePr>
          <p:nvPr/>
        </p:nvGraphicFramePr>
        <p:xfrm>
          <a:off x="4514850" y="32099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099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0"/>
          <p:cNvGraphicFramePr>
            <a:graphicFrameLocks noChangeAspect="1"/>
          </p:cNvGraphicFramePr>
          <p:nvPr/>
        </p:nvGraphicFramePr>
        <p:xfrm>
          <a:off x="4514850" y="32099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099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1"/>
          <p:cNvGraphicFramePr>
            <a:graphicFrameLocks noChangeAspect="1"/>
          </p:cNvGraphicFramePr>
          <p:nvPr/>
        </p:nvGraphicFramePr>
        <p:xfrm>
          <a:off x="3090863" y="5229225"/>
          <a:ext cx="21288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6" name="Equation" r:id="rId6" imgW="1079032" imgH="203112" progId="Equation.3">
                  <p:embed/>
                </p:oleObj>
              </mc:Choice>
              <mc:Fallback>
                <p:oleObj name="Equation" r:id="rId6" imgW="1079032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5229225"/>
                        <a:ext cx="21288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12"/>
          <p:cNvGraphicFramePr>
            <a:graphicFrameLocks noChangeAspect="1"/>
          </p:cNvGraphicFramePr>
          <p:nvPr/>
        </p:nvGraphicFramePr>
        <p:xfrm>
          <a:off x="3090863" y="5835650"/>
          <a:ext cx="277653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7" name="Equation" r:id="rId8" imgW="1371600" imgH="203200" progId="Equation.3">
                  <p:embed/>
                </p:oleObj>
              </mc:Choice>
              <mc:Fallback>
                <p:oleObj name="Equation" r:id="rId8" imgW="13716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5835650"/>
                        <a:ext cx="277653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14"/>
          <p:cNvGraphicFramePr>
            <a:graphicFrameLocks noChangeAspect="1"/>
          </p:cNvGraphicFramePr>
          <p:nvPr/>
        </p:nvGraphicFramePr>
        <p:xfrm>
          <a:off x="4514850" y="32099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8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099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Rectangle 22"/>
          <p:cNvSpPr>
            <a:spLocks noChangeArrowheads="1"/>
          </p:cNvSpPr>
          <p:nvPr/>
        </p:nvSpPr>
        <p:spPr bwMode="auto">
          <a:xfrm>
            <a:off x="539750" y="5229225"/>
            <a:ext cx="16764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Example</a:t>
            </a:r>
          </a:p>
        </p:txBody>
      </p:sp>
      <p:grpSp>
        <p:nvGrpSpPr>
          <p:cNvPr id="16393" name="Group 61"/>
          <p:cNvGrpSpPr>
            <a:grpSpLocks/>
          </p:cNvGrpSpPr>
          <p:nvPr/>
        </p:nvGrpSpPr>
        <p:grpSpPr bwMode="auto">
          <a:xfrm>
            <a:off x="539750" y="1484313"/>
            <a:ext cx="7993063" cy="936625"/>
            <a:chOff x="340" y="935"/>
            <a:chExt cx="5004" cy="545"/>
          </a:xfrm>
        </p:grpSpPr>
        <p:sp>
          <p:nvSpPr>
            <p:cNvPr id="16403" name="Rectangle 20"/>
            <p:cNvSpPr>
              <a:spLocks noChangeArrowheads="1"/>
            </p:cNvSpPr>
            <p:nvPr/>
          </p:nvSpPr>
          <p:spPr bwMode="auto">
            <a:xfrm>
              <a:off x="340" y="935"/>
              <a:ext cx="5004" cy="5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800"/>
                <a:t> </a:t>
              </a:r>
              <a:br>
                <a:rPr lang="en-US" altLang="ko-KR" sz="800"/>
              </a:br>
              <a:r>
                <a:rPr lang="en-US" altLang="ko-KR"/>
                <a:t>Operations with 0, 1</a:t>
              </a:r>
              <a:br>
                <a:rPr lang="en-US" altLang="ko-KR"/>
              </a:br>
              <a:r>
                <a:rPr lang="en-US" altLang="ko-KR"/>
                <a:t/>
              </a:r>
              <a:br>
                <a:rPr lang="en-US" altLang="ko-KR"/>
              </a:br>
              <a:endParaRPr lang="en-US" altLang="ko-KR"/>
            </a:p>
          </p:txBody>
        </p:sp>
        <p:graphicFrame>
          <p:nvGraphicFramePr>
            <p:cNvPr id="16404" name="Object 27"/>
            <p:cNvGraphicFramePr>
              <a:graphicFrameLocks noChangeAspect="1"/>
            </p:cNvGraphicFramePr>
            <p:nvPr/>
          </p:nvGraphicFramePr>
          <p:xfrm>
            <a:off x="2920" y="953"/>
            <a:ext cx="2001" cy="4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99" name="Equation" r:id="rId11" imgW="1688367" imgH="406224" progId="Equation.3">
                    <p:embed/>
                  </p:oleObj>
                </mc:Choice>
                <mc:Fallback>
                  <p:oleObj name="Equation" r:id="rId11" imgW="1688367" imgH="406224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0" y="953"/>
                          <a:ext cx="2001" cy="4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4" name="Group 81"/>
          <p:cNvGrpSpPr>
            <a:grpSpLocks/>
          </p:cNvGrpSpPr>
          <p:nvPr/>
        </p:nvGrpSpPr>
        <p:grpSpPr bwMode="auto">
          <a:xfrm>
            <a:off x="539750" y="2708275"/>
            <a:ext cx="7993063" cy="393700"/>
            <a:chOff x="340" y="1570"/>
            <a:chExt cx="5035" cy="248"/>
          </a:xfrm>
        </p:grpSpPr>
        <p:sp>
          <p:nvSpPr>
            <p:cNvPr id="16401" name="Rectangle 17"/>
            <p:cNvSpPr>
              <a:spLocks noChangeArrowheads="1"/>
            </p:cNvSpPr>
            <p:nvPr/>
          </p:nvSpPr>
          <p:spPr bwMode="auto">
            <a:xfrm>
              <a:off x="340" y="1570"/>
              <a:ext cx="5035" cy="24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/>
                <a:t> Idempotent Laws</a:t>
              </a:r>
            </a:p>
          </p:txBody>
        </p:sp>
        <p:graphicFrame>
          <p:nvGraphicFramePr>
            <p:cNvPr id="16402" name="Object 66"/>
            <p:cNvGraphicFramePr>
              <a:graphicFrameLocks noChangeAspect="1"/>
            </p:cNvGraphicFramePr>
            <p:nvPr/>
          </p:nvGraphicFramePr>
          <p:xfrm>
            <a:off x="2916" y="1580"/>
            <a:ext cx="2132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0" name="Equation" r:id="rId13" imgW="1752600" imgH="165100" progId="Equation.3">
                    <p:embed/>
                  </p:oleObj>
                </mc:Choice>
                <mc:Fallback>
                  <p:oleObj name="Equation" r:id="rId13" imgW="1752600" imgH="165100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6" y="1580"/>
                          <a:ext cx="2132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5" name="Group 82"/>
          <p:cNvGrpSpPr>
            <a:grpSpLocks/>
          </p:cNvGrpSpPr>
          <p:nvPr/>
        </p:nvGrpSpPr>
        <p:grpSpPr bwMode="auto">
          <a:xfrm>
            <a:off x="539750" y="3429000"/>
            <a:ext cx="7993063" cy="393700"/>
            <a:chOff x="340" y="1570"/>
            <a:chExt cx="5035" cy="248"/>
          </a:xfrm>
        </p:grpSpPr>
        <p:sp>
          <p:nvSpPr>
            <p:cNvPr id="16399" name="Rectangle 83"/>
            <p:cNvSpPr>
              <a:spLocks noChangeArrowheads="1"/>
            </p:cNvSpPr>
            <p:nvPr/>
          </p:nvSpPr>
          <p:spPr bwMode="auto">
            <a:xfrm>
              <a:off x="340" y="1570"/>
              <a:ext cx="5035" cy="2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/>
                <a:t> Involution Laws</a:t>
              </a:r>
            </a:p>
          </p:txBody>
        </p:sp>
        <p:graphicFrame>
          <p:nvGraphicFramePr>
            <p:cNvPr id="16400" name="Object 84"/>
            <p:cNvGraphicFramePr>
              <a:graphicFrameLocks noChangeAspect="1"/>
            </p:cNvGraphicFramePr>
            <p:nvPr/>
          </p:nvGraphicFramePr>
          <p:xfrm>
            <a:off x="3661" y="1580"/>
            <a:ext cx="641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1" name="Equation" r:id="rId15" imgW="647419" imgH="203112" progId="Equation.3">
                    <p:embed/>
                  </p:oleObj>
                </mc:Choice>
                <mc:Fallback>
                  <p:oleObj name="Equation" r:id="rId15" imgW="647419" imgH="203112" progId="Equation.3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1" y="1580"/>
                          <a:ext cx="641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396" name="Group 85"/>
          <p:cNvGrpSpPr>
            <a:grpSpLocks/>
          </p:cNvGrpSpPr>
          <p:nvPr/>
        </p:nvGrpSpPr>
        <p:grpSpPr bwMode="auto">
          <a:xfrm>
            <a:off x="539750" y="4114800"/>
            <a:ext cx="7993063" cy="393700"/>
            <a:chOff x="340" y="1570"/>
            <a:chExt cx="5035" cy="248"/>
          </a:xfrm>
        </p:grpSpPr>
        <p:sp>
          <p:nvSpPr>
            <p:cNvPr id="16397" name="Rectangle 86"/>
            <p:cNvSpPr>
              <a:spLocks noChangeArrowheads="1"/>
            </p:cNvSpPr>
            <p:nvPr/>
          </p:nvSpPr>
          <p:spPr bwMode="auto">
            <a:xfrm>
              <a:off x="340" y="1570"/>
              <a:ext cx="5035" cy="24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2"/>
                  </a:solidFill>
                  <a:latin typeface="Arial" pitchFamily="34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/>
                <a:t> Complementary Laws</a:t>
              </a:r>
            </a:p>
          </p:txBody>
        </p:sp>
        <p:graphicFrame>
          <p:nvGraphicFramePr>
            <p:cNvPr id="16398" name="Object 87"/>
            <p:cNvGraphicFramePr>
              <a:graphicFrameLocks noChangeAspect="1"/>
            </p:cNvGraphicFramePr>
            <p:nvPr/>
          </p:nvGraphicFramePr>
          <p:xfrm>
            <a:off x="3056" y="1580"/>
            <a:ext cx="1852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02" name="Equation" r:id="rId17" imgW="1637589" imgH="177723" progId="Equation.3">
                    <p:embed/>
                  </p:oleObj>
                </mc:Choice>
                <mc:Fallback>
                  <p:oleObj name="Equation" r:id="rId17" imgW="1637589" imgH="177723" progId="Equation.3">
                    <p:embed/>
                    <p:pic>
                      <p:nvPicPr>
                        <p:cNvPr id="0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56" y="1580"/>
                          <a:ext cx="1852" cy="2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00"/>
                </a:solidFill>
                <a:latin typeface="Arial Narrow" pitchFamily="34" charset="0"/>
              </a:rPr>
              <a:t>2.4 Basic Theorems with Switch Circuits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900113" y="1447800"/>
            <a:ext cx="31083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Equivalent Switch Circuits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409031"/>
            <a:ext cx="8712200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00"/>
                </a:solidFill>
                <a:latin typeface="Arial Narrow" pitchFamily="34" charset="0"/>
              </a:rPr>
              <a:t>2.4 Basic Theorems with Switch Circuits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900113" y="1447800"/>
            <a:ext cx="31083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Equivalent Switch Circuits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42" y="2420888"/>
            <a:ext cx="7727082" cy="288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21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00"/>
                </a:solidFill>
                <a:latin typeface="Arial Narrow" pitchFamily="34" charset="0"/>
              </a:rPr>
              <a:t>2.4 Basic Theorems with Switch Circuits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900113" y="1447800"/>
            <a:ext cx="31083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Equivalent Switch Circuits</a:t>
            </a:r>
          </a:p>
        </p:txBody>
      </p:sp>
      <p:pic>
        <p:nvPicPr>
          <p:cNvPr id="10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48" y="1916832"/>
            <a:ext cx="5991200" cy="183367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77" y="4209184"/>
            <a:ext cx="5133483" cy="183676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021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1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00"/>
                </a:solidFill>
                <a:latin typeface="Arial Narrow" pitchFamily="34" charset="0"/>
              </a:rPr>
              <a:t>2.4 Basic Theorems with Switch Circuits</a:t>
            </a:r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>
            <a:off x="900113" y="1447800"/>
            <a:ext cx="31083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Equivalent Switch Circuits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" y="1978025"/>
            <a:ext cx="5464034" cy="1955031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" y="4586312"/>
            <a:ext cx="7139855" cy="136296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39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68313" y="228600"/>
            <a:ext cx="82296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3333FF"/>
                </a:solidFill>
              </a:rPr>
              <a:t>Objectives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5288" y="1628800"/>
            <a:ext cx="8424862" cy="4054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solidFill>
                  <a:schemeClr val="tx1"/>
                </a:solidFill>
              </a:rPr>
              <a:t>Topics introduced in this chapter: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>
                <a:solidFill>
                  <a:schemeClr val="tx1"/>
                </a:solidFill>
              </a:rPr>
              <a:t> </a:t>
            </a:r>
            <a:r>
              <a:rPr lang="en-US" altLang="ko-KR">
                <a:solidFill>
                  <a:schemeClr val="tx1"/>
                </a:solidFill>
              </a:rPr>
              <a:t>Understand the basic operations and </a:t>
            </a:r>
            <a:r>
              <a:rPr lang="en-US" altLang="ko-KR">
                <a:solidFill>
                  <a:srgbClr val="FF0000"/>
                </a:solidFill>
              </a:rPr>
              <a:t>laws of Boolean algebra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>
                <a:solidFill>
                  <a:schemeClr val="tx1"/>
                </a:solidFill>
              </a:rPr>
              <a:t> Relate these operations and laws to </a:t>
            </a:r>
            <a:r>
              <a:rPr lang="en-US" altLang="ko-KR">
                <a:solidFill>
                  <a:srgbClr val="FF0000"/>
                </a:solidFill>
              </a:rPr>
              <a:t>AND, OR, NOT gates</a:t>
            </a:r>
            <a:r>
              <a:rPr lang="en-US" altLang="ko-KR">
                <a:solidFill>
                  <a:schemeClr val="tx1"/>
                </a:solidFill>
              </a:rPr>
              <a:t> and switches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>
                <a:solidFill>
                  <a:schemeClr val="tx1"/>
                </a:solidFill>
              </a:rPr>
              <a:t> Prove these laws using a truth table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>
                <a:solidFill>
                  <a:srgbClr val="FF0000"/>
                </a:solidFill>
              </a:rPr>
              <a:t>Manipulation</a:t>
            </a:r>
            <a:r>
              <a:rPr lang="en-US" altLang="ko-KR">
                <a:solidFill>
                  <a:schemeClr val="tx1"/>
                </a:solidFill>
              </a:rPr>
              <a:t> of algebraic expression using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 - Multiplying out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 - Factoring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 - Simplifying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 - Finding the complement of an expression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81087"/>
          </a:xfrm>
        </p:spPr>
        <p:txBody>
          <a:bodyPr/>
          <a:lstStyle/>
          <a:p>
            <a:pPr eaLnBrk="1" hangingPunct="1"/>
            <a:r>
              <a:rPr kumimoji="0" lang="en-US" altLang="ko-KR" sz="3600" smtClean="0">
                <a:solidFill>
                  <a:srgbClr val="006600"/>
                </a:solidFill>
                <a:latin typeface="Arial Narrow" pitchFamily="34" charset="0"/>
              </a:rPr>
              <a:t>2.5 Commutative, Associative, and Distributive Laws</a:t>
            </a:r>
          </a:p>
        </p:txBody>
      </p:sp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3563938" y="1484313"/>
          <a:ext cx="4321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Equation" r:id="rId3" imgW="2184400" imgH="165100" progId="Equation.3">
                  <p:embed/>
                </p:oleObj>
              </mc:Choice>
              <mc:Fallback>
                <p:oleObj name="Equation" r:id="rId3" imgW="2184400" imgH="165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484313"/>
                        <a:ext cx="4321175" cy="36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3563938" y="2060575"/>
          <a:ext cx="482441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5" imgW="2374900" imgH="431800" progId="Equation.3">
                  <p:embed/>
                </p:oleObj>
              </mc:Choice>
              <mc:Fallback>
                <p:oleObj name="Equation" r:id="rId5" imgW="23749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060575"/>
                        <a:ext cx="4824412" cy="879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95288" y="1484313"/>
            <a:ext cx="30480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Commutative Laws:</a:t>
            </a: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395288" y="2060575"/>
            <a:ext cx="30480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Associative Laws:</a:t>
            </a:r>
          </a:p>
        </p:txBody>
      </p:sp>
      <p:graphicFrame>
        <p:nvGraphicFramePr>
          <p:cNvPr id="60521" name="Group 105"/>
          <p:cNvGraphicFramePr>
            <a:graphicFrameLocks noGrp="1"/>
          </p:cNvGraphicFramePr>
          <p:nvPr/>
        </p:nvGraphicFramePr>
        <p:xfrm>
          <a:off x="2843213" y="3500438"/>
          <a:ext cx="4105275" cy="3017835"/>
        </p:xfrm>
        <a:graphic>
          <a:graphicData uri="http://schemas.openxmlformats.org/drawingml/2006/table">
            <a:tbl>
              <a:tblPr/>
              <a:tblGrid>
                <a:gridCol w="1152525"/>
                <a:gridCol w="1152525"/>
                <a:gridCol w="1800225"/>
              </a:tblGrid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  Y  Z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XY    YZ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(XY)Z    X(YZ)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0  0  0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0  0  1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0  1  0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0  1  1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1  0  0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1  0  1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1  1  0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0          0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1  1  1</a:t>
                      </a:r>
                    </a:p>
                  </a:txBody>
                  <a:tcPr marT="45725" marB="4572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1      1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1          1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9501" name="Text Box 35"/>
          <p:cNvSpPr txBox="1">
            <a:spLocks noChangeArrowheads="1"/>
          </p:cNvSpPr>
          <p:nvPr/>
        </p:nvSpPr>
        <p:spPr bwMode="auto">
          <a:xfrm>
            <a:off x="395288" y="3068638"/>
            <a:ext cx="406717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chemeClr val="tx1"/>
                </a:solidFill>
              </a:rPr>
              <a:t>Proof of </a:t>
            </a:r>
            <a:r>
              <a:rPr lang="en-US" altLang="ko-KR" dirty="0" smtClean="0">
                <a:solidFill>
                  <a:schemeClr val="tx1"/>
                </a:solidFill>
              </a:rPr>
              <a:t>Associative </a:t>
            </a:r>
            <a:r>
              <a:rPr lang="en-US" altLang="ko-KR" dirty="0">
                <a:solidFill>
                  <a:schemeClr val="tx1"/>
                </a:solidFill>
              </a:rPr>
              <a:t>Law for AND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20205"/>
            <a:ext cx="6858669" cy="446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644525" y="384175"/>
            <a:ext cx="792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6600"/>
                </a:solidFill>
              </a:rPr>
              <a:t>Associative Laws for AND and OR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592138" y="1335088"/>
            <a:ext cx="408146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Associative Law Using AND Gates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716433" y="3727540"/>
            <a:ext cx="39243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Associative Law Using OR 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1720150"/>
                <a:ext cx="33817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  <m:r>
                        <a:rPr lang="en-US" altLang="ko-KR" b="0" i="1" smtClean="0">
                          <a:latin typeface="Cambria Math"/>
                        </a:rPr>
                        <m:t>𝐵𝐶</m:t>
                      </m:r>
                      <m:r>
                        <a:rPr lang="en-US" altLang="ko-KR" b="0" i="1" smtClean="0">
                          <a:latin typeface="Cambria Math"/>
                        </a:rPr>
                        <m:t>=1   </m:t>
                      </m:r>
                      <m:r>
                        <m:rPr>
                          <m:nor/>
                        </m:rPr>
                        <a:rPr lang="en-US" altLang="ko-KR" b="0" i="0" smtClean="0">
                          <a:latin typeface="Cambria Math"/>
                        </a:rPr>
                        <m:t>iff</m:t>
                      </m:r>
                      <m:r>
                        <a:rPr lang="en-US" altLang="ko-KR" b="0" i="1" smtClean="0">
                          <a:latin typeface="Cambria Math"/>
                        </a:rPr>
                        <m:t>  </m:t>
                      </m:r>
                      <m:r>
                        <a:rPr lang="en-US" altLang="ko-KR" b="0" i="1" smtClean="0">
                          <a:latin typeface="Cambria Math"/>
                        </a:rPr>
                        <m:t>𝐴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r>
                        <a:rPr lang="en-US" altLang="ko-KR" b="0" i="1" smtClean="0">
                          <a:latin typeface="Cambria Math"/>
                        </a:rPr>
                        <m:t>𝐶</m:t>
                      </m:r>
                      <m:r>
                        <a:rPr lang="en-US" altLang="ko-KR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720150"/>
                <a:ext cx="3381759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48064" y="4102588"/>
                <a:ext cx="38620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</a:rPr>
                      <m:t>=0   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/>
                      </a:rPr>
                      <m:t>iff</m:t>
                    </m:r>
                    <m:r>
                      <a:rPr lang="en-US" altLang="ko-KR" b="0" i="1" smtClean="0">
                        <a:latin typeface="Cambria Math"/>
                      </a:rPr>
                      <m:t>  </m:t>
                    </m:r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dirty="0" smtClean="0"/>
                  <a:t>0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102588"/>
                <a:ext cx="3862083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6061" r="-631" b="-272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149080"/>
            <a:ext cx="7380287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1042988" y="2133600"/>
          <a:ext cx="27971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Equation" r:id="rId4" imgW="1320227" imgH="203112" progId="Equation.3">
                  <p:embed/>
                </p:oleObj>
              </mc:Choice>
              <mc:Fallback>
                <p:oleObj name="Equation" r:id="rId4" imgW="1320227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133600"/>
                        <a:ext cx="2797175" cy="430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9"/>
          <p:cNvGraphicFramePr>
            <a:graphicFrameLocks noChangeAspect="1"/>
          </p:cNvGraphicFramePr>
          <p:nvPr/>
        </p:nvGraphicFramePr>
        <p:xfrm>
          <a:off x="1042988" y="2781300"/>
          <a:ext cx="32337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Equation" r:id="rId6" imgW="1586811" imgH="203112" progId="Equation.3">
                  <p:embed/>
                </p:oleObj>
              </mc:Choice>
              <mc:Fallback>
                <p:oleObj name="Equation" r:id="rId6" imgW="1586811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781300"/>
                        <a:ext cx="3233737" cy="414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00137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00"/>
                </a:solidFill>
                <a:latin typeface="Arial" pitchFamily="34" charset="0"/>
              </a:rPr>
              <a:t>Distributive Laws</a:t>
            </a:r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228600" y="1484313"/>
            <a:ext cx="30480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Distributive Laws:</a:t>
            </a:r>
          </a:p>
        </p:txBody>
      </p:sp>
      <p:sp>
        <p:nvSpPr>
          <p:cNvPr id="21511" name="Text Box 14"/>
          <p:cNvSpPr txBox="1">
            <a:spLocks noChangeArrowheads="1"/>
          </p:cNvSpPr>
          <p:nvPr/>
        </p:nvSpPr>
        <p:spPr bwMode="auto">
          <a:xfrm>
            <a:off x="4716462" y="2781300"/>
            <a:ext cx="3239913" cy="646331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800" i="1">
                <a:solidFill>
                  <a:schemeClr val="tx1"/>
                </a:solidFill>
              </a:rPr>
              <a:t>Valid only Boolean algebra not for ordinary algebra</a:t>
            </a:r>
          </a:p>
        </p:txBody>
      </p:sp>
      <p:sp>
        <p:nvSpPr>
          <p:cNvPr id="21512" name="Rectangle 17"/>
          <p:cNvSpPr>
            <a:spLocks noChangeArrowheads="1"/>
          </p:cNvSpPr>
          <p:nvPr/>
        </p:nvSpPr>
        <p:spPr bwMode="auto">
          <a:xfrm>
            <a:off x="323850" y="3789040"/>
            <a:ext cx="10668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dirty="0"/>
              <a:t> </a:t>
            </a:r>
            <a:r>
              <a:rPr lang="en-US" altLang="ko-KR" dirty="0"/>
              <a:t>Proof </a:t>
            </a:r>
          </a:p>
        </p:txBody>
      </p:sp>
      <p:sp>
        <p:nvSpPr>
          <p:cNvPr id="21513" name="Line 19"/>
          <p:cNvSpPr>
            <a:spLocks noChangeShapeType="1"/>
          </p:cNvSpPr>
          <p:nvPr/>
        </p:nvSpPr>
        <p:spPr bwMode="auto">
          <a:xfrm flipH="1">
            <a:off x="4284663" y="2997200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6600"/>
                </a:solidFill>
                <a:latin typeface="Arial" pitchFamily="34" charset="0"/>
              </a:rPr>
              <a:t>2.6 Simplification Theorems</a:t>
            </a:r>
          </a:p>
        </p:txBody>
      </p:sp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1752600" y="4532313"/>
          <a:ext cx="59150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8" name="Equation" r:id="rId3" imgW="2768600" imgH="203200" progId="Equation.3">
                  <p:embed/>
                </p:oleObj>
              </mc:Choice>
              <mc:Fallback>
                <p:oleObj name="Equation" r:id="rId3" imgW="27686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532313"/>
                        <a:ext cx="5915025" cy="433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7"/>
          <p:cNvGraphicFramePr>
            <a:graphicFrameLocks noChangeAspect="1"/>
          </p:cNvGraphicFramePr>
          <p:nvPr/>
        </p:nvGraphicFramePr>
        <p:xfrm>
          <a:off x="1752600" y="4052888"/>
          <a:ext cx="51244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9" name="Equation" r:id="rId5" imgW="2286000" imgH="203200" progId="Equation.3">
                  <p:embed/>
                </p:oleObj>
              </mc:Choice>
              <mc:Fallback>
                <p:oleObj name="Equation" r:id="rId5" imgW="22860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052888"/>
                        <a:ext cx="5124450" cy="4556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8"/>
          <p:cNvGraphicFramePr>
            <a:graphicFrameLocks noChangeAspect="1"/>
          </p:cNvGraphicFramePr>
          <p:nvPr/>
        </p:nvGraphicFramePr>
        <p:xfrm>
          <a:off x="1752600" y="3595688"/>
          <a:ext cx="577215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0" name="Equation" r:id="rId7" imgW="2628900" imgH="203200" progId="Equation.3">
                  <p:embed/>
                </p:oleObj>
              </mc:Choice>
              <mc:Fallback>
                <p:oleObj name="Equation" r:id="rId7" imgW="26289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595688"/>
                        <a:ext cx="5772150" cy="4460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9"/>
          <p:cNvGraphicFramePr>
            <a:graphicFrameLocks noChangeAspect="1"/>
          </p:cNvGraphicFramePr>
          <p:nvPr/>
        </p:nvGraphicFramePr>
        <p:xfrm>
          <a:off x="2771775" y="1989138"/>
          <a:ext cx="5400675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" name="Equation" r:id="rId9" imgW="2527300" imgH="660400" progId="Equation.3">
                  <p:embed/>
                </p:oleObj>
              </mc:Choice>
              <mc:Fallback>
                <p:oleObj name="Equation" r:id="rId9" imgW="2527300" imgH="660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989138"/>
                        <a:ext cx="5400675" cy="1411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28600" y="1992313"/>
            <a:ext cx="2362200" cy="7016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Useful Theorems for Simplification</a:t>
            </a: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228600" y="3595688"/>
            <a:ext cx="10668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/>
              <a:t> </a:t>
            </a:r>
            <a:r>
              <a:rPr lang="en-US" altLang="ko-KR"/>
              <a:t>Proof</a:t>
            </a:r>
            <a:r>
              <a:rPr lang="en-US" altLang="ko-KR" sz="2400"/>
              <a:t> </a:t>
            </a:r>
          </a:p>
        </p:txBody>
      </p:sp>
      <p:graphicFrame>
        <p:nvGraphicFramePr>
          <p:cNvPr id="22537" name="Object 12"/>
          <p:cNvGraphicFramePr>
            <a:graphicFrameLocks noChangeAspect="1"/>
          </p:cNvGraphicFramePr>
          <p:nvPr/>
        </p:nvGraphicFramePr>
        <p:xfrm>
          <a:off x="6477000" y="5270500"/>
          <a:ext cx="25146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2" name="Visio" r:id="rId11" imgW="3840099" imgH="1913738" progId="Visio.Drawing.6">
                  <p:embed/>
                </p:oleObj>
              </mc:Choice>
              <mc:Fallback>
                <p:oleObj name="Visio" r:id="rId11" imgW="3840099" imgH="1913738" progId="Visio.Drawing.6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270500"/>
                        <a:ext cx="25146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3"/>
          <p:cNvGraphicFramePr>
            <a:graphicFrameLocks noChangeAspect="1"/>
          </p:cNvGraphicFramePr>
          <p:nvPr/>
        </p:nvGraphicFramePr>
        <p:xfrm>
          <a:off x="3200400" y="5030788"/>
          <a:ext cx="2819400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3" name="VISIO" r:id="rId13" imgW="4050030" imgH="1942186" progId="Visio.Drawing.6">
                  <p:embed/>
                </p:oleObj>
              </mc:Choice>
              <mc:Fallback>
                <p:oleObj name="VISIO" r:id="rId13" imgW="4050030" imgH="1942186" progId="Visio.Drawing.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030788"/>
                        <a:ext cx="2819400" cy="1350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228600" y="5194300"/>
            <a:ext cx="2687638" cy="10429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Proof of </a:t>
            </a:r>
            <a:r>
              <a:rPr lang="en-US" altLang="ko-KR" i="1">
                <a:solidFill>
                  <a:srgbClr val="FF0000"/>
                </a:solidFill>
              </a:rPr>
              <a:t>XY’+Y=X+Y</a:t>
            </a:r>
            <a:r>
              <a:rPr lang="en-US" altLang="ko-KR"/>
              <a:t> </a:t>
            </a:r>
            <a:br>
              <a:rPr lang="en-US" altLang="ko-KR"/>
            </a:br>
            <a:r>
              <a:rPr lang="en-US" altLang="ko-KR"/>
              <a:t>with Switches</a:t>
            </a: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225425" y="1376363"/>
            <a:ext cx="17938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Why Simplify?</a:t>
            </a:r>
          </a:p>
        </p:txBody>
      </p:sp>
      <p:sp>
        <p:nvSpPr>
          <p:cNvPr id="22541" name="Text Box 16"/>
          <p:cNvSpPr txBox="1">
            <a:spLocks noChangeArrowheads="1"/>
          </p:cNvSpPr>
          <p:nvPr/>
        </p:nvSpPr>
        <p:spPr bwMode="auto">
          <a:xfrm>
            <a:off x="2771775" y="1373188"/>
            <a:ext cx="4843463" cy="39687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Simplifying the corresponding logic circuit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94354"/>
            <a:ext cx="6480720" cy="311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40768"/>
            <a:ext cx="8064500" cy="757238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US" altLang="ko-KR" sz="2000" dirty="0" smtClean="0">
                <a:latin typeface="Arial" pitchFamily="34" charset="0"/>
              </a:rPr>
              <a:t>Application of Simplification Theorem to Equivalent Gate Circuits</a:t>
            </a:r>
          </a:p>
        </p:txBody>
      </p:sp>
      <p:graphicFrame>
        <p:nvGraphicFramePr>
          <p:cNvPr id="2355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891821"/>
              </p:ext>
            </p:extLst>
          </p:nvPr>
        </p:nvGraphicFramePr>
        <p:xfrm>
          <a:off x="2843808" y="2348880"/>
          <a:ext cx="28622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1" name="Equation" r:id="rId4" imgW="1016000" imgH="190500" progId="Equation.3">
                  <p:embed/>
                </p:oleObj>
              </mc:Choice>
              <mc:Fallback>
                <p:oleObj name="Equation" r:id="rId4" imgW="1016000" imgH="190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2348880"/>
                        <a:ext cx="2862262" cy="5381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2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10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6600"/>
                </a:solidFill>
              </a:rPr>
              <a:t>2.6 Simplification Theorems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6600"/>
                </a:solidFill>
              </a:rPr>
              <a:t>2.6 Simplification Theorems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013" y="1628800"/>
            <a:ext cx="1810111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ko-KR" sz="2400" dirty="0" smtClean="0"/>
              <a:t>Example 1: </a:t>
            </a:r>
          </a:p>
          <a:p>
            <a:r>
              <a:rPr lang="en-US" altLang="ko-KR" sz="2400" dirty="0" smtClean="0"/>
              <a:t>Simplify </a:t>
            </a:r>
            <a:endParaRPr lang="ko-KR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059832" y="1998132"/>
                <a:ext cx="2169505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2400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998132"/>
                <a:ext cx="2169505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16013" y="2740251"/>
                <a:ext cx="4927567" cy="156966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 smtClean="0"/>
                  <a:t>Solution:</a:t>
                </a:r>
              </a:p>
              <a:p>
                <a:r>
                  <a:rPr lang="en-US" altLang="ko-KR" sz="2400" b="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𝐼𝑓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𝑤𝑒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𝑙𝑒𝑡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sz="2400" b="0" i="0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ko-KR" sz="2400" b="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𝑡h𝑒𝑛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altLang="ko-KR" sz="2400" b="0" i="0" dirty="0" smtClean="0">
                  <a:latin typeface="Cambria Math" panose="02040503050406030204" pitchFamily="18" charset="0"/>
                </a:endParaRPr>
              </a:p>
              <a:p>
                <a:r>
                  <a:rPr lang="en-US" altLang="ko-KR" sz="2400" b="0" dirty="0" smtClean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ko-KR" sz="2400" b="0" i="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013" y="2740251"/>
                <a:ext cx="4927567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856" t="-27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6600"/>
                </a:solidFill>
              </a:rPr>
              <a:t>2.6 Simplification Theorems</a:t>
            </a:r>
          </a:p>
        </p:txBody>
      </p:sp>
      <p:graphicFrame>
        <p:nvGraphicFramePr>
          <p:cNvPr id="25603" name="Object 5"/>
          <p:cNvGraphicFramePr>
            <a:graphicFrameLocks noChangeAspect="1"/>
          </p:cNvGraphicFramePr>
          <p:nvPr/>
        </p:nvGraphicFramePr>
        <p:xfrm>
          <a:off x="684213" y="1557338"/>
          <a:ext cx="705326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3" imgW="3365500" imgH="431800" progId="Equation.3">
                  <p:embed/>
                </p:oleObj>
              </mc:Choice>
              <mc:Fallback>
                <p:oleObj name="Equation" r:id="rId3" imgW="33655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57338"/>
                        <a:ext cx="7053262" cy="9112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6"/>
          <p:cNvGraphicFramePr>
            <a:graphicFrameLocks noChangeAspect="1"/>
          </p:cNvGraphicFramePr>
          <p:nvPr/>
        </p:nvGraphicFramePr>
        <p:xfrm>
          <a:off x="684213" y="3175000"/>
          <a:ext cx="7127875" cy="205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5" imgW="2997200" imgH="863600" progId="Equation.3">
                  <p:embed/>
                </p:oleObj>
              </mc:Choice>
              <mc:Fallback>
                <p:oleObj name="Equation" r:id="rId5" imgW="2997200" imgH="86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175000"/>
                        <a:ext cx="7127875" cy="2054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>
                <a:solidFill>
                  <a:srgbClr val="006600"/>
                </a:solidFill>
              </a:rPr>
              <a:t>2.6 Simplification Theorems</a:t>
            </a:r>
          </a:p>
        </p:txBody>
      </p:sp>
      <p:graphicFrame>
        <p:nvGraphicFramePr>
          <p:cNvPr id="26627" name="Object 7"/>
          <p:cNvGraphicFramePr>
            <a:graphicFrameLocks noChangeAspect="1"/>
          </p:cNvGraphicFramePr>
          <p:nvPr/>
        </p:nvGraphicFramePr>
        <p:xfrm>
          <a:off x="900113" y="1844675"/>
          <a:ext cx="6121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Equation" r:id="rId3" imgW="2921000" imgH="431800" progId="Equation.3">
                  <p:embed/>
                </p:oleObj>
              </mc:Choice>
              <mc:Fallback>
                <p:oleObj name="Equation" r:id="rId3" imgW="29210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844675"/>
                        <a:ext cx="6121400" cy="9112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8"/>
          <p:cNvGraphicFramePr>
            <a:graphicFrameLocks noChangeAspect="1"/>
          </p:cNvGraphicFramePr>
          <p:nvPr/>
        </p:nvGraphicFramePr>
        <p:xfrm>
          <a:off x="900113" y="3330575"/>
          <a:ext cx="6192837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5" imgW="2794000" imgH="889000" progId="Equation.3">
                  <p:embed/>
                </p:oleObj>
              </mc:Choice>
              <mc:Fallback>
                <p:oleObj name="Equation" r:id="rId5" imgW="2794000" imgH="889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330575"/>
                        <a:ext cx="6192837" cy="19700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6600"/>
                </a:solidFill>
                <a:latin typeface="Arial" pitchFamily="34" charset="0"/>
              </a:rPr>
              <a:t>2.7 Multiplying Out and Factoring</a:t>
            </a:r>
          </a:p>
        </p:txBody>
      </p:sp>
      <p:graphicFrame>
        <p:nvGraphicFramePr>
          <p:cNvPr id="27651" name="Object 6"/>
          <p:cNvGraphicFramePr>
            <a:graphicFrameLocks noChangeAspect="1"/>
          </p:cNvGraphicFramePr>
          <p:nvPr/>
        </p:nvGraphicFramePr>
        <p:xfrm>
          <a:off x="4279900" y="4676775"/>
          <a:ext cx="211455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Equation" r:id="rId3" imgW="1054100" imgH="203200" progId="Equation.3">
                  <p:embed/>
                </p:oleObj>
              </mc:Choice>
              <mc:Fallback>
                <p:oleObj name="Equation" r:id="rId3" imgW="10541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4676775"/>
                        <a:ext cx="211455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7"/>
          <p:cNvGraphicFramePr>
            <a:graphicFrameLocks noChangeAspect="1"/>
          </p:cNvGraphicFramePr>
          <p:nvPr/>
        </p:nvGraphicFramePr>
        <p:xfrm>
          <a:off x="3713163" y="3981450"/>
          <a:ext cx="199072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4" name="Equation" r:id="rId5" imgW="1015559" imgH="177723" progId="Equation.3">
                  <p:embed/>
                </p:oleObj>
              </mc:Choice>
              <mc:Fallback>
                <p:oleObj name="Equation" r:id="rId5" imgW="1015559" imgH="17772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3981450"/>
                        <a:ext cx="1990725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8"/>
          <p:cNvGraphicFramePr>
            <a:graphicFrameLocks noChangeAspect="1"/>
          </p:cNvGraphicFramePr>
          <p:nvPr/>
        </p:nvGraphicFramePr>
        <p:xfrm>
          <a:off x="3657600" y="3533775"/>
          <a:ext cx="23082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5" name="Equation" r:id="rId7" imgW="1155199" imgH="177723" progId="Equation.3">
                  <p:embed/>
                </p:oleObj>
              </mc:Choice>
              <mc:Fallback>
                <p:oleObj name="Equation" r:id="rId7" imgW="1155199" imgH="17772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33775"/>
                        <a:ext cx="23082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9"/>
          <p:cNvGraphicFramePr>
            <a:graphicFrameLocks noChangeAspect="1"/>
          </p:cNvGraphicFramePr>
          <p:nvPr/>
        </p:nvGraphicFramePr>
        <p:xfrm>
          <a:off x="3657600" y="3044825"/>
          <a:ext cx="24479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6" name="Equation" r:id="rId9" imgW="1231366" imgH="177723" progId="Equation.3">
                  <p:embed/>
                </p:oleObj>
              </mc:Choice>
              <mc:Fallback>
                <p:oleObj name="Equation" r:id="rId9" imgW="1231366" imgH="17772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044825"/>
                        <a:ext cx="24479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0"/>
          <p:cNvSpPr>
            <a:spLocks noChangeArrowheads="1"/>
          </p:cNvSpPr>
          <p:nvPr/>
        </p:nvSpPr>
        <p:spPr bwMode="auto">
          <a:xfrm>
            <a:off x="611188" y="1663700"/>
            <a:ext cx="7632700" cy="7572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dirty="0">
                <a:sym typeface="Wingdings" pitchFamily="2" charset="2"/>
              </a:rPr>
              <a:t> Multiplying out using distributive </a:t>
            </a:r>
            <a:r>
              <a:rPr lang="en-US" altLang="ko-KR" dirty="0" smtClean="0">
                <a:sym typeface="Wingdings" pitchFamily="2" charset="2"/>
              </a:rPr>
              <a:t>laws  can</a:t>
            </a:r>
            <a:r>
              <a:rPr lang="en-US" altLang="ko-KR" dirty="0" smtClean="0"/>
              <a:t> </a:t>
            </a:r>
            <a:r>
              <a:rPr lang="en-US" altLang="ko-KR" dirty="0"/>
              <a:t>obtain a </a:t>
            </a:r>
            <a:endParaRPr lang="en-US" altLang="ko-KR" dirty="0" smtClean="0"/>
          </a:p>
          <a:p>
            <a:pPr algn="ctr" eaLnBrk="1" hangingPunct="1"/>
            <a:r>
              <a:rPr lang="en-US" altLang="ko-KR" i="1" dirty="0" smtClean="0">
                <a:solidFill>
                  <a:srgbClr val="FF0000"/>
                </a:solidFill>
              </a:rPr>
              <a:t>sum-of-products</a:t>
            </a:r>
            <a:r>
              <a:rPr lang="en-US" altLang="ko-KR" dirty="0" smtClean="0"/>
              <a:t> </a:t>
            </a:r>
            <a:r>
              <a:rPr lang="en-US" altLang="ko-KR" dirty="0">
                <a:solidFill>
                  <a:srgbClr val="FF0000"/>
                </a:solidFill>
              </a:rPr>
              <a:t>(SOP)</a:t>
            </a:r>
            <a:r>
              <a:rPr lang="en-US" altLang="ko-KR" dirty="0"/>
              <a:t> form </a:t>
            </a: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633413" y="3044825"/>
            <a:ext cx="2906712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 Sum-of-product form: </a:t>
            </a:r>
          </a:p>
        </p:txBody>
      </p:sp>
      <p:sp>
        <p:nvSpPr>
          <p:cNvPr id="27657" name="Rectangle 15"/>
          <p:cNvSpPr>
            <a:spLocks noChangeArrowheads="1"/>
          </p:cNvSpPr>
          <p:nvPr/>
        </p:nvSpPr>
        <p:spPr bwMode="auto">
          <a:xfrm>
            <a:off x="704850" y="4700588"/>
            <a:ext cx="3506788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 Not in Sum-of-product  form </a:t>
            </a:r>
          </a:p>
        </p:txBody>
      </p:sp>
      <p:sp>
        <p:nvSpPr>
          <p:cNvPr id="27658" name="Line 19"/>
          <p:cNvSpPr>
            <a:spLocks noChangeShapeType="1"/>
          </p:cNvSpPr>
          <p:nvPr/>
        </p:nvSpPr>
        <p:spPr bwMode="auto">
          <a:xfrm>
            <a:off x="4356100" y="5084763"/>
            <a:ext cx="7921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6600"/>
                </a:solidFill>
                <a:latin typeface="Arial" pitchFamily="34" charset="0"/>
              </a:rPr>
              <a:t>2.7 Multiplying Out and Factoring</a:t>
            </a:r>
          </a:p>
        </p:txBody>
      </p:sp>
      <p:graphicFrame>
        <p:nvGraphicFramePr>
          <p:cNvPr id="28675" name="Object 10"/>
          <p:cNvGraphicFramePr>
            <a:graphicFrameLocks noChangeAspect="1"/>
          </p:cNvGraphicFramePr>
          <p:nvPr/>
        </p:nvGraphicFramePr>
        <p:xfrm>
          <a:off x="1258888" y="4365625"/>
          <a:ext cx="6673850" cy="160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0" name="Equation" r:id="rId3" imgW="3594100" imgH="863600" progId="Equation.3">
                  <p:embed/>
                </p:oleObj>
              </mc:Choice>
              <mc:Fallback>
                <p:oleObj name="Equation" r:id="rId3" imgW="3594100" imgH="863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365625"/>
                        <a:ext cx="6673850" cy="16033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12"/>
          <p:cNvGraphicFramePr>
            <a:graphicFrameLocks noChangeAspect="1"/>
          </p:cNvGraphicFramePr>
          <p:nvPr/>
        </p:nvGraphicFramePr>
        <p:xfrm>
          <a:off x="1258888" y="2492375"/>
          <a:ext cx="5697537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Equation" r:id="rId5" imgW="3454400" imgH="889000" progId="Equation.3">
                  <p:embed/>
                </p:oleObj>
              </mc:Choice>
              <mc:Fallback>
                <p:oleObj name="Equation" r:id="rId5" imgW="3454400" imgH="8890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492375"/>
                        <a:ext cx="5697537" cy="1466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Rectangle 13"/>
          <p:cNvSpPr>
            <a:spLocks noChangeArrowheads="1"/>
          </p:cNvSpPr>
          <p:nvPr/>
        </p:nvSpPr>
        <p:spPr bwMode="auto">
          <a:xfrm>
            <a:off x="684213" y="1557338"/>
            <a:ext cx="5256212" cy="503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Example:  Multiply out  </a:t>
            </a:r>
            <a:r>
              <a:rPr lang="en-US" altLang="ko-KR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ko-KR" i="1">
                <a:solidFill>
                  <a:srgbClr val="FF0000"/>
                </a:solidFill>
                <a:latin typeface="Times New Roman" pitchFamily="18" charset="0"/>
              </a:rPr>
              <a:t>A+BC</a:t>
            </a:r>
            <a:r>
              <a:rPr lang="en-US" altLang="ko-KR">
                <a:solidFill>
                  <a:srgbClr val="FF0000"/>
                </a:solidFill>
                <a:latin typeface="Times New Roman" pitchFamily="18" charset="0"/>
              </a:rPr>
              <a:t>)(</a:t>
            </a:r>
            <a:r>
              <a:rPr lang="en-US" altLang="ko-KR" i="1">
                <a:solidFill>
                  <a:srgbClr val="FF0000"/>
                </a:solidFill>
                <a:latin typeface="Times New Roman" pitchFamily="18" charset="0"/>
              </a:rPr>
              <a:t>A+D+E</a:t>
            </a:r>
            <a:r>
              <a:rPr lang="en-US" altLang="ko-KR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30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2.1 Introduction</a:t>
            </a:r>
            <a:endParaRPr kumimoji="0" lang="en-US" altLang="ko-KR" sz="4000">
              <a:solidFill>
                <a:schemeClr val="hlink"/>
              </a:solidFill>
            </a:endParaRPr>
          </a:p>
        </p:txBody>
      </p:sp>
      <p:sp>
        <p:nvSpPr>
          <p:cNvPr id="4099" name="Text Box 1031"/>
          <p:cNvSpPr txBox="1">
            <a:spLocks noChangeArrowheads="1"/>
          </p:cNvSpPr>
          <p:nvPr/>
        </p:nvSpPr>
        <p:spPr bwMode="auto">
          <a:xfrm>
            <a:off x="381000" y="1556792"/>
            <a:ext cx="8153400" cy="3787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180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en-US" altLang="ko-KR">
                <a:solidFill>
                  <a:schemeClr val="tx1"/>
                </a:solidFill>
              </a:rPr>
              <a:t>Boolean Algebra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Developed by George Boole 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Basic mathematics for logic design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Restrict to switching circuits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sz="1800">
                <a:solidFill>
                  <a:schemeClr val="tx1"/>
                </a:solidFill>
              </a:rPr>
              <a:t> Two state values: 0, 1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sz="1800">
                <a:solidFill>
                  <a:schemeClr val="tx1"/>
                </a:solidFill>
              </a:rPr>
              <a:t> Switching algebra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>
                <a:solidFill>
                  <a:schemeClr val="tx1"/>
                </a:solidFill>
              </a:rPr>
              <a:t> Boolean Variable : </a:t>
            </a:r>
            <a:r>
              <a:rPr lang="en-US" altLang="ko-KR" i="1">
                <a:solidFill>
                  <a:schemeClr val="tx1"/>
                </a:solidFill>
              </a:rPr>
              <a:t>X</a:t>
            </a:r>
            <a:r>
              <a:rPr lang="en-US" altLang="ko-KR">
                <a:solidFill>
                  <a:schemeClr val="tx1"/>
                </a:solidFill>
              </a:rPr>
              <a:t>, </a:t>
            </a:r>
            <a:r>
              <a:rPr lang="en-US" altLang="ko-KR" i="1">
                <a:solidFill>
                  <a:schemeClr val="tx1"/>
                </a:solidFill>
              </a:rPr>
              <a:t>Y</a:t>
            </a:r>
            <a:r>
              <a:rPr lang="en-US" altLang="ko-KR">
                <a:solidFill>
                  <a:schemeClr val="tx1"/>
                </a:solidFill>
              </a:rPr>
              <a:t>, … 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 sz="1800">
                <a:solidFill>
                  <a:schemeClr val="tx1"/>
                </a:solidFill>
              </a:rPr>
              <a:t>Can only have two state values: 0, 1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>
                <a:solidFill>
                  <a:schemeClr val="tx1"/>
                </a:solidFill>
              </a:rPr>
              <a:t> Representing  True(1) or False (0)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/>
          <p:cNvGraphicFramePr>
            <a:graphicFrameLocks noChangeAspect="1"/>
          </p:cNvGraphicFramePr>
          <p:nvPr/>
        </p:nvGraphicFramePr>
        <p:xfrm>
          <a:off x="5672138" y="40497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7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40497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5"/>
          <p:cNvGraphicFramePr>
            <a:graphicFrameLocks noChangeAspect="1"/>
          </p:cNvGraphicFramePr>
          <p:nvPr/>
        </p:nvGraphicFramePr>
        <p:xfrm>
          <a:off x="5672138" y="40497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40497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6"/>
          <p:cNvGraphicFramePr>
            <a:graphicFrameLocks noChangeAspect="1"/>
          </p:cNvGraphicFramePr>
          <p:nvPr/>
        </p:nvGraphicFramePr>
        <p:xfrm>
          <a:off x="5672138" y="40497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9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40497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7"/>
          <p:cNvGraphicFramePr>
            <a:graphicFrameLocks noChangeAspect="1"/>
          </p:cNvGraphicFramePr>
          <p:nvPr/>
        </p:nvGraphicFramePr>
        <p:xfrm>
          <a:off x="5672138" y="40497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0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40497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8"/>
          <p:cNvGraphicFramePr>
            <a:graphicFrameLocks noChangeAspect="1"/>
          </p:cNvGraphicFramePr>
          <p:nvPr/>
        </p:nvGraphicFramePr>
        <p:xfrm>
          <a:off x="5672138" y="40497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1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40497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9"/>
          <p:cNvGraphicFramePr>
            <a:graphicFrameLocks noChangeAspect="1"/>
          </p:cNvGraphicFramePr>
          <p:nvPr/>
        </p:nvGraphicFramePr>
        <p:xfrm>
          <a:off x="5672138" y="40497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2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2138" y="40497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10"/>
          <p:cNvGraphicFramePr>
            <a:graphicFrameLocks noChangeAspect="1"/>
          </p:cNvGraphicFramePr>
          <p:nvPr/>
        </p:nvGraphicFramePr>
        <p:xfrm>
          <a:off x="4211638" y="3284538"/>
          <a:ext cx="27432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3" name="Equation" r:id="rId10" imgW="1320227" imgH="431613" progId="Equation.3">
                  <p:embed/>
                </p:oleObj>
              </mc:Choice>
              <mc:Fallback>
                <p:oleObj name="Equation" r:id="rId10" imgW="1320227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284538"/>
                        <a:ext cx="27432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11"/>
          <p:cNvGraphicFramePr>
            <a:graphicFrameLocks noChangeAspect="1"/>
          </p:cNvGraphicFramePr>
          <p:nvPr/>
        </p:nvGraphicFramePr>
        <p:xfrm>
          <a:off x="3978275" y="2786063"/>
          <a:ext cx="44180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4" name="수식" r:id="rId12" imgW="2031840" imgH="203040" progId="Equation.3">
                  <p:embed/>
                </p:oleObj>
              </mc:Choice>
              <mc:Fallback>
                <p:oleObj name="수식" r:id="rId12" imgW="203184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2786063"/>
                        <a:ext cx="44180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728663" y="2852738"/>
            <a:ext cx="3051175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 Product-of-sum form </a:t>
            </a:r>
          </a:p>
        </p:txBody>
      </p:sp>
      <p:sp>
        <p:nvSpPr>
          <p:cNvPr id="29707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6600"/>
                </a:solidFill>
                <a:latin typeface="Arial" pitchFamily="34" charset="0"/>
              </a:rPr>
              <a:t>2.7 Multiplying Out and Factoring</a:t>
            </a:r>
          </a:p>
        </p:txBody>
      </p:sp>
      <p:sp>
        <p:nvSpPr>
          <p:cNvPr id="29708" name="Rectangle 19"/>
          <p:cNvSpPr>
            <a:spLocks noChangeArrowheads="1"/>
          </p:cNvSpPr>
          <p:nvPr/>
        </p:nvSpPr>
        <p:spPr bwMode="auto">
          <a:xfrm>
            <a:off x="755650" y="1663700"/>
            <a:ext cx="7632700" cy="7572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dirty="0">
                <a:sym typeface="Wingdings" pitchFamily="2" charset="2"/>
              </a:rPr>
              <a:t> Factoring using distributive </a:t>
            </a:r>
            <a:r>
              <a:rPr lang="en-US" altLang="ko-KR" dirty="0" smtClean="0">
                <a:sym typeface="Wingdings" pitchFamily="2" charset="2"/>
              </a:rPr>
              <a:t>laws  can</a:t>
            </a:r>
            <a:r>
              <a:rPr lang="en-US" altLang="ko-KR" dirty="0" smtClean="0"/>
              <a:t> </a:t>
            </a:r>
            <a:r>
              <a:rPr lang="en-US" altLang="ko-KR" dirty="0"/>
              <a:t>obtain a </a:t>
            </a:r>
            <a:endParaRPr lang="en-US" altLang="ko-KR" dirty="0" smtClean="0"/>
          </a:p>
          <a:p>
            <a:pPr algn="ctr" eaLnBrk="1" hangingPunct="1"/>
            <a:r>
              <a:rPr lang="en-US" altLang="ko-KR" i="1" dirty="0" smtClean="0">
                <a:solidFill>
                  <a:srgbClr val="FF0000"/>
                </a:solidFill>
              </a:rPr>
              <a:t>product-of-sums</a:t>
            </a:r>
            <a:r>
              <a:rPr lang="en-US" altLang="ko-KR" dirty="0" smtClean="0"/>
              <a:t> </a:t>
            </a:r>
            <a:r>
              <a:rPr lang="en-US" altLang="ko-KR" dirty="0">
                <a:solidFill>
                  <a:srgbClr val="FF0000"/>
                </a:solidFill>
              </a:rPr>
              <a:t>(POS)</a:t>
            </a:r>
            <a:r>
              <a:rPr lang="en-US" altLang="ko-KR" dirty="0"/>
              <a:t> form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6600"/>
                </a:solidFill>
                <a:latin typeface="Arial" pitchFamily="34" charset="0"/>
              </a:rPr>
              <a:t>2.7 Multiplying Out and Factoring</a:t>
            </a:r>
          </a:p>
        </p:txBody>
      </p:sp>
      <p:graphicFrame>
        <p:nvGraphicFramePr>
          <p:cNvPr id="30723" name="Object 13"/>
          <p:cNvGraphicFramePr>
            <a:graphicFrameLocks noChangeAspect="1"/>
          </p:cNvGraphicFramePr>
          <p:nvPr/>
        </p:nvGraphicFramePr>
        <p:xfrm>
          <a:off x="1457325" y="2492375"/>
          <a:ext cx="529907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3" imgW="3213100" imgH="889000" progId="Equation.3">
                  <p:embed/>
                </p:oleObj>
              </mc:Choice>
              <mc:Fallback>
                <p:oleObj name="Equation" r:id="rId3" imgW="3213100" imgH="889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2492375"/>
                        <a:ext cx="5299075" cy="1466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Rectangle 14"/>
          <p:cNvSpPr>
            <a:spLocks noChangeArrowheads="1"/>
          </p:cNvSpPr>
          <p:nvPr/>
        </p:nvSpPr>
        <p:spPr bwMode="auto">
          <a:xfrm>
            <a:off x="684213" y="1557338"/>
            <a:ext cx="3382962" cy="5032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Example1:  Factor  </a:t>
            </a:r>
            <a:r>
              <a:rPr lang="en-US" altLang="ko-KR" i="1">
                <a:solidFill>
                  <a:srgbClr val="FF0000"/>
                </a:solidFill>
                <a:latin typeface="Times New Roman" pitchFamily="18" charset="0"/>
              </a:rPr>
              <a:t>A+B’CD</a:t>
            </a:r>
            <a:endParaRPr lang="en-US" altLang="ko-KR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6600"/>
                </a:solidFill>
                <a:latin typeface="Arial" pitchFamily="34" charset="0"/>
              </a:rPr>
              <a:t>Circuits for Sum-of-Products Form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23528" y="1534062"/>
            <a:ext cx="9323561" cy="3974748"/>
            <a:chOff x="323528" y="1534062"/>
            <a:chExt cx="9323561" cy="3974748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534062"/>
              <a:ext cx="6192688" cy="3974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275856" y="2636912"/>
              <a:ext cx="349091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i="1" dirty="0" smtClean="0">
                  <a:latin typeface="Arial" charset="0"/>
                  <a:ea typeface="굴림" charset="-127"/>
                </a:rPr>
                <a:t>AB</a:t>
              </a:r>
              <a:r>
                <a:rPr lang="en-US" altLang="ko-KR" i="1" dirty="0">
                  <a:ea typeface="굴림" charset="-127"/>
                </a:rPr>
                <a:t>′</a:t>
              </a:r>
              <a:r>
                <a:rPr lang="en-US" altLang="ko-KR" dirty="0">
                  <a:latin typeface="Arial" charset="0"/>
                  <a:ea typeface="굴림" charset="-127"/>
                </a:rPr>
                <a:t> + 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CD</a:t>
              </a:r>
              <a:r>
                <a:rPr lang="en-US" altLang="ko-KR" i="1" dirty="0">
                  <a:ea typeface="굴림" charset="-127"/>
                </a:rPr>
                <a:t>′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E</a:t>
              </a:r>
              <a:r>
                <a:rPr lang="en-US" altLang="ko-KR" dirty="0">
                  <a:latin typeface="Arial" charset="0"/>
                  <a:ea typeface="굴림" charset="-127"/>
                </a:rPr>
                <a:t> + 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AC</a:t>
              </a:r>
              <a:r>
                <a:rPr lang="en-US" altLang="ko-KR" i="1" dirty="0">
                  <a:ea typeface="굴림" charset="-127"/>
                </a:rPr>
                <a:t>′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E</a:t>
              </a:r>
              <a:r>
                <a:rPr lang="en-US" altLang="ko-KR" i="1" dirty="0">
                  <a:ea typeface="굴림" charset="-127"/>
                </a:rPr>
                <a:t>′</a:t>
              </a: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156176" y="4725144"/>
              <a:ext cx="349091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i="1" dirty="0" smtClean="0">
                  <a:latin typeface="Arial" charset="0"/>
                  <a:ea typeface="굴림" charset="-127"/>
                </a:rPr>
                <a:t>A</a:t>
              </a:r>
              <a:r>
                <a:rPr lang="en-US" altLang="ko-KR" dirty="0" smtClean="0">
                  <a:latin typeface="Arial" charset="0"/>
                  <a:ea typeface="굴림" charset="-127"/>
                </a:rPr>
                <a:t> </a:t>
              </a:r>
              <a:r>
                <a:rPr lang="en-US" altLang="ko-KR" dirty="0">
                  <a:latin typeface="Arial" charset="0"/>
                  <a:ea typeface="굴림" charset="-127"/>
                </a:rPr>
                <a:t>+ 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B</a:t>
              </a:r>
              <a:r>
                <a:rPr lang="en-US" altLang="ko-KR" i="1" dirty="0">
                  <a:ea typeface="굴림" charset="-127"/>
                </a:rPr>
                <a:t>′</a:t>
              </a:r>
              <a:r>
                <a:rPr lang="en-US" altLang="ko-KR" dirty="0">
                  <a:latin typeface="Arial" charset="0"/>
                  <a:ea typeface="굴림" charset="-127"/>
                </a:rPr>
                <a:t> + 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C</a:t>
              </a:r>
              <a:r>
                <a:rPr lang="en-US" altLang="ko-KR" dirty="0">
                  <a:latin typeface="Arial" charset="0"/>
                  <a:ea typeface="굴림" charset="-127"/>
                </a:rPr>
                <a:t> + 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D</a:t>
              </a:r>
              <a:r>
                <a:rPr lang="en-US" altLang="ko-KR" i="1" dirty="0">
                  <a:ea typeface="굴림" charset="-127"/>
                </a:rPr>
                <a:t>′</a:t>
              </a:r>
              <a:r>
                <a:rPr lang="en-US" altLang="ko-KR" i="1" dirty="0">
                  <a:latin typeface="Arial" charset="0"/>
                  <a:ea typeface="굴림" charset="-127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6600"/>
                </a:solidFill>
                <a:latin typeface="Arial" pitchFamily="34" charset="0"/>
              </a:rPr>
              <a:t>Circuits for Product-of-Sums Form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312744" cy="443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27984" y="2780928"/>
            <a:ext cx="4564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dirty="0" smtClean="0">
                <a:latin typeface="Arial" charset="0"/>
                <a:ea typeface="굴림" charset="-127"/>
              </a:rPr>
              <a:t>(</a:t>
            </a:r>
            <a:r>
              <a:rPr lang="en-US" altLang="ko-KR" i="1" dirty="0">
                <a:latin typeface="Arial" charset="0"/>
                <a:ea typeface="굴림" charset="-127"/>
              </a:rPr>
              <a:t>A</a:t>
            </a:r>
            <a:r>
              <a:rPr lang="en-US" altLang="ko-KR" dirty="0">
                <a:latin typeface="Arial" charset="0"/>
                <a:ea typeface="굴림" charset="-127"/>
              </a:rPr>
              <a:t> +</a:t>
            </a:r>
            <a:r>
              <a:rPr lang="en-US" altLang="ko-KR" i="1" dirty="0">
                <a:latin typeface="Arial" charset="0"/>
                <a:ea typeface="굴림" charset="-127"/>
              </a:rPr>
              <a:t>B</a:t>
            </a:r>
            <a:r>
              <a:rPr lang="en-US" altLang="ko-KR" i="1" dirty="0">
                <a:ea typeface="굴림" charset="-127"/>
              </a:rPr>
              <a:t>′</a:t>
            </a:r>
            <a:r>
              <a:rPr lang="en-US" altLang="ko-KR" dirty="0">
                <a:latin typeface="Arial" charset="0"/>
                <a:ea typeface="굴림" charset="-127"/>
              </a:rPr>
              <a:t>)(</a:t>
            </a:r>
            <a:r>
              <a:rPr lang="en-US" altLang="ko-KR" i="1" dirty="0">
                <a:latin typeface="Arial" charset="0"/>
                <a:ea typeface="굴림" charset="-127"/>
              </a:rPr>
              <a:t>C</a:t>
            </a:r>
            <a:r>
              <a:rPr lang="en-US" altLang="ko-KR" dirty="0">
                <a:latin typeface="Arial" charset="0"/>
                <a:ea typeface="굴림" charset="-127"/>
              </a:rPr>
              <a:t> + </a:t>
            </a:r>
            <a:r>
              <a:rPr lang="en-US" altLang="ko-KR" i="1" dirty="0">
                <a:latin typeface="Arial" charset="0"/>
                <a:ea typeface="굴림" charset="-127"/>
              </a:rPr>
              <a:t>D</a:t>
            </a:r>
            <a:r>
              <a:rPr lang="en-US" altLang="ko-KR" i="1" dirty="0">
                <a:ea typeface="굴림" charset="-127"/>
              </a:rPr>
              <a:t>′</a:t>
            </a:r>
            <a:r>
              <a:rPr lang="en-US" altLang="ko-KR" dirty="0">
                <a:latin typeface="Arial" charset="0"/>
                <a:ea typeface="굴림" charset="-127"/>
              </a:rPr>
              <a:t> + </a:t>
            </a:r>
            <a:r>
              <a:rPr lang="en-US" altLang="ko-KR" i="1" dirty="0">
                <a:latin typeface="Arial" charset="0"/>
                <a:ea typeface="굴림" charset="-127"/>
              </a:rPr>
              <a:t>E</a:t>
            </a:r>
            <a:r>
              <a:rPr lang="en-US" altLang="ko-KR" dirty="0">
                <a:latin typeface="Arial" charset="0"/>
                <a:ea typeface="굴림" charset="-127"/>
              </a:rPr>
              <a:t>)(</a:t>
            </a:r>
            <a:r>
              <a:rPr lang="en-US" altLang="ko-KR" i="1" dirty="0">
                <a:latin typeface="Arial" charset="0"/>
                <a:ea typeface="굴림" charset="-127"/>
              </a:rPr>
              <a:t>A</a:t>
            </a:r>
            <a:r>
              <a:rPr lang="en-US" altLang="ko-KR" dirty="0">
                <a:latin typeface="Arial" charset="0"/>
                <a:ea typeface="굴림" charset="-127"/>
              </a:rPr>
              <a:t> + </a:t>
            </a:r>
            <a:r>
              <a:rPr lang="en-US" altLang="ko-KR" i="1" dirty="0">
                <a:latin typeface="Arial" charset="0"/>
                <a:ea typeface="굴림" charset="-127"/>
              </a:rPr>
              <a:t>C</a:t>
            </a:r>
            <a:r>
              <a:rPr lang="en-US" altLang="ko-KR" i="1" dirty="0">
                <a:ea typeface="굴림" charset="-127"/>
              </a:rPr>
              <a:t>′</a:t>
            </a:r>
            <a:r>
              <a:rPr lang="en-US" altLang="ko-KR" dirty="0">
                <a:latin typeface="Arial" charset="0"/>
                <a:ea typeface="굴림" charset="-127"/>
              </a:rPr>
              <a:t> + </a:t>
            </a:r>
            <a:r>
              <a:rPr lang="en-US" altLang="ko-KR" i="1" dirty="0">
                <a:latin typeface="Arial" charset="0"/>
                <a:ea typeface="굴림" charset="-127"/>
              </a:rPr>
              <a:t>E</a:t>
            </a:r>
            <a:r>
              <a:rPr lang="en-US" altLang="ko-KR" i="1" dirty="0">
                <a:ea typeface="굴림" charset="-127"/>
              </a:rPr>
              <a:t>′</a:t>
            </a:r>
            <a:r>
              <a:rPr lang="en-US" altLang="ko-KR" dirty="0">
                <a:latin typeface="Arial" charset="0"/>
                <a:ea typeface="굴림" charset="-127"/>
              </a:rPr>
              <a:t>)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660872" y="5650185"/>
            <a:ext cx="34909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i="1" dirty="0" smtClean="0">
                <a:latin typeface="Arial" charset="0"/>
                <a:ea typeface="굴림" charset="-127"/>
              </a:rPr>
              <a:t>AB</a:t>
            </a:r>
            <a:r>
              <a:rPr lang="en-US" altLang="ko-KR" i="1" dirty="0" smtClean="0">
                <a:ea typeface="굴림" charset="-127"/>
              </a:rPr>
              <a:t>′</a:t>
            </a:r>
            <a:r>
              <a:rPr lang="en-US" altLang="ko-KR" i="1" dirty="0" smtClean="0">
                <a:latin typeface="Arial" charset="0"/>
                <a:ea typeface="굴림" charset="-127"/>
              </a:rPr>
              <a:t>C</a:t>
            </a:r>
            <a:r>
              <a:rPr lang="en-US" altLang="ko-KR" dirty="0" smtClean="0">
                <a:latin typeface="Arial" charset="0"/>
                <a:ea typeface="굴림" charset="-127"/>
              </a:rPr>
              <a:t>(</a:t>
            </a:r>
            <a:r>
              <a:rPr lang="en-US" altLang="ko-KR" i="1" dirty="0" smtClean="0">
                <a:latin typeface="Arial" charset="0"/>
                <a:ea typeface="굴림" charset="-127"/>
              </a:rPr>
              <a:t>D</a:t>
            </a:r>
            <a:r>
              <a:rPr lang="en-US" altLang="ko-KR" i="1" dirty="0">
                <a:ea typeface="굴림" charset="-127"/>
              </a:rPr>
              <a:t>′</a:t>
            </a:r>
            <a:r>
              <a:rPr lang="en-US" altLang="ko-KR" dirty="0">
                <a:latin typeface="Arial" charset="0"/>
                <a:ea typeface="굴림" charset="-127"/>
              </a:rPr>
              <a:t> + </a:t>
            </a:r>
            <a:r>
              <a:rPr lang="en-US" altLang="ko-KR" i="1" dirty="0">
                <a:latin typeface="Arial" charset="0"/>
                <a:ea typeface="굴림" charset="-127"/>
              </a:rPr>
              <a:t>E</a:t>
            </a:r>
            <a:r>
              <a:rPr lang="en-US" altLang="ko-KR" dirty="0">
                <a:latin typeface="Arial" charset="0"/>
                <a:ea typeface="굴림" charset="-127"/>
              </a:rPr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6600"/>
                </a:solidFill>
                <a:latin typeface="Arial" pitchFamily="34" charset="0"/>
              </a:rPr>
              <a:t>2.8 DeMorgan’s Laws</a:t>
            </a:r>
          </a:p>
        </p:txBody>
      </p:sp>
      <p:graphicFrame>
        <p:nvGraphicFramePr>
          <p:cNvPr id="33795" name="Object 4"/>
          <p:cNvGraphicFramePr>
            <a:graphicFrameLocks noChangeAspect="1"/>
          </p:cNvGraphicFramePr>
          <p:nvPr/>
        </p:nvGraphicFramePr>
        <p:xfrm>
          <a:off x="4514850" y="324961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24961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7"/>
          <p:cNvGraphicFramePr>
            <a:graphicFrameLocks noChangeAspect="1"/>
          </p:cNvGraphicFramePr>
          <p:nvPr/>
        </p:nvGraphicFramePr>
        <p:xfrm>
          <a:off x="1447800" y="4821238"/>
          <a:ext cx="5788025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5" name="Equation" r:id="rId5" imgW="2628900" imgH="457200" progId="Equation.3">
                  <p:embed/>
                </p:oleObj>
              </mc:Choice>
              <mc:Fallback>
                <p:oleObj name="Equation" r:id="rId5" imgW="26289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21238"/>
                        <a:ext cx="5788025" cy="7731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8"/>
          <p:cNvGraphicFramePr>
            <a:graphicFrameLocks noChangeAspect="1"/>
          </p:cNvGraphicFramePr>
          <p:nvPr/>
        </p:nvGraphicFramePr>
        <p:xfrm>
          <a:off x="3492500" y="541178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6" name="Equation" r:id="rId7" imgW="391303" imgH="739129" progId="Equation.3">
                  <p:embed/>
                </p:oleObj>
              </mc:Choice>
              <mc:Fallback>
                <p:oleObj name="Equation" r:id="rId7" imgW="391303" imgH="7391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411788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9"/>
          <p:cNvGraphicFramePr>
            <a:graphicFrameLocks noChangeAspect="1"/>
          </p:cNvGraphicFramePr>
          <p:nvPr/>
        </p:nvGraphicFramePr>
        <p:xfrm>
          <a:off x="2843213" y="1350963"/>
          <a:ext cx="18002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7" name="Equation" r:id="rId9" imgW="965200" imgH="431800" progId="Equation.3">
                  <p:embed/>
                </p:oleObj>
              </mc:Choice>
              <mc:Fallback>
                <p:oleObj name="Equation" r:id="rId9" imgW="9652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350963"/>
                        <a:ext cx="1800225" cy="806450"/>
                      </a:xfrm>
                      <a:prstGeom prst="rect">
                        <a:avLst/>
                      </a:prstGeom>
                      <a:solidFill>
                        <a:srgbClr val="D1D3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77" name="Group 85"/>
          <p:cNvGraphicFramePr>
            <a:graphicFrameLocks noGrp="1"/>
          </p:cNvGraphicFramePr>
          <p:nvPr/>
        </p:nvGraphicFramePr>
        <p:xfrm>
          <a:off x="250825" y="2598738"/>
          <a:ext cx="8277225" cy="1512887"/>
        </p:xfrm>
        <a:graphic>
          <a:graphicData uri="http://schemas.openxmlformats.org/drawingml/2006/table">
            <a:tbl>
              <a:tblPr/>
              <a:tblGrid>
                <a:gridCol w="971550"/>
                <a:gridCol w="1006475"/>
                <a:gridCol w="1071563"/>
                <a:gridCol w="1089025"/>
                <a:gridCol w="1042987"/>
                <a:gridCol w="1079500"/>
                <a:gridCol w="1008063"/>
                <a:gridCol w="1008062"/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    Y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X’   Y’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 + 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X + Y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)</a:t>
                      </a: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X’ Y’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XY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(</a:t>
                      </a: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 XY 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)</a:t>
                      </a: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X’ + Y’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</a:tr>
              <a:tr h="10985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0     0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</a:tr>
            </a:tbl>
          </a:graphicData>
        </a:graphic>
      </p:graphicFrame>
      <p:sp>
        <p:nvSpPr>
          <p:cNvPr id="33824" name="Rectangle 66"/>
          <p:cNvSpPr>
            <a:spLocks noChangeArrowheads="1"/>
          </p:cNvSpPr>
          <p:nvPr/>
        </p:nvSpPr>
        <p:spPr bwMode="auto">
          <a:xfrm>
            <a:off x="228600" y="1371600"/>
            <a:ext cx="2362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DeMorgan’s Laws</a:t>
            </a:r>
          </a:p>
        </p:txBody>
      </p:sp>
      <p:sp>
        <p:nvSpPr>
          <p:cNvPr id="33825" name="Rectangle 68"/>
          <p:cNvSpPr>
            <a:spLocks noChangeArrowheads="1"/>
          </p:cNvSpPr>
          <p:nvPr/>
        </p:nvSpPr>
        <p:spPr bwMode="auto">
          <a:xfrm>
            <a:off x="265113" y="2133600"/>
            <a:ext cx="1066800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Proof </a:t>
            </a:r>
          </a:p>
        </p:txBody>
      </p:sp>
      <p:sp>
        <p:nvSpPr>
          <p:cNvPr id="33826" name="Rectangle 69"/>
          <p:cNvSpPr>
            <a:spLocks noChangeArrowheads="1"/>
          </p:cNvSpPr>
          <p:nvPr/>
        </p:nvSpPr>
        <p:spPr bwMode="auto">
          <a:xfrm>
            <a:off x="250825" y="4292600"/>
            <a:ext cx="4267200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DeMorgan’s Laws for </a:t>
            </a:r>
            <a:r>
              <a:rPr lang="en-US" altLang="ko-KR" i="1">
                <a:latin typeface="Times New Roman" pitchFamily="18" charset="0"/>
              </a:rPr>
              <a:t>n</a:t>
            </a:r>
            <a:r>
              <a:rPr lang="en-US" altLang="ko-KR"/>
              <a:t> variables</a:t>
            </a:r>
          </a:p>
        </p:txBody>
      </p:sp>
      <p:sp>
        <p:nvSpPr>
          <p:cNvPr id="33827" name="Rectangle 70"/>
          <p:cNvSpPr>
            <a:spLocks noChangeArrowheads="1"/>
          </p:cNvSpPr>
          <p:nvPr/>
        </p:nvSpPr>
        <p:spPr bwMode="auto">
          <a:xfrm>
            <a:off x="228600" y="5734050"/>
            <a:ext cx="5495925" cy="393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 Example: Find the complement of </a:t>
            </a:r>
            <a:r>
              <a:rPr lang="en-US" altLang="ko-KR">
                <a:solidFill>
                  <a:srgbClr val="FF0000"/>
                </a:solidFill>
              </a:rPr>
              <a:t>(</a:t>
            </a:r>
            <a:r>
              <a:rPr lang="en-US" altLang="ko-KR" i="1">
                <a:solidFill>
                  <a:srgbClr val="FF0000"/>
                </a:solidFill>
                <a:latin typeface="Times New Roman" pitchFamily="18" charset="0"/>
              </a:rPr>
              <a:t>A’+B</a:t>
            </a:r>
            <a:r>
              <a:rPr lang="en-US" altLang="ko-KR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altLang="ko-KR" i="1">
                <a:solidFill>
                  <a:srgbClr val="FF0000"/>
                </a:solidFill>
                <a:latin typeface="Times New Roman" pitchFamily="18" charset="0"/>
              </a:rPr>
              <a:t>C’</a:t>
            </a:r>
            <a:r>
              <a:rPr lang="en-US" altLang="ko-KR"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33828" name="Object 86"/>
          <p:cNvGraphicFramePr>
            <a:graphicFrameLocks noGrp="1" noChangeAspect="1"/>
          </p:cNvGraphicFramePr>
          <p:nvPr>
            <p:ph idx="1"/>
          </p:nvPr>
        </p:nvGraphicFramePr>
        <p:xfrm>
          <a:off x="1547813" y="6243638"/>
          <a:ext cx="57610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8" name="Equation" r:id="rId11" imgW="3276600" imgH="203200" progId="Equation.3">
                  <p:embed/>
                </p:oleObj>
              </mc:Choice>
              <mc:Fallback>
                <p:oleObj name="Equation" r:id="rId11" imgW="3276600" imgH="203200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6243638"/>
                        <a:ext cx="5761037" cy="3587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99" name="Group 259"/>
          <p:cNvGraphicFramePr>
            <a:graphicFrameLocks noGrp="1"/>
          </p:cNvGraphicFramePr>
          <p:nvPr/>
        </p:nvGraphicFramePr>
        <p:xfrm>
          <a:off x="755650" y="2276475"/>
          <a:ext cx="7704138" cy="1635125"/>
        </p:xfrm>
        <a:graphic>
          <a:graphicData uri="http://schemas.openxmlformats.org/drawingml/2006/table">
            <a:tbl>
              <a:tblPr/>
              <a:tblGrid>
                <a:gridCol w="998538"/>
                <a:gridCol w="1033462"/>
                <a:gridCol w="1069975"/>
                <a:gridCol w="1606550"/>
                <a:gridCol w="809625"/>
                <a:gridCol w="819150"/>
                <a:gridCol w="1366838"/>
              </a:tblGrid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   B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B’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 = A’B+AB’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A’ B’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A 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F’ = A’B’ + AB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</a:tr>
              <a:tr h="1184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1    1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3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840" name="Object 239"/>
          <p:cNvGraphicFramePr>
            <a:graphicFrameLocks noChangeAspect="1"/>
          </p:cNvGraphicFramePr>
          <p:nvPr/>
        </p:nvGraphicFramePr>
        <p:xfrm>
          <a:off x="384175" y="6048375"/>
          <a:ext cx="79438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1" name="수식" r:id="rId3" imgW="4483080" imgH="228600" progId="Equation.3">
                  <p:embed/>
                </p:oleObj>
              </mc:Choice>
              <mc:Fallback>
                <p:oleObj name="수식" r:id="rId3" imgW="4483080" imgH="228600" progId="Equation.3">
                  <p:embed/>
                  <p:pic>
                    <p:nvPicPr>
                      <p:cNvPr id="0" name="Object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6048375"/>
                        <a:ext cx="7943850" cy="4048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1" name="Object 240"/>
          <p:cNvGraphicFramePr>
            <a:graphicFrameLocks noChangeAspect="1"/>
          </p:cNvGraphicFramePr>
          <p:nvPr/>
        </p:nvGraphicFramePr>
        <p:xfrm>
          <a:off x="755650" y="4581525"/>
          <a:ext cx="66976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2" name="Equation" r:id="rId5" imgW="3657600" imgH="228600" progId="Equation.3">
                  <p:embed/>
                </p:oleObj>
              </mc:Choice>
              <mc:Fallback>
                <p:oleObj name="Equation" r:id="rId5" imgW="3657600" imgH="228600" progId="Equation.3">
                  <p:embed/>
                  <p:pic>
                    <p:nvPicPr>
                      <p:cNvPr id="0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4581525"/>
                        <a:ext cx="6697663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42" name="Object 241"/>
          <p:cNvGraphicFramePr>
            <a:graphicFrameLocks noChangeAspect="1"/>
          </p:cNvGraphicFramePr>
          <p:nvPr/>
        </p:nvGraphicFramePr>
        <p:xfrm>
          <a:off x="3032125" y="1412875"/>
          <a:ext cx="54276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3" name="Equation" r:id="rId7" imgW="3022600" imgH="406400" progId="Equation.3">
                  <p:embed/>
                </p:oleObj>
              </mc:Choice>
              <mc:Fallback>
                <p:oleObj name="Equation" r:id="rId7" imgW="3022600" imgH="406400" progId="Equation.3">
                  <p:embed/>
                  <p:pic>
                    <p:nvPicPr>
                      <p:cNvPr id="0" name="Object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1412875"/>
                        <a:ext cx="54276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3" name="Rectangle 242"/>
          <p:cNvSpPr>
            <a:spLocks noChangeArrowheads="1"/>
          </p:cNvSpPr>
          <p:nvPr/>
        </p:nvSpPr>
        <p:spPr bwMode="auto">
          <a:xfrm>
            <a:off x="755650" y="1412875"/>
            <a:ext cx="2016125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Complement of </a:t>
            </a:r>
            <a:r>
              <a:rPr lang="en-US" altLang="ko-KR" i="1">
                <a:latin typeface="Times New Roman" pitchFamily="18" charset="0"/>
              </a:rPr>
              <a:t>F=A’B+AB’</a:t>
            </a:r>
          </a:p>
        </p:txBody>
      </p:sp>
      <p:sp>
        <p:nvSpPr>
          <p:cNvPr id="34844" name="Rectangle 24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rgbClr val="006600"/>
                </a:solidFill>
                <a:latin typeface="Arial" pitchFamily="34" charset="0"/>
              </a:rPr>
              <a:t>2.8 DeMorgan’s Laws (Dual)</a:t>
            </a:r>
          </a:p>
        </p:txBody>
      </p:sp>
      <p:sp>
        <p:nvSpPr>
          <p:cNvPr id="34845" name="Rectangle 244"/>
          <p:cNvSpPr>
            <a:spLocks noChangeArrowheads="1"/>
          </p:cNvSpPr>
          <p:nvPr/>
        </p:nvSpPr>
        <p:spPr bwMode="auto">
          <a:xfrm>
            <a:off x="323850" y="4076700"/>
            <a:ext cx="8280400" cy="45402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rgbClr val="FF0000"/>
                </a:solidFill>
              </a:rPr>
              <a:t> </a:t>
            </a:r>
            <a:r>
              <a:rPr lang="en-US" altLang="ko-KR" sz="1800">
                <a:solidFill>
                  <a:srgbClr val="FF0000"/>
                </a:solidFill>
              </a:rPr>
              <a:t>Dual</a:t>
            </a:r>
            <a:r>
              <a:rPr lang="en-US" altLang="ko-KR" sz="1800"/>
              <a:t> is formed by replacing AND with OR, OR with AND, 0 with 1, 1 with 0</a:t>
            </a:r>
          </a:p>
        </p:txBody>
      </p:sp>
      <p:sp>
        <p:nvSpPr>
          <p:cNvPr id="34846" name="Rectangle 260"/>
          <p:cNvSpPr>
            <a:spLocks noChangeArrowheads="1"/>
          </p:cNvSpPr>
          <p:nvPr/>
        </p:nvSpPr>
        <p:spPr bwMode="auto">
          <a:xfrm>
            <a:off x="323850" y="5256213"/>
            <a:ext cx="8351838" cy="71913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tx1"/>
                </a:solidFill>
              </a:rPr>
              <a:t>Other method to obtain</a:t>
            </a:r>
            <a:r>
              <a:rPr lang="en-US" altLang="ko-KR">
                <a:solidFill>
                  <a:srgbClr val="FF0000"/>
                </a:solidFill>
              </a:rPr>
              <a:t> dual</a:t>
            </a:r>
            <a:r>
              <a:rPr lang="en-US" altLang="ko-KR"/>
              <a:t> of an expression</a:t>
            </a:r>
            <a:br>
              <a:rPr lang="en-US" altLang="ko-KR"/>
            </a:br>
            <a:r>
              <a:rPr lang="en-US" altLang="ko-KR"/>
              <a:t>         Complement the entire expression and complement each variable</a:t>
            </a:r>
          </a:p>
        </p:txBody>
      </p:sp>
      <p:sp>
        <p:nvSpPr>
          <p:cNvPr id="34847" name="AutoShape 261"/>
          <p:cNvSpPr>
            <a:spLocks noChangeArrowheads="1"/>
          </p:cNvSpPr>
          <p:nvPr/>
        </p:nvSpPr>
        <p:spPr bwMode="auto">
          <a:xfrm>
            <a:off x="539750" y="5614988"/>
            <a:ext cx="360363" cy="287337"/>
          </a:xfrm>
          <a:prstGeom prst="rightArrow">
            <a:avLst>
              <a:gd name="adj1" fmla="val 50000"/>
              <a:gd name="adj2" fmla="val 31354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Dscf001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2.2 Basic Operations</a:t>
            </a:r>
          </a:p>
        </p:txBody>
      </p: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11451" y="1412776"/>
            <a:ext cx="7872412" cy="268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>
                <a:solidFill>
                  <a:schemeClr val="tx1"/>
                </a:solidFill>
              </a:rPr>
              <a:t> Basic Operations of Boolean Algebra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>
                <a:solidFill>
                  <a:schemeClr val="tx1"/>
                </a:solidFill>
              </a:rPr>
              <a:t> </a:t>
            </a:r>
            <a:r>
              <a:rPr lang="en-US" altLang="ko-KR">
                <a:solidFill>
                  <a:srgbClr val="FF0000"/>
                </a:solidFill>
              </a:rPr>
              <a:t>AND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>
                <a:solidFill>
                  <a:srgbClr val="FF0000"/>
                </a:solidFill>
              </a:rPr>
              <a:t> OR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>
                <a:solidFill>
                  <a:srgbClr val="FF0000"/>
                </a:solidFill>
              </a:rPr>
              <a:t> NOT</a:t>
            </a:r>
            <a:r>
              <a:rPr lang="en-US" altLang="ko-KR">
                <a:solidFill>
                  <a:schemeClr val="tx1"/>
                </a:solidFill>
              </a:rPr>
              <a:t> 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>
                <a:solidFill>
                  <a:schemeClr val="tx1"/>
                </a:solidFill>
              </a:rPr>
              <a:t> Complement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>
                <a:solidFill>
                  <a:schemeClr val="tx1"/>
                </a:solidFill>
              </a:rPr>
              <a:t> Inverse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2.2 Basic Operations (</a:t>
            </a:r>
            <a:r>
              <a:rPr kumimoji="0" lang="en-US" altLang="ko-KR" sz="4000">
                <a:solidFill>
                  <a:schemeClr val="accent2"/>
                </a:solidFill>
              </a:rPr>
              <a:t>NOT</a:t>
            </a:r>
            <a:r>
              <a:rPr kumimoji="0" lang="en-US" altLang="ko-KR" sz="4000">
                <a:solidFill>
                  <a:srgbClr val="006600"/>
                </a:solidFill>
              </a:rPr>
              <a:t>)</a:t>
            </a:r>
          </a:p>
        </p:txBody>
      </p:sp>
      <p:pic>
        <p:nvPicPr>
          <p:cNvPr id="6147" name="Picture 3" descr="roth+u02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42383"/>
            <a:ext cx="30480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1412776"/>
            <a:ext cx="1981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NOT (Inverter)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1000" y="4142308"/>
            <a:ext cx="1887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Gate Symbol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93570" y="1912655"/>
                <a:ext cx="32744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altLang="ko-K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/>
                        </a:rPr>
                        <m:t>=1   </m:t>
                      </m:r>
                      <m:r>
                        <m:rPr>
                          <m:nor/>
                        </m:rPr>
                        <a:rPr lang="en-US" altLang="ko-KR" sz="2800" b="0" i="0" smtClean="0">
                          <a:latin typeface="Cambria Math"/>
                        </a:rPr>
                        <m:t>and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   </m:t>
                      </m:r>
                      <m:sSup>
                        <m:sSupPr>
                          <m:ctrlPr>
                            <a:rPr lang="en-US" altLang="ko-K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8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altLang="ko-KR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570" y="1912655"/>
                <a:ext cx="327448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43608" y="2630140"/>
                <a:ext cx="69744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2800" b="0" i="1" smtClean="0">
                        <a:latin typeface="Cambria Math"/>
                      </a:rPr>
                      <m:t>=1   </m:t>
                    </m:r>
                    <m:r>
                      <m:rPr>
                        <m:nor/>
                      </m:rPr>
                      <a:rPr lang="en-US" altLang="ko-KR" sz="2800" b="0" i="0" smtClean="0">
                        <a:latin typeface="Cambria Math"/>
                      </a:rPr>
                      <m:t>if</m:t>
                    </m:r>
                    <m:r>
                      <a:rPr lang="en-US" altLang="ko-KR" sz="2800" b="0" i="1" smtClean="0">
                        <a:latin typeface="Cambria Math"/>
                      </a:rPr>
                      <m:t>   </m:t>
                    </m:r>
                    <m:r>
                      <a:rPr lang="en-US" altLang="ko-KR" sz="2800" b="0" i="1" smtClean="0">
                        <a:latin typeface="Cambria Math"/>
                      </a:rPr>
                      <m:t>𝑋</m:t>
                    </m:r>
                    <m:r>
                      <a:rPr lang="en-US" altLang="ko-KR" sz="2800" b="0" i="1" smtClean="0">
                        <a:latin typeface="Cambria Math"/>
                      </a:rPr>
                      <m:t>=0   </m:t>
                    </m:r>
                    <m:r>
                      <m:rPr>
                        <m:nor/>
                      </m:rPr>
                      <a:rPr lang="en-US" altLang="ko-KR" sz="2800" b="0" i="0" smtClean="0"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en-US" altLang="ko-KR" sz="2800" b="0" i="0" smtClean="0">
                        <a:latin typeface="Cambria Math"/>
                      </a:rPr>
                      <m:t>and</m:t>
                    </m:r>
                    <m:r>
                      <a:rPr lang="en-US" altLang="ko-KR" sz="2800" b="0" i="1" smtClean="0">
                        <a:latin typeface="Cambria Math"/>
                      </a:rPr>
                      <m:t>      </m:t>
                    </m:r>
                    <m:sSup>
                      <m:sSupPr>
                        <m:ctrlPr>
                          <a:rPr lang="en-US" altLang="ko-K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800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ko-KR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sz="2800" i="1">
                        <a:latin typeface="Cambria Math"/>
                      </a:rPr>
                      <m:t>=</m:t>
                    </m:r>
                    <m:r>
                      <a:rPr lang="en-US" altLang="ko-KR" sz="2800" b="0" i="1" smtClean="0">
                        <a:latin typeface="Cambria Math"/>
                      </a:rPr>
                      <m:t>0</m:t>
                    </m:r>
                    <m:r>
                      <a:rPr lang="en-US" altLang="ko-KR" sz="2800" i="1">
                        <a:latin typeface="Cambria Math"/>
                      </a:rPr>
                      <m:t>   </m:t>
                    </m:r>
                    <m:r>
                      <m:rPr>
                        <m:nor/>
                      </m:rPr>
                      <a:rPr lang="en-US" altLang="ko-KR" sz="2800">
                        <a:latin typeface="Cambria Math"/>
                      </a:rPr>
                      <m:t>if</m:t>
                    </m:r>
                    <m:r>
                      <a:rPr lang="en-US" altLang="ko-KR" sz="2800" i="1">
                        <a:latin typeface="Cambria Math"/>
                      </a:rPr>
                      <m:t>   </m:t>
                    </m:r>
                    <m:r>
                      <a:rPr lang="en-US" altLang="ko-KR" sz="2800" i="1">
                        <a:latin typeface="Cambria Math"/>
                      </a:rPr>
                      <m:t>𝑋</m:t>
                    </m:r>
                    <m:r>
                      <a:rPr lang="en-US" altLang="ko-KR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2800" dirty="0" smtClean="0"/>
                  <a:t>1</a:t>
                </a:r>
                <a:endParaRPr lang="ko-KR" alt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630140"/>
                <a:ext cx="697441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2.2 Basic Operations (</a:t>
            </a:r>
            <a:r>
              <a:rPr kumimoji="0" lang="en-US" altLang="ko-KR" sz="4000">
                <a:solidFill>
                  <a:schemeClr val="accent2"/>
                </a:solidFill>
              </a:rPr>
              <a:t>AND</a:t>
            </a:r>
            <a:r>
              <a:rPr kumimoji="0" lang="en-US" altLang="ko-KR" sz="4000">
                <a:solidFill>
                  <a:srgbClr val="006600"/>
                </a:solidFill>
              </a:rPr>
              <a:t>)</a:t>
            </a:r>
          </a:p>
        </p:txBody>
      </p:sp>
      <p:graphicFrame>
        <p:nvGraphicFramePr>
          <p:cNvPr id="256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33396"/>
              </p:ext>
            </p:extLst>
          </p:nvPr>
        </p:nvGraphicFramePr>
        <p:xfrm>
          <a:off x="2613025" y="2204865"/>
          <a:ext cx="3733800" cy="2304256"/>
        </p:xfrm>
        <a:graphic>
          <a:graphicData uri="http://schemas.openxmlformats.org/drawingml/2006/table">
            <a:tbl>
              <a:tblPr/>
              <a:tblGrid>
                <a:gridCol w="1962150"/>
                <a:gridCol w="1771650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     B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= A · B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79" name="Object 21"/>
          <p:cNvGraphicFramePr>
            <a:graphicFrameLocks noChangeAspect="1"/>
          </p:cNvGraphicFramePr>
          <p:nvPr/>
        </p:nvGraphicFramePr>
        <p:xfrm>
          <a:off x="2133600" y="1412875"/>
          <a:ext cx="6019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3" imgW="2551593" imgH="177723" progId="Equation.3">
                  <p:embed/>
                </p:oleObj>
              </mc:Choice>
              <mc:Fallback>
                <p:oleObj name="Equation" r:id="rId3" imgW="2551593" imgH="177723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12875"/>
                        <a:ext cx="6019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0" name="Text Box 22"/>
          <p:cNvSpPr txBox="1">
            <a:spLocks noChangeArrowheads="1"/>
          </p:cNvSpPr>
          <p:nvPr/>
        </p:nvSpPr>
        <p:spPr bwMode="auto">
          <a:xfrm>
            <a:off x="228600" y="1447800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AND</a:t>
            </a:r>
          </a:p>
        </p:txBody>
      </p:sp>
      <p:sp>
        <p:nvSpPr>
          <p:cNvPr id="7181" name="Text Box 24"/>
          <p:cNvSpPr txBox="1">
            <a:spLocks noChangeArrowheads="1"/>
          </p:cNvSpPr>
          <p:nvPr/>
        </p:nvSpPr>
        <p:spPr bwMode="auto">
          <a:xfrm>
            <a:off x="250825" y="2246139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Truth Table</a:t>
            </a:r>
          </a:p>
        </p:txBody>
      </p:sp>
      <p:sp>
        <p:nvSpPr>
          <p:cNvPr id="7182" name="Text Box 25"/>
          <p:cNvSpPr txBox="1">
            <a:spLocks noChangeArrowheads="1"/>
          </p:cNvSpPr>
          <p:nvPr/>
        </p:nvSpPr>
        <p:spPr bwMode="auto">
          <a:xfrm>
            <a:off x="268288" y="5199427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Gate Symbol</a:t>
            </a:r>
          </a:p>
        </p:txBody>
      </p:sp>
      <p:pic>
        <p:nvPicPr>
          <p:cNvPr id="9" name="Picture 1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41168"/>
            <a:ext cx="3456384" cy="91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2.2 Basic Operations (</a:t>
            </a:r>
            <a:r>
              <a:rPr kumimoji="0" lang="en-US" altLang="ko-KR" sz="4000">
                <a:solidFill>
                  <a:schemeClr val="accent2"/>
                </a:solidFill>
              </a:rPr>
              <a:t>OR</a:t>
            </a:r>
            <a:r>
              <a:rPr kumimoji="0" lang="en-US" altLang="ko-KR" sz="4000">
                <a:solidFill>
                  <a:srgbClr val="006600"/>
                </a:solidFill>
              </a:rPr>
              <a:t>)</a:t>
            </a:r>
          </a:p>
        </p:txBody>
      </p:sp>
      <p:graphicFrame>
        <p:nvGraphicFramePr>
          <p:cNvPr id="3174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35473"/>
              </p:ext>
            </p:extLst>
          </p:nvPr>
        </p:nvGraphicFramePr>
        <p:xfrm>
          <a:off x="2362200" y="2133600"/>
          <a:ext cx="4176713" cy="2264277"/>
        </p:xfrm>
        <a:graphic>
          <a:graphicData uri="http://schemas.openxmlformats.org/drawingml/2006/table">
            <a:tbl>
              <a:tblPr/>
              <a:tblGrid>
                <a:gridCol w="2089150"/>
                <a:gridCol w="2087563"/>
              </a:tblGrid>
              <a:tr h="488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     B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= A + B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743323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1      1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03" name="Object 20"/>
          <p:cNvGraphicFramePr>
            <a:graphicFrameLocks noChangeAspect="1"/>
          </p:cNvGraphicFramePr>
          <p:nvPr/>
        </p:nvGraphicFramePr>
        <p:xfrm>
          <a:off x="1981200" y="1412875"/>
          <a:ext cx="69342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3" imgW="3022600" imgH="177800" progId="Equation.3">
                  <p:embed/>
                </p:oleObj>
              </mc:Choice>
              <mc:Fallback>
                <p:oleObj name="Equation" r:id="rId3" imgW="3022600" imgH="1778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12875"/>
                        <a:ext cx="69342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228600" y="1447800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8205" name="Text Box 22"/>
          <p:cNvSpPr txBox="1">
            <a:spLocks noChangeArrowheads="1"/>
          </p:cNvSpPr>
          <p:nvPr/>
        </p:nvSpPr>
        <p:spPr bwMode="auto">
          <a:xfrm>
            <a:off x="250825" y="2168525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Truth Table</a:t>
            </a:r>
          </a:p>
        </p:txBody>
      </p:sp>
      <p:sp>
        <p:nvSpPr>
          <p:cNvPr id="8206" name="Text Box 23"/>
          <p:cNvSpPr txBox="1">
            <a:spLocks noChangeArrowheads="1"/>
          </p:cNvSpPr>
          <p:nvPr/>
        </p:nvSpPr>
        <p:spPr bwMode="auto">
          <a:xfrm>
            <a:off x="323850" y="4964890"/>
            <a:ext cx="1727870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chemeClr val="tx1"/>
                </a:solidFill>
              </a:rPr>
              <a:t>Gate Symbol</a:t>
            </a: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57294"/>
            <a:ext cx="3600400" cy="80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</a:rPr>
              <a:t>2.2 Basic Operations</a:t>
            </a:r>
          </a:p>
        </p:txBody>
      </p:sp>
      <p:pic>
        <p:nvPicPr>
          <p:cNvPr id="9219" name="Picture 3" descr="roth+u02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1412875"/>
            <a:ext cx="54102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roth+u02-0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486150"/>
            <a:ext cx="8804275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905000" y="2852738"/>
          <a:ext cx="13319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5" imgW="571252" imgH="165028" progId="Equation.3">
                  <p:embed/>
                </p:oleObj>
              </mc:Choice>
              <mc:Fallback>
                <p:oleObj name="Equation" r:id="rId5" imgW="571252" imgH="16502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852738"/>
                        <a:ext cx="1331913" cy="385762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1447949"/>
            <a:ext cx="2398713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chemeClr val="tx1"/>
                </a:solidFill>
              </a:rPr>
              <a:t>Apply to Switch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2852738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AND</a:t>
            </a:r>
          </a:p>
        </p:txBody>
      </p:sp>
      <p:pic>
        <p:nvPicPr>
          <p:cNvPr id="9224" name="Picture 8" descr="roth+u02-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2895600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28600" y="4724400"/>
            <a:ext cx="1676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solidFill>
                  <a:schemeClr val="tx1"/>
                </a:solidFill>
              </a:rPr>
              <a:t>OR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1905000" y="4724400"/>
          <a:ext cx="15240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8" imgW="634449" imgH="164957" progId="Equation.3">
                  <p:embed/>
                </p:oleObj>
              </mc:Choice>
              <mc:Fallback>
                <p:oleObj name="Equation" r:id="rId8" imgW="634449" imgH="16495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1524000" cy="396875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8672" y="3481263"/>
                <a:ext cx="23493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72" y="3481263"/>
                <a:ext cx="234936" cy="307777"/>
              </a:xfrm>
              <a:prstGeom prst="rect">
                <a:avLst/>
              </a:prstGeom>
              <a:blipFill rotWithShape="1">
                <a:blip r:embed="rId10"/>
                <a:stretch>
                  <a:fillRect l="-23684" r="-23684" b="-9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35822" y="3488819"/>
                <a:ext cx="24570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822" y="3488819"/>
                <a:ext cx="245708" cy="307777"/>
              </a:xfrm>
              <a:prstGeom prst="rect">
                <a:avLst/>
              </a:prstGeom>
              <a:blipFill rotWithShape="1">
                <a:blip r:embed="rId11"/>
                <a:stretch>
                  <a:fillRect l="-22500" r="-20000" b="-9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35896" y="1421885"/>
                <a:ext cx="24192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421885"/>
                <a:ext cx="241926" cy="307777"/>
              </a:xfrm>
              <a:prstGeom prst="rect">
                <a:avLst/>
              </a:prstGeom>
              <a:blipFill rotWithShape="1">
                <a:blip r:embed="rId12"/>
                <a:stretch>
                  <a:fillRect l="-20000" r="-20000" b="-9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00163" y="5229200"/>
                <a:ext cx="234936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163" y="5229200"/>
                <a:ext cx="234936" cy="307777"/>
              </a:xfrm>
              <a:prstGeom prst="rect">
                <a:avLst/>
              </a:prstGeom>
              <a:blipFill rotWithShape="1">
                <a:blip r:embed="rId13"/>
                <a:stretch>
                  <a:fillRect l="-20513" r="-23077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07130" y="5857527"/>
                <a:ext cx="24570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30" y="5857527"/>
                <a:ext cx="245708" cy="307777"/>
              </a:xfrm>
              <a:prstGeom prst="rect">
                <a:avLst/>
              </a:prstGeom>
              <a:blipFill rotWithShape="1">
                <a:blip r:embed="rId14"/>
                <a:stretch>
                  <a:fillRect l="-19512" r="-19512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2000" y="3717032"/>
                <a:ext cx="2132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00" y="3717032"/>
                <a:ext cx="213200" cy="307777"/>
              </a:xfrm>
              <a:prstGeom prst="rect">
                <a:avLst/>
              </a:prstGeom>
              <a:blipFill rotWithShape="1">
                <a:blip r:embed="rId15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7622" y="5764078"/>
                <a:ext cx="2132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22" y="5764078"/>
                <a:ext cx="213200" cy="307777"/>
              </a:xfrm>
              <a:prstGeom prst="rect">
                <a:avLst/>
              </a:prstGeom>
              <a:blipFill rotWithShape="1">
                <a:blip r:embed="rId16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63581" y="3717032"/>
                <a:ext cx="21319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581" y="3717032"/>
                <a:ext cx="213199" cy="307777"/>
              </a:xfrm>
              <a:prstGeom prst="rect">
                <a:avLst/>
              </a:prstGeom>
              <a:blipFill rotWithShape="1">
                <a:blip r:embed="rId17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78681" y="5753804"/>
                <a:ext cx="21319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681" y="5753804"/>
                <a:ext cx="213199" cy="307777"/>
              </a:xfrm>
              <a:prstGeom prst="rect">
                <a:avLst/>
              </a:prstGeom>
              <a:blipFill rotWithShape="1">
                <a:blip r:embed="rId18"/>
                <a:stretch>
                  <a:fillRect l="-25714" r="-22857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2.3 Boolean Expressions and Truth Tables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1258888" y="479742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 sz="1800" i="1">
              <a:solidFill>
                <a:schemeClr val="tx1"/>
              </a:solidFill>
            </a:endParaRPr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395288" y="1484784"/>
            <a:ext cx="8208962" cy="447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Boolean  Expression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sz="1800" dirty="0">
                <a:solidFill>
                  <a:schemeClr val="tx1"/>
                </a:solidFill>
              </a:rPr>
              <a:t>Consists of the basic operations to one or more Boolean variables or constants</a:t>
            </a:r>
          </a:p>
          <a:p>
            <a:pPr lvl="1" eaLnBrk="1" hangingPunct="1"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altLang="ko-KR" sz="1800" dirty="0">
                <a:solidFill>
                  <a:schemeClr val="tx1"/>
                </a:solidFill>
              </a:rPr>
              <a:t> Precedence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sz="1600" dirty="0">
                <a:solidFill>
                  <a:schemeClr val="tx1"/>
                </a:solidFill>
              </a:rPr>
              <a:t>Parentheses ()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</a:rPr>
              <a:t> NOT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</a:rPr>
              <a:t> AND</a:t>
            </a:r>
          </a:p>
          <a:p>
            <a:pPr lvl="2" eaLnBrk="1" hangingPunct="1">
              <a:spcBef>
                <a:spcPct val="50000"/>
              </a:spcBef>
              <a:buSzPct val="60000"/>
              <a:buFont typeface="Wingdings" pitchFamily="2" charset="2"/>
              <a:buChar char="ü"/>
            </a:pPr>
            <a:r>
              <a:rPr lang="en-US" altLang="ko-KR" sz="1600" dirty="0">
                <a:solidFill>
                  <a:schemeClr val="tx1"/>
                </a:solidFill>
              </a:rPr>
              <a:t> 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dirty="0">
                <a:solidFill>
                  <a:schemeClr val="tx1"/>
                </a:solidFill>
              </a:rPr>
              <a:t> Example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ko-K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59116" y="4996273"/>
                <a:ext cx="11426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16" y="4996273"/>
                <a:ext cx="1142684" cy="40011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59116" y="5419477"/>
                <a:ext cx="21903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 smtClean="0">
                                  <a:latin typeface="Cambria Math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𝐵𝐸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16" y="5419477"/>
                <a:ext cx="2190343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1170</Words>
  <Application>Microsoft Office PowerPoint</Application>
  <PresentationFormat>화면 슬라이드 쇼(4:3)</PresentationFormat>
  <Paragraphs>418</Paragraphs>
  <Slides>36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5</vt:i4>
      </vt:variant>
      <vt:variant>
        <vt:lpstr>슬라이드 제목</vt:lpstr>
      </vt:variant>
      <vt:variant>
        <vt:i4>36</vt:i4>
      </vt:variant>
    </vt:vector>
  </HeadingPairs>
  <TitlesOfParts>
    <vt:vector size="50" baseType="lpstr">
      <vt:lpstr>Tahoma</vt:lpstr>
      <vt:lpstr>Cambria Math</vt:lpstr>
      <vt:lpstr>Symbol</vt:lpstr>
      <vt:lpstr>Times New Roman</vt:lpstr>
      <vt:lpstr>Arial</vt:lpstr>
      <vt:lpstr>Wingdings</vt:lpstr>
      <vt:lpstr>Arial Narrow</vt:lpstr>
      <vt:lpstr>굴림</vt:lpstr>
      <vt:lpstr>기본 디자인</vt:lpstr>
      <vt:lpstr>Equation</vt:lpstr>
      <vt:lpstr>비트맵 이미지</vt:lpstr>
      <vt:lpstr>Visio</vt:lpstr>
      <vt:lpstr>VISIO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 Proof an equation using truth table</vt:lpstr>
      <vt:lpstr>2.4 Basic Theorems</vt:lpstr>
      <vt:lpstr>2.4 Basic Theorems with Switch Circuits</vt:lpstr>
      <vt:lpstr>2.4 Basic Theorems with Switch Circuits</vt:lpstr>
      <vt:lpstr>2.4 Basic Theorems with Switch Circuits</vt:lpstr>
      <vt:lpstr>2.4 Basic Theorems with Switch Circuits</vt:lpstr>
      <vt:lpstr>2.5 Commutative, Associative, and Distributive Laws</vt:lpstr>
      <vt:lpstr>PowerPoint 프레젠테이션</vt:lpstr>
      <vt:lpstr>Distributive Laws</vt:lpstr>
      <vt:lpstr>2.6 Simplification Theorems</vt:lpstr>
      <vt:lpstr>Application of Simplification Theorem to Equivalent Gate Circuits</vt:lpstr>
      <vt:lpstr>PowerPoint 프레젠테이션</vt:lpstr>
      <vt:lpstr>PowerPoint 프레젠테이션</vt:lpstr>
      <vt:lpstr>PowerPoint 프레젠테이션</vt:lpstr>
      <vt:lpstr>2.7 Multiplying Out and Factoring</vt:lpstr>
      <vt:lpstr>2.7 Multiplying Out and Factoring</vt:lpstr>
      <vt:lpstr>2.7 Multiplying Out and Factoring</vt:lpstr>
      <vt:lpstr>2.7 Multiplying Out and Factoring</vt:lpstr>
      <vt:lpstr>Circuits for Sum-of-Products Form</vt:lpstr>
      <vt:lpstr>Circuits for Product-of-Sums Form</vt:lpstr>
      <vt:lpstr>2.8 DeMorgan’s Laws</vt:lpstr>
      <vt:lpstr>2.8 DeMorgan’s Laws (Dual)</vt:lpstr>
      <vt:lpstr>PowerPoint 프레젠테이션</vt:lpstr>
    </vt:vector>
  </TitlesOfParts>
  <Company>Inje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</dc:title>
  <dc:creator>Jongman Cho</dc:creator>
  <cp:lastModifiedBy>Administrator</cp:lastModifiedBy>
  <cp:revision>181</cp:revision>
  <cp:lastPrinted>2014-03-12T07:57:37Z</cp:lastPrinted>
  <dcterms:created xsi:type="dcterms:W3CDTF">2003-08-14T09:04:08Z</dcterms:created>
  <dcterms:modified xsi:type="dcterms:W3CDTF">2018-03-02T01:29:06Z</dcterms:modified>
</cp:coreProperties>
</file>