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5" r:id="rId4"/>
    <p:sldId id="296" r:id="rId5"/>
    <p:sldId id="302" r:id="rId6"/>
    <p:sldId id="257" r:id="rId7"/>
    <p:sldId id="297" r:id="rId8"/>
    <p:sldId id="259" r:id="rId9"/>
    <p:sldId id="262" r:id="rId10"/>
    <p:sldId id="263" r:id="rId11"/>
    <p:sldId id="264" r:id="rId12"/>
    <p:sldId id="298" r:id="rId13"/>
    <p:sldId id="265" r:id="rId14"/>
    <p:sldId id="291" r:id="rId15"/>
    <p:sldId id="266" r:id="rId16"/>
    <p:sldId id="267" r:id="rId17"/>
    <p:sldId id="268" r:id="rId18"/>
    <p:sldId id="269" r:id="rId19"/>
    <p:sldId id="270" r:id="rId20"/>
    <p:sldId id="272" r:id="rId21"/>
    <p:sldId id="299" r:id="rId22"/>
    <p:sldId id="273" r:id="rId23"/>
    <p:sldId id="300" r:id="rId24"/>
    <p:sldId id="301" r:id="rId25"/>
    <p:sldId id="274" r:id="rId26"/>
    <p:sldId id="292" r:id="rId27"/>
    <p:sldId id="278" r:id="rId28"/>
    <p:sldId id="279" r:id="rId29"/>
    <p:sldId id="280" r:id="rId30"/>
    <p:sldId id="293" r:id="rId31"/>
    <p:sldId id="282" r:id="rId32"/>
    <p:sldId id="283" r:id="rId33"/>
    <p:sldId id="284" r:id="rId34"/>
    <p:sldId id="258" r:id="rId35"/>
    <p:sldId id="286" r:id="rId36"/>
    <p:sldId id="287" r:id="rId37"/>
    <p:sldId id="288" r:id="rId38"/>
    <p:sldId id="290" r:id="rId3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5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fontAlgn="base" latinLnBrk="1">
      <a:spcBef>
        <a:spcPct val="5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fontAlgn="base" latinLnBrk="1">
      <a:spcBef>
        <a:spcPct val="5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fontAlgn="base" latinLnBrk="1">
      <a:spcBef>
        <a:spcPct val="5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fontAlgn="base" latinLnBrk="1">
      <a:spcBef>
        <a:spcPct val="5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12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12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12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12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0AE"/>
    <a:srgbClr val="3333FF"/>
    <a:srgbClr val="CAE8AA"/>
    <a:srgbClr val="008000"/>
    <a:srgbClr val="9966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7217" autoAdjust="0"/>
  </p:normalViewPr>
  <p:slideViewPr>
    <p:cSldViewPr showGuides="1">
      <p:cViewPr varScale="1">
        <p:scale>
          <a:sx n="160" d="100"/>
          <a:sy n="160" d="100"/>
        </p:scale>
        <p:origin x="108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09955-F3B4-4141-9DCE-7CC8F5F1D35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8236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F2EEA-A92B-4202-B2C6-8E1A1C825C4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4131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9C2DE-55B1-4173-AD19-FC28A0A9E10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67914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141E7-8B1A-4CB6-854F-10CDE40805F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26481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B5683F-6700-481F-B62F-A9A5F25FD08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3166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5E561-2E76-4D3E-99AC-D8A63F1F3E7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403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DCC0A-8316-4189-AF87-4A4D05A378F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8621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E0221-E42E-47F2-8BFF-6D8505B5A5F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8835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B7341-3CDE-4A0E-8D36-D1D1060DD12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0736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FB8319-5D5A-4EDA-8FD8-AA2BC02B241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3921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996816-4917-4741-BEC8-9B044791B4F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741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E708B-97B3-45B8-9C10-2225CC84FB0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676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3D3898-48D1-4B7B-AC53-B6C49936D0E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7884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굴림" panose="020B0600000101010101" pitchFamily="50" charset="-127"/>
              </a:defRPr>
            </a:lvl1pPr>
          </a:lstStyle>
          <a:p>
            <a:fld id="{6B890F8F-8662-45D0-B79B-E0BAF909E68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143000"/>
            <a:ext cx="9144000" cy="762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381000" y="0"/>
            <a:ext cx="8382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4000">
                <a:solidFill>
                  <a:srgbClr val="0033CC"/>
                </a:solidFill>
                <a:latin typeface="Arial Narrow" panose="020B0606020202030204" pitchFamily="34" charset="0"/>
              </a:rPr>
              <a:t>CHAPTER 17</a:t>
            </a:r>
            <a:r>
              <a:rPr lang="en-US" altLang="ko-KR" sz="4000">
                <a:solidFill>
                  <a:srgbClr val="EC8C00"/>
                </a:solidFill>
                <a:latin typeface="Arial Narrow" panose="020B0606020202030204" pitchFamily="34" charset="0"/>
              </a:rPr>
              <a:t/>
            </a:r>
            <a:br>
              <a:rPr lang="en-US" altLang="ko-KR" sz="4000">
                <a:solidFill>
                  <a:srgbClr val="EC8C00"/>
                </a:solidFill>
                <a:latin typeface="Arial Narrow" panose="020B0606020202030204" pitchFamily="34" charset="0"/>
              </a:rPr>
            </a:br>
            <a:r>
              <a:rPr lang="en-US" altLang="ko-KR" sz="4000">
                <a:solidFill>
                  <a:srgbClr val="EC8C00"/>
                </a:solidFill>
                <a:latin typeface="Arial Narrow" panose="020B0606020202030204" pitchFamily="34" charset="0"/>
              </a:rPr>
              <a:t/>
            </a:r>
            <a:br>
              <a:rPr lang="en-US" altLang="ko-KR" sz="4000">
                <a:solidFill>
                  <a:srgbClr val="EC8C00"/>
                </a:solidFill>
                <a:latin typeface="Arial Narrow" panose="020B0606020202030204" pitchFamily="34" charset="0"/>
              </a:rPr>
            </a:br>
            <a:r>
              <a:rPr lang="en-US" altLang="ko-KR" sz="4000">
                <a:solidFill>
                  <a:srgbClr val="EC8C00"/>
                </a:solidFill>
                <a:latin typeface="Arial Narrow" panose="020B0606020202030204" pitchFamily="34" charset="0"/>
              </a:rPr>
              <a:t> </a:t>
            </a:r>
            <a:r>
              <a:rPr lang="en-US" altLang="ko-KR" sz="4000">
                <a:solidFill>
                  <a:srgbClr val="CC0000"/>
                </a:solidFill>
                <a:latin typeface="Arial Narrow" panose="020B0606020202030204" pitchFamily="34" charset="0"/>
              </a:rPr>
              <a:t>VHDL FOR SEQUENTIAL LOGIC</a:t>
            </a:r>
          </a:p>
        </p:txBody>
      </p:sp>
      <p:pic>
        <p:nvPicPr>
          <p:cNvPr id="2051" name="Picture 7" descr="Book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429000"/>
            <a:ext cx="1703387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3276600" y="2667000"/>
            <a:ext cx="56388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tabLst>
                <a:tab pos="627063" algn="l"/>
              </a:tabLst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627063" algn="l"/>
              </a:tabLs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tabLst>
                <a:tab pos="627063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600" b="1" i="1">
                <a:latin typeface="Arial" panose="020B0604020202020204" pitchFamily="34" charset="0"/>
              </a:rPr>
              <a:t>This chapter in the book includes:</a:t>
            </a:r>
            <a:endParaRPr kumimoji="0" lang="en-US" altLang="ko-KR" sz="16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600">
                <a:solidFill>
                  <a:srgbClr val="006600"/>
                </a:solidFill>
                <a:latin typeface="Arial" panose="020B0604020202020204" pitchFamily="34" charset="0"/>
              </a:rPr>
              <a:t>	Objectives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600">
                <a:solidFill>
                  <a:srgbClr val="006600"/>
                </a:solidFill>
                <a:latin typeface="Arial" panose="020B0604020202020204" pitchFamily="34" charset="0"/>
              </a:rPr>
              <a:t>	Study Guide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600">
                <a:solidFill>
                  <a:srgbClr val="006600"/>
                </a:solidFill>
                <a:latin typeface="Arial" panose="020B0604020202020204" pitchFamily="34" charset="0"/>
              </a:rPr>
              <a:t>17.1	Modeling Flip-Flops Using VHDL Processes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600">
                <a:solidFill>
                  <a:srgbClr val="006600"/>
                </a:solidFill>
                <a:latin typeface="Arial" panose="020B0604020202020204" pitchFamily="34" charset="0"/>
              </a:rPr>
              <a:t>17.2	Modeling Registers and Counters Using VHDL Processes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600">
                <a:solidFill>
                  <a:srgbClr val="006600"/>
                </a:solidFill>
                <a:latin typeface="Arial" panose="020B0604020202020204" pitchFamily="34" charset="0"/>
              </a:rPr>
              <a:t>17.3	Modeling Combinational Logic Using VHDL Processes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600">
                <a:solidFill>
                  <a:srgbClr val="006600"/>
                </a:solidFill>
                <a:latin typeface="Arial" panose="020B0604020202020204" pitchFamily="34" charset="0"/>
              </a:rPr>
              <a:t>17.4	Modeling a Sequential Machine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600">
                <a:solidFill>
                  <a:srgbClr val="006600"/>
                </a:solidFill>
                <a:latin typeface="Arial" panose="020B0604020202020204" pitchFamily="34" charset="0"/>
              </a:rPr>
              <a:t>17.5	Synthesis of VHDL Code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600">
                <a:solidFill>
                  <a:srgbClr val="006600"/>
                </a:solidFill>
                <a:latin typeface="Arial" panose="020B0604020202020204" pitchFamily="34" charset="0"/>
              </a:rPr>
              <a:t>17.6	More About Processes and Sequential Statements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600">
                <a:solidFill>
                  <a:srgbClr val="006600"/>
                </a:solidFill>
                <a:latin typeface="Arial" panose="020B0604020202020204" pitchFamily="34" charset="0"/>
              </a:rPr>
              <a:t>	Problems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600">
                <a:solidFill>
                  <a:srgbClr val="006600"/>
                </a:solidFill>
                <a:latin typeface="Arial" panose="020B0604020202020204" pitchFamily="34" charset="0"/>
              </a:rPr>
              <a:t>	Simulation Problems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868363"/>
          </a:xfrm>
        </p:spPr>
        <p:txBody>
          <a:bodyPr/>
          <a:lstStyle/>
          <a:p>
            <a:pPr eaLnBrk="1" hangingPunct="1"/>
            <a:r>
              <a:rPr kumimoji="0" lang="en-US" altLang="ko-KR" sz="3000" smtClean="0">
                <a:solidFill>
                  <a:srgbClr val="3333FF"/>
                </a:solidFill>
                <a:latin typeface="Arial Narrow" panose="020B0606020202030204" pitchFamily="34" charset="0"/>
              </a:rPr>
              <a:t>Modeling Registers and Counters Using VHDL Processes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66229" y="1699845"/>
            <a:ext cx="2590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Cyclic Shift Register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3" y="2812224"/>
            <a:ext cx="3610941" cy="1233551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4283968" y="1699845"/>
            <a:ext cx="4608512" cy="4185761"/>
            <a:chOff x="4283968" y="1412776"/>
            <a:chExt cx="4608512" cy="4185761"/>
          </a:xfrm>
        </p:grpSpPr>
        <p:sp>
          <p:nvSpPr>
            <p:cNvPr id="11272" name="Rectangle 9"/>
            <p:cNvSpPr>
              <a:spLocks noChangeArrowheads="1"/>
            </p:cNvSpPr>
            <p:nvPr/>
          </p:nvSpPr>
          <p:spPr bwMode="auto">
            <a:xfrm>
              <a:off x="5463860" y="4257958"/>
              <a:ext cx="1080120" cy="612000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ko-KR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83968" y="1412776"/>
              <a:ext cx="4608512" cy="4185761"/>
            </a:xfrm>
            <a:prstGeom prst="rect">
              <a:avLst/>
            </a:prstGeom>
            <a:noFill/>
            <a:ln w="12700">
              <a:solidFill>
                <a:srgbClr val="996633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altLang="ko-KR" sz="1400" dirty="0" smtClean="0">
                  <a:solidFill>
                    <a:srgbClr val="3333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library </a:t>
              </a:r>
              <a:r>
                <a:rPr lang="en-US" altLang="ko-KR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ieee</a:t>
              </a:r>
              <a:r>
                <a:rPr lang="en-US" altLang="ko-KR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en-US" altLang="ko-KR" sz="1400" dirty="0">
                  <a:solidFill>
                    <a:srgbClr val="3333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use </a:t>
              </a:r>
              <a:r>
                <a:rPr lang="en-US" altLang="ko-KR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ieee.std_logic_1164.all;</a:t>
              </a:r>
            </a:p>
            <a:p>
              <a:pPr>
                <a:spcBef>
                  <a:spcPts val="0"/>
                </a:spcBef>
                <a:buNone/>
              </a:pPr>
              <a:endPara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>
                <a:spcBef>
                  <a:spcPts val="0"/>
                </a:spcBef>
                <a:buNone/>
              </a:pPr>
              <a:r>
                <a:rPr lang="en-US" altLang="ko-KR" sz="1400" dirty="0">
                  <a:solidFill>
                    <a:srgbClr val="3333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entity </a:t>
              </a:r>
              <a:r>
                <a:rPr lang="en-US" altLang="ko-KR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shift_register</a:t>
              </a:r>
              <a:r>
                <a:rPr lang="en-US" altLang="ko-KR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altLang="ko-KR" sz="1400" dirty="0" smtClean="0">
                  <a:solidFill>
                    <a:srgbClr val="3333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is</a:t>
              </a:r>
              <a:endPara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>
                <a:spcBef>
                  <a:spcPts val="0"/>
                </a:spcBef>
                <a:buNone/>
              </a:pPr>
              <a:r>
                <a:rPr lang="en-US" altLang="ko-KR" sz="1400" dirty="0">
                  <a:solidFill>
                    <a:srgbClr val="3333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 altLang="ko-KR" sz="1400" dirty="0" smtClean="0">
                  <a:solidFill>
                    <a:srgbClr val="3333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port</a:t>
              </a:r>
              <a:r>
                <a:rPr lang="en-US" altLang="ko-KR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(CLK: </a:t>
              </a:r>
              <a:r>
                <a:rPr lang="en-US" altLang="ko-KR" sz="1400" dirty="0" smtClean="0">
                  <a:solidFill>
                    <a:srgbClr val="3333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 </a:t>
              </a:r>
              <a:r>
                <a:rPr lang="en-US" altLang="ko-KR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std_logic</a:t>
              </a:r>
              <a:r>
                <a:rPr lang="en-US" altLang="ko-KR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); 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en-US" altLang="ko-KR" sz="1400" dirty="0" smtClean="0">
                  <a:solidFill>
                    <a:srgbClr val="3333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end </a:t>
              </a:r>
              <a:r>
                <a:rPr lang="en-US" altLang="ko-KR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shift_register</a:t>
              </a:r>
              <a:r>
                <a:rPr lang="en-US" altLang="ko-KR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</a:p>
            <a:p>
              <a:pPr>
                <a:spcBef>
                  <a:spcPts val="0"/>
                </a:spcBef>
                <a:buNone/>
              </a:pPr>
              <a:endPara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>
                <a:spcBef>
                  <a:spcPts val="0"/>
                </a:spcBef>
                <a:buNone/>
              </a:pPr>
              <a:r>
                <a:rPr lang="en-US" altLang="ko-KR" sz="1400" dirty="0" smtClean="0">
                  <a:solidFill>
                    <a:srgbClr val="3333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architecture </a:t>
              </a:r>
              <a:r>
                <a:rPr lang="en-US" altLang="ko-KR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prototype</a:t>
              </a:r>
              <a:r>
                <a:rPr lang="en-US" altLang="ko-KR" sz="1400" dirty="0">
                  <a:solidFill>
                    <a:srgbClr val="3333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of </a:t>
              </a:r>
              <a:r>
                <a:rPr lang="en-US" altLang="ko-KR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shift_register</a:t>
              </a:r>
              <a:r>
                <a:rPr lang="en-US" altLang="ko-KR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altLang="ko-KR" sz="1400" dirty="0" smtClean="0">
                  <a:solidFill>
                    <a:srgbClr val="3333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is</a:t>
              </a:r>
              <a:endPara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>
                <a:spcBef>
                  <a:spcPts val="0"/>
                </a:spcBef>
                <a:buNone/>
              </a:pPr>
              <a:r>
                <a:rPr lang="en-US" altLang="ko-KR" sz="1400" dirty="0" smtClean="0">
                  <a:solidFill>
                    <a:srgbClr val="3333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signal </a:t>
              </a:r>
              <a:r>
                <a:rPr lang="en-US" altLang="ko-KR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Q1, Q2, Q3; 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en-US" altLang="ko-KR" sz="1400" dirty="0" smtClean="0">
                  <a:solidFill>
                    <a:srgbClr val="3333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begin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en-US" altLang="ko-KR" sz="1400" dirty="0" smtClean="0">
                  <a:solidFill>
                    <a:srgbClr val="3333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process</a:t>
              </a:r>
              <a:r>
                <a:rPr lang="en-US" altLang="ko-KR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(CLK)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en-US" altLang="ko-KR" sz="1400" dirty="0" smtClean="0">
                  <a:solidFill>
                    <a:srgbClr val="3333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begin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en-US" altLang="ko-KR" sz="1400" dirty="0">
                  <a:solidFill>
                    <a:srgbClr val="3333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altLang="ko-KR" sz="1400" dirty="0" smtClean="0">
                  <a:solidFill>
                    <a:srgbClr val="3333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  if</a:t>
              </a:r>
              <a:r>
                <a:rPr lang="en-US" altLang="ko-KR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altLang="ko-KR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CLK’event</a:t>
              </a:r>
              <a:r>
                <a:rPr lang="en-US" altLang="ko-KR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altLang="ko-KR" sz="1400" dirty="0" smtClean="0">
                  <a:solidFill>
                    <a:srgbClr val="3333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and</a:t>
              </a:r>
              <a:r>
                <a:rPr lang="en-US" altLang="ko-KR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CLK=‘1’ </a:t>
              </a:r>
              <a:r>
                <a:rPr lang="en-US" altLang="ko-KR" sz="1400" dirty="0" smtClean="0">
                  <a:solidFill>
                    <a:srgbClr val="3333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then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en-US" altLang="ko-KR" sz="1400" dirty="0">
                  <a:solidFill>
                    <a:srgbClr val="3333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altLang="ko-KR" sz="1400" dirty="0" smtClean="0">
                  <a:solidFill>
                    <a:srgbClr val="3333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      </a:t>
              </a:r>
              <a:r>
                <a:rPr lang="fr-FR" altLang="ko-KR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Q1 </a:t>
              </a:r>
              <a:r>
                <a:rPr lang="fr-FR" altLang="ko-KR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&lt;= Q3; 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fr-FR" altLang="ko-KR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	</a:t>
              </a:r>
              <a:r>
                <a:rPr lang="fr-FR" altLang="ko-KR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  Q2 </a:t>
              </a:r>
              <a:r>
                <a:rPr lang="fr-FR" altLang="ko-KR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&lt;= Q1; 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fr-FR" altLang="ko-KR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	</a:t>
              </a:r>
              <a:r>
                <a:rPr lang="fr-FR" altLang="ko-KR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  Q3 </a:t>
              </a:r>
              <a:r>
                <a:rPr lang="fr-FR" altLang="ko-KR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&lt;= Q2;</a:t>
              </a:r>
              <a:r>
                <a:rPr lang="en-US" altLang="ko-KR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       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en-US" altLang="ko-KR" sz="1400" dirty="0">
                  <a:solidFill>
                    <a:srgbClr val="3333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altLang="ko-KR" sz="1400" dirty="0" smtClean="0">
                  <a:solidFill>
                    <a:srgbClr val="3333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  end if;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en-US" altLang="ko-KR" sz="1400" dirty="0" smtClean="0">
                  <a:solidFill>
                    <a:srgbClr val="3333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end process;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en-US" altLang="ko-KR" sz="1400" dirty="0" smtClean="0">
                  <a:solidFill>
                    <a:srgbClr val="3333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end </a:t>
              </a:r>
              <a:r>
                <a:rPr lang="en-US" altLang="ko-KR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prototype;</a:t>
              </a:r>
              <a:endParaRPr lang="ko-KR" altLang="en-US" sz="1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868362"/>
          </a:xfrm>
        </p:spPr>
        <p:txBody>
          <a:bodyPr/>
          <a:lstStyle/>
          <a:p>
            <a:pPr eaLnBrk="1" hangingPunct="1"/>
            <a:r>
              <a:rPr kumimoji="0" lang="en-US" altLang="ko-KR" sz="3000" smtClean="0">
                <a:solidFill>
                  <a:srgbClr val="3333FF"/>
                </a:solidFill>
                <a:latin typeface="Arial Narrow" panose="020B0606020202030204" pitchFamily="34" charset="0"/>
              </a:rPr>
              <a:t>Modeling Registers and Counters Using VHDL Processes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295400" y="25146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ko-KR" sz="180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2057400" cy="9159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 i="1">
                <a:solidFill>
                  <a:srgbClr val="3333FF"/>
                </a:solidFill>
                <a:latin typeface="Arial" panose="020B0604020202020204" pitchFamily="34" charset="0"/>
              </a:rPr>
              <a:t>Register</a:t>
            </a:r>
            <a:r>
              <a:rPr lang="en-US" altLang="ko-KR" sz="1800">
                <a:latin typeface="Arial" panose="020B0604020202020204" pitchFamily="34" charset="0"/>
              </a:rPr>
              <a:t> with </a:t>
            </a:r>
            <a:r>
              <a:rPr lang="en-US" altLang="ko-KR" sz="1800" i="1">
                <a:solidFill>
                  <a:srgbClr val="3333FF"/>
                </a:solidFill>
                <a:latin typeface="Arial" panose="020B0604020202020204" pitchFamily="34" charset="0"/>
              </a:rPr>
              <a:t>Synchronous</a:t>
            </a:r>
            <a:r>
              <a:rPr lang="en-US" altLang="ko-KR" sz="1800">
                <a:latin typeface="Arial" panose="020B0604020202020204" pitchFamily="34" charset="0"/>
              </a:rPr>
              <a:t> Clear and Load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38087"/>
            <a:ext cx="2440372" cy="1734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43334" y="1447800"/>
            <a:ext cx="5472608" cy="4401205"/>
          </a:xfrm>
          <a:prstGeom prst="rect">
            <a:avLst/>
          </a:prstGeom>
          <a:noFill/>
          <a:ln w="127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library </a:t>
            </a:r>
            <a:r>
              <a:rPr lang="en-US" altLang="ko-KR" sz="14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ieee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 </a:t>
            </a:r>
            <a:r>
              <a:rPr lang="en-US" altLang="ko-KR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ieee.std_logic_1164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.all;</a:t>
            </a:r>
          </a:p>
          <a:p>
            <a:pPr>
              <a:spcBef>
                <a:spcPts val="0"/>
              </a:spcBef>
              <a:buNone/>
            </a:pPr>
            <a:endParaRPr lang="en-US" altLang="ko-K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entity </a:t>
            </a:r>
            <a:r>
              <a:rPr lang="en-US" altLang="ko-KR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sync_reg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port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(CLR,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Ld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, CLK: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sz="14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	      D: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sz="14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std_logic_vector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(3 </a:t>
            </a:r>
            <a:r>
              <a:rPr lang="en-US" altLang="ko-KR" sz="1400" dirty="0" err="1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downto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0);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	      Q: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std_logic_vector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(3 </a:t>
            </a:r>
            <a:r>
              <a:rPr lang="en-US" altLang="ko-KR" sz="1400" dirty="0" err="1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downto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0)); </a:t>
            </a:r>
            <a:endParaRPr lang="en-US" altLang="ko-KR" sz="1400" dirty="0" smtClean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entity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en-US" altLang="ko-K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architecture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prototype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of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sync_reg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  <a:endParaRPr lang="en-US" altLang="ko-KR" sz="1400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process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begin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CLK'event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CLK = '1'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 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if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CLR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= '1'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Q &lt;= "0000";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altLang="ko-KR" sz="1400" dirty="0" err="1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elsif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Ld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'1'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Q &lt;= D; 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end if;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end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end process;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architecture;</a:t>
            </a:r>
            <a:endParaRPr lang="ko-KR" altLang="en-US" sz="1400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868362"/>
          </a:xfrm>
        </p:spPr>
        <p:txBody>
          <a:bodyPr/>
          <a:lstStyle/>
          <a:p>
            <a:pPr eaLnBrk="1" hangingPunct="1"/>
            <a:r>
              <a:rPr kumimoji="0" lang="en-US" altLang="ko-KR" sz="3000" smtClean="0">
                <a:solidFill>
                  <a:srgbClr val="3333FF"/>
                </a:solidFill>
                <a:latin typeface="Arial Narrow" panose="020B0606020202030204" pitchFamily="34" charset="0"/>
              </a:rPr>
              <a:t>Modeling Registers and Counters Using VHDL Processes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23528" y="1484784"/>
            <a:ext cx="2286000" cy="9159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 i="1">
                <a:solidFill>
                  <a:srgbClr val="3333FF"/>
                </a:solidFill>
                <a:latin typeface="Arial" panose="020B0604020202020204" pitchFamily="34" charset="0"/>
              </a:rPr>
              <a:t>Left-Shift </a:t>
            </a:r>
            <a:r>
              <a:rPr lang="en-US" altLang="ko-KR" sz="1800">
                <a:latin typeface="Arial" panose="020B0604020202020204" pitchFamily="34" charset="0"/>
              </a:rPr>
              <a:t>Register with </a:t>
            </a:r>
            <a:r>
              <a:rPr lang="en-US" altLang="ko-KR" sz="1800" i="1">
                <a:solidFill>
                  <a:srgbClr val="3333FF"/>
                </a:solidFill>
                <a:latin typeface="Arial" panose="020B0604020202020204" pitchFamily="34" charset="0"/>
              </a:rPr>
              <a:t>Synchronous </a:t>
            </a:r>
            <a:r>
              <a:rPr lang="en-US" altLang="ko-KR" sz="1800">
                <a:latin typeface="Arial" panose="020B0604020202020204" pitchFamily="34" charset="0"/>
              </a:rPr>
              <a:t>Clear and Load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90" y="2669340"/>
            <a:ext cx="2227238" cy="15193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5816" y="1447800"/>
            <a:ext cx="6048672" cy="4616648"/>
          </a:xfrm>
          <a:prstGeom prst="rect">
            <a:avLst/>
          </a:prstGeom>
          <a:noFill/>
          <a:ln w="127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library </a:t>
            </a:r>
            <a:r>
              <a:rPr lang="en-US" altLang="ko-KR" sz="14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ieee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 </a:t>
            </a:r>
            <a:r>
              <a:rPr lang="en-US" altLang="ko-KR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ieee.std_logic_1164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.all;</a:t>
            </a:r>
          </a:p>
          <a:p>
            <a:pPr>
              <a:spcBef>
                <a:spcPts val="0"/>
              </a:spcBef>
              <a:buNone/>
            </a:pPr>
            <a:endParaRPr lang="en-US" altLang="ko-K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entity </a:t>
            </a:r>
            <a:r>
              <a:rPr lang="en-US" altLang="ko-KR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shift_reg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port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(CLR,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Ld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, Ls,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Rin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CLK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sz="14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ko-KR" sz="140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std_logic_vector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(3 </a:t>
            </a:r>
            <a:r>
              <a:rPr lang="en-US" altLang="ko-KR" sz="1400" dirty="0" err="1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downto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0);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Q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ko-KR" sz="1400" b="1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buffer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std_logic_vector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(3 </a:t>
            </a:r>
            <a:r>
              <a:rPr lang="en-US" altLang="ko-KR" sz="1400" dirty="0" err="1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downto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0)); </a:t>
            </a:r>
            <a:endParaRPr lang="en-US" altLang="ko-KR" sz="1400" dirty="0" smtClean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entity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en-US" altLang="ko-K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architecture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prototype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of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shift_reg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  <a:endParaRPr lang="en-US" altLang="ko-KR" sz="1400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process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begin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CLK'event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CLK = '1'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 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if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CLR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= '1'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Q &lt;= "0000";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altLang="ko-KR" sz="1400" dirty="0" err="1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elsif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Ld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'1'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Q &lt;= D; </a:t>
            </a:r>
            <a:endParaRPr lang="en-US" altLang="ko-KR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altLang="ko-KR" sz="1400" dirty="0" err="1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elsif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LS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'1'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Q &lt;= Q(2 </a:t>
            </a:r>
            <a:r>
              <a:rPr lang="en-US" altLang="ko-KR" sz="1400" b="1" dirty="0" err="1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downto</a:t>
            </a:r>
            <a:r>
              <a:rPr lang="en-US" altLang="ko-KR" sz="1400" b="1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0) &amp; </a:t>
            </a:r>
            <a:r>
              <a:rPr lang="en-US" altLang="ko-KR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end if;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end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end process;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architecture;</a:t>
            </a:r>
            <a:endParaRPr lang="ko-KR" altLang="en-US" sz="1400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868362"/>
          </a:xfrm>
        </p:spPr>
        <p:txBody>
          <a:bodyPr/>
          <a:lstStyle/>
          <a:p>
            <a:pPr eaLnBrk="1" hangingPunct="1"/>
            <a:r>
              <a:rPr kumimoji="0" lang="en-US" altLang="ko-KR" sz="3000" smtClean="0">
                <a:solidFill>
                  <a:srgbClr val="3333FF"/>
                </a:solidFill>
                <a:latin typeface="Arial Narrow" panose="020B0606020202030204" pitchFamily="34" charset="0"/>
              </a:rPr>
              <a:t>Modeling Registers and Counters Using VHDL Processes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295400" y="25146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ko-KR" sz="180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51520" y="1417229"/>
            <a:ext cx="5635625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VHDL Code for a </a:t>
            </a:r>
            <a:r>
              <a:rPr lang="en-US" altLang="ko-KR" sz="1800" i="1">
                <a:solidFill>
                  <a:srgbClr val="3333FF"/>
                </a:solidFill>
                <a:latin typeface="Arial" panose="020B0604020202020204" pitchFamily="34" charset="0"/>
              </a:rPr>
              <a:t>Simple Synchronous Counter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95488"/>
            <a:ext cx="2318572" cy="15424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5816" y="1907257"/>
            <a:ext cx="6048672" cy="4401205"/>
          </a:xfrm>
          <a:prstGeom prst="rect">
            <a:avLst/>
          </a:prstGeom>
          <a:noFill/>
          <a:ln w="127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library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ieee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ieee.std_logic_1164.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all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b="1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</a:t>
            </a:r>
            <a:r>
              <a:rPr lang="en-US" altLang="ko-KR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ieee.std_logic_unsigned</a:t>
            </a:r>
            <a:r>
              <a:rPr lang="en-US" altLang="ko-KR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ko-KR" sz="1400" b="1" dirty="0" err="1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all</a:t>
            </a:r>
            <a:r>
              <a:rPr lang="en-US" altLang="ko-KR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;  </a:t>
            </a:r>
            <a:r>
              <a:rPr lang="en-US" altLang="ko-KR" sz="1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</a:t>
            </a:r>
            <a:r>
              <a:rPr lang="en-US" altLang="ko-KR" sz="1400" b="1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needed </a:t>
            </a:r>
            <a:r>
              <a:rPr lang="en-US" altLang="ko-KR" sz="1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Q &lt;= Q+1</a:t>
            </a:r>
          </a:p>
          <a:p>
            <a:pPr>
              <a:spcBef>
                <a:spcPts val="0"/>
              </a:spcBef>
              <a:buNone/>
            </a:pPr>
            <a:endParaRPr lang="en-US" altLang="ko-K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entity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counter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port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ClrN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CLK: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Q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ko-KR" sz="1400" b="1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buffer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std_logic_vector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(3 </a:t>
            </a:r>
            <a:r>
              <a:rPr lang="en-US" altLang="ko-KR" sz="1400" dirty="0" err="1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downto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0)); </a:t>
            </a:r>
            <a:endParaRPr lang="en-US" altLang="ko-KR" sz="1400" dirty="0" smtClean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entity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en-US" altLang="ko-K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architecture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prototype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of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counter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  <a:endParaRPr lang="en-US" altLang="ko-KR" sz="1400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process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begin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CLK'event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CLK = '1'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 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if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ClrN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‘0'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Q &lt;= "0000";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altLang="ko-KR" sz="1400" dirty="0" err="1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elsif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'1'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Q &lt;= </a:t>
            </a:r>
            <a:r>
              <a:rPr lang="en-US" altLang="ko-KR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Q + 1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altLang="ko-KR" sz="1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b="1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-- Q: buffer</a:t>
            </a:r>
            <a:endParaRPr lang="en-US" altLang="ko-KR" sz="1400" b="1" dirty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end if;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end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end process;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architecture;</a:t>
            </a:r>
            <a:endParaRPr lang="ko-KR" altLang="en-US" sz="1400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868362"/>
          </a:xfrm>
        </p:spPr>
        <p:txBody>
          <a:bodyPr/>
          <a:lstStyle/>
          <a:p>
            <a:pPr eaLnBrk="1" hangingPunct="1"/>
            <a:r>
              <a:rPr kumimoji="0" lang="en-US" altLang="ko-KR" sz="3000" smtClean="0">
                <a:solidFill>
                  <a:srgbClr val="3333FF"/>
                </a:solidFill>
                <a:latin typeface="Arial Narrow" panose="020B0606020202030204" pitchFamily="34" charset="0"/>
              </a:rPr>
              <a:t>Modeling Registers and Counters Using VHDL Processes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323850" y="1484313"/>
            <a:ext cx="6624638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Two 74163 Counter Cascaded to form an 8-Bit Counter</a:t>
            </a:r>
          </a:p>
        </p:txBody>
      </p:sp>
      <p:pic>
        <p:nvPicPr>
          <p:cNvPr id="14340" name="Picture 7" descr="roth+f17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8286750" cy="360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868362"/>
          </a:xfrm>
        </p:spPr>
        <p:txBody>
          <a:bodyPr/>
          <a:lstStyle/>
          <a:p>
            <a:pPr eaLnBrk="1" hangingPunct="1"/>
            <a:r>
              <a:rPr kumimoji="0" lang="en-US" altLang="ko-KR" sz="3000" smtClean="0">
                <a:solidFill>
                  <a:srgbClr val="3333FF"/>
                </a:solidFill>
                <a:latin typeface="Arial Narrow" panose="020B0606020202030204" pitchFamily="34" charset="0"/>
              </a:rPr>
              <a:t>Modeling Registers and Counters Using VHDL Processes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295400" y="25146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ko-KR" sz="180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43434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Operation of the 74163 counter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57200" y="1828800"/>
            <a:ext cx="76962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ko-KR" sz="1800">
                <a:latin typeface="Arial" panose="020B0604020202020204" pitchFamily="34" charset="0"/>
              </a:rPr>
              <a:t>If ClrN=0, all flip-flops are set to 0 following the rising clock edge.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ko-KR" sz="1800">
                <a:latin typeface="Arial" panose="020B0604020202020204" pitchFamily="34" charset="0"/>
              </a:rPr>
              <a:t>If ClrN=1 and LdN=0, the D inputs are transferred in parallel to the flip-flops following the rising clock edge.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ko-KR" sz="1800">
                <a:latin typeface="Arial" panose="020B0604020202020204" pitchFamily="34" charset="0"/>
              </a:rPr>
              <a:t>If ClrN=LdN=1 and P=T=1, the count is enabled and the counter state will be incremented by 1 following the rising clock edge.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04800" y="3886200"/>
            <a:ext cx="6400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If T=1, the counter generates a carry (C</a:t>
            </a:r>
            <a:r>
              <a:rPr lang="en-US" altLang="ko-KR" sz="1800" baseline="-25000">
                <a:latin typeface="Arial" panose="020B0604020202020204" pitchFamily="34" charset="0"/>
              </a:rPr>
              <a:t>out</a:t>
            </a:r>
            <a:r>
              <a:rPr lang="en-US" altLang="ko-KR" sz="1800">
                <a:latin typeface="Arial" panose="020B0604020202020204" pitchFamily="34" charset="0"/>
              </a:rPr>
              <a:t>) in state 15, so</a:t>
            </a:r>
          </a:p>
        </p:txBody>
      </p:sp>
      <p:graphicFrame>
        <p:nvGraphicFramePr>
          <p:cNvPr id="15367" name="Object 8"/>
          <p:cNvGraphicFramePr>
            <a:graphicFrameLocks noChangeAspect="1"/>
          </p:cNvGraphicFramePr>
          <p:nvPr/>
        </p:nvGraphicFramePr>
        <p:xfrm>
          <a:off x="2057400" y="4572000"/>
          <a:ext cx="20828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" name="Equation" r:id="rId3" imgW="1181100" imgH="228600" progId="Equation.3">
                  <p:embed/>
                </p:oleObj>
              </mc:Choice>
              <mc:Fallback>
                <p:oleObj name="Equation" r:id="rId3" imgW="11811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2000"/>
                        <a:ext cx="20828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3000" smtClean="0">
                <a:solidFill>
                  <a:srgbClr val="3333FF"/>
                </a:solidFill>
                <a:latin typeface="Arial Narrow" panose="020B0606020202030204" pitchFamily="34" charset="0"/>
              </a:rPr>
              <a:t>Modeling Registers and Counters Using VHDL Processes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295400" y="25146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ko-KR" sz="180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9388" y="1557338"/>
            <a:ext cx="4275137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74163 Counter Operation</a:t>
            </a:r>
          </a:p>
        </p:txBody>
      </p:sp>
      <p:graphicFrame>
        <p:nvGraphicFramePr>
          <p:cNvPr id="124975" name="Group 47"/>
          <p:cNvGraphicFramePr>
            <a:graphicFrameLocks noGrp="1"/>
          </p:cNvGraphicFramePr>
          <p:nvPr>
            <p:ph idx="1"/>
          </p:nvPr>
        </p:nvGraphicFramePr>
        <p:xfrm>
          <a:off x="468313" y="2276475"/>
          <a:ext cx="8207375" cy="2736850"/>
        </p:xfrm>
        <a:graphic>
          <a:graphicData uri="http://schemas.openxmlformats.org/drawingml/2006/table">
            <a:tbl>
              <a:tblPr/>
              <a:tblGrid>
                <a:gridCol w="2735262"/>
                <a:gridCol w="3097213"/>
                <a:gridCol w="2374900"/>
              </a:tblGrid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Control Signals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ClrN   LdN   P</a:t>
                      </a: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•</a:t>
                      </a: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T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Next State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  <a:r>
                        <a:rPr kumimoji="1" lang="en-US" altLang="ko-K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Q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  <a:r>
                        <a:rPr kumimoji="1" lang="en-US" altLang="ko-K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Q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  <a:r>
                        <a:rPr kumimoji="1" lang="en-US" altLang="ko-K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Q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  <a:r>
                        <a:rPr kumimoji="1" lang="en-US" altLang="ko-K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X       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0       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1       1       0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1       1       1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0       0       0       0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D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</a:t>
                      </a: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D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</a:t>
                      </a: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D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</a:t>
                      </a: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D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</a:t>
                      </a: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</a:t>
                      </a: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</a:t>
                      </a: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present state + 1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Clear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Parallel load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No change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Count up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868362"/>
          </a:xfrm>
        </p:spPr>
        <p:txBody>
          <a:bodyPr/>
          <a:lstStyle/>
          <a:p>
            <a:pPr eaLnBrk="1" hangingPunct="1"/>
            <a:r>
              <a:rPr kumimoji="0" lang="en-US" altLang="ko-KR" sz="3000" smtClean="0">
                <a:solidFill>
                  <a:srgbClr val="3333FF"/>
                </a:solidFill>
                <a:latin typeface="Arial Narrow" panose="020B0606020202030204" pitchFamily="34" charset="0"/>
              </a:rPr>
              <a:t>Modeling Registers and Counters Using VHDL Processes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295400" y="25146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ko-KR" sz="180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1828800" cy="9159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VHDL Description for 74163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048000" y="1600200"/>
            <a:ext cx="4876800" cy="445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 b="1"/>
              <a:t>library</a:t>
            </a:r>
            <a:r>
              <a:rPr lang="en-US" altLang="ko-KR" sz="800"/>
              <a:t> IEEE;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 b="1"/>
              <a:t>use</a:t>
            </a:r>
            <a:r>
              <a:rPr lang="en-US" altLang="ko-KR" sz="800"/>
              <a:t> IEEE.STD_LOGIC_1164.</a:t>
            </a:r>
            <a:r>
              <a:rPr lang="en-US" altLang="ko-KR" sz="800" b="1"/>
              <a:t>ALL</a:t>
            </a:r>
            <a:r>
              <a:rPr lang="en-US" altLang="ko-KR" sz="800"/>
              <a:t>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 b="1"/>
              <a:t>use</a:t>
            </a:r>
            <a:r>
              <a:rPr lang="en-US" altLang="ko-KR" sz="800"/>
              <a:t> IEEE.STD_LOGIC_ARITH.</a:t>
            </a:r>
            <a:r>
              <a:rPr lang="en-US" altLang="ko-KR" sz="800" b="1"/>
              <a:t>ALL</a:t>
            </a:r>
            <a:r>
              <a:rPr lang="en-US" altLang="ko-KR" sz="800"/>
              <a:t>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 b="1"/>
              <a:t>use</a:t>
            </a:r>
            <a:r>
              <a:rPr lang="en-US" altLang="ko-KR" sz="800"/>
              <a:t> IEEE.STD_LOGIC_UNSIGNED.</a:t>
            </a:r>
            <a:r>
              <a:rPr lang="en-US" altLang="ko-KR" sz="800" b="1"/>
              <a:t>ALL</a:t>
            </a:r>
            <a:r>
              <a:rPr lang="en-US" altLang="ko-KR" sz="800"/>
              <a:t>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 b="1"/>
              <a:t>entity </a:t>
            </a:r>
            <a:r>
              <a:rPr lang="en-US" altLang="ko-KR" sz="800"/>
              <a:t> c74163 </a:t>
            </a:r>
            <a:r>
              <a:rPr lang="en-US" altLang="ko-KR" sz="800" b="1"/>
              <a:t>is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/>
              <a:t>   </a:t>
            </a:r>
            <a:r>
              <a:rPr lang="en-US" altLang="ko-KR" sz="800" b="1"/>
              <a:t>port</a:t>
            </a:r>
            <a:r>
              <a:rPr lang="en-US" altLang="ko-KR" sz="800"/>
              <a:t>(LdN.ClrN,P,T,CLK: </a:t>
            </a:r>
            <a:r>
              <a:rPr lang="en-US" altLang="ko-KR" sz="800" b="1"/>
              <a:t>in</a:t>
            </a:r>
            <a:r>
              <a:rPr lang="en-US" altLang="ko-KR" sz="800"/>
              <a:t> std_logic;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/>
              <a:t>          D: </a:t>
            </a:r>
            <a:r>
              <a:rPr lang="en-US" altLang="ko-KR" sz="800" b="1"/>
              <a:t>in</a:t>
            </a:r>
            <a:r>
              <a:rPr lang="en-US" altLang="ko-KR" sz="800"/>
              <a:t> std_logic_vector(3 </a:t>
            </a:r>
            <a:r>
              <a:rPr lang="en-US" altLang="ko-KR" sz="800" b="1"/>
              <a:t>downto</a:t>
            </a:r>
            <a:r>
              <a:rPr lang="en-US" altLang="ko-KR" sz="800"/>
              <a:t> 0);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/>
              <a:t>          Cout: </a:t>
            </a:r>
            <a:r>
              <a:rPr lang="en-US" altLang="ko-KR" sz="800" b="1"/>
              <a:t>out</a:t>
            </a:r>
            <a:r>
              <a:rPr lang="en-US" altLang="ko-KR" sz="800"/>
              <a:t> std_logic; Qot: </a:t>
            </a:r>
            <a:r>
              <a:rPr lang="en-US" altLang="ko-KR" sz="800" b="1"/>
              <a:t>out</a:t>
            </a:r>
            <a:r>
              <a:rPr lang="en-US" altLang="ko-KR" sz="800"/>
              <a:t> std_logic_vector(3 </a:t>
            </a:r>
            <a:r>
              <a:rPr lang="en-US" altLang="ko-KR" sz="800" b="1"/>
              <a:t>downto</a:t>
            </a:r>
            <a:r>
              <a:rPr lang="en-US" altLang="ko-KR" sz="800"/>
              <a:t> 0));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 b="1"/>
              <a:t>end</a:t>
            </a:r>
            <a:r>
              <a:rPr lang="en-US" altLang="ko-KR" sz="800"/>
              <a:t> c74163;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 b="1"/>
              <a:t>architecture</a:t>
            </a:r>
            <a:r>
              <a:rPr lang="en-US" altLang="ko-KR" sz="800"/>
              <a:t> b74163 </a:t>
            </a:r>
            <a:r>
              <a:rPr lang="en-US" altLang="ko-KR" sz="800" b="1"/>
              <a:t>of </a:t>
            </a:r>
            <a:r>
              <a:rPr lang="en-US" altLang="ko-KR" sz="800"/>
              <a:t>c74163 </a:t>
            </a:r>
            <a:r>
              <a:rPr lang="en-US" altLang="ko-KR" sz="800" b="1"/>
              <a:t>is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 b="1"/>
              <a:t>signal</a:t>
            </a:r>
            <a:r>
              <a:rPr lang="en-US" altLang="ko-KR" sz="800"/>
              <a:t> Q:std_logic_vector&gt;(3 </a:t>
            </a:r>
            <a:r>
              <a:rPr lang="en-US" altLang="ko-KR" sz="800" b="1"/>
              <a:t>downto</a:t>
            </a:r>
            <a:r>
              <a:rPr lang="en-US" altLang="ko-KR" sz="800"/>
              <a:t> 0);                       --- Q is the counter register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 b="1"/>
              <a:t>begin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/>
              <a:t>    Qout &lt;=Q;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/>
              <a:t>    Cout &lt;= Q(3) </a:t>
            </a:r>
            <a:r>
              <a:rPr lang="en-US" altLang="ko-KR" sz="800" b="1"/>
              <a:t>and</a:t>
            </a:r>
            <a:r>
              <a:rPr lang="en-US" altLang="ko-KR" sz="800"/>
              <a:t> Q(2) </a:t>
            </a:r>
            <a:r>
              <a:rPr lang="en-US" altLang="ko-KR" sz="800" b="1"/>
              <a:t>and</a:t>
            </a:r>
            <a:r>
              <a:rPr lang="en-US" altLang="ko-KR" sz="800"/>
              <a:t> Q(1) </a:t>
            </a:r>
            <a:r>
              <a:rPr lang="en-US" altLang="ko-KR" sz="800" b="1"/>
              <a:t>and</a:t>
            </a:r>
            <a:r>
              <a:rPr lang="en-US" altLang="ko-KR" sz="800"/>
              <a:t> Q(0) </a:t>
            </a:r>
            <a:r>
              <a:rPr lang="en-US" altLang="ko-KR" sz="800" b="1"/>
              <a:t>and</a:t>
            </a:r>
            <a:r>
              <a:rPr lang="en-US" altLang="ko-KR" sz="800"/>
              <a:t> T;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/>
              <a:t>    </a:t>
            </a:r>
            <a:r>
              <a:rPr lang="en-US" altLang="ko-KR" sz="800" b="1"/>
              <a:t>process </a:t>
            </a:r>
            <a:r>
              <a:rPr lang="en-US" altLang="ko-KR" sz="800"/>
              <a:t>(Clk)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/>
              <a:t>    </a:t>
            </a:r>
            <a:r>
              <a:rPr lang="en-US" altLang="ko-KR" sz="800" b="1"/>
              <a:t>begin 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/>
              <a:t>       </a:t>
            </a:r>
            <a:r>
              <a:rPr lang="en-US" altLang="ko-KR" sz="800" b="1"/>
              <a:t>if </a:t>
            </a:r>
            <a:r>
              <a:rPr lang="en-US" altLang="ko-KR" sz="800"/>
              <a:t>Clk</a:t>
            </a:r>
            <a:r>
              <a:rPr lang="en-US" altLang="ko-KR" sz="800">
                <a:latin typeface="Arial" panose="020B0604020202020204" pitchFamily="34" charset="0"/>
              </a:rPr>
              <a:t>’</a:t>
            </a:r>
            <a:r>
              <a:rPr lang="en-US" altLang="ko-KR" sz="800"/>
              <a:t> event </a:t>
            </a:r>
            <a:r>
              <a:rPr lang="en-US" altLang="ko-KR" sz="800" b="1"/>
              <a:t>and</a:t>
            </a:r>
            <a:r>
              <a:rPr lang="en-US" altLang="ko-KR" sz="800"/>
              <a:t> Clk=</a:t>
            </a:r>
            <a:r>
              <a:rPr lang="en-US" altLang="ko-KR" sz="800">
                <a:latin typeface="Arial" panose="020B0604020202020204" pitchFamily="34" charset="0"/>
              </a:rPr>
              <a:t>‘</a:t>
            </a:r>
            <a:r>
              <a:rPr lang="en-US" altLang="ko-KR" sz="800"/>
              <a:t>1</a:t>
            </a:r>
            <a:r>
              <a:rPr lang="en-US" altLang="ko-KR" sz="800">
                <a:latin typeface="Arial" panose="020B0604020202020204" pitchFamily="34" charset="0"/>
              </a:rPr>
              <a:t>’</a:t>
            </a:r>
            <a:r>
              <a:rPr lang="en-US" altLang="ko-KR" sz="800"/>
              <a:t> </a:t>
            </a:r>
            <a:r>
              <a:rPr lang="en-US" altLang="ko-KR" sz="800" b="1"/>
              <a:t>then</a:t>
            </a:r>
            <a:r>
              <a:rPr lang="en-US" altLang="ko-KR" sz="800"/>
              <a:t>                                 --- change state on rising edge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/>
              <a:t>         </a:t>
            </a:r>
            <a:r>
              <a:rPr lang="en-US" altLang="ko-KR" sz="800" b="1"/>
              <a:t>if</a:t>
            </a:r>
            <a:r>
              <a:rPr lang="en-US" altLang="ko-KR" sz="800"/>
              <a:t> ClrN=</a:t>
            </a:r>
            <a:r>
              <a:rPr lang="en-US" altLang="ko-KR" sz="800">
                <a:latin typeface="Arial" panose="020B0604020202020204" pitchFamily="34" charset="0"/>
              </a:rPr>
              <a:t>‘</a:t>
            </a:r>
            <a:r>
              <a:rPr lang="en-US" altLang="ko-KR" sz="800"/>
              <a:t>0</a:t>
            </a:r>
            <a:r>
              <a:rPr lang="en-US" altLang="ko-KR" sz="800">
                <a:latin typeface="Arial" panose="020B0604020202020204" pitchFamily="34" charset="0"/>
              </a:rPr>
              <a:t>’</a:t>
            </a:r>
            <a:r>
              <a:rPr lang="en-US" altLang="ko-KR" sz="800"/>
              <a:t> </a:t>
            </a:r>
            <a:r>
              <a:rPr lang="en-US" altLang="ko-KR" sz="800" b="1"/>
              <a:t>then</a:t>
            </a:r>
            <a:r>
              <a:rPr lang="en-US" altLang="ko-KR" sz="800"/>
              <a:t> Q&lt;=</a:t>
            </a:r>
            <a:r>
              <a:rPr lang="en-US" altLang="ko-KR" sz="800">
                <a:latin typeface="Arial" panose="020B0604020202020204" pitchFamily="34" charset="0"/>
              </a:rPr>
              <a:t>“</a:t>
            </a:r>
            <a:r>
              <a:rPr lang="en-US" altLang="ko-KR" sz="800"/>
              <a:t>000</a:t>
            </a:r>
            <a:r>
              <a:rPr lang="en-US" altLang="ko-KR" sz="800">
                <a:latin typeface="Arial" panose="020B0604020202020204" pitchFamily="34" charset="0"/>
              </a:rPr>
              <a:t>”</a:t>
            </a:r>
            <a:r>
              <a:rPr lang="en-US" altLang="ko-KR" sz="800"/>
              <a:t>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/>
              <a:t>             </a:t>
            </a:r>
            <a:r>
              <a:rPr lang="en-US" altLang="ko-KR" sz="800" b="1"/>
              <a:t>elsif</a:t>
            </a:r>
            <a:r>
              <a:rPr lang="en-US" altLang="ko-KR" sz="800"/>
              <a:t> LdN=</a:t>
            </a:r>
            <a:r>
              <a:rPr lang="en-US" altLang="ko-KR" sz="800">
                <a:latin typeface="Arial" panose="020B0604020202020204" pitchFamily="34" charset="0"/>
              </a:rPr>
              <a:t>‘</a:t>
            </a:r>
            <a:r>
              <a:rPr lang="en-US" altLang="ko-KR" sz="800"/>
              <a:t>0</a:t>
            </a:r>
            <a:r>
              <a:rPr lang="en-US" altLang="ko-KR" sz="800">
                <a:latin typeface="Arial" panose="020B0604020202020204" pitchFamily="34" charset="0"/>
              </a:rPr>
              <a:t>’</a:t>
            </a:r>
            <a:r>
              <a:rPr lang="en-US" altLang="ko-KR" sz="800"/>
              <a:t> </a:t>
            </a:r>
            <a:r>
              <a:rPr lang="en-US" altLang="ko-KR" sz="800" b="1"/>
              <a:t>then </a:t>
            </a:r>
            <a:r>
              <a:rPr lang="en-US" altLang="ko-KR" sz="800"/>
              <a:t>Q&lt;=D;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/>
              <a:t>             </a:t>
            </a:r>
            <a:r>
              <a:rPr lang="en-US" altLang="ko-KR" sz="800" b="1"/>
              <a:t>elsif</a:t>
            </a:r>
            <a:r>
              <a:rPr lang="en-US" altLang="ko-KR" sz="800"/>
              <a:t> (P and T) = </a:t>
            </a:r>
            <a:r>
              <a:rPr lang="en-US" altLang="ko-KR" sz="800">
                <a:latin typeface="Arial" panose="020B0604020202020204" pitchFamily="34" charset="0"/>
              </a:rPr>
              <a:t>‘</a:t>
            </a:r>
            <a:r>
              <a:rPr lang="en-US" altLang="ko-KR" sz="800"/>
              <a:t>1</a:t>
            </a:r>
            <a:r>
              <a:rPr lang="en-US" altLang="ko-KR" sz="800">
                <a:latin typeface="Arial" panose="020B0604020202020204" pitchFamily="34" charset="0"/>
              </a:rPr>
              <a:t>’</a:t>
            </a:r>
            <a:r>
              <a:rPr lang="en-US" altLang="ko-KR" sz="800"/>
              <a:t> </a:t>
            </a:r>
            <a:r>
              <a:rPr lang="en-US" altLang="ko-KR" sz="800" b="1"/>
              <a:t>then </a:t>
            </a:r>
            <a:r>
              <a:rPr lang="en-US" altLang="ko-KR" sz="800"/>
              <a:t>Q&lt;=Q+1;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/>
              <a:t>         </a:t>
            </a:r>
            <a:r>
              <a:rPr lang="en-US" altLang="ko-KR" sz="800" b="1"/>
              <a:t>end if</a:t>
            </a:r>
            <a:r>
              <a:rPr lang="en-US" altLang="ko-KR" sz="800"/>
              <a:t>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/>
              <a:t>      </a:t>
            </a:r>
            <a:r>
              <a:rPr lang="en-US" altLang="ko-KR" sz="800" b="1"/>
              <a:t>end if</a:t>
            </a:r>
            <a:r>
              <a:rPr lang="en-US" altLang="ko-KR" sz="800"/>
              <a:t>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/>
              <a:t>   </a:t>
            </a:r>
            <a:r>
              <a:rPr lang="en-US" altLang="ko-KR" sz="800" b="1"/>
              <a:t>end process</a:t>
            </a:r>
            <a:r>
              <a:rPr lang="en-US" altLang="ko-KR" sz="800"/>
              <a:t>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 b="1"/>
              <a:t>end</a:t>
            </a:r>
            <a:r>
              <a:rPr lang="en-US" altLang="ko-KR" sz="800"/>
              <a:t> b74163</a:t>
            </a:r>
          </a:p>
        </p:txBody>
      </p:sp>
      <p:pic>
        <p:nvPicPr>
          <p:cNvPr id="17414" name="Picture 7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87475"/>
            <a:ext cx="5638800" cy="5060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3492500" y="4292600"/>
            <a:ext cx="3095625" cy="215900"/>
          </a:xfrm>
          <a:prstGeom prst="rect">
            <a:avLst/>
          </a:prstGeom>
          <a:solidFill>
            <a:srgbClr val="00808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ko-KR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868362"/>
          </a:xfrm>
        </p:spPr>
        <p:txBody>
          <a:bodyPr/>
          <a:lstStyle/>
          <a:p>
            <a:pPr eaLnBrk="1" hangingPunct="1"/>
            <a:r>
              <a:rPr kumimoji="0" lang="en-US" altLang="ko-KR" sz="3000" smtClean="0">
                <a:solidFill>
                  <a:srgbClr val="3333FF"/>
                </a:solidFill>
                <a:latin typeface="Arial Narrow" panose="020B0606020202030204" pitchFamily="34" charset="0"/>
              </a:rPr>
              <a:t>Modeling Registers and Counters Using VHDL Processes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295400" y="25146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ko-KR" sz="18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28600" y="16002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ko-KR" sz="180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04800" y="1295400"/>
            <a:ext cx="18288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VHDL for 8-Bit Counter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581400" y="1600200"/>
            <a:ext cx="4267200" cy="445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800"/>
              <a:t>-- Test module for 74163 counter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 b="1"/>
              <a:t>library</a:t>
            </a:r>
            <a:r>
              <a:rPr lang="en-US" altLang="ko-KR" sz="800"/>
              <a:t> IEEE;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 b="1"/>
              <a:t>use</a:t>
            </a:r>
            <a:r>
              <a:rPr lang="en-US" altLang="ko-KR" sz="800"/>
              <a:t> IEEE.STD_LOGIC_1164.</a:t>
            </a:r>
            <a:r>
              <a:rPr lang="en-US" altLang="ko-KR" sz="800" b="1"/>
              <a:t>ALL</a:t>
            </a:r>
            <a:r>
              <a:rPr lang="en-US" altLang="ko-KR" sz="800"/>
              <a:t>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 b="1"/>
              <a:t>use</a:t>
            </a:r>
            <a:r>
              <a:rPr lang="en-US" altLang="ko-KR" sz="800"/>
              <a:t> IEEE.STD_LOGIC_ARITH.</a:t>
            </a:r>
            <a:r>
              <a:rPr lang="en-US" altLang="ko-KR" sz="800" b="1"/>
              <a:t>ALL</a:t>
            </a:r>
            <a:r>
              <a:rPr lang="en-US" altLang="ko-KR" sz="800"/>
              <a:t>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 b="1"/>
              <a:t>use</a:t>
            </a:r>
            <a:r>
              <a:rPr lang="en-US" altLang="ko-KR" sz="800"/>
              <a:t> IEEE.STD_LOGIC_UNSIGNED.</a:t>
            </a:r>
            <a:r>
              <a:rPr lang="en-US" altLang="ko-KR" sz="800" b="1"/>
              <a:t>ALL</a:t>
            </a:r>
            <a:r>
              <a:rPr lang="en-US" altLang="ko-KR" sz="800"/>
              <a:t>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 b="1"/>
              <a:t>entity </a:t>
            </a:r>
            <a:r>
              <a:rPr lang="en-US" altLang="ko-KR" sz="800"/>
              <a:t> c74163test </a:t>
            </a:r>
            <a:r>
              <a:rPr lang="en-US" altLang="ko-KR" sz="800" b="1"/>
              <a:t>is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/>
              <a:t>   </a:t>
            </a:r>
            <a:r>
              <a:rPr lang="en-US" altLang="ko-KR" sz="800" b="1"/>
              <a:t>port</a:t>
            </a:r>
            <a:r>
              <a:rPr lang="en-US" altLang="ko-KR" sz="800"/>
              <a:t>(ClrN,LdN,P,T,CLK: </a:t>
            </a:r>
            <a:r>
              <a:rPr lang="en-US" altLang="ko-KR" sz="800" b="1"/>
              <a:t>in</a:t>
            </a:r>
            <a:r>
              <a:rPr lang="en-US" altLang="ko-KR" sz="800"/>
              <a:t> std_logic;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/>
              <a:t>      Din1,Din2: </a:t>
            </a:r>
            <a:r>
              <a:rPr lang="en-US" altLang="ko-KR" sz="800" b="1"/>
              <a:t>in</a:t>
            </a:r>
            <a:r>
              <a:rPr lang="en-US" altLang="ko-KR" sz="800"/>
              <a:t> std_logic_vector (3 </a:t>
            </a:r>
            <a:r>
              <a:rPr lang="en-US" altLang="ko-KR" sz="800" b="1"/>
              <a:t>downto</a:t>
            </a:r>
            <a:r>
              <a:rPr lang="en-US" altLang="ko-KR" sz="800"/>
              <a:t> 0);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/>
              <a:t>      Count: </a:t>
            </a:r>
            <a:r>
              <a:rPr lang="en-US" altLang="ko-KR" sz="800" b="1"/>
              <a:t>out</a:t>
            </a:r>
            <a:r>
              <a:rPr lang="en-US" altLang="ko-KR" sz="800"/>
              <a:t> integer </a:t>
            </a:r>
            <a:r>
              <a:rPr lang="en-US" altLang="ko-KR" sz="800" b="1"/>
              <a:t>range</a:t>
            </a:r>
            <a:r>
              <a:rPr lang="en-US" altLang="ko-KR" sz="800"/>
              <a:t> 0 </a:t>
            </a:r>
            <a:r>
              <a:rPr lang="en-US" altLang="ko-KR" sz="800" b="1"/>
              <a:t>to</a:t>
            </a:r>
            <a:r>
              <a:rPr lang="en-US" altLang="ko-KR" sz="800"/>
              <a:t> 255;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/>
              <a:t>      Carry2: </a:t>
            </a:r>
            <a:r>
              <a:rPr lang="en-US" altLang="ko-KR" sz="800" b="1"/>
              <a:t>out</a:t>
            </a:r>
            <a:r>
              <a:rPr lang="en-US" altLang="ko-KR" sz="800"/>
              <a:t> std_logic);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/>
              <a:t>End c74163test;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 b="1"/>
              <a:t>Architecture</a:t>
            </a:r>
            <a:r>
              <a:rPr lang="en-US" altLang="ko-KR" sz="800"/>
              <a:t> tester </a:t>
            </a:r>
            <a:r>
              <a:rPr lang="en-US" altLang="ko-KR" sz="800" b="1"/>
              <a:t>of</a:t>
            </a:r>
            <a:r>
              <a:rPr lang="en-US" altLang="ko-KR" sz="800"/>
              <a:t> c74163test </a:t>
            </a:r>
            <a:r>
              <a:rPr lang="en-US" altLang="ko-KR" sz="800" b="1"/>
              <a:t>is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/>
              <a:t>    </a:t>
            </a:r>
            <a:r>
              <a:rPr lang="en-US" altLang="ko-KR" sz="800" b="1"/>
              <a:t>component</a:t>
            </a:r>
            <a:r>
              <a:rPr lang="en-US" altLang="ko-KR" sz="800"/>
              <a:t> c74163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/>
              <a:t>        </a:t>
            </a:r>
            <a:r>
              <a:rPr lang="en-US" altLang="ko-KR" sz="800" b="1"/>
              <a:t>port</a:t>
            </a:r>
            <a:r>
              <a:rPr lang="en-US" altLang="ko-KR" sz="800"/>
              <a:t>(LdN,ClrN,P,T,Clk:</a:t>
            </a:r>
            <a:r>
              <a:rPr lang="en-US" altLang="ko-KR" sz="800" b="1"/>
              <a:t>in</a:t>
            </a:r>
            <a:r>
              <a:rPr lang="en-US" altLang="ko-KR" sz="800"/>
              <a:t> std_logic;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/>
              <a:t>           D: </a:t>
            </a:r>
            <a:r>
              <a:rPr lang="en-US" altLang="ko-KR" sz="800" b="1"/>
              <a:t>in </a:t>
            </a:r>
            <a:r>
              <a:rPr lang="en-US" altLang="ko-KR" sz="800"/>
              <a:t>std_logic_vector(3 </a:t>
            </a:r>
            <a:r>
              <a:rPr lang="en-US" altLang="ko-KR" sz="800" b="1"/>
              <a:t>downto</a:t>
            </a:r>
            <a:r>
              <a:rPr lang="en-US" altLang="ko-KR" sz="800"/>
              <a:t> 0);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/>
              <a:t>        Cout: </a:t>
            </a:r>
            <a:r>
              <a:rPr lang="en-US" altLang="ko-KR" sz="800" b="1"/>
              <a:t>out</a:t>
            </a:r>
            <a:r>
              <a:rPr lang="en-US" altLang="ko-KR" sz="800"/>
              <a:t> std_logic; Qout: </a:t>
            </a:r>
            <a:r>
              <a:rPr lang="en-US" altLang="ko-KR" sz="800" b="1"/>
              <a:t>out</a:t>
            </a:r>
            <a:r>
              <a:rPr lang="en-US" altLang="ko-KR" sz="800"/>
              <a:t> std_logic_vector (3 </a:t>
            </a:r>
            <a:r>
              <a:rPr lang="en-US" altLang="ko-KR" sz="800" b="1"/>
              <a:t>downto</a:t>
            </a:r>
            <a:r>
              <a:rPr lang="en-US" altLang="ko-KR" sz="800"/>
              <a:t> 0));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/>
              <a:t>    </a:t>
            </a:r>
            <a:r>
              <a:rPr lang="en-US" altLang="ko-KR" sz="800" b="1"/>
              <a:t>end component</a:t>
            </a:r>
            <a:r>
              <a:rPr lang="en-US" altLang="ko-KR" sz="800"/>
              <a:t>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/>
              <a:t>    </a:t>
            </a:r>
            <a:r>
              <a:rPr lang="en-US" altLang="ko-KR" sz="800" b="1"/>
              <a:t>signal</a:t>
            </a:r>
            <a:r>
              <a:rPr lang="en-US" altLang="ko-KR" sz="800"/>
              <a:t> Carry1:std_logic;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/>
              <a:t>    </a:t>
            </a:r>
            <a:r>
              <a:rPr lang="en-US" altLang="ko-KR" sz="800" b="1"/>
              <a:t>signal </a:t>
            </a:r>
            <a:r>
              <a:rPr lang="en-US" altLang="ko-KR" sz="800"/>
              <a:t>Qout1, Qout2:std_logic-vector (3 </a:t>
            </a:r>
            <a:r>
              <a:rPr lang="en-US" altLang="ko-KR" sz="800" b="1"/>
              <a:t>downto</a:t>
            </a:r>
            <a:r>
              <a:rPr lang="en-US" altLang="ko-KR" sz="800"/>
              <a:t> 0);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 b="1"/>
              <a:t>begin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/>
              <a:t>    ct1: c74163 </a:t>
            </a:r>
            <a:r>
              <a:rPr lang="en-US" altLang="ko-KR" sz="800" b="1"/>
              <a:t>port map</a:t>
            </a:r>
            <a:r>
              <a:rPr lang="en-US" altLang="ko-KR" sz="800"/>
              <a:t> (LdN,ClrN,P,T1,Clk,Din1, Carry1, Qout1);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/>
              <a:t>    ct2: c74163 </a:t>
            </a:r>
            <a:r>
              <a:rPr lang="en-US" altLang="ko-KR" sz="800" b="1"/>
              <a:t>port map</a:t>
            </a:r>
            <a:r>
              <a:rPr lang="en-US" altLang="ko-KR" sz="800"/>
              <a:t> (LdN, ClrN, P, Carry1, Clk, Din2, Carry2, Qout2);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/>
              <a:t>    Count&lt;=Conv_integer(Qout2 &amp; Qout1);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en-US" altLang="ko-KR" sz="800" b="1"/>
              <a:t>end</a:t>
            </a:r>
            <a:r>
              <a:rPr lang="en-US" altLang="ko-KR" sz="800"/>
              <a:t> tester; </a:t>
            </a:r>
          </a:p>
        </p:txBody>
      </p:sp>
      <p:pic>
        <p:nvPicPr>
          <p:cNvPr id="18439" name="Picture 7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5562600" cy="5170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492500" y="5578475"/>
            <a:ext cx="4175125" cy="503238"/>
          </a:xfrm>
          <a:prstGeom prst="rect">
            <a:avLst/>
          </a:prstGeom>
          <a:solidFill>
            <a:srgbClr val="008000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ko-KR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447087" cy="868362"/>
          </a:xfrm>
        </p:spPr>
        <p:txBody>
          <a:bodyPr/>
          <a:lstStyle/>
          <a:p>
            <a:pPr eaLnBrk="1" hangingPunct="1"/>
            <a:r>
              <a:rPr kumimoji="0" lang="en-US" altLang="ko-KR" sz="3000" smtClean="0">
                <a:solidFill>
                  <a:srgbClr val="3333FF"/>
                </a:solidFill>
                <a:latin typeface="Arial Narrow" panose="020B0606020202030204" pitchFamily="34" charset="0"/>
              </a:rPr>
              <a:t>Modeling Combination Logic Using VHDL Processes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81000" y="1447800"/>
            <a:ext cx="3182888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VHDL Code for Gate Circuit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81000" y="3225110"/>
            <a:ext cx="3542928" cy="830997"/>
          </a:xfrm>
          <a:prstGeom prst="rect">
            <a:avLst/>
          </a:prstGeom>
          <a:solidFill>
            <a:srgbClr val="FF9900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600">
                <a:latin typeface="Arial" panose="020B0604020202020204" pitchFamily="34" charset="0"/>
              </a:rPr>
              <a:t>Every signal that appears on the right side of a signal assignment must appear on the sensitivity list.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17" y="2060848"/>
            <a:ext cx="3034844" cy="7920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27984" y="1484784"/>
            <a:ext cx="4487416" cy="4278094"/>
          </a:xfrm>
          <a:prstGeom prst="rect">
            <a:avLst/>
          </a:prstGeom>
          <a:noFill/>
          <a:ln w="127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library </a:t>
            </a:r>
            <a:r>
              <a:rPr lang="en-US" altLang="ko-K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ieee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ieee.std_logic_1164.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all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en-US" altLang="ko-K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entity </a:t>
            </a:r>
            <a:r>
              <a:rPr lang="en-US" altLang="ko-KR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gate_ckt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  <a:endParaRPr lang="en-US" altLang="ko-KR" sz="1600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port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(A, B, D: 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E: </a:t>
            </a: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endParaRPr lang="en-US" altLang="ko-KR" sz="1600" dirty="0" smtClean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entity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en-US" altLang="ko-K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architecture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prototype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of </a:t>
            </a:r>
            <a:r>
              <a:rPr lang="en-US" altLang="ko-K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gate_ckt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b="1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signal </a:t>
            </a:r>
            <a:r>
              <a:rPr lang="en-US" altLang="ko-KR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C: </a:t>
            </a:r>
            <a:r>
              <a:rPr lang="en-US" altLang="ko-KR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process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ko-KR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A, B, C, D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begin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C &lt;= A 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B;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E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&lt;= C 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D;</a:t>
            </a:r>
            <a:endParaRPr lang="en-US" altLang="ko-KR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end 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process;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architecture;</a:t>
            </a:r>
            <a:endParaRPr lang="ko-KR" altLang="en-US" sz="1600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2263" y="1700213"/>
            <a:ext cx="8497887" cy="24907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ko-KR" sz="2000">
                <a:latin typeface="Arial" panose="020B0604020202020204" pitchFamily="34" charset="0"/>
              </a:rPr>
              <a:t>VHDL expression for F/F,Shift register,counter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ko-KR" sz="2000">
                <a:latin typeface="Arial" panose="020B0604020202020204" pitchFamily="34" charset="0"/>
              </a:rPr>
              <a:t>Sequential VHDL using process, if-else,case,wait..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>
                <a:latin typeface="Arial" panose="020B0604020202020204" pitchFamily="34" charset="0"/>
              </a:rPr>
              <a:t>3. Combination logic using process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>
                <a:latin typeface="Arial" panose="020B0604020202020204" pitchFamily="34" charset="0"/>
              </a:rPr>
              <a:t>4. VHDL : Two processes, update  F/F, ROM and F/F’s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>
                <a:latin typeface="Arial" panose="020B0604020202020204" pitchFamily="34" charset="0"/>
              </a:rPr>
              <a:t>5. Given VHDL, draw the corresponding logic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>
                <a:latin typeface="Arial" panose="020B0604020202020204" pitchFamily="34" charset="0"/>
              </a:rPr>
              <a:t>6. Compile, simulate, synthesize a circuit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2000">
              <a:latin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4000">
                <a:solidFill>
                  <a:srgbClr val="3333FF"/>
                </a:solidFill>
                <a:latin typeface="Arial Narrow" panose="020B0606020202030204" pitchFamily="34" charset="0"/>
              </a:rPr>
              <a:t>Objectives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868362"/>
          </a:xfrm>
        </p:spPr>
        <p:txBody>
          <a:bodyPr/>
          <a:lstStyle/>
          <a:p>
            <a:pPr eaLnBrk="1" hangingPunct="1"/>
            <a:r>
              <a:rPr kumimoji="0" lang="en-US" altLang="ko-KR" sz="3000" smtClean="0">
                <a:solidFill>
                  <a:srgbClr val="3333FF"/>
                </a:solidFill>
                <a:latin typeface="Arial Narrow" panose="020B0606020202030204" pitchFamily="34" charset="0"/>
              </a:rPr>
              <a:t>Modeling Combination Logic Using VHDL Processes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295400" y="25146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ko-KR" sz="180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68313" y="1412776"/>
            <a:ext cx="47244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</a:t>
            </a:r>
            <a:r>
              <a:rPr lang="en-US" altLang="ko-KR" sz="1800" dirty="0" smtClean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800" dirty="0">
                <a:latin typeface="Arial" panose="020B0604020202020204" pitchFamily="34" charset="0"/>
              </a:rPr>
              <a:t>statement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27584" y="1849626"/>
            <a:ext cx="6172200" cy="2185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expression 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choice1 =&gt; sequential statements1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shoice2 =&gt; sequential statements2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   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  [</a:t>
            </a:r>
            <a:r>
              <a:rPr lang="en-US" altLang="ko-KR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others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=&gt; sequential statements]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74352" y="4365104"/>
            <a:ext cx="74676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If no action is specified for the other choices, the clause should be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27584" y="4797152"/>
            <a:ext cx="3225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 other =&gt; null;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868362"/>
          </a:xfrm>
        </p:spPr>
        <p:txBody>
          <a:bodyPr/>
          <a:lstStyle/>
          <a:p>
            <a:pPr eaLnBrk="1" hangingPunct="1"/>
            <a:r>
              <a:rPr kumimoji="0" lang="en-US" altLang="ko-KR" sz="3000" smtClean="0">
                <a:solidFill>
                  <a:srgbClr val="3333FF"/>
                </a:solidFill>
                <a:latin typeface="Arial Narrow" panose="020B0606020202030204" pitchFamily="34" charset="0"/>
              </a:rPr>
              <a:t>Modeling Combination Logic Using VHDL Processes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295400" y="25146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ko-KR" sz="18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25078" y="1331973"/>
            <a:ext cx="2634754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 dirty="0">
                <a:latin typeface="Arial" panose="020B0604020202020204" pitchFamily="34" charset="0"/>
              </a:rPr>
              <a:t>Modeling of 4-to-1 </a:t>
            </a:r>
            <a:r>
              <a:rPr lang="en-US" altLang="ko-KR" sz="1800" dirty="0" smtClean="0">
                <a:latin typeface="Arial" panose="020B0604020202020204" pitchFamily="34" charset="0"/>
              </a:rPr>
              <a:t>MUX</a:t>
            </a:r>
            <a:endParaRPr lang="en-US" altLang="ko-KR" sz="1800" dirty="0"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88840"/>
            <a:ext cx="1486378" cy="14796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9872" y="1412776"/>
            <a:ext cx="5400600" cy="5047536"/>
          </a:xfrm>
          <a:prstGeom prst="rect">
            <a:avLst/>
          </a:prstGeom>
          <a:noFill/>
          <a:ln w="127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library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ieee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ieee.std_logic_1164.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all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en-US" altLang="ko-K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entity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mux_4_to_1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  <a:endParaRPr lang="en-US" altLang="ko-KR" sz="1400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port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(I0,I1,I2,I3,A,B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F: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endParaRPr lang="en-US" altLang="ko-KR" sz="1400" dirty="0" smtClean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entity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en-US" altLang="ko-K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architecture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prototype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of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mux_4_to_1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b="1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signal </a:t>
            </a:r>
            <a:r>
              <a:rPr lang="en-US" altLang="ko-KR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sel</a:t>
            </a:r>
            <a:r>
              <a:rPr lang="en-US" altLang="ko-KR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ko-KR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std_logic_vector</a:t>
            </a:r>
            <a:r>
              <a:rPr lang="en-US" altLang="ko-KR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(1 </a:t>
            </a:r>
            <a:r>
              <a:rPr lang="en-US" altLang="ko-KR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downto</a:t>
            </a:r>
            <a:r>
              <a:rPr lang="en-US" altLang="ko-KR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0);</a:t>
            </a:r>
            <a:endParaRPr lang="en-US" altLang="ko-KR" sz="14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sel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&lt;= A &amp; B;</a:t>
            </a:r>
            <a:endParaRPr lang="en-US" altLang="ko-K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process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sel, I0, I1, I2, I3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begin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case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sel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when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"00" =&gt; F &lt;= I0;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when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"01" =&gt; F &lt;= I1;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when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"10" =&gt; F &lt;= I2;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when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"11" =&gt; F &lt;= I3;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altLang="ko-KR" sz="14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 </a:t>
            </a:r>
            <a:r>
              <a:rPr lang="en-US" altLang="ko-KR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others =&gt; null</a:t>
            </a:r>
            <a:r>
              <a:rPr lang="en-US" altLang="ko-KR" sz="14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endParaRPr lang="en-US" altLang="ko-KR" sz="14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end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case;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end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process;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architecture;</a:t>
            </a:r>
            <a:endParaRPr lang="ko-KR" altLang="en-US" sz="1400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9" y="3726632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ko-KR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 others =&gt; null;</a:t>
            </a:r>
            <a:endParaRPr lang="en-US" altLang="ko-KR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None/>
            </a:pPr>
            <a:r>
              <a:rPr lang="en-US" altLang="ko-KR" dirty="0" smtClean="0"/>
              <a:t>This statement is required </a:t>
            </a:r>
            <a:r>
              <a:rPr lang="en-US" altLang="ko-KR" dirty="0"/>
              <a:t>if </a:t>
            </a:r>
            <a:r>
              <a:rPr lang="en-US" altLang="ko-KR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</a:t>
            </a:r>
            <a:r>
              <a:rPr lang="en-US" altLang="ko-KR" dirty="0">
                <a:solidFill>
                  <a:srgbClr val="C00000"/>
                </a:solidFill>
              </a:rPr>
              <a:t> </a:t>
            </a:r>
            <a:r>
              <a:rPr lang="en-US" altLang="ko-KR" dirty="0"/>
              <a:t>is a </a:t>
            </a:r>
            <a:r>
              <a:rPr lang="en-US" altLang="ko-KR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std_logic_vector</a:t>
            </a:r>
            <a:r>
              <a:rPr lang="en-US" altLang="ko-KR" dirty="0" smtClean="0"/>
              <a:t> and omit </a:t>
            </a:r>
            <a:r>
              <a:rPr lang="en-US" altLang="ko-KR" dirty="0"/>
              <a:t>if </a:t>
            </a:r>
            <a:r>
              <a:rPr lang="en-US" altLang="ko-KR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</a:t>
            </a:r>
            <a:r>
              <a:rPr lang="en-US" altLang="ko-KR" dirty="0">
                <a:solidFill>
                  <a:srgbClr val="C00000"/>
                </a:solidFill>
              </a:rPr>
              <a:t> </a:t>
            </a:r>
            <a:r>
              <a:rPr lang="en-US" altLang="ko-KR" dirty="0" smtClean="0"/>
              <a:t>is </a:t>
            </a:r>
            <a:r>
              <a:rPr lang="en-US" altLang="ko-KR" dirty="0"/>
              <a:t>a </a:t>
            </a:r>
            <a:r>
              <a:rPr lang="en-US" altLang="ko-KR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bit_vector</a:t>
            </a:r>
            <a:endParaRPr lang="ko-KR" altLang="en-US" dirty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68686" y="6301626"/>
            <a:ext cx="542383" cy="149647"/>
          </a:xfrm>
          <a:prstGeom prst="rect">
            <a:avLst/>
          </a:prstGeom>
          <a:solidFill>
            <a:srgbClr val="EDF0AE"/>
          </a:solidFill>
        </p:spPr>
        <p:txBody>
          <a:bodyPr wrap="none" lIns="36000" tIns="36000" rIns="36000" bIns="36000" rtlCol="0">
            <a:spAutoFit/>
          </a:bodyPr>
          <a:lstStyle/>
          <a:p>
            <a:pPr>
              <a:buNone/>
            </a:pPr>
            <a:r>
              <a:rPr lang="en-US" altLang="ko-KR" sz="500" dirty="0" smtClean="0"/>
              <a:t>mux_4_to_1.vhd</a:t>
            </a:r>
            <a:endParaRPr lang="ko-KR" altLang="en-US" sz="500" dirty="0"/>
          </a:p>
        </p:txBody>
      </p:sp>
    </p:spTree>
    <p:extLst>
      <p:ext uri="{BB962C8B-B14F-4D97-AF65-F5344CB8AC3E}">
        <p14:creationId xmlns:p14="http://schemas.microsoft.com/office/powerpoint/2010/main" val="2963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Modeling a Sequential Machine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5288" y="1412875"/>
            <a:ext cx="5616872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State Table for BCD-to-excess 3 Code Converter</a:t>
            </a:r>
          </a:p>
        </p:txBody>
      </p:sp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611560" y="1807905"/>
            <a:ext cx="540060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General Model of </a:t>
            </a:r>
            <a:r>
              <a:rPr lang="en-US" altLang="ko-KR" sz="1800" b="1" i="1">
                <a:solidFill>
                  <a:srgbClr val="3333FF"/>
                </a:solidFill>
                <a:latin typeface="Arial" panose="020B0604020202020204" pitchFamily="34" charset="0"/>
              </a:rPr>
              <a:t>Mealy</a:t>
            </a:r>
            <a:r>
              <a:rPr lang="en-US" altLang="ko-KR" sz="1800">
                <a:latin typeface="Arial" panose="020B0604020202020204" pitchFamily="34" charset="0"/>
              </a:rPr>
              <a:t> Sequential Machine</a:t>
            </a:r>
          </a:p>
        </p:txBody>
      </p:sp>
      <p:graphicFrame>
        <p:nvGraphicFramePr>
          <p:cNvPr id="131112" name="Group 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148401"/>
              </p:ext>
            </p:extLst>
          </p:nvPr>
        </p:nvGraphicFramePr>
        <p:xfrm>
          <a:off x="6243088" y="2420888"/>
          <a:ext cx="2592386" cy="2447604"/>
        </p:xfrm>
        <a:graphic>
          <a:graphicData uri="http://schemas.openxmlformats.org/drawingml/2006/table">
            <a:tbl>
              <a:tblPr/>
              <a:tblGrid>
                <a:gridCol w="431353"/>
                <a:gridCol w="441412"/>
                <a:gridCol w="573207"/>
                <a:gridCol w="573207"/>
                <a:gridCol w="573207"/>
              </a:tblGrid>
              <a:tr h="27195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PS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NS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itchFamily="50" charset="-127"/>
                        <a:cs typeface="Consolas" panose="020B0609020204030204" pitchFamily="49" charset="0"/>
                      </a:endParaRP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Z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533400" indent="-5334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itchFamily="50" charset="-127"/>
                        <a:cs typeface="Consolas" panose="020B0609020204030204" pitchFamily="49" charset="0"/>
                      </a:endParaRP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95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itchFamily="50" charset="-127"/>
                        <a:cs typeface="Consolas" panose="020B0609020204030204" pitchFamily="49" charset="0"/>
                      </a:endParaRPr>
                    </a:p>
                  </a:txBody>
                  <a:tcPr marL="90000" marR="90000" marT="46790" marB="4679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X=0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X=1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X=0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X=1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9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S0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9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9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S2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9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S3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9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S4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9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S5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9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S6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-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-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4" name="그룹 23"/>
          <p:cNvGrpSpPr/>
          <p:nvPr/>
        </p:nvGrpSpPr>
        <p:grpSpPr>
          <a:xfrm>
            <a:off x="251520" y="2945436"/>
            <a:ext cx="5540048" cy="1903237"/>
            <a:chOff x="382626" y="3272519"/>
            <a:chExt cx="5540048" cy="1903237"/>
          </a:xfrm>
        </p:grpSpPr>
        <p:sp>
          <p:nvSpPr>
            <p:cNvPr id="4" name="직사각형 3"/>
            <p:cNvSpPr/>
            <p:nvPr/>
          </p:nvSpPr>
          <p:spPr bwMode="auto">
            <a:xfrm>
              <a:off x="1980000" y="3272519"/>
              <a:ext cx="1260000" cy="1080000"/>
            </a:xfrm>
            <a:prstGeom prst="rect">
              <a:avLst/>
            </a:prstGeom>
            <a:solidFill>
              <a:srgbClr val="CAE8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1" fontAlgn="base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rPr>
                <a:t>Combinational</a:t>
              </a:r>
            </a:p>
            <a:p>
              <a:pPr marR="0" algn="ctr" defTabSz="914400" rtl="0" eaLnBrk="1" fontAlgn="base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lang="en-US" altLang="ko-KR" sz="1600" dirty="0" smtClean="0">
                  <a:latin typeface="Arial Narrow" panose="020B0606020202030204" pitchFamily="34" charset="0"/>
                </a:rPr>
                <a:t>Circuit</a:t>
              </a:r>
              <a:endPara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11" name="직사각형 10"/>
            <p:cNvSpPr/>
            <p:nvPr/>
          </p:nvSpPr>
          <p:spPr bwMode="auto">
            <a:xfrm>
              <a:off x="4392088" y="4005144"/>
              <a:ext cx="972000" cy="792000"/>
            </a:xfrm>
            <a:prstGeom prst="rect">
              <a:avLst/>
            </a:prstGeom>
            <a:solidFill>
              <a:srgbClr val="CAE8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1" fontAlgn="base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kumimoji="1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State</a:t>
              </a:r>
            </a:p>
            <a:p>
              <a:pPr marR="0" algn="ctr" defTabSz="914400" rtl="0" eaLnBrk="1" fontAlgn="base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lang="en-US" altLang="ko-KR" sz="1400" dirty="0" smtClean="0">
                  <a:latin typeface="Arial" charset="0"/>
                </a:rPr>
                <a:t>Register</a:t>
              </a:r>
              <a:endPara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직선 화살표 연결선 5"/>
            <p:cNvCxnSpPr/>
            <p:nvPr/>
          </p:nvCxnSpPr>
          <p:spPr bwMode="auto">
            <a:xfrm>
              <a:off x="3230582" y="3573016"/>
              <a:ext cx="1152000" cy="0"/>
            </a:xfrm>
            <a:prstGeom prst="straightConnector1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  <a:effectLst/>
          </p:spPr>
        </p:cxnSp>
        <p:cxnSp>
          <p:nvCxnSpPr>
            <p:cNvPr id="14" name="직선 화살표 연결선 13"/>
            <p:cNvCxnSpPr/>
            <p:nvPr/>
          </p:nvCxnSpPr>
          <p:spPr bwMode="auto">
            <a:xfrm>
              <a:off x="3708128" y="4658051"/>
              <a:ext cx="6840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  <a:effectLst/>
          </p:spPr>
        </p:cxnSp>
        <p:cxnSp>
          <p:nvCxnSpPr>
            <p:cNvPr id="15" name="직선 화살표 연결선 14"/>
            <p:cNvCxnSpPr/>
            <p:nvPr/>
          </p:nvCxnSpPr>
          <p:spPr bwMode="auto">
            <a:xfrm>
              <a:off x="3230582" y="4144247"/>
              <a:ext cx="1152000" cy="0"/>
            </a:xfrm>
            <a:prstGeom prst="straightConnector1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  <a:effectLst/>
          </p:spPr>
        </p:cxnSp>
        <p:cxnSp>
          <p:nvCxnSpPr>
            <p:cNvPr id="16" name="직선 화살표 연결선 15"/>
            <p:cNvCxnSpPr/>
            <p:nvPr/>
          </p:nvCxnSpPr>
          <p:spPr bwMode="auto">
            <a:xfrm>
              <a:off x="1433644" y="3519441"/>
              <a:ext cx="540000" cy="0"/>
            </a:xfrm>
            <a:prstGeom prst="straightConnector1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3265981" y="3867682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ko-KR" sz="1400" dirty="0" err="1" smtClean="0">
                  <a:solidFill>
                    <a:srgbClr val="3333FF"/>
                  </a:solidFill>
                </a:rPr>
                <a:t>Nextstate</a:t>
              </a:r>
              <a:endParaRPr lang="ko-KR" altLang="en-US" sz="1400" dirty="0">
                <a:solidFill>
                  <a:srgbClr val="3333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19624" y="4066977"/>
              <a:ext cx="603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ko-KR" sz="1400" dirty="0" smtClean="0">
                  <a:solidFill>
                    <a:srgbClr val="3333FF"/>
                  </a:solidFill>
                </a:rPr>
                <a:t>State</a:t>
              </a:r>
              <a:endParaRPr lang="ko-KR" altLang="en-US" sz="1400" dirty="0">
                <a:solidFill>
                  <a:srgbClr val="3333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97487" y="4488774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ko-KR" sz="1400" dirty="0" smtClean="0">
                  <a:solidFill>
                    <a:srgbClr val="3333FF"/>
                  </a:solidFill>
                </a:rPr>
                <a:t>Clock</a:t>
              </a:r>
              <a:endParaRPr lang="ko-KR" altLang="en-US" sz="1400" dirty="0">
                <a:solidFill>
                  <a:srgbClr val="3333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47023" y="3409251"/>
              <a:ext cx="10887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ko-KR" sz="1400" dirty="0" smtClean="0">
                  <a:solidFill>
                    <a:srgbClr val="3333FF"/>
                  </a:solidFill>
                </a:rPr>
                <a:t>Outputs (Z)</a:t>
              </a:r>
              <a:endParaRPr lang="ko-KR" altLang="en-US" sz="1400" dirty="0">
                <a:solidFill>
                  <a:srgbClr val="3333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2626" y="3350164"/>
              <a:ext cx="9605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ko-KR" sz="1400" dirty="0" smtClean="0">
                  <a:solidFill>
                    <a:srgbClr val="3333FF"/>
                  </a:solidFill>
                </a:rPr>
                <a:t>Inputs (X)</a:t>
              </a:r>
              <a:endParaRPr lang="ko-KR" altLang="en-US" sz="1400" dirty="0">
                <a:solidFill>
                  <a:srgbClr val="3333FF"/>
                </a:solidFill>
              </a:endParaRPr>
            </a:p>
          </p:txBody>
        </p:sp>
        <p:cxnSp>
          <p:nvCxnSpPr>
            <p:cNvPr id="22" name="직선 화살표 연결선 21"/>
            <p:cNvCxnSpPr/>
            <p:nvPr/>
          </p:nvCxnSpPr>
          <p:spPr bwMode="auto">
            <a:xfrm>
              <a:off x="1433644" y="4144247"/>
              <a:ext cx="540000" cy="0"/>
            </a:xfrm>
            <a:prstGeom prst="straightConnector1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  <a:effectLst/>
          </p:spPr>
        </p:cxnSp>
        <p:cxnSp>
          <p:nvCxnSpPr>
            <p:cNvPr id="17" name="직선 연결선 16"/>
            <p:cNvCxnSpPr/>
            <p:nvPr/>
          </p:nvCxnSpPr>
          <p:spPr bwMode="auto">
            <a:xfrm>
              <a:off x="1428498" y="5152429"/>
              <a:ext cx="4284000" cy="0"/>
            </a:xfrm>
            <a:prstGeom prst="line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직선 연결선 29"/>
            <p:cNvCxnSpPr/>
            <p:nvPr/>
          </p:nvCxnSpPr>
          <p:spPr bwMode="auto">
            <a:xfrm rot="5400000">
              <a:off x="930847" y="4642416"/>
              <a:ext cx="1044000" cy="0"/>
            </a:xfrm>
            <a:prstGeom prst="line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직선 연결선 30"/>
            <p:cNvCxnSpPr/>
            <p:nvPr/>
          </p:nvCxnSpPr>
          <p:spPr bwMode="auto">
            <a:xfrm rot="5400000">
              <a:off x="5288265" y="4761756"/>
              <a:ext cx="828000" cy="0"/>
            </a:xfrm>
            <a:prstGeom prst="line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직선 연결선 31"/>
            <p:cNvCxnSpPr/>
            <p:nvPr/>
          </p:nvCxnSpPr>
          <p:spPr bwMode="auto">
            <a:xfrm>
              <a:off x="5364088" y="4365104"/>
              <a:ext cx="360000" cy="0"/>
            </a:xfrm>
            <a:prstGeom prst="line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직선 화살표 연결선 32"/>
            <p:cNvCxnSpPr/>
            <p:nvPr/>
          </p:nvCxnSpPr>
          <p:spPr bwMode="auto">
            <a:xfrm>
              <a:off x="3249785" y="3573016"/>
              <a:ext cx="1152000" cy="0"/>
            </a:xfrm>
            <a:prstGeom prst="straightConnector1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  <a:effectLst/>
          </p:spPr>
        </p:cxnSp>
        <p:cxnSp>
          <p:nvCxnSpPr>
            <p:cNvPr id="34" name="직선 화살표 연결선 33"/>
            <p:cNvCxnSpPr/>
            <p:nvPr/>
          </p:nvCxnSpPr>
          <p:spPr bwMode="auto">
            <a:xfrm>
              <a:off x="3249785" y="4144247"/>
              <a:ext cx="1152000" cy="0"/>
            </a:xfrm>
            <a:prstGeom prst="straightConnector1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  <a:effectLst/>
          </p:spPr>
        </p:cxnSp>
        <p:cxnSp>
          <p:nvCxnSpPr>
            <p:cNvPr id="35" name="직선 화살표 연결선 34"/>
            <p:cNvCxnSpPr/>
            <p:nvPr/>
          </p:nvCxnSpPr>
          <p:spPr bwMode="auto">
            <a:xfrm>
              <a:off x="1452847" y="3519441"/>
              <a:ext cx="540000" cy="0"/>
            </a:xfrm>
            <a:prstGeom prst="straightConnector1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868362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Modeling a Sequential Machine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47047" y="1288107"/>
            <a:ext cx="8250866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Behavioral model for Table 17-2 (based on the </a:t>
            </a:r>
            <a:r>
              <a:rPr lang="en-US" altLang="ko-KR" sz="1800" b="1" i="1">
                <a:solidFill>
                  <a:srgbClr val="3333FF"/>
                </a:solidFill>
                <a:latin typeface="Arial" panose="020B0604020202020204" pitchFamily="34" charset="0"/>
              </a:rPr>
              <a:t>state table</a:t>
            </a:r>
            <a:r>
              <a:rPr lang="en-US" altLang="ko-KR" sz="18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313" y="1687686"/>
            <a:ext cx="8229600" cy="5016758"/>
          </a:xfrm>
          <a:prstGeom prst="rect">
            <a:avLst/>
          </a:prstGeom>
          <a:noFill/>
          <a:ln w="127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library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ieee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ieee.std_logic_1164.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all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en-US" altLang="ko-K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entity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sm17_2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  <a:endParaRPr lang="en-US" altLang="ko-KR" sz="1400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port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(X, CLK: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Z: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endParaRPr lang="en-US" altLang="ko-KR" sz="1400" dirty="0" smtClean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entity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en-US" altLang="ko-K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architecture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prototype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of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sm17_2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signal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State,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Nextstate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: integer range 0 to 6 := 0; </a:t>
            </a:r>
            <a:endParaRPr lang="en-US" altLang="ko-KR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  <a:endParaRPr lang="en-US" altLang="ko-KR" sz="1400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process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State, X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begin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case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State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when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0 =&gt; 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X = '0'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Z &lt;= '1';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Nextstate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&lt;= 1;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Z &lt;= '0';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Nextstate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&lt;= 2;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1 =&gt; 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X = '0'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Z &lt;= '1';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Nextstate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&lt;= 3;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Z &lt;= '0';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Nextstate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&lt;= 4;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2 =&gt; 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X = '0'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Z &lt;= '0';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Nextstate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&lt;= 4;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Z &lt;= '1';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Nextstate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&lt;= 4;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ko-K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5" name="Group 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05735"/>
              </p:ext>
            </p:extLst>
          </p:nvPr>
        </p:nvGraphicFramePr>
        <p:xfrm>
          <a:off x="6660231" y="1754855"/>
          <a:ext cx="1944315" cy="1962180"/>
        </p:xfrm>
        <a:graphic>
          <a:graphicData uri="http://schemas.openxmlformats.org/drawingml/2006/table">
            <a:tbl>
              <a:tblPr/>
              <a:tblGrid>
                <a:gridCol w="323519"/>
                <a:gridCol w="405199"/>
                <a:gridCol w="405199"/>
                <a:gridCol w="405199"/>
                <a:gridCol w="405199"/>
              </a:tblGrid>
              <a:tr h="21802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PS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NS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itchFamily="50" charset="-127"/>
                        <a:cs typeface="Consolas" panose="020B0609020204030204" pitchFamily="49" charset="0"/>
                      </a:endParaRP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Z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533400" indent="-5334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itchFamily="50" charset="-127"/>
                        <a:cs typeface="Consolas" panose="020B0609020204030204" pitchFamily="49" charset="0"/>
                      </a:endParaRP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2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itchFamily="50" charset="-127"/>
                        <a:cs typeface="Consolas" panose="020B0609020204030204" pitchFamily="49" charset="0"/>
                      </a:endParaRPr>
                    </a:p>
                  </a:txBody>
                  <a:tcPr marL="90000" marR="90000" marT="46790" marB="4679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X=0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X=1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X=0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X=1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S0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S2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S3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S4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S5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S6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-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-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52259" y="6543272"/>
            <a:ext cx="430173" cy="149647"/>
          </a:xfrm>
          <a:prstGeom prst="rect">
            <a:avLst/>
          </a:prstGeom>
          <a:solidFill>
            <a:srgbClr val="EDF0AE"/>
          </a:solidFill>
        </p:spPr>
        <p:txBody>
          <a:bodyPr wrap="none" lIns="36000" tIns="36000" rIns="36000" bIns="36000" rtlCol="0">
            <a:spAutoFit/>
          </a:bodyPr>
          <a:lstStyle/>
          <a:p>
            <a:pPr>
              <a:buNone/>
            </a:pPr>
            <a:r>
              <a:rPr lang="en-US" altLang="ko-KR" sz="500" dirty="0" smtClean="0"/>
              <a:t>Sm17_2.vhd</a:t>
            </a:r>
            <a:endParaRPr lang="ko-KR" altLang="en-US" sz="500" dirty="0"/>
          </a:p>
        </p:txBody>
      </p:sp>
    </p:spTree>
    <p:extLst>
      <p:ext uri="{BB962C8B-B14F-4D97-AF65-F5344CB8AC3E}">
        <p14:creationId xmlns:p14="http://schemas.microsoft.com/office/powerpoint/2010/main" val="30559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868362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Modeling a Sequential Machine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7200" y="1371600"/>
            <a:ext cx="749935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 dirty="0">
                <a:latin typeface="Arial" panose="020B0604020202020204" pitchFamily="34" charset="0"/>
              </a:rPr>
              <a:t>Behavioral model for Table 17-2 (based on the </a:t>
            </a:r>
            <a:r>
              <a:rPr lang="en-US" altLang="ko-KR" sz="1800" b="1" i="1" dirty="0">
                <a:solidFill>
                  <a:srgbClr val="3333FF"/>
                </a:solidFill>
                <a:latin typeface="Arial" panose="020B0604020202020204" pitchFamily="34" charset="0"/>
              </a:rPr>
              <a:t>state table</a:t>
            </a:r>
            <a:r>
              <a:rPr lang="en-US" altLang="ko-KR" sz="1800" dirty="0" smtClean="0">
                <a:latin typeface="Arial" panose="020B0604020202020204" pitchFamily="34" charset="0"/>
              </a:rPr>
              <a:t>) -- continued</a:t>
            </a:r>
            <a:endParaRPr lang="en-US" altLang="ko-KR" sz="1800" dirty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948" y="1782395"/>
            <a:ext cx="8356524" cy="4832092"/>
          </a:xfrm>
          <a:prstGeom prst="rect">
            <a:avLst/>
          </a:prstGeom>
          <a:noFill/>
          <a:ln w="127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when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3 =&gt; 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X = '0'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Z &lt;= '0';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Nextstate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&lt;= 5;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Z &lt;= '1';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Nextstate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&lt;= 5;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4 =&gt; 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X = '0'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Z &lt;= '1';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Nextstate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&lt;= 5;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Z &lt;= '0';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Nextstate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&lt;= 6;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5 =&gt; 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X = '0'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Z &lt;= '0';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Nextstate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&lt;= 0;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Z &lt;= '1';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Nextstate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&lt;= 0;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6 =&gt; 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Z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&lt;= '1';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Nextstate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&lt;= 0;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others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=&gt;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case;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end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process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en-US" altLang="ko-KR" sz="1400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process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(CLK)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begin</a:t>
            </a:r>
            <a:endParaRPr lang="en-US" altLang="ko-KR" sz="1400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if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CLK'event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= '1'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State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&lt;=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Nextstate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end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end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process;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architecture;</a:t>
            </a:r>
            <a:endParaRPr lang="ko-KR" altLang="en-US" sz="1400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5" name="Group 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140399"/>
              </p:ext>
            </p:extLst>
          </p:nvPr>
        </p:nvGraphicFramePr>
        <p:xfrm>
          <a:off x="6804248" y="1836738"/>
          <a:ext cx="1944315" cy="1962180"/>
        </p:xfrm>
        <a:graphic>
          <a:graphicData uri="http://schemas.openxmlformats.org/drawingml/2006/table">
            <a:tbl>
              <a:tblPr/>
              <a:tblGrid>
                <a:gridCol w="323519"/>
                <a:gridCol w="405199"/>
                <a:gridCol w="405199"/>
                <a:gridCol w="405199"/>
                <a:gridCol w="405199"/>
              </a:tblGrid>
              <a:tr h="21802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PS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NS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itchFamily="50" charset="-127"/>
                        <a:cs typeface="Consolas" panose="020B0609020204030204" pitchFamily="49" charset="0"/>
                      </a:endParaRP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Z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533400" indent="-533400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itchFamily="50" charset="-127"/>
                        <a:cs typeface="Consolas" panose="020B0609020204030204" pitchFamily="49" charset="0"/>
                      </a:endParaRP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2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itchFamily="50" charset="-127"/>
                        <a:cs typeface="Consolas" panose="020B0609020204030204" pitchFamily="49" charset="0"/>
                      </a:endParaRPr>
                    </a:p>
                  </a:txBody>
                  <a:tcPr marL="90000" marR="90000" marT="46790" marB="4679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X=0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X=1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X=0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X=1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S0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S2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S3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S4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S5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S6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S0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-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  <a:cs typeface="Consolas" panose="020B0609020204030204" pitchFamily="49" charset="0"/>
                        </a:rPr>
                        <a:t>-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78347" y="6453681"/>
            <a:ext cx="430173" cy="149647"/>
          </a:xfrm>
          <a:prstGeom prst="rect">
            <a:avLst/>
          </a:prstGeom>
          <a:solidFill>
            <a:srgbClr val="EDF0AE"/>
          </a:solidFill>
        </p:spPr>
        <p:txBody>
          <a:bodyPr wrap="none" lIns="36000" tIns="36000" rIns="36000" bIns="36000" rtlCol="0">
            <a:spAutoFit/>
          </a:bodyPr>
          <a:lstStyle/>
          <a:p>
            <a:pPr>
              <a:buNone/>
            </a:pPr>
            <a:r>
              <a:rPr lang="en-US" altLang="ko-KR" sz="500" dirty="0" smtClean="0"/>
              <a:t>Sm17_2.vhd</a:t>
            </a:r>
            <a:endParaRPr lang="ko-KR" altLang="en-US" sz="500" dirty="0"/>
          </a:p>
        </p:txBody>
      </p:sp>
    </p:spTree>
    <p:extLst>
      <p:ext uri="{BB962C8B-B14F-4D97-AF65-F5344CB8AC3E}">
        <p14:creationId xmlns:p14="http://schemas.microsoft.com/office/powerpoint/2010/main" val="30222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868362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Modeling a Sequential Machine</a:t>
            </a: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533400" y="1524000"/>
            <a:ext cx="73152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A typical sequence of execution for the two processes </a:t>
            </a: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609600" y="2209800"/>
            <a:ext cx="7924800" cy="2703513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ko-KR" sz="1800">
                <a:latin typeface="Arial" panose="020B0604020202020204" pitchFamily="34" charset="0"/>
              </a:rPr>
              <a:t>X changes and the first process executes. New values of Z and Nextstate are computed.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ko-KR" sz="1800">
                <a:latin typeface="Arial" panose="020B0604020202020204" pitchFamily="34" charset="0"/>
              </a:rPr>
              <a:t>The clock falls, and the second process executes. Because CLK=‘0’, nothing happens.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ko-KR" sz="1800">
                <a:latin typeface="Arial" panose="020B0604020202020204" pitchFamily="34" charset="0"/>
              </a:rPr>
              <a:t>The clock rises, and the second process executes again. Because CLK=‘1’,State is set equal to the Nextstate value.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ko-KR" sz="1800">
                <a:latin typeface="Arial" panose="020B0604020202020204" pitchFamily="34" charset="0"/>
              </a:rPr>
              <a:t>If State changes, the first process executes again. New values of Z and Nextstate are computed.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868362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Modeling a Sequential Machine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3678238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A simulator command file to test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11188" y="1989138"/>
            <a:ext cx="7924800" cy="3087687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add wave CLK X State Nextstate Z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	</a:t>
            </a:r>
            <a:r>
              <a:rPr lang="en-US" altLang="ko-KR" sz="1600" i="1">
                <a:latin typeface="Arial" panose="020B0604020202020204" pitchFamily="34" charset="0"/>
              </a:rPr>
              <a:t>signals to be included in the waveform output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force CLK 0 0, 1 100 –repeat 200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	</a:t>
            </a:r>
            <a:r>
              <a:rPr lang="en-US" altLang="ko-KR" sz="1600" i="1">
                <a:latin typeface="Arial" panose="020B0604020202020204" pitchFamily="34" charset="0"/>
              </a:rPr>
              <a:t>defines a clock with period 200 ns. CLK is ‘0’ at time 0 ns, ‘1’ at time 100 ns, and repeat every 200 ns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force X 0 0, 1 350, 0 550, 1 750, 0 950, 1 1350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	</a:t>
            </a:r>
            <a:r>
              <a:rPr lang="en-US" altLang="ko-KR" sz="1600" i="1">
                <a:latin typeface="Arial" panose="020B0604020202020204" pitchFamily="34" charset="0"/>
              </a:rPr>
              <a:t>signals to be included in the waveform output</a:t>
            </a:r>
            <a:endParaRPr lang="en-US" altLang="ko-K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run 1600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84213" y="5516563"/>
            <a:ext cx="7924800" cy="779462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force signal_name v1 t1, v2 t2, 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	</a:t>
            </a:r>
            <a:r>
              <a:rPr lang="en-US" altLang="ko-KR" sz="1600" i="1">
                <a:latin typeface="Arial" panose="020B0604020202020204" pitchFamily="34" charset="0"/>
              </a:rPr>
              <a:t>signal_name is the value v1 at time t1, the value v2 at time t2, an so 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868362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Modeling a Sequential Machine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295400" y="25146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ko-KR" sz="180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487680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 dirty="0" smtClean="0">
                <a:latin typeface="Arial" panose="020B0604020202020204" pitchFamily="34" charset="0"/>
              </a:rPr>
              <a:t>Simulation result waveforms for figure 17-16</a:t>
            </a:r>
            <a:endParaRPr lang="en-US" altLang="ko-KR" sz="1800" dirty="0"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2" y="2348880"/>
            <a:ext cx="8914482" cy="1552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868362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Modeling a Sequential Machine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295400" y="25146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ko-KR" sz="180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8900" y="1268413"/>
            <a:ext cx="8964613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Sequential machine model based on the </a:t>
            </a:r>
            <a:r>
              <a:rPr lang="en-US" altLang="ko-KR" sz="1800" b="1" i="1">
                <a:solidFill>
                  <a:srgbClr val="3333FF"/>
                </a:solidFill>
                <a:latin typeface="Arial" panose="020B0604020202020204" pitchFamily="34" charset="0"/>
              </a:rPr>
              <a:t>next-state and output equations </a:t>
            </a:r>
            <a:r>
              <a:rPr lang="en-US" altLang="ko-KR" sz="1800">
                <a:solidFill>
                  <a:srgbClr val="3333FF"/>
                </a:solidFill>
                <a:latin typeface="Arial" panose="020B0604020202020204" pitchFamily="34" charset="0"/>
              </a:rPr>
              <a:t>(Fig 16-3)</a:t>
            </a:r>
          </a:p>
        </p:txBody>
      </p:sp>
      <p:pic>
        <p:nvPicPr>
          <p:cNvPr id="28677" name="Picture 5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172200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995488" y="4979988"/>
            <a:ext cx="4392612" cy="792162"/>
          </a:xfrm>
          <a:prstGeom prst="rect">
            <a:avLst/>
          </a:prstGeom>
          <a:solidFill>
            <a:srgbClr val="008080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ko-KR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868362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Modeling a Sequential Machine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295400" y="25146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ko-KR" sz="180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79388" y="1412875"/>
            <a:ext cx="2438400" cy="1739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Structural model of  sequential machine based on </a:t>
            </a:r>
            <a:r>
              <a:rPr lang="en-US" altLang="ko-KR" sz="1800" b="1" i="1">
                <a:solidFill>
                  <a:srgbClr val="3333FF"/>
                </a:solidFill>
                <a:latin typeface="Arial" panose="020B0604020202020204" pitchFamily="34" charset="0"/>
              </a:rPr>
              <a:t>actual interconnection</a:t>
            </a:r>
            <a:r>
              <a:rPr lang="en-US" altLang="ko-KR" sz="1800">
                <a:latin typeface="Arial" panose="020B0604020202020204" pitchFamily="34" charset="0"/>
              </a:rPr>
              <a:t> of the components (</a:t>
            </a:r>
            <a:r>
              <a:rPr lang="en-US" altLang="ko-KR" sz="1800" b="1" i="1">
                <a:solidFill>
                  <a:srgbClr val="3333FF"/>
                </a:solidFill>
                <a:latin typeface="Arial" panose="020B0604020202020204" pitchFamily="34" charset="0"/>
              </a:rPr>
              <a:t>actual circuit</a:t>
            </a:r>
            <a:r>
              <a:rPr lang="en-US" altLang="ko-KR" sz="1800">
                <a:latin typeface="Arial" panose="020B0604020202020204" pitchFamily="34" charset="0"/>
              </a:rPr>
              <a:t>).</a:t>
            </a:r>
          </a:p>
        </p:txBody>
      </p:sp>
      <p:pic>
        <p:nvPicPr>
          <p:cNvPr id="29701" name="Picture 5" descr="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1447800"/>
            <a:ext cx="5307012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276600" y="1989138"/>
            <a:ext cx="1582738" cy="431800"/>
          </a:xfrm>
          <a:prstGeom prst="rect">
            <a:avLst/>
          </a:prstGeom>
          <a:solidFill>
            <a:srgbClr val="008080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ko-KR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899592" y="1628800"/>
            <a:ext cx="7021089" cy="4927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50000"/>
              </a:lnSpc>
            </a:pPr>
            <a:endParaRPr lang="en-US" altLang="ko-KR" sz="2400" dirty="0"/>
          </a:p>
          <a:p>
            <a:pPr marL="342900" indent="-342900" eaLnBrk="1" hangingPunct="1">
              <a:lnSpc>
                <a:spcPct val="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process</a:t>
            </a:r>
            <a:r>
              <a:rPr lang="en-US" altLang="ko-KR" sz="2400" dirty="0" smtClean="0"/>
              <a:t> statement structure</a:t>
            </a:r>
            <a:endParaRPr lang="en-US" altLang="ko-KR" sz="2400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868362"/>
          </a:xfrm>
        </p:spPr>
        <p:txBody>
          <a:bodyPr/>
          <a:lstStyle/>
          <a:p>
            <a:pPr eaLnBrk="1" hangingPunct="1"/>
            <a:r>
              <a:rPr kumimoji="0" lang="en-US" altLang="ko-KR" sz="3900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VHDL Process Statement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71601" y="2274838"/>
            <a:ext cx="4680520" cy="2308324"/>
          </a:xfrm>
          <a:prstGeom prst="rect">
            <a:avLst/>
          </a:prstGeom>
          <a:solidFill>
            <a:schemeClr val="bg1"/>
          </a:solidFill>
          <a:ln w="12700">
            <a:solidFill>
              <a:srgbClr val="996633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ko-KR" sz="2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process(</a:t>
            </a:r>
            <a:r>
              <a:rPr lang="en-US" altLang="ko-KR" sz="24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sensitivity-list</a:t>
            </a:r>
            <a:r>
              <a:rPr lang="en-US" altLang="ko-KR" sz="2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ko-KR" sz="2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ko-KR" sz="2400" dirty="0">
                <a:latin typeface="Consolas" panose="020B0609020204030204" pitchFamily="49" charset="0"/>
                <a:cs typeface="Consolas" panose="020B0609020204030204" pitchFamily="49" charset="0"/>
              </a:rPr>
              <a:t>    sequential-statements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ko-KR" sz="2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process</a:t>
            </a:r>
            <a:r>
              <a:rPr lang="en-US" altLang="ko-KR" sz="2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ko-KR" sz="2400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868362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Modeling a Sequential Machine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3678238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A simulator command file to test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11188" y="1989138"/>
            <a:ext cx="7924800" cy="1604962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add wave CLK Q1 Q2 Q3 Z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force CLK 0 0, 1 100 –repeat 200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force X 0 0, 1 350, 0 550, 1 750, 0 950, 1 1350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run 1600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1230313" y="50038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ko-KR" sz="1800"/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468313" y="4076700"/>
            <a:ext cx="4800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Output waveforms</a:t>
            </a:r>
          </a:p>
        </p:txBody>
      </p:sp>
      <p:pic>
        <p:nvPicPr>
          <p:cNvPr id="30727" name="Picture 8" descr="roth+f17-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775200"/>
            <a:ext cx="83296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868362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Modeling a Sequential Machine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295400" y="25146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ko-KR" sz="180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04800" y="1524000"/>
            <a:ext cx="22860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Sequential Machine using a ROM</a:t>
            </a:r>
          </a:p>
        </p:txBody>
      </p:sp>
      <p:pic>
        <p:nvPicPr>
          <p:cNvPr id="31749" name="Picture 5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95400"/>
            <a:ext cx="4044950" cy="5268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868362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Modeling a Sequential Machine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295400" y="25146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ko-KR" sz="18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1524000"/>
            <a:ext cx="28956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Partial VHDL Code for the Table of Figure 13-4</a:t>
            </a:r>
          </a:p>
        </p:txBody>
      </p:sp>
      <p:pic>
        <p:nvPicPr>
          <p:cNvPr id="32773" name="Picture 5" descr="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0"/>
            <a:ext cx="54864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9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868362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Synthesis of VHDL Code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295400" y="25146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ko-KR" sz="180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28600" y="1600200"/>
            <a:ext cx="28956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Synthesis of VHDL Code From Figure 17-9</a:t>
            </a:r>
          </a:p>
        </p:txBody>
      </p:sp>
      <p:pic>
        <p:nvPicPr>
          <p:cNvPr id="33797" name="Picture 5" descr="roth+f17-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47800"/>
            <a:ext cx="5600700" cy="324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868362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Synthesis of VHDL Code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295400" y="25146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ko-KR" sz="180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81000" y="2057400"/>
            <a:ext cx="2286000" cy="1190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VHDL Code and Synthesis Results for 4-Bit Adder with Accumulator</a:t>
            </a:r>
          </a:p>
        </p:txBody>
      </p:sp>
      <p:pic>
        <p:nvPicPr>
          <p:cNvPr id="34821" name="Picture 5" descr="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5334000" cy="4900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868362"/>
          </a:xfrm>
        </p:spPr>
        <p:txBody>
          <a:bodyPr/>
          <a:lstStyle/>
          <a:p>
            <a:pPr eaLnBrk="1" hangingPunct="1"/>
            <a:r>
              <a:rPr kumimoji="0" lang="en-US" altLang="ko-KR" sz="3200" smtClean="0">
                <a:solidFill>
                  <a:srgbClr val="3333FF"/>
                </a:solidFill>
                <a:latin typeface="Arial Narrow" panose="020B0606020202030204" pitchFamily="34" charset="0"/>
              </a:rPr>
              <a:t>17.6 More About Processes And Sequential Statements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295400" y="25146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ko-KR" sz="180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85800" y="1371600"/>
            <a:ext cx="54102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Process with wait statements may have the form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914400" y="2057400"/>
            <a:ext cx="2819400" cy="212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>
                <a:latin typeface="Courier New" panose="02070309020205020404" pitchFamily="49" charset="0"/>
              </a:rPr>
              <a:t>process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>
                <a:latin typeface="Courier New" panose="02070309020205020404" pitchFamily="49" charset="0"/>
              </a:rPr>
              <a:t>begin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>
                <a:latin typeface="Courier New" panose="02070309020205020404" pitchFamily="49" charset="0"/>
              </a:rPr>
              <a:t>    sequential-statements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>
                <a:latin typeface="Courier New" panose="02070309020205020404" pitchFamily="49" charset="0"/>
              </a:rPr>
              <a:t>    wait-statement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>
                <a:latin typeface="Courier New" panose="02070309020205020404" pitchFamily="49" charset="0"/>
              </a:rPr>
              <a:t>     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>
                <a:latin typeface="Courier New" panose="02070309020205020404" pitchFamily="49" charset="0"/>
              </a:rPr>
              <a:t>end process;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09600" y="4419600"/>
            <a:ext cx="54102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Wait statements can be of three different forms: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838200" y="5029200"/>
            <a:ext cx="3581400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 b="1">
                <a:latin typeface="Courier New" panose="02070309020205020404" pitchFamily="49" charset="0"/>
              </a:rPr>
              <a:t>wait on</a:t>
            </a:r>
            <a:r>
              <a:rPr lang="en-US" altLang="ko-KR" sz="1400">
                <a:latin typeface="Courier New" panose="02070309020205020404" pitchFamily="49" charset="0"/>
              </a:rPr>
              <a:t> sensitivity-list;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 b="1">
                <a:latin typeface="Courier New" panose="02070309020205020404" pitchFamily="49" charset="0"/>
              </a:rPr>
              <a:t>wait for</a:t>
            </a:r>
            <a:r>
              <a:rPr lang="en-US" altLang="ko-KR" sz="1400">
                <a:latin typeface="Courier New" panose="02070309020205020404" pitchFamily="49" charset="0"/>
              </a:rPr>
              <a:t> time-expression;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 b="1">
                <a:latin typeface="Courier New" panose="02070309020205020404" pitchFamily="49" charset="0"/>
              </a:rPr>
              <a:t>wait until</a:t>
            </a:r>
            <a:r>
              <a:rPr lang="en-US" altLang="ko-KR" sz="1400">
                <a:latin typeface="Courier New" panose="02070309020205020404" pitchFamily="49" charset="0"/>
              </a:rPr>
              <a:t> Boolean-expression;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868362"/>
          </a:xfrm>
        </p:spPr>
        <p:txBody>
          <a:bodyPr/>
          <a:lstStyle/>
          <a:p>
            <a:pPr eaLnBrk="1" hangingPunct="1"/>
            <a:r>
              <a:rPr kumimoji="0" lang="en-US" altLang="ko-KR" sz="3200" smtClean="0">
                <a:solidFill>
                  <a:srgbClr val="3333FF"/>
                </a:solidFill>
                <a:latin typeface="Arial Narrow" panose="020B0606020202030204" pitchFamily="34" charset="0"/>
              </a:rPr>
              <a:t>17.6 More About Processes And Sequential Statements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295400" y="25146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ko-KR" sz="1800"/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457200" y="1676400"/>
            <a:ext cx="45466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Therefore, the  following process is equivalent to the one in Figure 17-14:</a:t>
            </a: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5638800" y="1524000"/>
            <a:ext cx="2667000" cy="233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 b="1">
                <a:latin typeface="Courier New" panose="02070309020205020404" pitchFamily="49" charset="0"/>
              </a:rPr>
              <a:t>process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 b="1">
                <a:latin typeface="Courier New" panose="02070309020205020404" pitchFamily="49" charset="0"/>
              </a:rPr>
              <a:t>begin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>
                <a:latin typeface="Courier New" panose="02070309020205020404" pitchFamily="49" charset="0"/>
              </a:rPr>
              <a:t>    C&lt;=A </a:t>
            </a:r>
            <a:r>
              <a:rPr lang="en-US" altLang="ko-KR" sz="1400" b="1">
                <a:latin typeface="Courier New" panose="02070309020205020404" pitchFamily="49" charset="0"/>
              </a:rPr>
              <a:t>and</a:t>
            </a:r>
            <a:r>
              <a:rPr lang="en-US" altLang="ko-KR" sz="1400">
                <a:latin typeface="Courier New" panose="02070309020205020404" pitchFamily="49" charset="0"/>
              </a:rPr>
              <a:t> B </a:t>
            </a:r>
            <a:r>
              <a:rPr lang="en-US" altLang="ko-KR" sz="1400" b="1">
                <a:latin typeface="Courier New" panose="02070309020205020404" pitchFamily="49" charset="0"/>
              </a:rPr>
              <a:t>after</a:t>
            </a:r>
            <a:r>
              <a:rPr lang="en-US" altLang="ko-KR" sz="1400">
                <a:latin typeface="Courier New" panose="02070309020205020404" pitchFamily="49" charset="0"/>
              </a:rPr>
              <a:t> 5ns;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>
                <a:latin typeface="Courier New" panose="02070309020205020404" pitchFamily="49" charset="0"/>
              </a:rPr>
              <a:t>    E&lt;=C </a:t>
            </a:r>
            <a:r>
              <a:rPr lang="en-US" altLang="ko-KR" sz="1400" b="1">
                <a:latin typeface="Courier New" panose="02070309020205020404" pitchFamily="49" charset="0"/>
              </a:rPr>
              <a:t>or</a:t>
            </a:r>
            <a:r>
              <a:rPr lang="en-US" altLang="ko-KR" sz="1400">
                <a:latin typeface="Courier New" panose="02070309020205020404" pitchFamily="49" charset="0"/>
              </a:rPr>
              <a:t> D </a:t>
            </a:r>
            <a:r>
              <a:rPr lang="en-US" altLang="ko-KR" sz="1400" b="1">
                <a:latin typeface="Courier New" panose="02070309020205020404" pitchFamily="49" charset="0"/>
              </a:rPr>
              <a:t>after</a:t>
            </a:r>
            <a:r>
              <a:rPr lang="en-US" altLang="ko-KR" sz="1400">
                <a:latin typeface="Courier New" panose="02070309020205020404" pitchFamily="49" charset="0"/>
              </a:rPr>
              <a:t> 5ns;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>
                <a:latin typeface="Courier New" panose="02070309020205020404" pitchFamily="49" charset="0"/>
              </a:rPr>
              <a:t>    </a:t>
            </a:r>
            <a:r>
              <a:rPr lang="en-US" altLang="ko-KR" sz="1400" b="1">
                <a:latin typeface="Courier New" panose="02070309020205020404" pitchFamily="49" charset="0"/>
              </a:rPr>
              <a:t>wait on</a:t>
            </a:r>
            <a:r>
              <a:rPr lang="en-US" altLang="ko-KR" sz="1400">
                <a:latin typeface="Courier New" panose="02070309020205020404" pitchFamily="49" charset="0"/>
              </a:rPr>
              <a:t> A,B,C,D;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 b="1">
                <a:latin typeface="Courier New" panose="02070309020205020404" pitchFamily="49" charset="0"/>
              </a:rPr>
              <a:t>end process;</a:t>
            </a: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609600" y="4114800"/>
            <a:ext cx="26670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Consider the following example:</a:t>
            </a: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3733800" y="4049713"/>
            <a:ext cx="5029200" cy="2547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 b="1">
                <a:latin typeface="Courier New" panose="02070309020205020404" pitchFamily="49" charset="0"/>
              </a:rPr>
              <a:t>process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 b="1">
                <a:latin typeface="Courier New" panose="02070309020205020404" pitchFamily="49" charset="0"/>
              </a:rPr>
              <a:t>begin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 b="1">
                <a:latin typeface="Courier New" panose="02070309020205020404" pitchFamily="49" charset="0"/>
              </a:rPr>
              <a:t>    wait until</a:t>
            </a:r>
            <a:r>
              <a:rPr lang="en-US" altLang="ko-KR" sz="1400">
                <a:latin typeface="Courier New" panose="02070309020205020404" pitchFamily="49" charset="0"/>
              </a:rPr>
              <a:t> clk’event </a:t>
            </a:r>
            <a:r>
              <a:rPr lang="en-US" altLang="ko-KR" sz="1400" b="1">
                <a:latin typeface="Courier New" panose="02070309020205020404" pitchFamily="49" charset="0"/>
              </a:rPr>
              <a:t>and</a:t>
            </a:r>
            <a:r>
              <a:rPr lang="en-US" altLang="ko-KR" sz="1400">
                <a:latin typeface="Courier New" panose="02070309020205020404" pitchFamily="49" charset="0"/>
              </a:rPr>
              <a:t> clk=‘1’;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>
                <a:latin typeface="Courier New" panose="02070309020205020404" pitchFamily="49" charset="0"/>
              </a:rPr>
              <a:t>    A&lt;=E </a:t>
            </a:r>
            <a:r>
              <a:rPr lang="en-US" altLang="ko-KR" sz="1400" b="1">
                <a:latin typeface="Courier New" panose="02070309020205020404" pitchFamily="49" charset="0"/>
              </a:rPr>
              <a:t>after</a:t>
            </a:r>
            <a:r>
              <a:rPr lang="en-US" altLang="ko-KR" sz="1400">
                <a:latin typeface="Courier New" panose="02070309020205020404" pitchFamily="49" charset="0"/>
              </a:rPr>
              <a:t> 10ns;           --(1)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>
                <a:latin typeface="Courier New" panose="02070309020205020404" pitchFamily="49" charset="0"/>
              </a:rPr>
              <a:t>    B&lt;=F </a:t>
            </a:r>
            <a:r>
              <a:rPr lang="en-US" altLang="ko-KR" sz="1400" b="1">
                <a:latin typeface="Courier New" panose="02070309020205020404" pitchFamily="49" charset="0"/>
              </a:rPr>
              <a:t>after</a:t>
            </a:r>
            <a:r>
              <a:rPr lang="en-US" altLang="ko-KR" sz="1400">
                <a:latin typeface="Courier New" panose="02070309020205020404" pitchFamily="49" charset="0"/>
              </a:rPr>
              <a:t> 5ns;             --(2)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>
                <a:latin typeface="Courier New" panose="02070309020205020404" pitchFamily="49" charset="0"/>
              </a:rPr>
              <a:t>    C&lt;=G;                          --(3)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>
                <a:latin typeface="Courier New" panose="02070309020205020404" pitchFamily="49" charset="0"/>
              </a:rPr>
              <a:t>    D&lt;=H </a:t>
            </a:r>
            <a:r>
              <a:rPr lang="en-US" altLang="ko-KR" sz="1400" b="1">
                <a:latin typeface="Courier New" panose="02070309020205020404" pitchFamily="49" charset="0"/>
              </a:rPr>
              <a:t>after</a:t>
            </a:r>
            <a:r>
              <a:rPr lang="en-US" altLang="ko-KR" sz="1400">
                <a:latin typeface="Courier New" panose="02070309020205020404" pitchFamily="49" charset="0"/>
              </a:rPr>
              <a:t> 5ns;             --(4)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 b="1">
                <a:latin typeface="Courier New" panose="02070309020205020404" pitchFamily="49" charset="0"/>
              </a:rPr>
              <a:t> end process;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868362"/>
          </a:xfrm>
        </p:spPr>
        <p:txBody>
          <a:bodyPr/>
          <a:lstStyle/>
          <a:p>
            <a:pPr eaLnBrk="1" hangingPunct="1"/>
            <a:r>
              <a:rPr kumimoji="0" lang="en-US" altLang="ko-KR" sz="3200" smtClean="0">
                <a:solidFill>
                  <a:srgbClr val="3333FF"/>
                </a:solidFill>
                <a:latin typeface="Arial Narrow" panose="020B0606020202030204" pitchFamily="34" charset="0"/>
              </a:rPr>
              <a:t>17.6 More About Processes And Sequential Statements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295400" y="25146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ko-KR" sz="180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82296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If several VHDL statements in a process update the same signal at a given time, last value overrides. For example,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838200" y="2362200"/>
            <a:ext cx="3805238" cy="212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 b="1">
                <a:latin typeface="Courier New" panose="02070309020205020404" pitchFamily="49" charset="0"/>
              </a:rPr>
              <a:t>process</a:t>
            </a:r>
            <a:r>
              <a:rPr lang="en-US" altLang="ko-KR" sz="1400">
                <a:latin typeface="Courier New" panose="02070309020205020404" pitchFamily="49" charset="0"/>
              </a:rPr>
              <a:t>(CLK)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 b="1">
                <a:latin typeface="Courier New" panose="02070309020205020404" pitchFamily="49" charset="0"/>
              </a:rPr>
              <a:t>begin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 b="1">
                <a:latin typeface="Courier New" panose="02070309020205020404" pitchFamily="49" charset="0"/>
              </a:rPr>
              <a:t>    if</a:t>
            </a:r>
            <a:r>
              <a:rPr lang="en-US" altLang="ko-KR" sz="1400">
                <a:latin typeface="Courier New" panose="02070309020205020404" pitchFamily="49" charset="0"/>
              </a:rPr>
              <a:t> CLK’event </a:t>
            </a:r>
            <a:r>
              <a:rPr lang="en-US" altLang="ko-KR" sz="1400" b="1">
                <a:latin typeface="Courier New" panose="02070309020205020404" pitchFamily="49" charset="0"/>
              </a:rPr>
              <a:t>and</a:t>
            </a:r>
            <a:r>
              <a:rPr lang="en-US" altLang="ko-KR" sz="1400">
                <a:latin typeface="Courier New" panose="02070309020205020404" pitchFamily="49" charset="0"/>
              </a:rPr>
              <a:t> CLK = ‘0’</a:t>
            </a:r>
            <a:r>
              <a:rPr lang="en-US" altLang="ko-KR" sz="1400" b="1">
                <a:latin typeface="Courier New" panose="02070309020205020404" pitchFamily="49" charset="0"/>
              </a:rPr>
              <a:t> then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>
                <a:latin typeface="Courier New" panose="02070309020205020404" pitchFamily="49" charset="0"/>
              </a:rPr>
              <a:t>         Q&lt;=A; Q&lt;=B; Q&lt;=C;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>
                <a:latin typeface="Courier New" panose="02070309020205020404" pitchFamily="49" charset="0"/>
              </a:rPr>
              <a:t>    </a:t>
            </a:r>
            <a:r>
              <a:rPr lang="en-US" altLang="ko-KR" sz="1400" b="1">
                <a:latin typeface="Courier New" panose="02070309020205020404" pitchFamily="49" charset="0"/>
              </a:rPr>
              <a:t>end if;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400" b="1">
                <a:latin typeface="Courier New" panose="02070309020205020404" pitchFamily="49" charset="0"/>
              </a:rPr>
              <a:t>end process;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scf0028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467544" y="1340768"/>
            <a:ext cx="828092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ko-KR" sz="2400" i="1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ko-KR" sz="2400" i="1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altLang="ko-KR" sz="24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altLang="ko-KR" sz="2400" i="1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r>
              <a:rPr lang="en-US" altLang="ko-KR" sz="24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altLang="ko-KR" sz="2400" i="1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ko-KR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statement</a:t>
            </a:r>
            <a:endParaRPr lang="en-US" altLang="ko-KR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868362"/>
          </a:xfrm>
        </p:spPr>
        <p:txBody>
          <a:bodyPr/>
          <a:lstStyle/>
          <a:p>
            <a:pPr eaLnBrk="1" hangingPunct="1"/>
            <a:r>
              <a:rPr kumimoji="0" lang="en-US" altLang="ko-KR" sz="39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Sequential Statements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13087" y="2109373"/>
            <a:ext cx="3654857" cy="1200329"/>
          </a:xfrm>
          <a:prstGeom prst="rect">
            <a:avLst/>
          </a:prstGeom>
          <a:solidFill>
            <a:schemeClr val="bg1"/>
          </a:solidFill>
          <a:ln w="12700">
            <a:solidFill>
              <a:srgbClr val="996633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ko-KR" sz="1600" i="1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condition </a:t>
            </a:r>
            <a:r>
              <a:rPr lang="en-US" altLang="ko-KR" sz="1600" i="1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sequential-statements</a:t>
            </a:r>
            <a:endParaRPr lang="en-US" altLang="ko-K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ko-KR" sz="1600" i="1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altLang="ko-KR" sz="1600" i="1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if;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220072" y="2109373"/>
            <a:ext cx="3312368" cy="3416320"/>
          </a:xfrm>
          <a:prstGeom prst="rect">
            <a:avLst/>
          </a:prstGeom>
          <a:solidFill>
            <a:schemeClr val="bg1"/>
          </a:solidFill>
          <a:ln w="12700">
            <a:solidFill>
              <a:srgbClr val="996633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ko-KR" sz="1600" i="1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condition1 </a:t>
            </a:r>
            <a:r>
              <a:rPr lang="en-US" altLang="ko-KR" sz="1600" i="1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sequential-statements1</a:t>
            </a:r>
            <a:endParaRPr lang="en-US" altLang="ko-K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ko-KR" sz="1600" i="1" dirty="0" err="1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altLang="ko-KR" sz="1600" i="1" dirty="0" err="1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lsif</a:t>
            </a:r>
            <a:r>
              <a:rPr lang="en-US" altLang="ko-KR" sz="1600" i="1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condition2 </a:t>
            </a:r>
            <a:r>
              <a:rPr lang="en-US" altLang="ko-KR" sz="1600" i="1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endParaRPr lang="en-US" altLang="ko-KR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sequential-statements2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ko-KR" sz="1600" i="1" dirty="0" err="1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elsif</a:t>
            </a:r>
            <a:r>
              <a:rPr lang="en-US" altLang="ko-KR" sz="1600" i="1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condition3 </a:t>
            </a:r>
            <a:r>
              <a:rPr lang="en-US" altLang="ko-KR" sz="1600" i="1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endParaRPr lang="en-US" altLang="ko-K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sequential-statements3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ko-KR" sz="1600" i="1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sequential-statements4</a:t>
            </a:r>
            <a:endParaRPr lang="en-US" altLang="ko-K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ko-KR" sz="1600" i="1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altLang="ko-KR" sz="1600" i="1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if;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48623" y="3573016"/>
            <a:ext cx="3619321" cy="1938992"/>
          </a:xfrm>
          <a:prstGeom prst="rect">
            <a:avLst/>
          </a:prstGeom>
          <a:solidFill>
            <a:schemeClr val="bg1"/>
          </a:solidFill>
          <a:ln w="12700">
            <a:solidFill>
              <a:srgbClr val="996633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ko-KR" sz="1600" i="1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condition </a:t>
            </a:r>
            <a:r>
              <a:rPr lang="en-US" altLang="ko-KR" sz="1600" i="1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sequential-statements1</a:t>
            </a:r>
            <a:endParaRPr lang="en-US" altLang="ko-K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ko-KR" sz="1600" i="1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sequential-statements2</a:t>
            </a:r>
            <a:endParaRPr lang="en-US" altLang="ko-K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ko-KR" sz="1600" i="1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if;</a:t>
            </a:r>
          </a:p>
        </p:txBody>
      </p:sp>
    </p:spTree>
    <p:extLst>
      <p:ext uri="{BB962C8B-B14F-4D97-AF65-F5344CB8AC3E}">
        <p14:creationId xmlns:p14="http://schemas.microsoft.com/office/powerpoint/2010/main" val="15219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295400" y="25146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ko-KR" sz="180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68313" y="1412776"/>
            <a:ext cx="4724400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ko-KR" sz="2400" i="1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</a:t>
            </a:r>
            <a:r>
              <a:rPr lang="en-US" altLang="ko-KR" sz="2400" dirty="0" smtClean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altLang="ko-KR" sz="2400" dirty="0">
                <a:latin typeface="Consolas" panose="020B0609020204030204" pitchFamily="49" charset="0"/>
                <a:cs typeface="Consolas" panose="020B0609020204030204" pitchFamily="49" charset="0"/>
              </a:rPr>
              <a:t>statement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27584" y="1988840"/>
            <a:ext cx="6172200" cy="2185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expression 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choice1 =&gt; sequential statements1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shoice2 =&gt; sequential statements2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   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  [</a:t>
            </a:r>
            <a:r>
              <a:rPr lang="en-US" altLang="ko-KR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others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=&gt; sequential statements]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74352" y="4365104"/>
            <a:ext cx="74676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If no action is specified for the other choices, the clause should be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27584" y="4797152"/>
            <a:ext cx="3225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 other =&gt; null;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868362"/>
          </a:xfrm>
        </p:spPr>
        <p:txBody>
          <a:bodyPr/>
          <a:lstStyle/>
          <a:p>
            <a:pPr eaLnBrk="1" hangingPunct="1"/>
            <a:r>
              <a:rPr kumimoji="0" lang="en-US" altLang="ko-KR" sz="39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Sequential Statements</a:t>
            </a:r>
          </a:p>
        </p:txBody>
      </p:sp>
    </p:spTree>
    <p:extLst>
      <p:ext uri="{BB962C8B-B14F-4D97-AF65-F5344CB8AC3E}">
        <p14:creationId xmlns:p14="http://schemas.microsoft.com/office/powerpoint/2010/main" val="209378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auto">
          <a:xfrm>
            <a:off x="3419872" y="4797152"/>
            <a:ext cx="2592288" cy="288032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lain"/>
              <a:tabLst/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868362"/>
          </a:xfrm>
        </p:spPr>
        <p:txBody>
          <a:bodyPr/>
          <a:lstStyle/>
          <a:p>
            <a:pPr eaLnBrk="1" hangingPunct="1"/>
            <a:r>
              <a:rPr kumimoji="0" lang="en-US" altLang="ko-KR" sz="3900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Modeling Flip-Flops Using VHDL Processes</a:t>
            </a:r>
          </a:p>
        </p:txBody>
      </p:sp>
      <p:sp>
        <p:nvSpPr>
          <p:cNvPr id="6149" name="Text Box 38"/>
          <p:cNvSpPr txBox="1">
            <a:spLocks noChangeArrowheads="1"/>
          </p:cNvSpPr>
          <p:nvPr/>
        </p:nvSpPr>
        <p:spPr bwMode="auto">
          <a:xfrm>
            <a:off x="250542" y="1372311"/>
            <a:ext cx="4105434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VHDL Code for a Simple D Flip-Flop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23728" y="1842987"/>
            <a:ext cx="6796672" cy="4278094"/>
          </a:xfrm>
          <a:prstGeom prst="rect">
            <a:avLst/>
          </a:prstGeom>
          <a:noFill/>
          <a:ln w="127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library </a:t>
            </a:r>
            <a:r>
              <a:rPr lang="en-US" altLang="ko-K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ieee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ieee.std_logic_1164.all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en-US" altLang="ko-K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entity </a:t>
            </a:r>
            <a:r>
              <a:rPr lang="en-US" altLang="ko-K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d_ff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  <a:endParaRPr lang="en-US" altLang="ko-KR" sz="1600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port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(D, CLK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</a:t>
            </a: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 and clock inputs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Q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out </a:t>
            </a:r>
            <a:r>
              <a:rPr lang="en-US" altLang="ko-K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</a:t>
            </a:r>
            <a:r>
              <a:rPr lang="en-US" altLang="ko-KR" sz="1600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dff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output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altLang="ko-K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d_ff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en-US" altLang="ko-K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architecture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prototype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of </a:t>
            </a:r>
            <a:r>
              <a:rPr lang="en-US" altLang="ko-K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d_ff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  <a:endParaRPr lang="en-US" altLang="ko-KR" sz="1600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process 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(CLK)</a:t>
            </a:r>
            <a:endParaRPr lang="en-US" altLang="ko-K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begin</a:t>
            </a:r>
            <a:endParaRPr lang="en-US" altLang="ko-KR" sz="1600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if 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ko-KR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CLK’event</a:t>
            </a: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 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CLK=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’1’) 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Q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&lt;= 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D; </a:t>
            </a:r>
            <a:endParaRPr lang="en-US" altLang="ko-K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end 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if;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otherwise, does not change.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end 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process;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prototype;</a:t>
            </a:r>
            <a:endParaRPr lang="ko-KR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79728"/>
            <a:ext cx="1327424" cy="1179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868362"/>
          </a:xfrm>
        </p:spPr>
        <p:txBody>
          <a:bodyPr/>
          <a:lstStyle/>
          <a:p>
            <a:pPr eaLnBrk="1" hangingPunct="1"/>
            <a:r>
              <a:rPr kumimoji="0" lang="en-US" altLang="ko-KR" sz="3900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Modeling Flip-Flops Using VHDL Processes</a:t>
            </a:r>
          </a:p>
        </p:txBody>
      </p:sp>
      <p:sp>
        <p:nvSpPr>
          <p:cNvPr id="6151" name="Text Box 40"/>
          <p:cNvSpPr txBox="1">
            <a:spLocks noChangeArrowheads="1"/>
          </p:cNvSpPr>
          <p:nvPr/>
        </p:nvSpPr>
        <p:spPr bwMode="auto">
          <a:xfrm>
            <a:off x="255264" y="1386642"/>
            <a:ext cx="3884688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VHDL Code for a Transparent Latch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4" y="2249805"/>
            <a:ext cx="1327424" cy="11791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07704" y="1869441"/>
            <a:ext cx="6624736" cy="4278094"/>
          </a:xfrm>
          <a:prstGeom prst="rect">
            <a:avLst/>
          </a:prstGeom>
          <a:noFill/>
          <a:ln w="127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library </a:t>
            </a:r>
            <a:r>
              <a:rPr lang="en-US" altLang="ko-K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ieee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ieee.std_logic_1164.all;</a:t>
            </a:r>
          </a:p>
          <a:p>
            <a:pPr>
              <a:spcBef>
                <a:spcPts val="0"/>
              </a:spcBef>
              <a:buNone/>
            </a:pPr>
            <a:endParaRPr lang="en-US" altLang="ko-K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entity </a:t>
            </a:r>
            <a:r>
              <a:rPr lang="en-US" altLang="ko-KR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t_latch</a:t>
            </a: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port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(D, 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G : 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 </a:t>
            </a:r>
            <a:r>
              <a:rPr lang="en-US" altLang="ko-K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data and clock inputs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Q :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out </a:t>
            </a:r>
            <a:r>
              <a:rPr lang="en-US" altLang="ko-K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 </a:t>
            </a:r>
            <a:r>
              <a:rPr lang="en-US" altLang="ko-KR" sz="1600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t_latch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output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altLang="ko-K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t_latch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ko-K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en-US" altLang="ko-K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architecture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prototype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of </a:t>
            </a:r>
            <a:r>
              <a:rPr lang="en-US" altLang="ko-K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t_latch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  <a:endParaRPr lang="en-US" altLang="ko-KR" sz="1600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process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(G, D)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begin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G = ‘1’ </a:t>
            </a: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 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Q &lt;= D; 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end if;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end process;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prototype;</a:t>
            </a: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ko-KR" altLang="en-US" sz="1600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5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868362"/>
          </a:xfrm>
        </p:spPr>
        <p:txBody>
          <a:bodyPr/>
          <a:lstStyle/>
          <a:p>
            <a:pPr eaLnBrk="1" hangingPunct="1"/>
            <a:r>
              <a:rPr kumimoji="0" lang="en-US" altLang="ko-KR" sz="3900" smtClean="0">
                <a:solidFill>
                  <a:srgbClr val="3333FF"/>
                </a:solidFill>
                <a:latin typeface="Arial Narrow" panose="020B0606020202030204" pitchFamily="34" charset="0"/>
              </a:rPr>
              <a:t>Modeling Flip-Flops Using VHDL Processes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95400" y="25146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ko-KR" altLang="ko-KR" sz="180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1520" y="1362789"/>
            <a:ext cx="6048672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 dirty="0">
                <a:latin typeface="Arial" panose="020B0604020202020204" pitchFamily="34" charset="0"/>
              </a:rPr>
              <a:t>VHDL Code For a D Flip-flop with Asynchronous Clear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1613720" cy="1440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95736" y="1844824"/>
            <a:ext cx="6696744" cy="4770537"/>
          </a:xfrm>
          <a:prstGeom prst="rect">
            <a:avLst/>
          </a:prstGeom>
          <a:noFill/>
          <a:ln w="127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library </a:t>
            </a:r>
            <a:r>
              <a:rPr lang="en-US" altLang="ko-K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ieee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ieee.std_logic_1164.all;</a:t>
            </a:r>
          </a:p>
          <a:p>
            <a:pPr>
              <a:spcBef>
                <a:spcPts val="0"/>
              </a:spcBef>
              <a:buNone/>
            </a:pPr>
            <a:endParaRPr lang="en-US" altLang="ko-K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entity </a:t>
            </a:r>
            <a:r>
              <a:rPr lang="en-US" altLang="ko-KR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d_ff</a:t>
            </a: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port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(D, 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CLK, </a:t>
            </a:r>
            <a:r>
              <a:rPr lang="en-US" altLang="ko-K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ClrN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 </a:t>
            </a:r>
            <a:r>
              <a:rPr lang="en-US" altLang="ko-K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altLang="ko-KR" sz="1600" dirty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Q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out </a:t>
            </a:r>
            <a:r>
              <a:rPr lang="en-US" altLang="ko-K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endParaRPr lang="en-US" altLang="ko-KR" sz="1600" dirty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altLang="ko-K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d_ff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en-US" altLang="ko-KR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architecture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prototype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of </a:t>
            </a:r>
            <a:r>
              <a:rPr lang="en-US" altLang="ko-K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d_ff</a:t>
            </a: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  <a:endParaRPr lang="en-US" altLang="ko-KR" sz="1600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process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(CLK, </a:t>
            </a:r>
            <a:r>
              <a:rPr lang="en-US" altLang="ko-KR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ClrN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begin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if </a:t>
            </a:r>
            <a:r>
              <a:rPr lang="en-US" altLang="ko-KR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ClrN</a:t>
            </a: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 ‘0’</a:t>
            </a: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then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  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Q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&lt;= 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‘0’;</a:t>
            </a:r>
            <a:endParaRPr lang="en-US" altLang="ko-KR" sz="1600" dirty="0" smtClean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ko-KR" sz="1600" dirty="0" err="1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elsif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CLK’event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CLK=‘1’ </a:t>
            </a: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Q &lt;= D;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if;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end process;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6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altLang="ko-K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prototype;</a:t>
            </a:r>
            <a:endParaRPr lang="ko-KR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868362"/>
          </a:xfrm>
        </p:spPr>
        <p:txBody>
          <a:bodyPr/>
          <a:lstStyle/>
          <a:p>
            <a:pPr eaLnBrk="1" hangingPunct="1"/>
            <a:r>
              <a:rPr kumimoji="0" lang="en-US" altLang="ko-KR" sz="3900" smtClean="0">
                <a:solidFill>
                  <a:srgbClr val="3333FF"/>
                </a:solidFill>
                <a:latin typeface="Arial Narrow" panose="020B0606020202030204" pitchFamily="34" charset="0"/>
              </a:rPr>
              <a:t>Modeling Flip-Flops Using VHDL Processes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60939" y="1449758"/>
            <a:ext cx="1611313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</a:rPr>
              <a:t>J-K Flip-Flop Model</a:t>
            </a:r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1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2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27784" y="1441049"/>
            <a:ext cx="5884424" cy="4832092"/>
          </a:xfrm>
          <a:prstGeom prst="rect">
            <a:avLst/>
          </a:prstGeom>
          <a:noFill/>
          <a:ln w="127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library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ieee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ieee.std_logic_1164.all;</a:t>
            </a:r>
          </a:p>
          <a:p>
            <a:pPr>
              <a:spcBef>
                <a:spcPts val="0"/>
              </a:spcBef>
              <a:buNone/>
            </a:pPr>
            <a:endParaRPr lang="en-US" altLang="ko-K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entity </a:t>
            </a:r>
            <a:r>
              <a:rPr lang="en-US" altLang="ko-KR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jk_ff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port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(SN, RN, J, K, CLK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altLang="ko-KR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Q, QN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out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endParaRPr lang="en-US" altLang="ko-KR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jk_ff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en-US" altLang="ko-KR" sz="1400" dirty="0" smtClean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architecture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prototype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of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jk_ff</a:t>
            </a: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</a:t>
            </a:r>
            <a:endParaRPr lang="en-US" altLang="ko-KR" sz="1400" dirty="0">
              <a:solidFill>
                <a:srgbClr val="3333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signal </a:t>
            </a:r>
            <a:r>
              <a:rPr lang="en-US" altLang="ko-KR" sz="14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Qint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std_logic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Q &lt;= </a:t>
            </a:r>
            <a:r>
              <a:rPr lang="en-US" altLang="ko-KR" sz="14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Qint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QN &lt;=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 </a:t>
            </a:r>
            <a:r>
              <a:rPr lang="en-US" altLang="ko-KR" sz="14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Qint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ko-K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process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(SN, RN, CLK)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begin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if   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RN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 ‘0’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then </a:t>
            </a:r>
            <a:r>
              <a:rPr lang="en-US" altLang="ko-KR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Qint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&lt;=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‘0’;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ko-KR" sz="1400" dirty="0" err="1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elsif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SN = ‘0’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 </a:t>
            </a:r>
            <a:r>
              <a:rPr lang="en-US" altLang="ko-KR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Qint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&lt;=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‘1’;</a:t>
            </a:r>
            <a:endParaRPr lang="en-US" altLang="ko-K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ko-KR" sz="1400" dirty="0" err="1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elsif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CLK’event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CLK=‘1’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altLang="ko-KR" sz="14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Qint</a:t>
            </a:r>
            <a:r>
              <a:rPr lang="en-US" altLang="ko-KR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&lt;= (J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Qint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K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Qint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if;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end process;</a:t>
            </a:r>
          </a:p>
          <a:p>
            <a:pPr>
              <a:spcBef>
                <a:spcPts val="0"/>
              </a:spcBef>
              <a:buNone/>
            </a:pPr>
            <a:r>
              <a:rPr lang="en-US" altLang="ko-KR" sz="1400" dirty="0" smtClean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altLang="ko-K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prototype;</a:t>
            </a:r>
            <a:endParaRPr lang="ko-KR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348880"/>
            <a:ext cx="1590953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AutoNum type="arabicPlain"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AutoNum type="arabicPlain"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2452</Words>
  <Application>Microsoft Office PowerPoint</Application>
  <PresentationFormat>화면 슬라이드 쇼(4:3)</PresentationFormat>
  <Paragraphs>626</Paragraphs>
  <Slides>38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45" baseType="lpstr">
      <vt:lpstr>굴림</vt:lpstr>
      <vt:lpstr>Arial</vt:lpstr>
      <vt:lpstr>Arial Narrow</vt:lpstr>
      <vt:lpstr>Consolas</vt:lpstr>
      <vt:lpstr>Courier New</vt:lpstr>
      <vt:lpstr>기본 디자인</vt:lpstr>
      <vt:lpstr>Equation</vt:lpstr>
      <vt:lpstr>PowerPoint 프레젠테이션</vt:lpstr>
      <vt:lpstr>PowerPoint 프레젠테이션</vt:lpstr>
      <vt:lpstr>VHDL Process Statement</vt:lpstr>
      <vt:lpstr>Sequential Statements</vt:lpstr>
      <vt:lpstr>Sequential Statements</vt:lpstr>
      <vt:lpstr>Modeling Flip-Flops Using VHDL Processes</vt:lpstr>
      <vt:lpstr>Modeling Flip-Flops Using VHDL Processes</vt:lpstr>
      <vt:lpstr>Modeling Flip-Flops Using VHDL Processes</vt:lpstr>
      <vt:lpstr>Modeling Flip-Flops Using VHDL Processes</vt:lpstr>
      <vt:lpstr>Modeling Registers and Counters Using VHDL Processes</vt:lpstr>
      <vt:lpstr>Modeling Registers and Counters Using VHDL Processes</vt:lpstr>
      <vt:lpstr>Modeling Registers and Counters Using VHDL Processes</vt:lpstr>
      <vt:lpstr>Modeling Registers and Counters Using VHDL Processes</vt:lpstr>
      <vt:lpstr>Modeling Registers and Counters Using VHDL Processes</vt:lpstr>
      <vt:lpstr>Modeling Registers and Counters Using VHDL Processes</vt:lpstr>
      <vt:lpstr>Modeling Registers and Counters Using VHDL Processes</vt:lpstr>
      <vt:lpstr>Modeling Registers and Counters Using VHDL Processes</vt:lpstr>
      <vt:lpstr>Modeling Registers and Counters Using VHDL Processes</vt:lpstr>
      <vt:lpstr>Modeling Combination Logic Using VHDL Processes</vt:lpstr>
      <vt:lpstr>Modeling Combination Logic Using VHDL Processes</vt:lpstr>
      <vt:lpstr>Modeling Combination Logic Using VHDL Processes</vt:lpstr>
      <vt:lpstr>Modeling a Sequential Machine</vt:lpstr>
      <vt:lpstr>Modeling a Sequential Machine</vt:lpstr>
      <vt:lpstr>Modeling a Sequential Machine</vt:lpstr>
      <vt:lpstr>Modeling a Sequential Machine</vt:lpstr>
      <vt:lpstr>Modeling a Sequential Machine</vt:lpstr>
      <vt:lpstr>Modeling a Sequential Machine</vt:lpstr>
      <vt:lpstr>Modeling a Sequential Machine</vt:lpstr>
      <vt:lpstr>Modeling a Sequential Machine</vt:lpstr>
      <vt:lpstr>Modeling a Sequential Machine</vt:lpstr>
      <vt:lpstr>Modeling a Sequential Machine</vt:lpstr>
      <vt:lpstr>Modeling a Sequential Machine</vt:lpstr>
      <vt:lpstr>Synthesis of VHDL Code</vt:lpstr>
      <vt:lpstr>Synthesis of VHDL Code</vt:lpstr>
      <vt:lpstr>17.6 More About Processes And Sequential Statements</vt:lpstr>
      <vt:lpstr>17.6 More About Processes And Sequential Statements</vt:lpstr>
      <vt:lpstr>17.6 More About Processes And Sequential Statements</vt:lpstr>
      <vt:lpstr>PowerPoint 프레젠테이션</vt:lpstr>
    </vt:vector>
  </TitlesOfParts>
  <Company>Inje Univ.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17</dc:title>
  <dc:creator>Jongman Cho</dc:creator>
  <cp:lastModifiedBy>Administrator</cp:lastModifiedBy>
  <cp:revision>213</cp:revision>
  <dcterms:created xsi:type="dcterms:W3CDTF">2003-08-14T08:31:30Z</dcterms:created>
  <dcterms:modified xsi:type="dcterms:W3CDTF">2016-05-27T09:49:21Z</dcterms:modified>
</cp:coreProperties>
</file>