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345" r:id="rId4"/>
    <p:sldId id="346" r:id="rId5"/>
    <p:sldId id="347" r:id="rId6"/>
    <p:sldId id="348" r:id="rId7"/>
    <p:sldId id="334" r:id="rId8"/>
    <p:sldId id="335" r:id="rId9"/>
    <p:sldId id="356" r:id="rId10"/>
    <p:sldId id="357" r:id="rId11"/>
    <p:sldId id="313" r:id="rId12"/>
    <p:sldId id="350" r:id="rId13"/>
    <p:sldId id="353" r:id="rId14"/>
    <p:sldId id="354" r:id="rId15"/>
    <p:sldId id="355" r:id="rId16"/>
    <p:sldId id="358" r:id="rId17"/>
    <p:sldId id="359" r:id="rId18"/>
    <p:sldId id="360" r:id="rId19"/>
    <p:sldId id="361" r:id="rId20"/>
    <p:sldId id="362" r:id="rId21"/>
    <p:sldId id="314" r:id="rId22"/>
    <p:sldId id="294" r:id="rId23"/>
    <p:sldId id="339" r:id="rId24"/>
    <p:sldId id="328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16" r:id="rId40"/>
    <p:sldId id="377" r:id="rId41"/>
    <p:sldId id="378" r:id="rId42"/>
    <p:sldId id="303" r:id="rId43"/>
    <p:sldId id="329" r:id="rId44"/>
    <p:sldId id="317" r:id="rId45"/>
    <p:sldId id="306" r:id="rId46"/>
    <p:sldId id="330" r:id="rId47"/>
    <p:sldId id="307" r:id="rId48"/>
    <p:sldId id="318" r:id="rId49"/>
    <p:sldId id="319" r:id="rId50"/>
    <p:sldId id="320" r:id="rId51"/>
    <p:sldId id="289" r:id="rId52"/>
    <p:sldId id="321" r:id="rId53"/>
    <p:sldId id="322" r:id="rId54"/>
    <p:sldId id="323" r:id="rId55"/>
    <p:sldId id="331" r:id="rId56"/>
    <p:sldId id="310" r:id="rId57"/>
    <p:sldId id="324" r:id="rId58"/>
    <p:sldId id="325" r:id="rId59"/>
    <p:sldId id="326" r:id="rId60"/>
    <p:sldId id="332" r:id="rId61"/>
    <p:sldId id="327" r:id="rId62"/>
    <p:sldId id="311" r:id="rId63"/>
    <p:sldId id="333" r:id="rId6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0AE"/>
    <a:srgbClr val="3333FF"/>
    <a:srgbClr val="0D5F22"/>
    <a:srgbClr val="9FFFB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08" autoAdjust="0"/>
  </p:normalViewPr>
  <p:slideViewPr>
    <p:cSldViewPr showGuides="1">
      <p:cViewPr varScale="1">
        <p:scale>
          <a:sx n="156" d="100"/>
          <a:sy n="156" d="100"/>
        </p:scale>
        <p:origin x="186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1.wmf"/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8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7.wmf"/><Relationship Id="rId5" Type="http://schemas.openxmlformats.org/officeDocument/2006/relationships/image" Target="NULL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908C7-A99A-4833-A4D2-C983FBE1FF7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643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E07DD-3E57-47EB-9F8F-2DEFFF6807E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4228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078E3-B5F5-4AE0-9C0F-ECDC86A984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702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88856-83DD-4CF7-9FC8-A6608EA5BB1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591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6D132-67F2-4F7B-9188-B034DC2E4EF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213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274D1-8C9D-4C8A-BFA7-7A82FECEEE3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361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6EBA6-3B2B-4D8B-8E2F-26F0064748E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687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3A7B3-5954-46F7-9A01-8394C2F830C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699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750C3-91FE-4F65-8961-7A220811E7A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459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E75C3-1904-4362-85C8-199DEE16FB8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2007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67C68-5DF2-4A79-BB9C-F99B8D8E420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327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BC05BF-8E71-4FA0-A035-F1FB74FA98A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43000"/>
            <a:ext cx="9144000" cy="762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0.png"/><Relationship Id="rId7" Type="http://schemas.openxmlformats.org/officeDocument/2006/relationships/image" Target="../media/image7.w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0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w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7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0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1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8.pn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7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9.wmf"/><Relationship Id="rId9" Type="http://schemas.openxmlformats.org/officeDocument/2006/relationships/image" Target="../media/image4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47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48.wmf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4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381000" y="260350"/>
            <a:ext cx="84391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4000">
                <a:solidFill>
                  <a:srgbClr val="0033CC"/>
                </a:solidFill>
                <a:latin typeface="Arial" panose="020B0604020202020204" pitchFamily="34" charset="0"/>
              </a:rPr>
              <a:t>UNIT 15</a:t>
            </a:r>
            <a:r>
              <a:rPr lang="en-US" altLang="ko-KR" sz="4000">
                <a:solidFill>
                  <a:srgbClr val="EC8C00"/>
                </a:solidFill>
                <a:latin typeface="Arial" panose="020B0604020202020204" pitchFamily="34" charset="0"/>
              </a:rPr>
              <a:t/>
            </a:r>
            <a:br>
              <a:rPr lang="en-US" altLang="ko-KR" sz="4000">
                <a:solidFill>
                  <a:srgbClr val="EC8C00"/>
                </a:solidFill>
                <a:latin typeface="Arial" panose="020B0604020202020204" pitchFamily="34" charset="0"/>
              </a:rPr>
            </a:br>
            <a:r>
              <a:rPr lang="en-US" altLang="ko-KR" sz="4000">
                <a:solidFill>
                  <a:srgbClr val="2B2BAD"/>
                </a:solidFill>
                <a:latin typeface="Arial" panose="020B0604020202020204" pitchFamily="34" charset="0"/>
              </a:rPr>
              <a:t/>
            </a:r>
            <a:br>
              <a:rPr lang="en-US" altLang="ko-KR" sz="4000">
                <a:solidFill>
                  <a:srgbClr val="2B2BAD"/>
                </a:solidFill>
                <a:latin typeface="Arial" panose="020B0604020202020204" pitchFamily="34" charset="0"/>
              </a:rPr>
            </a:br>
            <a:r>
              <a:rPr lang="en-US" altLang="ko-KR" sz="4000">
                <a:solidFill>
                  <a:srgbClr val="CC0000"/>
                </a:solidFill>
                <a:latin typeface="Arial" panose="020B0604020202020204" pitchFamily="34" charset="0"/>
              </a:rPr>
              <a:t>REDUCTION OF STATE TABLES STATE ASSIGNMENT</a:t>
            </a:r>
          </a:p>
        </p:txBody>
      </p:sp>
      <p:pic>
        <p:nvPicPr>
          <p:cNvPr id="2051" name="Picture 7" descr="Book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429000"/>
            <a:ext cx="1703387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3419475" y="2997200"/>
            <a:ext cx="5329238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/>
            <a:r>
              <a:rPr kumimoji="0" lang="en-US" altLang="ko-K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Objectives</a:t>
            </a:r>
          </a:p>
          <a:p>
            <a:pPr eaLnBrk="1" latinLnBrk="0" hangingPunct="1"/>
            <a:r>
              <a:rPr kumimoji="0" lang="en-US" altLang="ko-K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Study Guide</a:t>
            </a:r>
          </a:p>
          <a:p>
            <a:pPr eaLnBrk="1" latinLnBrk="0" hangingPunct="1"/>
            <a:r>
              <a:rPr kumimoji="0" lang="en-US" altLang="ko-K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15.1	Elimination of Redundant States</a:t>
            </a:r>
          </a:p>
          <a:p>
            <a:pPr eaLnBrk="1" latinLnBrk="0" hangingPunct="1"/>
            <a:r>
              <a:rPr kumimoji="0" lang="en-US" altLang="ko-K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	Equivalent States</a:t>
            </a:r>
          </a:p>
          <a:p>
            <a:pPr eaLnBrk="1" latinLnBrk="0" hangingPunct="1"/>
            <a:r>
              <a:rPr kumimoji="0" lang="en-US" altLang="ko-K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15.3	Determination of State Equivalence Using an </a:t>
            </a:r>
          </a:p>
          <a:p>
            <a:pPr eaLnBrk="1" latinLnBrk="0" hangingPunct="1"/>
            <a:r>
              <a:rPr kumimoji="0" lang="en-US" altLang="ko-K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Implication Table</a:t>
            </a:r>
          </a:p>
          <a:p>
            <a:pPr eaLnBrk="1" latinLnBrk="0" hangingPunct="1"/>
            <a:r>
              <a:rPr kumimoji="0" lang="en-US" altLang="ko-K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15.4	Equivalent Sequential Circuits</a:t>
            </a:r>
          </a:p>
          <a:p>
            <a:pPr eaLnBrk="1" latinLnBrk="0" hangingPunct="1"/>
            <a:r>
              <a:rPr kumimoji="0" lang="en-US" altLang="ko-K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15.5	Incompletely Specified State Tables</a:t>
            </a:r>
          </a:p>
          <a:p>
            <a:pPr eaLnBrk="1" latinLnBrk="0" hangingPunct="1"/>
            <a:r>
              <a:rPr kumimoji="0" lang="en-US" altLang="ko-K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15.6	Derivation of Flip-Flop Input Equations</a:t>
            </a:r>
          </a:p>
          <a:p>
            <a:pPr eaLnBrk="1" latinLnBrk="0" hangingPunct="1"/>
            <a:r>
              <a:rPr kumimoji="0" lang="en-US" altLang="ko-K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15.7	Equivalent State Assignments</a:t>
            </a:r>
          </a:p>
          <a:p>
            <a:pPr eaLnBrk="1" latinLnBrk="0" hangingPunct="1"/>
            <a:r>
              <a:rPr kumimoji="0" lang="en-US" altLang="ko-K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15.8	Guidelines for State Assignment</a:t>
            </a:r>
          </a:p>
          <a:p>
            <a:pPr eaLnBrk="1" latinLnBrk="0" hangingPunct="1"/>
            <a:r>
              <a:rPr kumimoji="0" lang="en-US" altLang="ko-KR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15.9	Using a One-Hot State Assignment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15.1	Elimination of Redundant States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1268413"/>
            <a:ext cx="6859588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latin typeface="Arial" panose="020B0604020202020204" pitchFamily="34" charset="0"/>
              </a:rPr>
              <a:t>Table 15-1. State Table for Sequence Detector  (0101, 1001)</a:t>
            </a:r>
          </a:p>
        </p:txBody>
      </p:sp>
      <p:graphicFrame>
        <p:nvGraphicFramePr>
          <p:cNvPr id="160772" name="Group 4"/>
          <p:cNvGraphicFramePr>
            <a:graphicFrameLocks noGrp="1"/>
          </p:cNvGraphicFramePr>
          <p:nvPr/>
        </p:nvGraphicFramePr>
        <p:xfrm>
          <a:off x="347663" y="1725613"/>
          <a:ext cx="5080000" cy="4389440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</a:tblGrid>
              <a:tr h="2743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43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611188" y="4221163"/>
            <a:ext cx="4632325" cy="287337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11188" y="5300663"/>
            <a:ext cx="4632325" cy="288925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11188" y="5589588"/>
            <a:ext cx="4632325" cy="287337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11188" y="5876925"/>
            <a:ext cx="4632325" cy="288925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357" name="TextBox 10"/>
          <p:cNvSpPr txBox="1">
            <a:spLocks noChangeArrowheads="1"/>
          </p:cNvSpPr>
          <p:nvPr/>
        </p:nvSpPr>
        <p:spPr bwMode="auto">
          <a:xfrm>
            <a:off x="5832475" y="4508500"/>
            <a:ext cx="2663825" cy="5857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altLang="ko-KR" i="1">
                <a:latin typeface="Arial" panose="020B0604020202020204" pitchFamily="34" charset="0"/>
                <a:cs typeface="Arial" panose="020B0604020202020204" pitchFamily="34" charset="0"/>
              </a:rPr>
              <a:t>≡</a:t>
            </a:r>
            <a:r>
              <a:rPr lang="en-US" altLang="ko-KR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K, M, N, P</a:t>
            </a:r>
          </a:p>
          <a:p>
            <a:pPr algn="ctr" eaLnBrk="1" hangingPunct="1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Replace </a:t>
            </a:r>
            <a:r>
              <a:rPr lang="en-US" altLang="ko-KR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K, M, N, P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altLang="ko-KR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611188" y="4724400"/>
            <a:ext cx="4632325" cy="288925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321" name="Group 177"/>
          <p:cNvGraphicFramePr>
            <a:graphicFrameLocks noGrp="1"/>
          </p:cNvGraphicFramePr>
          <p:nvPr/>
        </p:nvGraphicFramePr>
        <p:xfrm>
          <a:off x="355600" y="1725613"/>
          <a:ext cx="5080000" cy="4389440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</a:tblGrid>
              <a:tr h="2743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43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 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 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 H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 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75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15.1	Elimination of Redundant States</a:t>
            </a:r>
          </a:p>
        </p:txBody>
      </p:sp>
      <p:sp>
        <p:nvSpPr>
          <p:cNvPr id="12376" name="Text Box 3"/>
          <p:cNvSpPr txBox="1">
            <a:spLocks noChangeArrowheads="1"/>
          </p:cNvSpPr>
          <p:nvPr/>
        </p:nvSpPr>
        <p:spPr bwMode="auto">
          <a:xfrm>
            <a:off x="304800" y="1268413"/>
            <a:ext cx="533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latin typeface="Arial" panose="020B0604020202020204" pitchFamily="34" charset="0"/>
              </a:rPr>
              <a:t>Table 15-2. State Table for Sequence Detector </a:t>
            </a:r>
          </a:p>
        </p:txBody>
      </p:sp>
      <p:sp>
        <p:nvSpPr>
          <p:cNvPr id="12377" name="Line 163"/>
          <p:cNvSpPr>
            <a:spLocks noChangeShapeType="1"/>
          </p:cNvSpPr>
          <p:nvPr/>
        </p:nvSpPr>
        <p:spPr bwMode="auto">
          <a:xfrm>
            <a:off x="2727325" y="3421063"/>
            <a:ext cx="152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378" name="Line 165"/>
          <p:cNvSpPr>
            <a:spLocks noChangeShapeType="1"/>
          </p:cNvSpPr>
          <p:nvPr/>
        </p:nvSpPr>
        <p:spPr bwMode="auto">
          <a:xfrm>
            <a:off x="2717800" y="3706813"/>
            <a:ext cx="152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379" name="Line 166"/>
          <p:cNvSpPr>
            <a:spLocks noChangeShapeType="1"/>
          </p:cNvSpPr>
          <p:nvPr/>
        </p:nvSpPr>
        <p:spPr bwMode="auto">
          <a:xfrm>
            <a:off x="1727200" y="3973513"/>
            <a:ext cx="152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380" name="Line 167"/>
          <p:cNvSpPr>
            <a:spLocks noChangeShapeType="1"/>
          </p:cNvSpPr>
          <p:nvPr/>
        </p:nvSpPr>
        <p:spPr bwMode="auto">
          <a:xfrm>
            <a:off x="2717800" y="3954463"/>
            <a:ext cx="152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381" name="Line 171"/>
          <p:cNvSpPr>
            <a:spLocks noChangeShapeType="1"/>
          </p:cNvSpPr>
          <p:nvPr/>
        </p:nvSpPr>
        <p:spPr bwMode="auto">
          <a:xfrm>
            <a:off x="669925" y="4868863"/>
            <a:ext cx="449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382" name="Line 173"/>
          <p:cNvSpPr>
            <a:spLocks noChangeShapeType="1"/>
          </p:cNvSpPr>
          <p:nvPr/>
        </p:nvSpPr>
        <p:spPr bwMode="auto">
          <a:xfrm>
            <a:off x="660400" y="5421313"/>
            <a:ext cx="449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383" name="Line 174"/>
          <p:cNvSpPr>
            <a:spLocks noChangeShapeType="1"/>
          </p:cNvSpPr>
          <p:nvPr/>
        </p:nvSpPr>
        <p:spPr bwMode="auto">
          <a:xfrm>
            <a:off x="679450" y="5697538"/>
            <a:ext cx="449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384" name="Line 175"/>
          <p:cNvSpPr>
            <a:spLocks noChangeShapeType="1"/>
          </p:cNvSpPr>
          <p:nvPr/>
        </p:nvSpPr>
        <p:spPr bwMode="auto">
          <a:xfrm>
            <a:off x="688975" y="5973763"/>
            <a:ext cx="449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60400" y="4221163"/>
            <a:ext cx="4632325" cy="287337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386" name="TextBox 156"/>
          <p:cNvSpPr txBox="1">
            <a:spLocks noChangeArrowheads="1"/>
          </p:cNvSpPr>
          <p:nvPr/>
        </p:nvSpPr>
        <p:spPr bwMode="auto">
          <a:xfrm>
            <a:off x="5832475" y="4508500"/>
            <a:ext cx="2663825" cy="5857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altLang="ko-KR" i="1">
                <a:latin typeface="Arial" panose="020B0604020202020204" pitchFamily="34" charset="0"/>
                <a:cs typeface="Arial" panose="020B0604020202020204" pitchFamily="34" charset="0"/>
              </a:rPr>
              <a:t>≡</a:t>
            </a:r>
            <a:r>
              <a:rPr lang="en-US" altLang="ko-KR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K, M, N, P</a:t>
            </a:r>
          </a:p>
          <a:p>
            <a:pPr algn="ctr" eaLnBrk="1" hangingPunct="1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Replace </a:t>
            </a:r>
            <a:r>
              <a:rPr lang="en-US" altLang="ko-KR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K, M, N, P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altLang="ko-KR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321" name="Group 177"/>
          <p:cNvGraphicFramePr>
            <a:graphicFrameLocks noGrp="1"/>
          </p:cNvGraphicFramePr>
          <p:nvPr/>
        </p:nvGraphicFramePr>
        <p:xfrm>
          <a:off x="355600" y="1725613"/>
          <a:ext cx="5080000" cy="4024308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</a:tblGrid>
              <a:tr h="3353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53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15.1	Elimination of Redundant States</a:t>
            </a:r>
          </a:p>
        </p:txBody>
      </p:sp>
      <p:sp>
        <p:nvSpPr>
          <p:cNvPr id="13379" name="Text Box 3"/>
          <p:cNvSpPr txBox="1">
            <a:spLocks noChangeArrowheads="1"/>
          </p:cNvSpPr>
          <p:nvPr/>
        </p:nvSpPr>
        <p:spPr bwMode="auto">
          <a:xfrm>
            <a:off x="304800" y="1268413"/>
            <a:ext cx="533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latin typeface="Arial" panose="020B0604020202020204" pitchFamily="34" charset="0"/>
              </a:rPr>
              <a:t>Table 15-2. State Table for Sequence Detector </a:t>
            </a:r>
          </a:p>
        </p:txBody>
      </p:sp>
      <p:sp>
        <p:nvSpPr>
          <p:cNvPr id="13380" name="TextBox 20"/>
          <p:cNvSpPr txBox="1">
            <a:spLocks noChangeArrowheads="1"/>
          </p:cNvSpPr>
          <p:nvPr/>
        </p:nvSpPr>
        <p:spPr bwMode="auto">
          <a:xfrm>
            <a:off x="5724525" y="3644900"/>
            <a:ext cx="2087835" cy="33855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Remove </a:t>
            </a:r>
            <a:r>
              <a:rPr lang="en-US" altLang="ko-K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K, M, N, </a:t>
            </a:r>
            <a:r>
              <a:rPr lang="en-US" altLang="ko-KR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altLang="ko-KR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321" name="Group 177"/>
          <p:cNvGraphicFramePr>
            <a:graphicFrameLocks noGrp="1"/>
          </p:cNvGraphicFramePr>
          <p:nvPr/>
        </p:nvGraphicFramePr>
        <p:xfrm>
          <a:off x="355600" y="1725613"/>
          <a:ext cx="5080000" cy="4024308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</a:tblGrid>
              <a:tr h="3353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53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15.1	Elimination of Redundant States</a:t>
            </a:r>
          </a:p>
        </p:txBody>
      </p:sp>
      <p:sp>
        <p:nvSpPr>
          <p:cNvPr id="14403" name="Text Box 3"/>
          <p:cNvSpPr txBox="1">
            <a:spLocks noChangeArrowheads="1"/>
          </p:cNvSpPr>
          <p:nvPr/>
        </p:nvSpPr>
        <p:spPr bwMode="auto">
          <a:xfrm>
            <a:off x="304800" y="1268413"/>
            <a:ext cx="533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latin typeface="Arial" panose="020B0604020202020204" pitchFamily="34" charset="0"/>
              </a:rPr>
              <a:t>Table 15-2. State Table for Sequence Detector </a:t>
            </a:r>
          </a:p>
        </p:txBody>
      </p:sp>
      <p:sp>
        <p:nvSpPr>
          <p:cNvPr id="14404" name="TextBox 5"/>
          <p:cNvSpPr txBox="1">
            <a:spLocks noChangeArrowheads="1"/>
          </p:cNvSpPr>
          <p:nvPr/>
        </p:nvSpPr>
        <p:spPr bwMode="auto">
          <a:xfrm>
            <a:off x="5795963" y="4740275"/>
            <a:ext cx="2663825" cy="5857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altLang="ko-KR" i="1">
                <a:latin typeface="Arial" panose="020B0604020202020204" pitchFamily="34" charset="0"/>
                <a:cs typeface="Arial" panose="020B0604020202020204" pitchFamily="34" charset="0"/>
              </a:rPr>
              <a:t>≡</a:t>
            </a:r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</a:p>
          <a:p>
            <a:pPr algn="ctr" eaLnBrk="1" hangingPunct="1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Replace </a:t>
            </a:r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39750" y="5084763"/>
            <a:ext cx="4630738" cy="647700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321" name="Group 177"/>
          <p:cNvGraphicFramePr>
            <a:graphicFrameLocks noGrp="1"/>
          </p:cNvGraphicFramePr>
          <p:nvPr/>
        </p:nvGraphicFramePr>
        <p:xfrm>
          <a:off x="355600" y="1725613"/>
          <a:ext cx="5080000" cy="4024308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</a:tblGrid>
              <a:tr h="3353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53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15.1	Elimination of Redundant States</a:t>
            </a:r>
          </a:p>
        </p:txBody>
      </p:sp>
      <p:sp>
        <p:nvSpPr>
          <p:cNvPr id="15427" name="Text Box 3"/>
          <p:cNvSpPr txBox="1">
            <a:spLocks noChangeArrowheads="1"/>
          </p:cNvSpPr>
          <p:nvPr/>
        </p:nvSpPr>
        <p:spPr bwMode="auto">
          <a:xfrm>
            <a:off x="304800" y="1268413"/>
            <a:ext cx="533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latin typeface="Arial" panose="020B0604020202020204" pitchFamily="34" charset="0"/>
              </a:rPr>
              <a:t>Table 15-2. State Table for Sequence Detector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39750" y="5084763"/>
            <a:ext cx="4630738" cy="647700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429" name="Line 164"/>
          <p:cNvSpPr>
            <a:spLocks noChangeShapeType="1"/>
          </p:cNvSpPr>
          <p:nvPr/>
        </p:nvSpPr>
        <p:spPr bwMode="auto">
          <a:xfrm>
            <a:off x="1668463" y="4132263"/>
            <a:ext cx="274637" cy="233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430" name="Line 171"/>
          <p:cNvSpPr>
            <a:spLocks noChangeShapeType="1"/>
          </p:cNvSpPr>
          <p:nvPr/>
        </p:nvSpPr>
        <p:spPr bwMode="auto">
          <a:xfrm>
            <a:off x="669925" y="5589588"/>
            <a:ext cx="449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431" name="TextBox 9"/>
          <p:cNvSpPr txBox="1">
            <a:spLocks noChangeArrowheads="1"/>
          </p:cNvSpPr>
          <p:nvPr/>
        </p:nvSpPr>
        <p:spPr bwMode="auto">
          <a:xfrm>
            <a:off x="5795963" y="4740275"/>
            <a:ext cx="2663825" cy="5857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lang="en-US" altLang="ko-KR" i="1">
                <a:latin typeface="Arial" panose="020B0604020202020204" pitchFamily="34" charset="0"/>
                <a:cs typeface="Arial" panose="020B0604020202020204" pitchFamily="34" charset="0"/>
              </a:rPr>
              <a:t>≡</a:t>
            </a:r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</a:p>
          <a:p>
            <a:pPr algn="ctr" eaLnBrk="1" hangingPunct="1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Replace </a:t>
            </a:r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321" name="Group 177"/>
          <p:cNvGraphicFramePr>
            <a:graphicFrameLocks noGrp="1"/>
          </p:cNvGraphicFramePr>
          <p:nvPr/>
        </p:nvGraphicFramePr>
        <p:xfrm>
          <a:off x="355600" y="1725613"/>
          <a:ext cx="5080000" cy="3687992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</a:tblGrid>
              <a:tr h="3352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52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45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15.1	Elimination of Redundant States</a:t>
            </a:r>
          </a:p>
        </p:txBody>
      </p:sp>
      <p:sp>
        <p:nvSpPr>
          <p:cNvPr id="16446" name="Text Box 3"/>
          <p:cNvSpPr txBox="1">
            <a:spLocks noChangeArrowheads="1"/>
          </p:cNvSpPr>
          <p:nvPr/>
        </p:nvSpPr>
        <p:spPr bwMode="auto">
          <a:xfrm>
            <a:off x="304800" y="1268413"/>
            <a:ext cx="533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latin typeface="Arial" panose="020B0604020202020204" pitchFamily="34" charset="0"/>
              </a:rPr>
              <a:t>Table 15-2. State Table for Sequence Detector </a:t>
            </a:r>
          </a:p>
        </p:txBody>
      </p:sp>
      <p:sp>
        <p:nvSpPr>
          <p:cNvPr id="16447" name="TextBox 9"/>
          <p:cNvSpPr txBox="1">
            <a:spLocks noChangeArrowheads="1"/>
          </p:cNvSpPr>
          <p:nvPr/>
        </p:nvSpPr>
        <p:spPr bwMode="auto">
          <a:xfrm>
            <a:off x="5781675" y="3789363"/>
            <a:ext cx="1526629" cy="33855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Remove </a:t>
            </a:r>
            <a:r>
              <a:rPr lang="en-US" altLang="ko-KR" i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altLang="ko-KR" i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321" name="Group 177"/>
          <p:cNvGraphicFramePr>
            <a:graphicFrameLocks noGrp="1"/>
          </p:cNvGraphicFramePr>
          <p:nvPr/>
        </p:nvGraphicFramePr>
        <p:xfrm>
          <a:off x="355600" y="1725613"/>
          <a:ext cx="5080000" cy="3687992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</a:tblGrid>
              <a:tr h="3352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52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69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15.1	Elimination of Redundant States</a:t>
            </a:r>
          </a:p>
        </p:txBody>
      </p:sp>
      <p:sp>
        <p:nvSpPr>
          <p:cNvPr id="17470" name="Text Box 3"/>
          <p:cNvSpPr txBox="1">
            <a:spLocks noChangeArrowheads="1"/>
          </p:cNvSpPr>
          <p:nvPr/>
        </p:nvSpPr>
        <p:spPr bwMode="auto">
          <a:xfrm>
            <a:off x="304800" y="1268413"/>
            <a:ext cx="533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latin typeface="Arial" panose="020B0604020202020204" pitchFamily="34" charset="0"/>
              </a:rPr>
              <a:t>Table 15-2. State Table for Sequence Detector </a:t>
            </a:r>
          </a:p>
        </p:txBody>
      </p:sp>
      <p:sp>
        <p:nvSpPr>
          <p:cNvPr id="17471" name="TextBox 6"/>
          <p:cNvSpPr txBox="1">
            <a:spLocks noChangeArrowheads="1"/>
          </p:cNvSpPr>
          <p:nvPr/>
        </p:nvSpPr>
        <p:spPr bwMode="auto">
          <a:xfrm>
            <a:off x="5781675" y="3789363"/>
            <a:ext cx="2665413" cy="584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altLang="ko-KR" i="1">
                <a:latin typeface="Arial" panose="020B0604020202020204" pitchFamily="34" charset="0"/>
                <a:cs typeface="Arial" panose="020B0604020202020204" pitchFamily="34" charset="0"/>
              </a:rPr>
              <a:t>≡</a:t>
            </a:r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  <a:p>
            <a:pPr algn="ctr" eaLnBrk="1" hangingPunct="1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Replace </a:t>
            </a:r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71500" y="3409950"/>
            <a:ext cx="4632325" cy="323850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34988" y="4400550"/>
            <a:ext cx="4630737" cy="323850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321" name="Group 177"/>
          <p:cNvGraphicFramePr>
            <a:graphicFrameLocks noGrp="1"/>
          </p:cNvGraphicFramePr>
          <p:nvPr/>
        </p:nvGraphicFramePr>
        <p:xfrm>
          <a:off x="355600" y="1725613"/>
          <a:ext cx="5080000" cy="3687992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</a:tblGrid>
              <a:tr h="3352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52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 D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93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15.1	Elimination of Redundant States</a:t>
            </a:r>
          </a:p>
        </p:txBody>
      </p:sp>
      <p:sp>
        <p:nvSpPr>
          <p:cNvPr id="18494" name="Text Box 3"/>
          <p:cNvSpPr txBox="1">
            <a:spLocks noChangeArrowheads="1"/>
          </p:cNvSpPr>
          <p:nvPr/>
        </p:nvSpPr>
        <p:spPr bwMode="auto">
          <a:xfrm>
            <a:off x="304800" y="1268413"/>
            <a:ext cx="533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latin typeface="Arial" panose="020B0604020202020204" pitchFamily="34" charset="0"/>
              </a:rPr>
              <a:t>Table 15-2. State Table for Sequence Detector </a:t>
            </a:r>
          </a:p>
        </p:txBody>
      </p:sp>
      <p:sp>
        <p:nvSpPr>
          <p:cNvPr id="18495" name="TextBox 6"/>
          <p:cNvSpPr txBox="1">
            <a:spLocks noChangeArrowheads="1"/>
          </p:cNvSpPr>
          <p:nvPr/>
        </p:nvSpPr>
        <p:spPr bwMode="auto">
          <a:xfrm>
            <a:off x="5781675" y="3789363"/>
            <a:ext cx="2665413" cy="584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altLang="ko-KR" i="1">
                <a:latin typeface="Arial" panose="020B0604020202020204" pitchFamily="34" charset="0"/>
                <a:cs typeface="Arial" panose="020B0604020202020204" pitchFamily="34" charset="0"/>
              </a:rPr>
              <a:t>≡</a:t>
            </a:r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</a:p>
          <a:p>
            <a:pPr algn="ctr" eaLnBrk="1" hangingPunct="1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Replace </a:t>
            </a:r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71500" y="3409950"/>
            <a:ext cx="4632325" cy="323850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497" name="Line 171"/>
          <p:cNvSpPr>
            <a:spLocks noChangeShapeType="1"/>
          </p:cNvSpPr>
          <p:nvPr/>
        </p:nvSpPr>
        <p:spPr bwMode="auto">
          <a:xfrm>
            <a:off x="639763" y="4562475"/>
            <a:ext cx="449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34988" y="4400550"/>
            <a:ext cx="4630737" cy="323850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499" name="Line 164"/>
          <p:cNvSpPr>
            <a:spLocks noChangeShapeType="1"/>
          </p:cNvSpPr>
          <p:nvPr/>
        </p:nvSpPr>
        <p:spPr bwMode="auto">
          <a:xfrm>
            <a:off x="2641600" y="3124200"/>
            <a:ext cx="274638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321" name="Group 177"/>
          <p:cNvGraphicFramePr>
            <a:graphicFrameLocks noGrp="1"/>
          </p:cNvGraphicFramePr>
          <p:nvPr/>
        </p:nvGraphicFramePr>
        <p:xfrm>
          <a:off x="355600" y="1725613"/>
          <a:ext cx="5080000" cy="3352800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</a:tblGrid>
              <a:tr h="2397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81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11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15.1	Elimination of Redundant States</a:t>
            </a:r>
          </a:p>
        </p:txBody>
      </p:sp>
      <p:sp>
        <p:nvSpPr>
          <p:cNvPr id="19512" name="Text Box 3"/>
          <p:cNvSpPr txBox="1">
            <a:spLocks noChangeArrowheads="1"/>
          </p:cNvSpPr>
          <p:nvPr/>
        </p:nvSpPr>
        <p:spPr bwMode="auto">
          <a:xfrm>
            <a:off x="304800" y="1268413"/>
            <a:ext cx="533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latin typeface="Arial" panose="020B0604020202020204" pitchFamily="34" charset="0"/>
              </a:rPr>
              <a:t>Table 15-2. State Table for Sequence Detector </a:t>
            </a:r>
          </a:p>
        </p:txBody>
      </p:sp>
      <p:sp>
        <p:nvSpPr>
          <p:cNvPr id="19513" name="TextBox 6"/>
          <p:cNvSpPr txBox="1">
            <a:spLocks noChangeArrowheads="1"/>
          </p:cNvSpPr>
          <p:nvPr/>
        </p:nvSpPr>
        <p:spPr bwMode="auto">
          <a:xfrm>
            <a:off x="5781675" y="3279775"/>
            <a:ext cx="2665413" cy="584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altLang="ko-KR" i="1">
                <a:latin typeface="Arial" panose="020B0604020202020204" pitchFamily="34" charset="0"/>
                <a:cs typeface="Arial" panose="020B0604020202020204" pitchFamily="34" charset="0"/>
              </a:rPr>
              <a:t>≡</a:t>
            </a:r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</a:p>
          <a:p>
            <a:pPr algn="ctr" eaLnBrk="1" hangingPunct="1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Replace </a:t>
            </a:r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71500" y="3752850"/>
            <a:ext cx="4632325" cy="323850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66738" y="4076700"/>
            <a:ext cx="4630737" cy="323850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321" name="Group 177"/>
          <p:cNvGraphicFramePr>
            <a:graphicFrameLocks noGrp="1"/>
          </p:cNvGraphicFramePr>
          <p:nvPr/>
        </p:nvGraphicFramePr>
        <p:xfrm>
          <a:off x="355600" y="1725613"/>
          <a:ext cx="5080000" cy="3352800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</a:tblGrid>
              <a:tr h="2397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81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 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35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15.1	Elimination of Redundant States</a:t>
            </a:r>
          </a:p>
        </p:txBody>
      </p:sp>
      <p:sp>
        <p:nvSpPr>
          <p:cNvPr id="20536" name="Text Box 3"/>
          <p:cNvSpPr txBox="1">
            <a:spLocks noChangeArrowheads="1"/>
          </p:cNvSpPr>
          <p:nvPr/>
        </p:nvSpPr>
        <p:spPr bwMode="auto">
          <a:xfrm>
            <a:off x="304800" y="1268413"/>
            <a:ext cx="533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latin typeface="Arial" panose="020B0604020202020204" pitchFamily="34" charset="0"/>
              </a:rPr>
              <a:t>Table 15-2. State Table for Sequence Detector </a:t>
            </a:r>
          </a:p>
        </p:txBody>
      </p:sp>
      <p:sp>
        <p:nvSpPr>
          <p:cNvPr id="20537" name="TextBox 6"/>
          <p:cNvSpPr txBox="1">
            <a:spLocks noChangeArrowheads="1"/>
          </p:cNvSpPr>
          <p:nvPr/>
        </p:nvSpPr>
        <p:spPr bwMode="auto">
          <a:xfrm>
            <a:off x="5781675" y="3279775"/>
            <a:ext cx="2665413" cy="584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altLang="ko-KR" i="1">
                <a:latin typeface="Arial" panose="020B0604020202020204" pitchFamily="34" charset="0"/>
                <a:cs typeface="Arial" panose="020B0604020202020204" pitchFamily="34" charset="0"/>
              </a:rPr>
              <a:t>≡</a:t>
            </a:r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</a:p>
          <a:p>
            <a:pPr algn="ctr" eaLnBrk="1" hangingPunct="1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Replace </a:t>
            </a:r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71500" y="3752850"/>
            <a:ext cx="4632325" cy="323850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66738" y="4076700"/>
            <a:ext cx="4630737" cy="323850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540" name="Line 171"/>
          <p:cNvSpPr>
            <a:spLocks noChangeShapeType="1"/>
          </p:cNvSpPr>
          <p:nvPr/>
        </p:nvSpPr>
        <p:spPr bwMode="auto">
          <a:xfrm>
            <a:off x="633413" y="4217988"/>
            <a:ext cx="45704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0541" name="Line 164"/>
          <p:cNvSpPr>
            <a:spLocks noChangeShapeType="1"/>
          </p:cNvSpPr>
          <p:nvPr/>
        </p:nvSpPr>
        <p:spPr bwMode="auto">
          <a:xfrm>
            <a:off x="1633538" y="3124200"/>
            <a:ext cx="274637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Objectives</a:t>
            </a:r>
          </a:p>
        </p:txBody>
      </p:sp>
      <p:sp>
        <p:nvSpPr>
          <p:cNvPr id="3075" name="Rectangle 29"/>
          <p:cNvSpPr>
            <a:spLocks noChangeArrowheads="1"/>
          </p:cNvSpPr>
          <p:nvPr/>
        </p:nvSpPr>
        <p:spPr bwMode="auto">
          <a:xfrm>
            <a:off x="322263" y="1700213"/>
            <a:ext cx="8497887" cy="47005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ko-KR" sz="2000">
                <a:latin typeface="Arial" panose="020B0604020202020204" pitchFamily="34" charset="0"/>
              </a:rPr>
              <a:t>Define equivalent states, state several ways of testing for state </a:t>
            </a:r>
          </a:p>
          <a:p>
            <a:pPr eaLnBrk="1" hangingPunct="1"/>
            <a:r>
              <a:rPr lang="en-US" altLang="ko-KR" sz="2000">
                <a:latin typeface="Arial" panose="020B0604020202020204" pitchFamily="34" charset="0"/>
              </a:rPr>
              <a:t>    equivalence, and determine if two states are equivalent.</a:t>
            </a:r>
          </a:p>
          <a:p>
            <a:pPr eaLnBrk="1" hangingPunct="1"/>
            <a:r>
              <a:rPr lang="en-US" altLang="ko-KR" sz="2000">
                <a:latin typeface="Arial" panose="020B0604020202020204" pitchFamily="34" charset="0"/>
              </a:rPr>
              <a:t>2. Define equivalent sequential circuits and determine if two circuits </a:t>
            </a:r>
          </a:p>
          <a:p>
            <a:pPr eaLnBrk="1" hangingPunct="1"/>
            <a:r>
              <a:rPr lang="en-US" altLang="ko-KR" sz="2000">
                <a:latin typeface="Arial" panose="020B0604020202020204" pitchFamily="34" charset="0"/>
              </a:rPr>
              <a:t>    are equivalent.</a:t>
            </a:r>
          </a:p>
          <a:p>
            <a:pPr eaLnBrk="1" hangingPunct="1"/>
            <a:r>
              <a:rPr lang="en-US" altLang="ko-KR" sz="2000">
                <a:latin typeface="Arial" panose="020B0604020202020204" pitchFamily="34" charset="0"/>
              </a:rPr>
              <a:t>3. Reduce a state table to a minimum number of rows.</a:t>
            </a:r>
          </a:p>
          <a:p>
            <a:pPr eaLnBrk="1" hangingPunct="1"/>
            <a:r>
              <a:rPr lang="en-US" altLang="ko-KR" sz="2000">
                <a:latin typeface="Arial" panose="020B0604020202020204" pitchFamily="34" charset="0"/>
              </a:rPr>
              <a:t>4. Specify a suitable set of state assignments for a state table, </a:t>
            </a:r>
          </a:p>
          <a:p>
            <a:pPr eaLnBrk="1" hangingPunct="1"/>
            <a:r>
              <a:rPr lang="en-US" altLang="ko-KR" sz="2000">
                <a:latin typeface="Arial" panose="020B0604020202020204" pitchFamily="34" charset="0"/>
              </a:rPr>
              <a:t>    eliminating those assignments which are equivalent with respect to </a:t>
            </a:r>
          </a:p>
          <a:p>
            <a:pPr eaLnBrk="1" hangingPunct="1"/>
            <a:r>
              <a:rPr lang="en-US" altLang="ko-KR" sz="2000">
                <a:latin typeface="Arial" panose="020B0604020202020204" pitchFamily="34" charset="0"/>
              </a:rPr>
              <a:t>    the cost of realizing the circuit</a:t>
            </a:r>
          </a:p>
          <a:p>
            <a:pPr eaLnBrk="1" hangingPunct="1"/>
            <a:r>
              <a:rPr lang="en-US" altLang="ko-KR" sz="2000">
                <a:latin typeface="Arial" panose="020B0604020202020204" pitchFamily="34" charset="0"/>
              </a:rPr>
              <a:t>5. State three guidelines which are useful in making state assignments,</a:t>
            </a:r>
          </a:p>
          <a:p>
            <a:pPr eaLnBrk="1" hangingPunct="1"/>
            <a:r>
              <a:rPr lang="en-US" altLang="ko-KR" sz="2000">
                <a:latin typeface="Arial" panose="020B0604020202020204" pitchFamily="34" charset="0"/>
              </a:rPr>
              <a:t>    and apply these to making a good state assignment for a given</a:t>
            </a:r>
          </a:p>
          <a:p>
            <a:pPr eaLnBrk="1" hangingPunct="1"/>
            <a:r>
              <a:rPr lang="en-US" altLang="ko-KR" sz="2000">
                <a:latin typeface="Arial" panose="020B0604020202020204" pitchFamily="34" charset="0"/>
              </a:rPr>
              <a:t>    state table</a:t>
            </a:r>
          </a:p>
          <a:p>
            <a:pPr eaLnBrk="1" hangingPunct="1"/>
            <a:r>
              <a:rPr lang="en-US" altLang="ko-KR" sz="2000">
                <a:latin typeface="Arial" panose="020B0604020202020204" pitchFamily="34" charset="0"/>
              </a:rPr>
              <a:t>6. Given a state table and assignment, form the transition table and</a:t>
            </a:r>
          </a:p>
          <a:p>
            <a:pPr eaLnBrk="1" hangingPunct="1"/>
            <a:r>
              <a:rPr lang="en-US" altLang="ko-KR" sz="2000">
                <a:latin typeface="Arial" panose="020B0604020202020204" pitchFamily="34" charset="0"/>
              </a:rPr>
              <a:t>    derive flip-flop input equations</a:t>
            </a:r>
          </a:p>
          <a:p>
            <a:pPr eaLnBrk="1" hangingPunct="1"/>
            <a:r>
              <a:rPr lang="en-US" altLang="ko-KR" sz="2000">
                <a:latin typeface="Arial" panose="020B0604020202020204" pitchFamily="34" charset="0"/>
              </a:rPr>
              <a:t>7. Make a one-hot state assignment for a state graph and write the </a:t>
            </a:r>
          </a:p>
          <a:p>
            <a:pPr eaLnBrk="1" hangingPunct="1"/>
            <a:r>
              <a:rPr lang="en-US" altLang="ko-KR" sz="2000">
                <a:latin typeface="Arial" panose="020B0604020202020204" pitchFamily="34" charset="0"/>
              </a:rPr>
              <a:t>    next state and output equations by inspection.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321" name="Group 177"/>
          <p:cNvGraphicFramePr>
            <a:graphicFrameLocks noGrp="1"/>
          </p:cNvGraphicFramePr>
          <p:nvPr/>
        </p:nvGraphicFramePr>
        <p:xfrm>
          <a:off x="1258888" y="1700213"/>
          <a:ext cx="5545136" cy="3889377"/>
        </p:xfrm>
        <a:graphic>
          <a:graphicData uri="http://schemas.openxmlformats.org/drawingml/2006/table">
            <a:tbl>
              <a:tblPr/>
              <a:tblGrid>
                <a:gridCol w="1300671"/>
                <a:gridCol w="917384"/>
                <a:gridCol w="1109027"/>
                <a:gridCol w="1109027"/>
                <a:gridCol w="1109027"/>
              </a:tblGrid>
              <a:tr h="43215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L="91449" marR="91449"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21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L="91449" marR="91449"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L="91449" marR="91449"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L="91449" marR="91449"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L="91449" marR="91449"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L="91449" marR="91449"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L="91449" marR="91449"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L="91449" marR="91449"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15.1	Elimination of Redundant States</a:t>
            </a:r>
          </a:p>
        </p:txBody>
      </p:sp>
      <p:sp>
        <p:nvSpPr>
          <p:cNvPr id="21555" name="Text Box 3"/>
          <p:cNvSpPr txBox="1">
            <a:spLocks noChangeArrowheads="1"/>
          </p:cNvSpPr>
          <p:nvPr/>
        </p:nvSpPr>
        <p:spPr bwMode="auto">
          <a:xfrm>
            <a:off x="304800" y="1268413"/>
            <a:ext cx="6211416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 dirty="0">
                <a:latin typeface="Arial" panose="020B0604020202020204" pitchFamily="34" charset="0"/>
              </a:rPr>
              <a:t>Table 15-2. State Table for Sequence </a:t>
            </a:r>
            <a:r>
              <a:rPr lang="en-US" altLang="ko-KR" sz="1800" dirty="0" smtClean="0">
                <a:latin typeface="Arial" panose="020B0604020202020204" pitchFamily="34" charset="0"/>
              </a:rPr>
              <a:t>Detector (</a:t>
            </a:r>
            <a:r>
              <a:rPr lang="en-US" altLang="ko-KR" sz="1800" dirty="0" smtClean="0">
                <a:solidFill>
                  <a:srgbClr val="3333FF"/>
                </a:solidFill>
                <a:latin typeface="Arial" panose="020B0604020202020204" pitchFamily="34" charset="0"/>
              </a:rPr>
              <a:t>Reduced</a:t>
            </a:r>
            <a:r>
              <a:rPr lang="en-US" altLang="ko-KR" sz="1800" dirty="0" smtClean="0">
                <a:latin typeface="Arial" panose="020B0604020202020204" pitchFamily="34" charset="0"/>
              </a:rPr>
              <a:t>) </a:t>
            </a:r>
            <a:endParaRPr lang="en-US" altLang="ko-KR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15.1	Elimination of Redundant States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04800" y="1268413"/>
            <a:ext cx="76962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latin typeface="Arial" panose="020B0604020202020204" pitchFamily="34" charset="0"/>
              </a:rPr>
              <a:t>Fig 15-1. Reduced State Table and Graph for Sequence Detector</a:t>
            </a:r>
          </a:p>
        </p:txBody>
      </p:sp>
      <p:graphicFrame>
        <p:nvGraphicFramePr>
          <p:cNvPr id="135579" name="Group 411"/>
          <p:cNvGraphicFramePr>
            <a:graphicFrameLocks noGrp="1"/>
          </p:cNvGraphicFramePr>
          <p:nvPr/>
        </p:nvGraphicFramePr>
        <p:xfrm>
          <a:off x="312738" y="1679575"/>
          <a:ext cx="3733800" cy="3291606"/>
        </p:xfrm>
        <a:graphic>
          <a:graphicData uri="http://schemas.openxmlformats.org/drawingml/2006/table">
            <a:tbl>
              <a:tblPr/>
              <a:tblGrid>
                <a:gridCol w="746125"/>
                <a:gridCol w="746125"/>
                <a:gridCol w="749300"/>
                <a:gridCol w="746125"/>
                <a:gridCol w="746125"/>
              </a:tblGrid>
              <a:tr h="3656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P.S.</a:t>
                      </a:r>
                    </a:p>
                  </a:txBody>
                  <a:tcPr marT="45707" marB="45707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N.S.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Output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56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07" marB="45707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07" marB="45707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07" marB="45707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07" marB="45707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07" marB="45707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07" marB="45707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07" marB="45707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78" name="Picture 4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16113"/>
            <a:ext cx="3675063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79" name="Text Box 412"/>
          <p:cNvSpPr txBox="1">
            <a:spLocks noChangeArrowheads="1"/>
          </p:cNvSpPr>
          <p:nvPr/>
        </p:nvSpPr>
        <p:spPr bwMode="auto">
          <a:xfrm>
            <a:off x="468313" y="5084763"/>
            <a:ext cx="2735262" cy="733425"/>
          </a:xfrm>
          <a:prstGeom prst="rect">
            <a:avLst/>
          </a:prstGeom>
          <a:solidFill>
            <a:srgbClr val="FF6600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 i="1">
                <a:latin typeface="Arial" panose="020B0604020202020204" pitchFamily="34" charset="0"/>
              </a:rPr>
              <a:t>Row Matching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i="1">
                <a:solidFill>
                  <a:srgbClr val="3333FF"/>
                </a:solidFill>
                <a:latin typeface="Arial" panose="020B0604020202020204" pitchFamily="34" charset="0"/>
              </a:rPr>
              <a:t>- Finding equivalent states</a:t>
            </a:r>
          </a:p>
        </p:txBody>
      </p:sp>
      <p:sp>
        <p:nvSpPr>
          <p:cNvPr id="22580" name="Text Box 414"/>
          <p:cNvSpPr txBox="1">
            <a:spLocks noChangeArrowheads="1"/>
          </p:cNvSpPr>
          <p:nvPr/>
        </p:nvSpPr>
        <p:spPr bwMode="auto">
          <a:xfrm>
            <a:off x="4506913" y="3824288"/>
            <a:ext cx="101600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200"/>
              <a:t>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15.2	 Equivalent States</a:t>
            </a:r>
          </a:p>
        </p:txBody>
      </p:sp>
      <p:pic>
        <p:nvPicPr>
          <p:cNvPr id="23555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3455987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556" name="Object 35"/>
          <p:cNvGraphicFramePr>
            <a:graphicFrameLocks noChangeAspect="1"/>
          </p:cNvGraphicFramePr>
          <p:nvPr/>
        </p:nvGraphicFramePr>
        <p:xfrm>
          <a:off x="4348163" y="1912938"/>
          <a:ext cx="11445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0" name="Equation" r:id="rId4" imgW="850531" imgH="253890" progId="Equation.3">
                  <p:embed/>
                </p:oleObj>
              </mc:Choice>
              <mc:Fallback>
                <p:oleObj name="Equation" r:id="rId4" imgW="850531" imgH="25389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1912938"/>
                        <a:ext cx="1144587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36"/>
          <p:cNvGraphicFramePr>
            <a:graphicFrameLocks noChangeAspect="1"/>
          </p:cNvGraphicFramePr>
          <p:nvPr/>
        </p:nvGraphicFramePr>
        <p:xfrm>
          <a:off x="5795963" y="1912938"/>
          <a:ext cx="1162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1" name="Equation" r:id="rId6" imgW="863225" imgH="253890" progId="Equation.3">
                  <p:embed/>
                </p:oleObj>
              </mc:Choice>
              <mc:Fallback>
                <p:oleObj name="Equation" r:id="rId6" imgW="863225" imgH="25389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912938"/>
                        <a:ext cx="11620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 Box 37"/>
          <p:cNvSpPr txBox="1">
            <a:spLocks noChangeArrowheads="1"/>
          </p:cNvSpPr>
          <p:nvPr/>
        </p:nvSpPr>
        <p:spPr bwMode="auto">
          <a:xfrm>
            <a:off x="304800" y="3376613"/>
            <a:ext cx="8229600" cy="13287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latin typeface="Arial" panose="020B0604020202020204" pitchFamily="34" charset="0"/>
              </a:rPr>
              <a:t>Definition 15.1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800">
                <a:latin typeface="Arial" panose="020B0604020202020204" pitchFamily="34" charset="0"/>
              </a:rPr>
              <a:t>Let </a:t>
            </a:r>
            <a:r>
              <a:rPr lang="en-US" altLang="ko-KR" sz="1800" i="1">
                <a:latin typeface="Arial" panose="020B0604020202020204" pitchFamily="34" charset="0"/>
              </a:rPr>
              <a:t>N</a:t>
            </a:r>
            <a:r>
              <a:rPr lang="en-US" altLang="ko-KR" sz="1800" baseline="-25000">
                <a:latin typeface="Arial" panose="020B0604020202020204" pitchFamily="34" charset="0"/>
              </a:rPr>
              <a:t>1 </a:t>
            </a:r>
            <a:r>
              <a:rPr lang="en-US" altLang="ko-KR" sz="1800">
                <a:latin typeface="Arial" panose="020B0604020202020204" pitchFamily="34" charset="0"/>
              </a:rPr>
              <a:t>and </a:t>
            </a:r>
            <a:r>
              <a:rPr lang="en-US" altLang="ko-KR" sz="1800" i="1">
                <a:latin typeface="Arial" panose="020B0604020202020204" pitchFamily="34" charset="0"/>
              </a:rPr>
              <a:t>N</a:t>
            </a:r>
            <a:r>
              <a:rPr lang="en-US" altLang="ko-KR" sz="1800" baseline="-25000">
                <a:latin typeface="Arial" panose="020B0604020202020204" pitchFamily="34" charset="0"/>
              </a:rPr>
              <a:t>2 </a:t>
            </a:r>
            <a:r>
              <a:rPr lang="en-US" altLang="ko-KR" sz="1800">
                <a:latin typeface="Arial" panose="020B0604020202020204" pitchFamily="34" charset="0"/>
              </a:rPr>
              <a:t>be sequential circuits (not necessarily different). Let </a:t>
            </a:r>
            <a:r>
              <a:rPr lang="en-US" altLang="ko-KR" sz="1800" i="1" u="sng">
                <a:latin typeface="Arial" panose="020B0604020202020204" pitchFamily="34" charset="0"/>
              </a:rPr>
              <a:t>X</a:t>
            </a:r>
            <a:r>
              <a:rPr lang="en-US" altLang="ko-KR" sz="1800">
                <a:latin typeface="Arial" panose="020B0604020202020204" pitchFamily="34" charset="0"/>
              </a:rPr>
              <a:t> represent a sequence of inputs of arbitrary length. Then state </a:t>
            </a:r>
            <a:r>
              <a:rPr lang="en-US" altLang="ko-KR" sz="1800" i="1">
                <a:latin typeface="Arial" panose="020B0604020202020204" pitchFamily="34" charset="0"/>
              </a:rPr>
              <a:t>p</a:t>
            </a:r>
            <a:r>
              <a:rPr lang="en-US" altLang="ko-KR" sz="1800">
                <a:latin typeface="Arial" panose="020B0604020202020204" pitchFamily="34" charset="0"/>
              </a:rPr>
              <a:t> in </a:t>
            </a:r>
            <a:r>
              <a:rPr lang="en-US" altLang="ko-KR" sz="1800" i="1">
                <a:latin typeface="Arial" panose="020B0604020202020204" pitchFamily="34" charset="0"/>
              </a:rPr>
              <a:t>N</a:t>
            </a:r>
            <a:r>
              <a:rPr lang="en-US" altLang="ko-KR" sz="1800" baseline="-25000">
                <a:latin typeface="Arial" panose="020B0604020202020204" pitchFamily="34" charset="0"/>
              </a:rPr>
              <a:t>1 </a:t>
            </a:r>
            <a:r>
              <a:rPr lang="en-US" altLang="ko-KR" sz="1800">
                <a:latin typeface="Arial" panose="020B0604020202020204" pitchFamily="34" charset="0"/>
              </a:rPr>
              <a:t>is </a:t>
            </a:r>
            <a:r>
              <a:rPr lang="en-US" altLang="ko-KR" sz="1800">
                <a:solidFill>
                  <a:srgbClr val="3333FF"/>
                </a:solidFill>
                <a:latin typeface="Arial" panose="020B0604020202020204" pitchFamily="34" charset="0"/>
              </a:rPr>
              <a:t>equivalent</a:t>
            </a:r>
            <a:r>
              <a:rPr lang="en-US" altLang="ko-KR" sz="1800">
                <a:latin typeface="Arial" panose="020B0604020202020204" pitchFamily="34" charset="0"/>
              </a:rPr>
              <a:t> to state </a:t>
            </a:r>
            <a:r>
              <a:rPr lang="en-US" altLang="ko-KR" sz="1800" i="1">
                <a:latin typeface="Arial" panose="020B0604020202020204" pitchFamily="34" charset="0"/>
              </a:rPr>
              <a:t>q</a:t>
            </a:r>
            <a:r>
              <a:rPr lang="en-US" altLang="ko-KR" sz="1800">
                <a:latin typeface="Arial" panose="020B0604020202020204" pitchFamily="34" charset="0"/>
              </a:rPr>
              <a:t> in </a:t>
            </a:r>
            <a:r>
              <a:rPr lang="en-US" altLang="ko-KR" sz="1800" i="1">
                <a:latin typeface="Arial" panose="020B0604020202020204" pitchFamily="34" charset="0"/>
              </a:rPr>
              <a:t>N</a:t>
            </a:r>
            <a:r>
              <a:rPr lang="en-US" altLang="ko-KR" sz="1800" baseline="-25000">
                <a:latin typeface="Arial" panose="020B0604020202020204" pitchFamily="34" charset="0"/>
              </a:rPr>
              <a:t>2 </a:t>
            </a:r>
            <a:r>
              <a:rPr lang="en-US" altLang="ko-KR" sz="1800">
                <a:latin typeface="Arial" panose="020B0604020202020204" pitchFamily="34" charset="0"/>
              </a:rPr>
              <a:t>iff             </a:t>
            </a:r>
            <a:r>
              <a:rPr lang="en-US" altLang="ko-KR" sz="1800" baseline="-25000">
                <a:latin typeface="Arial" panose="020B0604020202020204" pitchFamily="34" charset="0"/>
              </a:rPr>
              <a:t>                         </a:t>
            </a:r>
            <a:r>
              <a:rPr lang="en-US" altLang="ko-KR" sz="1800">
                <a:latin typeface="Arial" panose="020B0604020202020204" pitchFamily="34" charset="0"/>
              </a:rPr>
              <a:t>for every possible input sequence </a:t>
            </a:r>
            <a:r>
              <a:rPr lang="en-US" altLang="ko-KR" sz="1800" i="1" u="sng">
                <a:latin typeface="Arial" panose="020B0604020202020204" pitchFamily="34" charset="0"/>
              </a:rPr>
              <a:t>X</a:t>
            </a:r>
            <a:r>
              <a:rPr lang="en-US" altLang="ko-KR" sz="1800">
                <a:latin typeface="Arial" panose="020B0604020202020204" pitchFamily="34" charset="0"/>
              </a:rPr>
              <a:t>.</a:t>
            </a:r>
            <a:endParaRPr lang="en-US" altLang="ko-KR" sz="1800" u="sng">
              <a:latin typeface="Arial" panose="020B0604020202020204" pitchFamily="34" charset="0"/>
            </a:endParaRPr>
          </a:p>
        </p:txBody>
      </p:sp>
      <p:grpSp>
        <p:nvGrpSpPr>
          <p:cNvPr id="23559" name="Group 42"/>
          <p:cNvGrpSpPr>
            <a:grpSpLocks/>
          </p:cNvGrpSpPr>
          <p:nvPr/>
        </p:nvGrpSpPr>
        <p:grpSpPr bwMode="auto">
          <a:xfrm>
            <a:off x="1431925" y="4394200"/>
            <a:ext cx="1706563" cy="292100"/>
            <a:chOff x="249" y="2750"/>
            <a:chExt cx="1075" cy="184"/>
          </a:xfrm>
        </p:grpSpPr>
        <p:graphicFrame>
          <p:nvGraphicFramePr>
            <p:cNvPr id="23560" name="Object 38"/>
            <p:cNvGraphicFramePr>
              <a:graphicFrameLocks noChangeAspect="1"/>
            </p:cNvGraphicFramePr>
            <p:nvPr/>
          </p:nvGraphicFramePr>
          <p:xfrm>
            <a:off x="249" y="2750"/>
            <a:ext cx="463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52" name="Equation" r:id="rId8" imgW="545626" imgH="215713" progId="Equation.3">
                    <p:embed/>
                  </p:oleObj>
                </mc:Choice>
                <mc:Fallback>
                  <p:oleObj name="Equation" r:id="rId8" imgW="545626" imgH="215713" progId="Equation.3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2750"/>
                          <a:ext cx="463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1" name="Object 39"/>
            <p:cNvGraphicFramePr>
              <a:graphicFrameLocks noChangeAspect="1"/>
            </p:cNvGraphicFramePr>
            <p:nvPr/>
          </p:nvGraphicFramePr>
          <p:xfrm>
            <a:off x="748" y="2750"/>
            <a:ext cx="576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53" name="Equation" r:id="rId10" imgW="672808" imgH="215806" progId="Equation.3">
                    <p:embed/>
                  </p:oleObj>
                </mc:Choice>
                <mc:Fallback>
                  <p:oleObj name="Equation" r:id="rId10" imgW="672808" imgH="215806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" y="2750"/>
                          <a:ext cx="576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1150" y="4725144"/>
                <a:ext cx="4259756" cy="370294"/>
              </a:xfrm>
              <a:prstGeom prst="rect">
                <a:avLst/>
              </a:prstGeom>
              <a:solidFill>
                <a:srgbClr val="EDF0AE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e>
                    </m:d>
                  </m:oMath>
                </a14:m>
                <a:r>
                  <a:rPr lang="ko-KR" alt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are output sequences.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50" y="4725144"/>
                <a:ext cx="4259756" cy="370294"/>
              </a:xfrm>
              <a:prstGeom prst="rect">
                <a:avLst/>
              </a:prstGeom>
              <a:blipFill rotWithShape="0">
                <a:blip r:embed="rId12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15.2	 Equivalent States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6606"/>
            <a:ext cx="3743325" cy="188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58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110984"/>
              </p:ext>
            </p:extLst>
          </p:nvPr>
        </p:nvGraphicFramePr>
        <p:xfrm>
          <a:off x="5057775" y="2780928"/>
          <a:ext cx="11445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7" name="Equation" r:id="rId4" imgW="850531" imgH="253890" progId="Equation.3">
                  <p:embed/>
                </p:oleObj>
              </mc:Choice>
              <mc:Fallback>
                <p:oleObj name="Equation" r:id="rId4" imgW="850531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2780928"/>
                        <a:ext cx="11445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410577"/>
              </p:ext>
            </p:extLst>
          </p:nvPr>
        </p:nvGraphicFramePr>
        <p:xfrm>
          <a:off x="6505575" y="2780928"/>
          <a:ext cx="1162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8" name="Equation" r:id="rId6" imgW="863225" imgH="253890" progId="Equation.3">
                  <p:embed/>
                </p:oleObj>
              </mc:Choice>
              <mc:Fallback>
                <p:oleObj name="Equation" r:id="rId6" imgW="863225" imgH="25389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575" y="2780928"/>
                        <a:ext cx="11620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304800" y="4437063"/>
            <a:ext cx="8154988" cy="187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latin typeface="Arial" panose="020B0604020202020204" pitchFamily="34" charset="0"/>
              </a:rPr>
              <a:t>Theorem 15.1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800">
                <a:latin typeface="Arial" panose="020B0604020202020204" pitchFamily="34" charset="0"/>
              </a:rPr>
              <a:t>Two states </a:t>
            </a:r>
            <a:r>
              <a:rPr lang="en-US" altLang="ko-KR" sz="1800" i="1">
                <a:latin typeface="Arial" panose="020B0604020202020204" pitchFamily="34" charset="0"/>
              </a:rPr>
              <a:t>p</a:t>
            </a:r>
            <a:r>
              <a:rPr lang="en-US" altLang="ko-KR" sz="1800">
                <a:latin typeface="Arial" panose="020B0604020202020204" pitchFamily="34" charset="0"/>
              </a:rPr>
              <a:t> and </a:t>
            </a:r>
            <a:r>
              <a:rPr lang="en-US" altLang="ko-KR" sz="1800" i="1">
                <a:latin typeface="Arial" panose="020B0604020202020204" pitchFamily="34" charset="0"/>
              </a:rPr>
              <a:t>q</a:t>
            </a:r>
            <a:r>
              <a:rPr lang="en-US" altLang="ko-KR" sz="1800">
                <a:latin typeface="Arial" panose="020B0604020202020204" pitchFamily="34" charset="0"/>
              </a:rPr>
              <a:t> of a sequential circuit are equivalent iff for every single input </a:t>
            </a:r>
            <a:r>
              <a:rPr lang="en-US" altLang="ko-KR" sz="1800" i="1">
                <a:latin typeface="Arial" panose="020B0604020202020204" pitchFamily="34" charset="0"/>
              </a:rPr>
              <a:t>X</a:t>
            </a:r>
            <a:r>
              <a:rPr lang="en-US" altLang="ko-KR" sz="1800">
                <a:latin typeface="Arial" panose="020B0604020202020204" pitchFamily="34" charset="0"/>
              </a:rPr>
              <a:t>, the outputs are the same and the next states are equivalent, that is,</a:t>
            </a:r>
          </a:p>
          <a:p>
            <a:pPr eaLnBrk="1" hangingPunct="1">
              <a:spcBef>
                <a:spcPct val="50000"/>
              </a:spcBef>
            </a:pPr>
            <a:endParaRPr lang="en-US" altLang="ko-KR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ko-KR" sz="1800">
              <a:latin typeface="Arial" panose="020B0604020202020204" pitchFamily="34" charset="0"/>
            </a:endParaRPr>
          </a:p>
        </p:txBody>
      </p:sp>
      <p:graphicFrame>
        <p:nvGraphicFramePr>
          <p:cNvPr id="24583" name="Object 12"/>
          <p:cNvGraphicFramePr>
            <a:graphicFrameLocks noChangeAspect="1"/>
          </p:cNvGraphicFramePr>
          <p:nvPr/>
        </p:nvGraphicFramePr>
        <p:xfrm>
          <a:off x="2268538" y="5516563"/>
          <a:ext cx="394493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9" name="Equation" r:id="rId8" imgW="2768600" imgH="215900" progId="Equation.3">
                  <p:embed/>
                </p:oleObj>
              </mc:Choice>
              <mc:Fallback>
                <p:oleObj name="Equation" r:id="rId8" imgW="2768600" imgH="2159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516563"/>
                        <a:ext cx="3944937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Line 13"/>
          <p:cNvSpPr>
            <a:spLocks noChangeShapeType="1"/>
          </p:cNvSpPr>
          <p:nvPr/>
        </p:nvSpPr>
        <p:spPr bwMode="auto">
          <a:xfrm flipV="1">
            <a:off x="5427663" y="5754688"/>
            <a:ext cx="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4903788" y="5915025"/>
            <a:ext cx="1130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i="1">
                <a:solidFill>
                  <a:srgbClr val="FF0000"/>
                </a:solidFill>
                <a:latin typeface="Arial" panose="020B0604020202020204" pitchFamily="34" charset="0"/>
              </a:rPr>
              <a:t>Equivalent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41006" y="4175918"/>
                <a:ext cx="4306243" cy="648254"/>
              </a:xfrm>
              <a:prstGeom prst="rect">
                <a:avLst/>
              </a:prstGeom>
              <a:solidFill>
                <a:srgbClr val="EDF0AE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e>
                    </m:d>
                  </m:oMath>
                </a14:m>
                <a:r>
                  <a:rPr lang="ko-KR" alt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are output sequences.</a:t>
                </a:r>
              </a:p>
              <a:p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e>
                    </m:d>
                  </m:oMath>
                </a14:m>
                <a:r>
                  <a:rPr lang="ko-KR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are 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next state </a:t>
                </a:r>
                <a:r>
                  <a:rPr lang="en-US" altLang="ko-KR" dirty="0">
                    <a:latin typeface="Arial" panose="020B0604020202020204" pitchFamily="34" charset="0"/>
                    <a:cs typeface="Arial" panose="020B0604020202020204" pitchFamily="34" charset="0"/>
                  </a:rPr>
                  <a:t>sequences</a:t>
                </a:r>
                <a:r>
                  <a:rPr lang="en-US" altLang="ko-K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ko-KR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006" y="4175918"/>
                <a:ext cx="4306243" cy="648254"/>
              </a:xfrm>
              <a:prstGeom prst="rect">
                <a:avLst/>
              </a:prstGeom>
              <a:blipFill rotWithShape="0">
                <a:blip r:embed="rId10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3752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2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15.3	 Determination of State Equivalence Using an Implication Table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87751" y="1396752"/>
            <a:ext cx="144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15-3.</a:t>
            </a:r>
          </a:p>
        </p:txBody>
      </p:sp>
      <p:sp>
        <p:nvSpPr>
          <p:cNvPr id="25647" name="Text Box 74"/>
          <p:cNvSpPr txBox="1">
            <a:spLocks noChangeArrowheads="1"/>
          </p:cNvSpPr>
          <p:nvPr/>
        </p:nvSpPr>
        <p:spPr bwMode="auto">
          <a:xfrm>
            <a:off x="4572000" y="1396752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 15-3. Implication Chart for Table 15-3 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931773"/>
              </p:ext>
            </p:extLst>
          </p:nvPr>
        </p:nvGraphicFramePr>
        <p:xfrm>
          <a:off x="187750" y="2044824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/>
                <a:gridCol w="720080"/>
                <a:gridCol w="720080"/>
                <a:gridCol w="1224135"/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545025"/>
              </p:ext>
            </p:extLst>
          </p:nvPr>
        </p:nvGraphicFramePr>
        <p:xfrm>
          <a:off x="4603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4" name="Line 81"/>
          <p:cNvSpPr>
            <a:spLocks noChangeShapeType="1"/>
          </p:cNvSpPr>
          <p:nvPr/>
        </p:nvSpPr>
        <p:spPr bwMode="auto">
          <a:xfrm flipH="1" flipV="1">
            <a:off x="5508104" y="2188840"/>
            <a:ext cx="86409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2200" y="2022168"/>
                <a:ext cx="2164760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iff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022168"/>
                <a:ext cx="2164760" cy="307777"/>
              </a:xfrm>
              <a:prstGeom prst="rect">
                <a:avLst/>
              </a:prstGeom>
              <a:blipFill rotWithShape="0">
                <a:blip r:embed="rId2"/>
                <a:stretch>
                  <a:fillRect b="-961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Line 81"/>
          <p:cNvSpPr>
            <a:spLocks noChangeShapeType="1"/>
          </p:cNvSpPr>
          <p:nvPr/>
        </p:nvSpPr>
        <p:spPr bwMode="auto">
          <a:xfrm flipH="1" flipV="1">
            <a:off x="5292080" y="2642081"/>
            <a:ext cx="86409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156176" y="2475409"/>
                <a:ext cx="2719719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because</m:t>
                      </m:r>
                      <m:r>
                        <m:rPr>
                          <m:nor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outputs</m:t>
                      </m:r>
                      <m:r>
                        <m:rPr>
                          <m:nor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differ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475409"/>
                <a:ext cx="2719719" cy="307777"/>
              </a:xfrm>
              <a:prstGeom prst="rect">
                <a:avLst/>
              </a:prstGeom>
              <a:blipFill rotWithShape="0">
                <a:blip r:embed="rId3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3752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2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15.3	 Determination of State Equivalence Using an Implication Table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87751" y="1396752"/>
            <a:ext cx="144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15-3.</a:t>
            </a:r>
          </a:p>
        </p:txBody>
      </p:sp>
      <p:sp>
        <p:nvSpPr>
          <p:cNvPr id="25647" name="Text Box 74"/>
          <p:cNvSpPr txBox="1">
            <a:spLocks noChangeArrowheads="1"/>
          </p:cNvSpPr>
          <p:nvPr/>
        </p:nvSpPr>
        <p:spPr bwMode="auto">
          <a:xfrm>
            <a:off x="4572000" y="1396752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 15-3. Implication Chart for Table 15-3 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87750" y="2044824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/>
                <a:gridCol w="720080"/>
                <a:gridCol w="720080"/>
                <a:gridCol w="1224135"/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798388"/>
              </p:ext>
            </p:extLst>
          </p:nvPr>
        </p:nvGraphicFramePr>
        <p:xfrm>
          <a:off x="4603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6802834" y="2348880"/>
            <a:ext cx="2065337" cy="346075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Arial" panose="020B0604020202020204" pitchFamily="34" charset="0"/>
              </a:rPr>
              <a:t>Remove </a:t>
            </a:r>
            <a:r>
              <a:rPr lang="en-US" altLang="ko-KR" i="1">
                <a:solidFill>
                  <a:srgbClr val="FF0000"/>
                </a:solidFill>
                <a:latin typeface="Arial" panose="020B0604020202020204" pitchFamily="34" charset="0"/>
              </a:rPr>
              <a:t>Self-implied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5069706" y="2924944"/>
            <a:ext cx="432048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5965552" y="3344292"/>
            <a:ext cx="432048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643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3752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2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15.3	 Determination of State Equivalence Using an Implication Table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87751" y="1396752"/>
            <a:ext cx="144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15-3.</a:t>
            </a:r>
          </a:p>
        </p:txBody>
      </p:sp>
      <p:sp>
        <p:nvSpPr>
          <p:cNvPr id="25647" name="Text Box 74"/>
          <p:cNvSpPr txBox="1">
            <a:spLocks noChangeArrowheads="1"/>
          </p:cNvSpPr>
          <p:nvPr/>
        </p:nvSpPr>
        <p:spPr bwMode="auto">
          <a:xfrm>
            <a:off x="4572000" y="1396752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 15-3. Implication Chart for Table 15-3 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87750" y="2044824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/>
                <a:gridCol w="720080"/>
                <a:gridCol w="720080"/>
                <a:gridCol w="1224135"/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39809"/>
              </p:ext>
            </p:extLst>
          </p:nvPr>
        </p:nvGraphicFramePr>
        <p:xfrm>
          <a:off x="4603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6300192" y="2060848"/>
            <a:ext cx="2715808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dirty="0" smtClean="0">
                <a:latin typeface="Arial" panose="020B0604020202020204" pitchFamily="34" charset="0"/>
              </a:rPr>
              <a:t>After removing </a:t>
            </a:r>
            <a:r>
              <a:rPr lang="en-US" altLang="ko-KR" i="1" dirty="0">
                <a:solidFill>
                  <a:srgbClr val="FF0000"/>
                </a:solidFill>
                <a:latin typeface="Arial" panose="020B0604020202020204" pitchFamily="34" charset="0"/>
              </a:rPr>
              <a:t>Self-implied</a:t>
            </a:r>
          </a:p>
        </p:txBody>
      </p:sp>
    </p:spTree>
    <p:extLst>
      <p:ext uri="{BB962C8B-B14F-4D97-AF65-F5344CB8AC3E}">
        <p14:creationId xmlns:p14="http://schemas.microsoft.com/office/powerpoint/2010/main" val="1016331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3752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2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15.3	 Determination of State Equivalence Using an Implication Table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87751" y="1396752"/>
            <a:ext cx="144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15-3.</a:t>
            </a:r>
          </a:p>
        </p:txBody>
      </p:sp>
      <p:sp>
        <p:nvSpPr>
          <p:cNvPr id="25647" name="Text Box 74"/>
          <p:cNvSpPr txBox="1">
            <a:spLocks noChangeArrowheads="1"/>
          </p:cNvSpPr>
          <p:nvPr/>
        </p:nvSpPr>
        <p:spPr bwMode="auto">
          <a:xfrm>
            <a:off x="4572000" y="1396752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 15-3. Implication Chart for Table 15-3 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87750" y="2044824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/>
                <a:gridCol w="720080"/>
                <a:gridCol w="720080"/>
                <a:gridCol w="1224135"/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452501"/>
              </p:ext>
            </p:extLst>
          </p:nvPr>
        </p:nvGraphicFramePr>
        <p:xfrm>
          <a:off x="4603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6228184" y="2060848"/>
            <a:ext cx="2850460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dirty="0" smtClean="0">
                <a:latin typeface="Arial" panose="020B0604020202020204" pitchFamily="34" charset="0"/>
              </a:rPr>
              <a:t>Remove non-equivalent pairs</a:t>
            </a:r>
            <a:endParaRPr lang="en-US" altLang="ko-KR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Oval 1102"/>
          <p:cNvSpPr>
            <a:spLocks noChangeArrowheads="1"/>
          </p:cNvSpPr>
          <p:nvPr/>
        </p:nvSpPr>
        <p:spPr bwMode="auto">
          <a:xfrm>
            <a:off x="6425290" y="3657636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2" name="Oval 1103"/>
          <p:cNvSpPr>
            <a:spLocks noChangeArrowheads="1"/>
          </p:cNvSpPr>
          <p:nvPr/>
        </p:nvSpPr>
        <p:spPr bwMode="auto">
          <a:xfrm>
            <a:off x="5069750" y="2036968"/>
            <a:ext cx="43338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3" name="Line 1104"/>
          <p:cNvSpPr>
            <a:spLocks noChangeShapeType="1"/>
          </p:cNvSpPr>
          <p:nvPr/>
        </p:nvSpPr>
        <p:spPr bwMode="auto">
          <a:xfrm flipH="1" flipV="1">
            <a:off x="5436095" y="2454986"/>
            <a:ext cx="1080119" cy="1272016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317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3752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2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15.3	 Determination of State Equivalence Using an Implication Table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87751" y="1396752"/>
            <a:ext cx="144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15-3.</a:t>
            </a:r>
          </a:p>
        </p:txBody>
      </p:sp>
      <p:sp>
        <p:nvSpPr>
          <p:cNvPr id="25647" name="Text Box 74"/>
          <p:cNvSpPr txBox="1">
            <a:spLocks noChangeArrowheads="1"/>
          </p:cNvSpPr>
          <p:nvPr/>
        </p:nvSpPr>
        <p:spPr bwMode="auto">
          <a:xfrm>
            <a:off x="4572000" y="1396752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 15-3. Implication Chart for Table 15-3 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87750" y="2044824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/>
                <a:gridCol w="720080"/>
                <a:gridCol w="720080"/>
                <a:gridCol w="1224135"/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04051"/>
              </p:ext>
            </p:extLst>
          </p:nvPr>
        </p:nvGraphicFramePr>
        <p:xfrm>
          <a:off x="4603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Oval 1102"/>
          <p:cNvSpPr>
            <a:spLocks noChangeArrowheads="1"/>
          </p:cNvSpPr>
          <p:nvPr/>
        </p:nvSpPr>
        <p:spPr bwMode="auto">
          <a:xfrm>
            <a:off x="5067070" y="3669710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2" name="Oval 1103"/>
          <p:cNvSpPr>
            <a:spLocks noChangeArrowheads="1"/>
          </p:cNvSpPr>
          <p:nvPr/>
        </p:nvSpPr>
        <p:spPr bwMode="auto">
          <a:xfrm>
            <a:off x="5513070" y="2846878"/>
            <a:ext cx="43338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3" name="Line 1104"/>
          <p:cNvSpPr>
            <a:spLocks noChangeShapeType="1"/>
          </p:cNvSpPr>
          <p:nvPr/>
        </p:nvSpPr>
        <p:spPr bwMode="auto">
          <a:xfrm flipV="1">
            <a:off x="5364087" y="3278678"/>
            <a:ext cx="216025" cy="438354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6228184" y="2060848"/>
            <a:ext cx="2850460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dirty="0" smtClean="0">
                <a:latin typeface="Arial" panose="020B0604020202020204" pitchFamily="34" charset="0"/>
              </a:rPr>
              <a:t>Remove non-equivalent pairs</a:t>
            </a:r>
            <a:endParaRPr lang="en-US" altLang="ko-KR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15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3752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2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15.3	 Determination of State Equivalence Using an Implication Table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87751" y="1396752"/>
            <a:ext cx="144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15-3.</a:t>
            </a:r>
          </a:p>
        </p:txBody>
      </p:sp>
      <p:sp>
        <p:nvSpPr>
          <p:cNvPr id="25647" name="Text Box 74"/>
          <p:cNvSpPr txBox="1">
            <a:spLocks noChangeArrowheads="1"/>
          </p:cNvSpPr>
          <p:nvPr/>
        </p:nvSpPr>
        <p:spPr bwMode="auto">
          <a:xfrm>
            <a:off x="4572000" y="1396752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 15-3. Implication Chart for Table 15-3 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87750" y="2044824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/>
                <a:gridCol w="720080"/>
                <a:gridCol w="720080"/>
                <a:gridCol w="1224135"/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489279"/>
              </p:ext>
            </p:extLst>
          </p:nvPr>
        </p:nvGraphicFramePr>
        <p:xfrm>
          <a:off x="4603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Oval 1102"/>
          <p:cNvSpPr>
            <a:spLocks noChangeArrowheads="1"/>
          </p:cNvSpPr>
          <p:nvPr/>
        </p:nvSpPr>
        <p:spPr bwMode="auto">
          <a:xfrm>
            <a:off x="5516223" y="3657636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2" name="Oval 1103"/>
          <p:cNvSpPr>
            <a:spLocks noChangeArrowheads="1"/>
          </p:cNvSpPr>
          <p:nvPr/>
        </p:nvSpPr>
        <p:spPr bwMode="auto">
          <a:xfrm>
            <a:off x="5516223" y="4070518"/>
            <a:ext cx="43338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6228184" y="2060848"/>
            <a:ext cx="2850460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dirty="0" smtClean="0">
                <a:latin typeface="Arial" panose="020B0604020202020204" pitchFamily="34" charset="0"/>
              </a:rPr>
              <a:t>Remove non-equivalent pairs</a:t>
            </a:r>
            <a:endParaRPr lang="en-US" altLang="ko-KR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구부러진 연결선 2"/>
          <p:cNvCxnSpPr>
            <a:stCxn id="10" idx="2"/>
            <a:endCxn id="12" idx="2"/>
          </p:cNvCxnSpPr>
          <p:nvPr/>
        </p:nvCxnSpPr>
        <p:spPr>
          <a:xfrm rot="10800000" flipV="1">
            <a:off x="5516223" y="3873536"/>
            <a:ext cx="12700" cy="412882"/>
          </a:xfrm>
          <a:prstGeom prst="curvedConnector3">
            <a:avLst>
              <a:gd name="adj1" fmla="val 1800000"/>
            </a:avLst>
          </a:prstGeom>
          <a:ln>
            <a:solidFill>
              <a:srgbClr val="0D5F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644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304800" y="1333500"/>
            <a:ext cx="8077200" cy="1311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Example 1: </a:t>
            </a:r>
            <a:r>
              <a:rPr lang="en-US" altLang="ko-KR" sz="2000" i="1">
                <a:latin typeface="Arial" panose="020B0604020202020204" pitchFamily="34" charset="0"/>
              </a:rPr>
              <a:t>Z</a:t>
            </a:r>
            <a:r>
              <a:rPr lang="en-US" altLang="ko-KR" sz="2000">
                <a:latin typeface="Arial" panose="020B0604020202020204" pitchFamily="34" charset="0"/>
              </a:rPr>
              <a:t>=1 when input sequence </a:t>
            </a:r>
            <a:r>
              <a:rPr lang="en-US" altLang="ko-KR" sz="2000">
                <a:solidFill>
                  <a:srgbClr val="3333FF"/>
                </a:solidFill>
                <a:latin typeface="Arial" panose="020B0604020202020204" pitchFamily="34" charset="0"/>
              </a:rPr>
              <a:t>0101</a:t>
            </a:r>
            <a:r>
              <a:rPr lang="en-US" altLang="ko-KR" sz="2000">
                <a:latin typeface="Arial" panose="020B0604020202020204" pitchFamily="34" charset="0"/>
              </a:rPr>
              <a:t> or </a:t>
            </a:r>
            <a:r>
              <a:rPr lang="en-US" altLang="ko-KR" sz="2000">
                <a:solidFill>
                  <a:srgbClr val="FF0000"/>
                </a:solidFill>
                <a:latin typeface="Arial" panose="020B0604020202020204" pitchFamily="34" charset="0"/>
              </a:rPr>
              <a:t>1001</a:t>
            </a:r>
            <a:r>
              <a:rPr lang="en-US" altLang="ko-KR" sz="2000">
                <a:latin typeface="Arial" panose="020B0604020202020204" pitchFamily="34" charset="0"/>
              </a:rPr>
              <a:t> occurs.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                  The circuit </a:t>
            </a:r>
            <a:r>
              <a:rPr lang="en-US" altLang="ko-KR" sz="2000" i="1">
                <a:latin typeface="Arial" panose="020B0604020202020204" pitchFamily="34" charset="0"/>
              </a:rPr>
              <a:t>resets</a:t>
            </a:r>
            <a:r>
              <a:rPr lang="en-US" altLang="ko-KR" sz="2000">
                <a:latin typeface="Arial" panose="020B0604020202020204" pitchFamily="34" charset="0"/>
              </a:rPr>
              <a:t> after every </a:t>
            </a:r>
            <a:r>
              <a:rPr lang="en-US" altLang="ko-KR" sz="2000" i="1">
                <a:latin typeface="Arial" panose="020B0604020202020204" pitchFamily="34" charset="0"/>
              </a:rPr>
              <a:t>four</a:t>
            </a:r>
            <a:r>
              <a:rPr lang="en-US" altLang="ko-KR" sz="2000">
                <a:latin typeface="Arial" panose="020B0604020202020204" pitchFamily="34" charset="0"/>
              </a:rPr>
              <a:t> inputs.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Arial" panose="020B0604020202020204" pitchFamily="34" charset="0"/>
              </a:rPr>
              <a:t>                  Mealy Circuit</a:t>
            </a:r>
            <a:endParaRPr kumimoji="0" lang="en-US" altLang="ko-KR" sz="2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53667" name="Group 67"/>
          <p:cNvGraphicFramePr>
            <a:graphicFrameLocks noGrp="1"/>
          </p:cNvGraphicFramePr>
          <p:nvPr/>
        </p:nvGraphicFramePr>
        <p:xfrm>
          <a:off x="900113" y="3633788"/>
          <a:ext cx="6096000" cy="793750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   =</a:t>
                      </a:r>
                    </a:p>
                  </a:txBody>
                  <a:tcPr marT="45769" marB="4576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0101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0010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1001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Z    =</a:t>
                      </a:r>
                    </a:p>
                  </a:txBody>
                  <a:tcPr marT="45769" marB="4576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0001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0001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3" name="Rectangle 65"/>
          <p:cNvSpPr>
            <a:spLocks noChangeArrowheads="1"/>
          </p:cNvSpPr>
          <p:nvPr/>
        </p:nvSpPr>
        <p:spPr bwMode="auto">
          <a:xfrm>
            <a:off x="900113" y="2924175"/>
            <a:ext cx="4608512" cy="360363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2000">
                <a:latin typeface="Arial" panose="020B0604020202020204" pitchFamily="34" charset="0"/>
              </a:rPr>
              <a:t>A typical sequence of input and output</a:t>
            </a:r>
          </a:p>
        </p:txBody>
      </p:sp>
      <p:sp>
        <p:nvSpPr>
          <p:cNvPr id="4114" name="Rectangle 68"/>
          <p:cNvSpPr>
            <a:spLocks noChangeArrowheads="1"/>
          </p:cNvSpPr>
          <p:nvPr/>
        </p:nvSpPr>
        <p:spPr bwMode="auto">
          <a:xfrm>
            <a:off x="2314575" y="3656013"/>
            <a:ext cx="863600" cy="360362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115" name="Oval 69"/>
          <p:cNvSpPr>
            <a:spLocks noChangeArrowheads="1"/>
          </p:cNvSpPr>
          <p:nvPr/>
        </p:nvSpPr>
        <p:spPr bwMode="auto">
          <a:xfrm>
            <a:off x="2771775" y="4075113"/>
            <a:ext cx="360363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116" name="Rectangle 70"/>
          <p:cNvSpPr>
            <a:spLocks noChangeArrowheads="1"/>
          </p:cNvSpPr>
          <p:nvPr/>
        </p:nvSpPr>
        <p:spPr bwMode="auto">
          <a:xfrm>
            <a:off x="4716463" y="3643313"/>
            <a:ext cx="863600" cy="360362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117" name="Oval 71"/>
          <p:cNvSpPr>
            <a:spLocks noChangeArrowheads="1"/>
          </p:cNvSpPr>
          <p:nvPr/>
        </p:nvSpPr>
        <p:spPr bwMode="auto">
          <a:xfrm>
            <a:off x="5219700" y="4075113"/>
            <a:ext cx="360363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118" name="Rectangle 2"/>
          <p:cNvSpPr txBox="1">
            <a:spLocks noChangeArrowheads="1"/>
          </p:cNvSpPr>
          <p:nvPr/>
        </p:nvSpPr>
        <p:spPr bwMode="auto">
          <a:xfrm>
            <a:off x="228600" y="188913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3333FF"/>
                </a:solidFill>
                <a:latin typeface="Arial Narrow" panose="020B0606020202030204" pitchFamily="34" charset="0"/>
              </a:rPr>
              <a:t>15.1	Elimination of Redundant States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3752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2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15.3	 Determination of State Equivalence Using an Implication Table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87751" y="1396752"/>
            <a:ext cx="144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15-3.</a:t>
            </a:r>
          </a:p>
        </p:txBody>
      </p:sp>
      <p:sp>
        <p:nvSpPr>
          <p:cNvPr id="25647" name="Text Box 74"/>
          <p:cNvSpPr txBox="1">
            <a:spLocks noChangeArrowheads="1"/>
          </p:cNvSpPr>
          <p:nvPr/>
        </p:nvSpPr>
        <p:spPr bwMode="auto">
          <a:xfrm>
            <a:off x="4572000" y="1396752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 15-3. Implication Chart for Table 15-3 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87750" y="2044824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/>
                <a:gridCol w="720080"/>
                <a:gridCol w="720080"/>
                <a:gridCol w="1224135"/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722929"/>
              </p:ext>
            </p:extLst>
          </p:nvPr>
        </p:nvGraphicFramePr>
        <p:xfrm>
          <a:off x="4603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Oval 1102"/>
          <p:cNvSpPr>
            <a:spLocks noChangeArrowheads="1"/>
          </p:cNvSpPr>
          <p:nvPr/>
        </p:nvSpPr>
        <p:spPr bwMode="auto">
          <a:xfrm>
            <a:off x="5508104" y="2852936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2" name="Oval 1103"/>
          <p:cNvSpPr>
            <a:spLocks noChangeArrowheads="1"/>
          </p:cNvSpPr>
          <p:nvPr/>
        </p:nvSpPr>
        <p:spPr bwMode="auto">
          <a:xfrm>
            <a:off x="5974835" y="3657636"/>
            <a:ext cx="43338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6228184" y="2060848"/>
            <a:ext cx="2850460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dirty="0" smtClean="0">
                <a:latin typeface="Arial" panose="020B0604020202020204" pitchFamily="34" charset="0"/>
              </a:rPr>
              <a:t>Remove non-equivalent pairs</a:t>
            </a:r>
            <a:endParaRPr lang="en-US" altLang="ko-KR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구부러진 연결선 2"/>
          <p:cNvCxnSpPr>
            <a:stCxn id="10" idx="2"/>
            <a:endCxn id="12" idx="2"/>
          </p:cNvCxnSpPr>
          <p:nvPr/>
        </p:nvCxnSpPr>
        <p:spPr>
          <a:xfrm rot="10800000" flipH="1" flipV="1">
            <a:off x="5508103" y="3068836"/>
            <a:ext cx="466731" cy="804700"/>
          </a:xfrm>
          <a:prstGeom prst="curvedConnector3">
            <a:avLst>
              <a:gd name="adj1" fmla="val -48979"/>
            </a:avLst>
          </a:prstGeom>
          <a:ln>
            <a:solidFill>
              <a:srgbClr val="0D5F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25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3752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2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15.3	 Determination of State Equivalence Using an Implication Table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87751" y="1396752"/>
            <a:ext cx="144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15-3.</a:t>
            </a:r>
          </a:p>
        </p:txBody>
      </p:sp>
      <p:sp>
        <p:nvSpPr>
          <p:cNvPr id="25647" name="Text Box 74"/>
          <p:cNvSpPr txBox="1">
            <a:spLocks noChangeArrowheads="1"/>
          </p:cNvSpPr>
          <p:nvPr/>
        </p:nvSpPr>
        <p:spPr bwMode="auto">
          <a:xfrm>
            <a:off x="4572000" y="1396752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 15-3. Implication Chart for Table 15-3 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87750" y="2044824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/>
                <a:gridCol w="720080"/>
                <a:gridCol w="720080"/>
                <a:gridCol w="1224135"/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82752"/>
              </p:ext>
            </p:extLst>
          </p:nvPr>
        </p:nvGraphicFramePr>
        <p:xfrm>
          <a:off x="4603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Oval 1102"/>
          <p:cNvSpPr>
            <a:spLocks noChangeArrowheads="1"/>
          </p:cNvSpPr>
          <p:nvPr/>
        </p:nvSpPr>
        <p:spPr bwMode="auto">
          <a:xfrm>
            <a:off x="5060802" y="2031848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2" name="Oval 1103"/>
          <p:cNvSpPr>
            <a:spLocks noChangeArrowheads="1"/>
          </p:cNvSpPr>
          <p:nvPr/>
        </p:nvSpPr>
        <p:spPr bwMode="auto">
          <a:xfrm>
            <a:off x="6419160" y="4064460"/>
            <a:ext cx="43338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6228184" y="2060848"/>
            <a:ext cx="2850460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dirty="0" smtClean="0">
                <a:latin typeface="Arial" panose="020B0604020202020204" pitchFamily="34" charset="0"/>
              </a:rPr>
              <a:t>Remove non-equivalent pairs</a:t>
            </a:r>
            <a:endParaRPr lang="en-US" altLang="ko-KR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구부러진 연결선 2"/>
          <p:cNvCxnSpPr>
            <a:stCxn id="10" idx="2"/>
            <a:endCxn id="12" idx="2"/>
          </p:cNvCxnSpPr>
          <p:nvPr/>
        </p:nvCxnSpPr>
        <p:spPr>
          <a:xfrm rot="10800000" flipH="1" flipV="1">
            <a:off x="5060802" y="2247748"/>
            <a:ext cx="1358358" cy="2032612"/>
          </a:xfrm>
          <a:prstGeom prst="curvedConnector3">
            <a:avLst>
              <a:gd name="adj1" fmla="val -16829"/>
            </a:avLst>
          </a:prstGeom>
          <a:ln>
            <a:solidFill>
              <a:srgbClr val="0D5F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988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3752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2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15.3	 Determination of State Equivalence Using an Implication Table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87751" y="1396752"/>
            <a:ext cx="144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15-3.</a:t>
            </a:r>
          </a:p>
        </p:txBody>
      </p:sp>
      <p:sp>
        <p:nvSpPr>
          <p:cNvPr id="25647" name="Text Box 74"/>
          <p:cNvSpPr txBox="1">
            <a:spLocks noChangeArrowheads="1"/>
          </p:cNvSpPr>
          <p:nvPr/>
        </p:nvSpPr>
        <p:spPr bwMode="auto">
          <a:xfrm>
            <a:off x="4572000" y="1396752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 15-3. Implication Chart for Table 15-3 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87750" y="2044824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/>
                <a:gridCol w="720080"/>
                <a:gridCol w="720080"/>
                <a:gridCol w="1224135"/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33161"/>
              </p:ext>
            </p:extLst>
          </p:nvPr>
        </p:nvGraphicFramePr>
        <p:xfrm>
          <a:off x="4603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Oval 1102"/>
          <p:cNvSpPr>
            <a:spLocks noChangeArrowheads="1"/>
          </p:cNvSpPr>
          <p:nvPr/>
        </p:nvSpPr>
        <p:spPr bwMode="auto">
          <a:xfrm>
            <a:off x="5971682" y="3663942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2" name="Oval 1103"/>
          <p:cNvSpPr>
            <a:spLocks noChangeArrowheads="1"/>
          </p:cNvSpPr>
          <p:nvPr/>
        </p:nvSpPr>
        <p:spPr bwMode="auto">
          <a:xfrm>
            <a:off x="6876256" y="3657636"/>
            <a:ext cx="43338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6228184" y="2060848"/>
            <a:ext cx="2850460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dirty="0" smtClean="0">
                <a:latin typeface="Arial" panose="020B0604020202020204" pitchFamily="34" charset="0"/>
              </a:rPr>
              <a:t>Remove non-equivalent pairs</a:t>
            </a:r>
            <a:endParaRPr lang="en-US" altLang="ko-KR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구부러진 연결선 2"/>
          <p:cNvCxnSpPr>
            <a:stCxn id="10" idx="2"/>
            <a:endCxn id="12" idx="2"/>
          </p:cNvCxnSpPr>
          <p:nvPr/>
        </p:nvCxnSpPr>
        <p:spPr>
          <a:xfrm rot="10800000" flipH="1">
            <a:off x="5971682" y="3873536"/>
            <a:ext cx="904574" cy="6306"/>
          </a:xfrm>
          <a:prstGeom prst="curvedConnector5">
            <a:avLst>
              <a:gd name="adj1" fmla="val -25272"/>
              <a:gd name="adj2" fmla="val 7048842"/>
              <a:gd name="adj3" fmla="val 73955"/>
            </a:avLst>
          </a:prstGeom>
          <a:ln>
            <a:solidFill>
              <a:srgbClr val="0D5F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102"/>
          <p:cNvSpPr>
            <a:spLocks noChangeArrowheads="1"/>
          </p:cNvSpPr>
          <p:nvPr/>
        </p:nvSpPr>
        <p:spPr bwMode="auto">
          <a:xfrm>
            <a:off x="5074716" y="2027176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cxnSp>
        <p:nvCxnSpPr>
          <p:cNvPr id="15" name="구부러진 연결선 14"/>
          <p:cNvCxnSpPr>
            <a:endCxn id="12" idx="0"/>
          </p:cNvCxnSpPr>
          <p:nvPr/>
        </p:nvCxnSpPr>
        <p:spPr>
          <a:xfrm>
            <a:off x="5508104" y="2230125"/>
            <a:ext cx="1584846" cy="1427511"/>
          </a:xfrm>
          <a:prstGeom prst="curvedConnector2">
            <a:avLst/>
          </a:prstGeom>
          <a:ln>
            <a:solidFill>
              <a:srgbClr val="0D5F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754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3752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2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15.3	 Determination of State Equivalence Using an Implication Table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87751" y="1396752"/>
            <a:ext cx="144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15-3.</a:t>
            </a:r>
          </a:p>
        </p:txBody>
      </p:sp>
      <p:sp>
        <p:nvSpPr>
          <p:cNvPr id="25647" name="Text Box 74"/>
          <p:cNvSpPr txBox="1">
            <a:spLocks noChangeArrowheads="1"/>
          </p:cNvSpPr>
          <p:nvPr/>
        </p:nvSpPr>
        <p:spPr bwMode="auto">
          <a:xfrm>
            <a:off x="4572000" y="1396752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 15-3. Implication Chart for Table 15-3 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87750" y="2044824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/>
                <a:gridCol w="720080"/>
                <a:gridCol w="720080"/>
                <a:gridCol w="1224135"/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363116"/>
              </p:ext>
            </p:extLst>
          </p:nvPr>
        </p:nvGraphicFramePr>
        <p:xfrm>
          <a:off x="4603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Oval 1102"/>
          <p:cNvSpPr>
            <a:spLocks noChangeArrowheads="1"/>
          </p:cNvSpPr>
          <p:nvPr/>
        </p:nvSpPr>
        <p:spPr bwMode="auto">
          <a:xfrm>
            <a:off x="5525682" y="4070766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2" name="Oval 1103"/>
          <p:cNvSpPr>
            <a:spLocks noChangeArrowheads="1"/>
          </p:cNvSpPr>
          <p:nvPr/>
        </p:nvSpPr>
        <p:spPr bwMode="auto">
          <a:xfrm>
            <a:off x="7327222" y="4468642"/>
            <a:ext cx="43338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6228184" y="2060848"/>
            <a:ext cx="2850460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dirty="0" smtClean="0">
                <a:latin typeface="Arial" panose="020B0604020202020204" pitchFamily="34" charset="0"/>
              </a:rPr>
              <a:t>Remove non-equivalent pairs</a:t>
            </a:r>
            <a:endParaRPr lang="en-US" altLang="ko-KR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구부러진 연결선 2"/>
          <p:cNvCxnSpPr>
            <a:stCxn id="10" idx="4"/>
            <a:endCxn id="12" idx="2"/>
          </p:cNvCxnSpPr>
          <p:nvPr/>
        </p:nvCxnSpPr>
        <p:spPr>
          <a:xfrm rot="16200000" flipH="1">
            <a:off x="6443811" y="3801131"/>
            <a:ext cx="181976" cy="1584846"/>
          </a:xfrm>
          <a:prstGeom prst="curvedConnector2">
            <a:avLst/>
          </a:prstGeom>
          <a:ln>
            <a:solidFill>
              <a:srgbClr val="0D5F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102"/>
          <p:cNvSpPr>
            <a:spLocks noChangeArrowheads="1"/>
          </p:cNvSpPr>
          <p:nvPr/>
        </p:nvSpPr>
        <p:spPr bwMode="auto">
          <a:xfrm>
            <a:off x="5971682" y="3672453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cxnSp>
        <p:nvCxnSpPr>
          <p:cNvPr id="15" name="구부러진 연결선 14"/>
          <p:cNvCxnSpPr>
            <a:stCxn id="13" idx="7"/>
            <a:endCxn id="12" idx="0"/>
          </p:cNvCxnSpPr>
          <p:nvPr/>
        </p:nvCxnSpPr>
        <p:spPr>
          <a:xfrm rot="16200000" flipH="1">
            <a:off x="6576282" y="3501008"/>
            <a:ext cx="732953" cy="1202314"/>
          </a:xfrm>
          <a:prstGeom prst="curvedConnector3">
            <a:avLst>
              <a:gd name="adj1" fmla="val -39816"/>
            </a:avLst>
          </a:prstGeom>
          <a:ln>
            <a:solidFill>
              <a:srgbClr val="0D5F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67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3752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2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15.3	 Determination of State Equivalence Using an Implication Table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87751" y="1396752"/>
            <a:ext cx="144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15-3.</a:t>
            </a:r>
          </a:p>
        </p:txBody>
      </p:sp>
      <p:sp>
        <p:nvSpPr>
          <p:cNvPr id="25647" name="Text Box 74"/>
          <p:cNvSpPr txBox="1">
            <a:spLocks noChangeArrowheads="1"/>
          </p:cNvSpPr>
          <p:nvPr/>
        </p:nvSpPr>
        <p:spPr bwMode="auto">
          <a:xfrm>
            <a:off x="4572000" y="1396752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 15-3. Implication Chart for Table 15-3 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87750" y="2044824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/>
                <a:gridCol w="720080"/>
                <a:gridCol w="720080"/>
                <a:gridCol w="1224135"/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36918"/>
              </p:ext>
            </p:extLst>
          </p:nvPr>
        </p:nvGraphicFramePr>
        <p:xfrm>
          <a:off x="4603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6228184" y="2060848"/>
            <a:ext cx="1499128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dirty="0" smtClean="0">
                <a:latin typeface="Arial" panose="020B0604020202020204" pitchFamily="34" charset="0"/>
              </a:rPr>
              <a:t>After first pass</a:t>
            </a:r>
            <a:endParaRPr lang="en-US" altLang="ko-KR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65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3752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2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15.3	 Determination of State Equivalence Using an Implication Table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87751" y="1396752"/>
            <a:ext cx="144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15-3.</a:t>
            </a:r>
          </a:p>
        </p:txBody>
      </p:sp>
      <p:sp>
        <p:nvSpPr>
          <p:cNvPr id="25647" name="Text Box 74"/>
          <p:cNvSpPr txBox="1">
            <a:spLocks noChangeArrowheads="1"/>
          </p:cNvSpPr>
          <p:nvPr/>
        </p:nvSpPr>
        <p:spPr bwMode="auto">
          <a:xfrm>
            <a:off x="4572000" y="1396752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 15-3. Implication Chart for Table 15-3 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87750" y="2044824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/>
                <a:gridCol w="720080"/>
                <a:gridCol w="720080"/>
                <a:gridCol w="1224135"/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591932"/>
              </p:ext>
            </p:extLst>
          </p:nvPr>
        </p:nvGraphicFramePr>
        <p:xfrm>
          <a:off x="4603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Oval 1103"/>
          <p:cNvSpPr>
            <a:spLocks noChangeArrowheads="1"/>
          </p:cNvSpPr>
          <p:nvPr/>
        </p:nvSpPr>
        <p:spPr bwMode="auto">
          <a:xfrm>
            <a:off x="5067070" y="4069238"/>
            <a:ext cx="43338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6228184" y="2060848"/>
            <a:ext cx="2850460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dirty="0" smtClean="0">
                <a:latin typeface="Arial" panose="020B0604020202020204" pitchFamily="34" charset="0"/>
              </a:rPr>
              <a:t>Remove non-equivalent pairs</a:t>
            </a:r>
            <a:endParaRPr lang="en-US" altLang="ko-KR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Oval 1102"/>
          <p:cNvSpPr>
            <a:spLocks noChangeArrowheads="1"/>
          </p:cNvSpPr>
          <p:nvPr/>
        </p:nvSpPr>
        <p:spPr bwMode="auto">
          <a:xfrm>
            <a:off x="5519376" y="2846630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cxnSp>
        <p:nvCxnSpPr>
          <p:cNvPr id="15" name="구부러진 연결선 14"/>
          <p:cNvCxnSpPr>
            <a:stCxn id="13" idx="4"/>
            <a:endCxn id="12" idx="0"/>
          </p:cNvCxnSpPr>
          <p:nvPr/>
        </p:nvCxnSpPr>
        <p:spPr>
          <a:xfrm rot="5400000">
            <a:off x="5114513" y="3447681"/>
            <a:ext cx="790808" cy="452306"/>
          </a:xfrm>
          <a:prstGeom prst="curvedConnector3">
            <a:avLst>
              <a:gd name="adj1" fmla="val 50000"/>
            </a:avLst>
          </a:prstGeom>
          <a:ln>
            <a:solidFill>
              <a:srgbClr val="0D5F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468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3752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2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15.3	 Determination of State Equivalence Using an Implication Table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87751" y="1396752"/>
            <a:ext cx="144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15-3.</a:t>
            </a:r>
          </a:p>
        </p:txBody>
      </p:sp>
      <p:sp>
        <p:nvSpPr>
          <p:cNvPr id="25647" name="Text Box 74"/>
          <p:cNvSpPr txBox="1">
            <a:spLocks noChangeArrowheads="1"/>
          </p:cNvSpPr>
          <p:nvPr/>
        </p:nvSpPr>
        <p:spPr bwMode="auto">
          <a:xfrm>
            <a:off x="4572000" y="1396752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 15-3. Implication Chart for Table 15-3 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87750" y="2044824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/>
                <a:gridCol w="720080"/>
                <a:gridCol w="720080"/>
                <a:gridCol w="1224135"/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241922"/>
              </p:ext>
            </p:extLst>
          </p:nvPr>
        </p:nvGraphicFramePr>
        <p:xfrm>
          <a:off x="4603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Oval 1103"/>
          <p:cNvSpPr>
            <a:spLocks noChangeArrowheads="1"/>
          </p:cNvSpPr>
          <p:nvPr/>
        </p:nvSpPr>
        <p:spPr bwMode="auto">
          <a:xfrm>
            <a:off x="5973654" y="4468642"/>
            <a:ext cx="43338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6228184" y="2060848"/>
            <a:ext cx="2850460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dirty="0" smtClean="0">
                <a:latin typeface="Arial" panose="020B0604020202020204" pitchFamily="34" charset="0"/>
              </a:rPr>
              <a:t>Remove non-equivalent pairs</a:t>
            </a:r>
            <a:endParaRPr lang="en-US" altLang="ko-KR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Oval 1102"/>
          <p:cNvSpPr>
            <a:spLocks noChangeArrowheads="1"/>
          </p:cNvSpPr>
          <p:nvPr/>
        </p:nvSpPr>
        <p:spPr bwMode="auto">
          <a:xfrm>
            <a:off x="6419654" y="4064708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cxnSp>
        <p:nvCxnSpPr>
          <p:cNvPr id="15" name="구부러진 연결선 14"/>
          <p:cNvCxnSpPr>
            <a:stCxn id="13" idx="2"/>
            <a:endCxn id="12" idx="0"/>
          </p:cNvCxnSpPr>
          <p:nvPr/>
        </p:nvCxnSpPr>
        <p:spPr>
          <a:xfrm rot="10800000" flipV="1">
            <a:off x="6190348" y="4280608"/>
            <a:ext cx="229306" cy="188034"/>
          </a:xfrm>
          <a:prstGeom prst="curvedConnector2">
            <a:avLst/>
          </a:prstGeom>
          <a:ln>
            <a:solidFill>
              <a:srgbClr val="0D5F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943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3752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2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15.3	 Determination of State Equivalence Using an Implication Table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87751" y="1396752"/>
            <a:ext cx="144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15-3.</a:t>
            </a:r>
          </a:p>
        </p:txBody>
      </p:sp>
      <p:sp>
        <p:nvSpPr>
          <p:cNvPr id="25647" name="Text Box 74"/>
          <p:cNvSpPr txBox="1">
            <a:spLocks noChangeArrowheads="1"/>
          </p:cNvSpPr>
          <p:nvPr/>
        </p:nvSpPr>
        <p:spPr bwMode="auto">
          <a:xfrm>
            <a:off x="4572000" y="1396752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 15-3. Implication Chart for Table 15-3 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87750" y="2044824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/>
                <a:gridCol w="720080"/>
                <a:gridCol w="720080"/>
                <a:gridCol w="1224135"/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401855"/>
              </p:ext>
            </p:extLst>
          </p:nvPr>
        </p:nvGraphicFramePr>
        <p:xfrm>
          <a:off x="4603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Oval 1103"/>
          <p:cNvSpPr>
            <a:spLocks noChangeArrowheads="1"/>
          </p:cNvSpPr>
          <p:nvPr/>
        </p:nvSpPr>
        <p:spPr bwMode="auto">
          <a:xfrm>
            <a:off x="6876945" y="4471284"/>
            <a:ext cx="43338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6228184" y="2060848"/>
            <a:ext cx="2850460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dirty="0" smtClean="0">
                <a:latin typeface="Arial" panose="020B0604020202020204" pitchFamily="34" charset="0"/>
              </a:rPr>
              <a:t>Remove non-equivalent pairs</a:t>
            </a:r>
            <a:endParaRPr lang="en-US" altLang="ko-KR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Oval 1102"/>
          <p:cNvSpPr>
            <a:spLocks noChangeArrowheads="1"/>
          </p:cNvSpPr>
          <p:nvPr/>
        </p:nvSpPr>
        <p:spPr bwMode="auto">
          <a:xfrm>
            <a:off x="5063444" y="4070611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cxnSp>
        <p:nvCxnSpPr>
          <p:cNvPr id="15" name="구부러진 연결선 14"/>
          <p:cNvCxnSpPr>
            <a:stCxn id="13" idx="0"/>
            <a:endCxn id="12" idx="0"/>
          </p:cNvCxnSpPr>
          <p:nvPr/>
        </p:nvCxnSpPr>
        <p:spPr>
          <a:xfrm rot="16200000" flipH="1">
            <a:off x="5986551" y="3364197"/>
            <a:ext cx="400673" cy="1813501"/>
          </a:xfrm>
          <a:prstGeom prst="curvedConnector3">
            <a:avLst>
              <a:gd name="adj1" fmla="val -57054"/>
            </a:avLst>
          </a:prstGeom>
          <a:ln>
            <a:solidFill>
              <a:srgbClr val="0D5F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274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3752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3200" dirty="0" smtClean="0">
                <a:solidFill>
                  <a:srgbClr val="3333FF"/>
                </a:solidFill>
                <a:latin typeface="Arial Narrow" panose="020B0606020202030204" pitchFamily="34" charset="0"/>
              </a:rPr>
              <a:t>15.3	 Determination of State Equivalence Using an Implication Table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87751" y="1396752"/>
            <a:ext cx="144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15-3.</a:t>
            </a:r>
          </a:p>
        </p:txBody>
      </p:sp>
      <p:sp>
        <p:nvSpPr>
          <p:cNvPr id="25647" name="Text Box 74"/>
          <p:cNvSpPr txBox="1">
            <a:spLocks noChangeArrowheads="1"/>
          </p:cNvSpPr>
          <p:nvPr/>
        </p:nvSpPr>
        <p:spPr bwMode="auto">
          <a:xfrm>
            <a:off x="4572000" y="1396752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 15-3. Implication Chart for Table 15-3 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87750" y="2044824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/>
                <a:gridCol w="720080"/>
                <a:gridCol w="720080"/>
                <a:gridCol w="1224135"/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730162"/>
              </p:ext>
            </p:extLst>
          </p:nvPr>
        </p:nvGraphicFramePr>
        <p:xfrm>
          <a:off x="4603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6228184" y="2060848"/>
            <a:ext cx="1827744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dirty="0" smtClean="0">
                <a:latin typeface="Arial" panose="020B0604020202020204" pitchFamily="34" charset="0"/>
              </a:rPr>
              <a:t>After second pass</a:t>
            </a:r>
            <a:endParaRPr lang="en-US" altLang="ko-KR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71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8600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15.3	 Implication Chart After First Pass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525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 15-5. Implication Chart After Second Pass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501221"/>
              </p:ext>
            </p:extLst>
          </p:nvPr>
        </p:nvGraphicFramePr>
        <p:xfrm>
          <a:off x="173668" y="227687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774762"/>
              </p:ext>
            </p:extLst>
          </p:nvPr>
        </p:nvGraphicFramePr>
        <p:xfrm>
          <a:off x="4644008" y="2204864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/>
                <a:gridCol w="720080"/>
                <a:gridCol w="720080"/>
                <a:gridCol w="1224135"/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 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 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3" name="직선 연결선 2"/>
          <p:cNvCxnSpPr/>
          <p:nvPr/>
        </p:nvCxnSpPr>
        <p:spPr>
          <a:xfrm>
            <a:off x="5004048" y="4102296"/>
            <a:ext cx="302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5940152" y="3429000"/>
            <a:ext cx="216024" cy="18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6653926" y="3721541"/>
            <a:ext cx="216024" cy="18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2267744" y="2528900"/>
            <a:ext cx="1688283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dirty="0" smtClean="0">
                <a:latin typeface="Arial" panose="020B0604020202020204" pitchFamily="34" charset="0"/>
              </a:rPr>
              <a:t>Replace </a:t>
            </a:r>
            <a:r>
              <a:rPr lang="en-US" altLang="ko-KR" dirty="0" smtClean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en-US" altLang="ko-KR" dirty="0" smtClean="0">
                <a:latin typeface="Arial" panose="020B0604020202020204" pitchFamily="34" charset="0"/>
              </a:rPr>
              <a:t> with </a:t>
            </a:r>
            <a:r>
              <a:rPr lang="en-US" altLang="ko-KR" dirty="0" smtClean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en-US" altLang="ko-KR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4067944" y="2564904"/>
            <a:ext cx="432048" cy="266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762000" y="1293813"/>
            <a:ext cx="438626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Partial State Graph for Example 1</a:t>
            </a:r>
          </a:p>
        </p:txBody>
      </p:sp>
      <p:pic>
        <p:nvPicPr>
          <p:cNvPr id="5123" name="Picture 4" descr="roth+f14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3367087" cy="367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9765" name="Group 21"/>
          <p:cNvGraphicFramePr>
            <a:graphicFrameLocks noGrp="1"/>
          </p:cNvGraphicFramePr>
          <p:nvPr/>
        </p:nvGraphicFramePr>
        <p:xfrm>
          <a:off x="4429125" y="1916113"/>
          <a:ext cx="4319588" cy="2447925"/>
        </p:xfrm>
        <a:graphic>
          <a:graphicData uri="http://schemas.openxmlformats.org/drawingml/2006/table">
            <a:tbl>
              <a:tblPr/>
              <a:tblGrid>
                <a:gridCol w="896938"/>
                <a:gridCol w="3422650"/>
              </a:tblGrid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state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sequence received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7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reset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 or 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 or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1" name="Rectangle 22"/>
          <p:cNvSpPr>
            <a:spLocks noChangeArrowheads="1"/>
          </p:cNvSpPr>
          <p:nvPr/>
        </p:nvSpPr>
        <p:spPr bwMode="auto">
          <a:xfrm>
            <a:off x="4572000" y="2381250"/>
            <a:ext cx="3384550" cy="360363"/>
          </a:xfrm>
          <a:prstGeom prst="rect">
            <a:avLst/>
          </a:prstGeom>
          <a:solidFill>
            <a:srgbClr val="00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132" name="Oval 23"/>
          <p:cNvSpPr>
            <a:spLocks noChangeArrowheads="1"/>
          </p:cNvSpPr>
          <p:nvPr/>
        </p:nvSpPr>
        <p:spPr bwMode="auto">
          <a:xfrm>
            <a:off x="1547813" y="1916113"/>
            <a:ext cx="576262" cy="576262"/>
          </a:xfrm>
          <a:prstGeom prst="ellipse">
            <a:avLst/>
          </a:prstGeom>
          <a:solidFill>
            <a:srgbClr val="00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133" name="Rectangle 24"/>
          <p:cNvSpPr>
            <a:spLocks noChangeArrowheads="1"/>
          </p:cNvSpPr>
          <p:nvPr/>
        </p:nvSpPr>
        <p:spPr bwMode="auto">
          <a:xfrm>
            <a:off x="4572000" y="2754313"/>
            <a:ext cx="3384550" cy="3603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134" name="Oval 25"/>
          <p:cNvSpPr>
            <a:spLocks noChangeArrowheads="1"/>
          </p:cNvSpPr>
          <p:nvPr/>
        </p:nvSpPr>
        <p:spPr bwMode="auto">
          <a:xfrm>
            <a:off x="684213" y="2708275"/>
            <a:ext cx="576262" cy="576263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135" name="Rectangle 26"/>
          <p:cNvSpPr>
            <a:spLocks noChangeArrowheads="1"/>
          </p:cNvSpPr>
          <p:nvPr/>
        </p:nvSpPr>
        <p:spPr bwMode="auto">
          <a:xfrm>
            <a:off x="4572000" y="3127375"/>
            <a:ext cx="3384550" cy="360363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136" name="Oval 27"/>
          <p:cNvSpPr>
            <a:spLocks noChangeArrowheads="1"/>
          </p:cNvSpPr>
          <p:nvPr/>
        </p:nvSpPr>
        <p:spPr bwMode="auto">
          <a:xfrm>
            <a:off x="2411413" y="2708275"/>
            <a:ext cx="576262" cy="576263"/>
          </a:xfrm>
          <a:prstGeom prst="ellipse">
            <a:avLst/>
          </a:prstGeom>
          <a:solidFill>
            <a:srgbClr val="0000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137" name="Rectangle 28"/>
          <p:cNvSpPr>
            <a:spLocks noChangeArrowheads="1"/>
          </p:cNvSpPr>
          <p:nvPr/>
        </p:nvSpPr>
        <p:spPr bwMode="auto">
          <a:xfrm>
            <a:off x="4572000" y="3498850"/>
            <a:ext cx="3384550" cy="360363"/>
          </a:xfrm>
          <a:prstGeom prst="rect">
            <a:avLst/>
          </a:prstGeom>
          <a:solidFill>
            <a:srgbClr val="80008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138" name="Oval 29"/>
          <p:cNvSpPr>
            <a:spLocks noChangeArrowheads="1"/>
          </p:cNvSpPr>
          <p:nvPr/>
        </p:nvSpPr>
        <p:spPr bwMode="auto">
          <a:xfrm>
            <a:off x="2411413" y="3859213"/>
            <a:ext cx="576262" cy="576262"/>
          </a:xfrm>
          <a:prstGeom prst="ellipse">
            <a:avLst/>
          </a:prstGeom>
          <a:solidFill>
            <a:srgbClr val="80008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139" name="Oval 30"/>
          <p:cNvSpPr>
            <a:spLocks noChangeArrowheads="1"/>
          </p:cNvSpPr>
          <p:nvPr/>
        </p:nvSpPr>
        <p:spPr bwMode="auto">
          <a:xfrm>
            <a:off x="2411413" y="5011738"/>
            <a:ext cx="576262" cy="576262"/>
          </a:xfrm>
          <a:prstGeom prst="ellipse">
            <a:avLst/>
          </a:prstGeom>
          <a:solidFill>
            <a:schemeClr val="bg2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140" name="Rectangle 31"/>
          <p:cNvSpPr>
            <a:spLocks noChangeArrowheads="1"/>
          </p:cNvSpPr>
          <p:nvPr/>
        </p:nvSpPr>
        <p:spPr bwMode="auto">
          <a:xfrm>
            <a:off x="4572000" y="3871913"/>
            <a:ext cx="3384550" cy="360362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141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15.1	Elimination of Redundant States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8600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15.3	 Implication Chart After First Pass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525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 15-5. Implication Chart After Second Pass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73668" y="227687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  <a:gridCol w="452670"/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889023"/>
              </p:ext>
            </p:extLst>
          </p:nvPr>
        </p:nvGraphicFramePr>
        <p:xfrm>
          <a:off x="4644008" y="2204864"/>
          <a:ext cx="3808185" cy="2598811"/>
        </p:xfrm>
        <a:graphic>
          <a:graphicData uri="http://schemas.openxmlformats.org/drawingml/2006/table">
            <a:tbl>
              <a:tblPr firstRow="1" bandRow="1"/>
              <a:tblGrid>
                <a:gridCol w="1143890"/>
                <a:gridCol w="720080"/>
                <a:gridCol w="720080"/>
                <a:gridCol w="1224135"/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 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 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3" name="직선 연결선 2"/>
          <p:cNvCxnSpPr/>
          <p:nvPr/>
        </p:nvCxnSpPr>
        <p:spPr>
          <a:xfrm>
            <a:off x="5047018" y="3807958"/>
            <a:ext cx="302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5940152" y="2854842"/>
            <a:ext cx="216024" cy="18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6660232" y="3429000"/>
            <a:ext cx="216024" cy="18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2267744" y="2528900"/>
            <a:ext cx="1699504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dirty="0" smtClean="0">
                <a:latin typeface="Arial" panose="020B0604020202020204" pitchFamily="34" charset="0"/>
              </a:rPr>
              <a:t>Replace </a:t>
            </a:r>
            <a:r>
              <a:rPr lang="en-US" altLang="ko-KR" dirty="0" smtClean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r>
              <a:rPr lang="en-US" altLang="ko-KR" dirty="0" smtClean="0">
                <a:latin typeface="Arial" panose="020B0604020202020204" pitchFamily="34" charset="0"/>
              </a:rPr>
              <a:t> with </a:t>
            </a:r>
            <a:r>
              <a:rPr lang="en-US" altLang="ko-KR" dirty="0" smtClean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en-US" altLang="ko-KR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4067944" y="2564904"/>
            <a:ext cx="432048" cy="266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06642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8600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15.3	 Implication Chart After First Pass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350927"/>
              </p:ext>
            </p:extLst>
          </p:nvPr>
        </p:nvGraphicFramePr>
        <p:xfrm>
          <a:off x="4644008" y="1931350"/>
          <a:ext cx="3808185" cy="2311251"/>
        </p:xfrm>
        <a:graphic>
          <a:graphicData uri="http://schemas.openxmlformats.org/drawingml/2006/table">
            <a:tbl>
              <a:tblPr firstRow="1" bandRow="1"/>
              <a:tblGrid>
                <a:gridCol w="1143890"/>
                <a:gridCol w="720080"/>
                <a:gridCol w="720080"/>
                <a:gridCol w="1224135"/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4603385" y="1412776"/>
            <a:ext cx="2536272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dirty="0" smtClean="0">
                <a:latin typeface="Arial" panose="020B0604020202020204" pitchFamily="34" charset="0"/>
              </a:rPr>
              <a:t>State table after reduction</a:t>
            </a:r>
            <a:endParaRPr lang="en-US" altLang="ko-KR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729106"/>
              </p:ext>
            </p:extLst>
          </p:nvPr>
        </p:nvGraphicFramePr>
        <p:xfrm>
          <a:off x="179388" y="1931350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/>
                <a:gridCol w="720080"/>
                <a:gridCol w="720080"/>
                <a:gridCol w="1224135"/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 smtClean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179388" y="1412776"/>
            <a:ext cx="2706190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dirty="0" smtClean="0">
                <a:latin typeface="Arial" panose="020B0604020202020204" pitchFamily="34" charset="0"/>
              </a:rPr>
              <a:t>State table before reduction</a:t>
            </a:r>
            <a:endParaRPr lang="en-US" altLang="ko-KR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399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15.4	 Equivalent Sequential Circuits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8229600" cy="1222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Definition 15.2</a:t>
            </a:r>
          </a:p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Sequential circuit N</a:t>
            </a:r>
            <a:r>
              <a:rPr kumimoji="0" lang="en-US" altLang="ko-KR" baseline="-250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 is equivalent to sequential circuit N</a:t>
            </a:r>
            <a:r>
              <a:rPr kumimoji="0" lang="en-US" altLang="ko-KR" baseline="-250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 if for each state p in N</a:t>
            </a:r>
            <a:r>
              <a:rPr kumimoji="0" lang="en-US" altLang="ko-KR" baseline="-250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 , there is a state q in N</a:t>
            </a:r>
            <a:r>
              <a:rPr kumimoji="0" lang="en-US" altLang="ko-KR" baseline="-250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 such that       , and conversely, for each state s in N</a:t>
            </a:r>
            <a:r>
              <a:rPr kumimoji="0" lang="en-US" altLang="ko-KR" baseline="-250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 , there is a state t in N</a:t>
            </a:r>
            <a:r>
              <a:rPr kumimoji="0" lang="en-US" altLang="ko-KR" baseline="-250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 such that</a:t>
            </a:r>
          </a:p>
        </p:txBody>
      </p:sp>
      <p:graphicFrame>
        <p:nvGraphicFramePr>
          <p:cNvPr id="33796" name="Object 162"/>
          <p:cNvGraphicFramePr>
            <a:graphicFrameLocks noChangeAspect="1"/>
          </p:cNvGraphicFramePr>
          <p:nvPr/>
        </p:nvGraphicFramePr>
        <p:xfrm>
          <a:off x="2627313" y="2349500"/>
          <a:ext cx="4572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2" name="Equation" r:id="rId3" imgW="380835" imgH="165028" progId="Equation.3">
                  <p:embed/>
                </p:oleObj>
              </mc:Choice>
              <mc:Fallback>
                <p:oleObj name="Equation" r:id="rId3" imgW="380835" imgH="165028" progId="Equation.3">
                  <p:embed/>
                  <p:pic>
                    <p:nvPicPr>
                      <p:cNvPr id="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349500"/>
                        <a:ext cx="4572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163"/>
          <p:cNvGraphicFramePr>
            <a:graphicFrameLocks noChangeAspect="1"/>
          </p:cNvGraphicFramePr>
          <p:nvPr/>
        </p:nvGraphicFramePr>
        <p:xfrm>
          <a:off x="2895600" y="2551113"/>
          <a:ext cx="4953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3" name="Equation" r:id="rId5" imgW="317225" imgH="152268" progId="Equation.3">
                  <p:embed/>
                </p:oleObj>
              </mc:Choice>
              <mc:Fallback>
                <p:oleObj name="Equation" r:id="rId5" imgW="317225" imgH="152268" progId="Equation.3">
                  <p:embed/>
                  <p:pic>
                    <p:nvPicPr>
                      <p:cNvPr id="0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51113"/>
                        <a:ext cx="4953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15.4	 Equivalent Sequential Circuits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58674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 15-6. Tables and Graphs for Equivalent Circuits</a:t>
            </a:r>
          </a:p>
        </p:txBody>
      </p:sp>
      <p:graphicFrame>
        <p:nvGraphicFramePr>
          <p:cNvPr id="154628" name="Group 4"/>
          <p:cNvGraphicFramePr>
            <a:graphicFrameLocks noGrp="1"/>
          </p:cNvGraphicFramePr>
          <p:nvPr/>
        </p:nvGraphicFramePr>
        <p:xfrm>
          <a:off x="457200" y="2057400"/>
          <a:ext cx="3733800" cy="1651000"/>
        </p:xfrm>
        <a:graphic>
          <a:graphicData uri="http://schemas.openxmlformats.org/drawingml/2006/table">
            <a:tbl>
              <a:tblPr/>
              <a:tblGrid>
                <a:gridCol w="746125"/>
                <a:gridCol w="746125"/>
                <a:gridCol w="749300"/>
                <a:gridCol w="746125"/>
                <a:gridCol w="746125"/>
              </a:tblGrid>
              <a:tr h="2397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81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X=1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X=1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B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B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851" name="Object 55"/>
          <p:cNvGraphicFramePr>
            <a:graphicFrameLocks noChangeAspect="1"/>
          </p:cNvGraphicFramePr>
          <p:nvPr/>
        </p:nvGraphicFramePr>
        <p:xfrm>
          <a:off x="2209800" y="2057400"/>
          <a:ext cx="203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9" name="Equation" r:id="rId3" imgW="203024" imgH="215713" progId="Equation.3">
                  <p:embed/>
                </p:oleObj>
              </mc:Choice>
              <mc:Fallback>
                <p:oleObj name="Equation" r:id="rId3" imgW="203024" imgH="215713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57400"/>
                        <a:ext cx="203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80" name="Group 56"/>
          <p:cNvGraphicFramePr>
            <a:graphicFrameLocks noGrp="1"/>
          </p:cNvGraphicFramePr>
          <p:nvPr/>
        </p:nvGraphicFramePr>
        <p:xfrm>
          <a:off x="4724400" y="2057400"/>
          <a:ext cx="3733800" cy="1651000"/>
        </p:xfrm>
        <a:graphic>
          <a:graphicData uri="http://schemas.openxmlformats.org/drawingml/2006/table">
            <a:tbl>
              <a:tblPr/>
              <a:tblGrid>
                <a:gridCol w="746125"/>
                <a:gridCol w="746125"/>
                <a:gridCol w="749300"/>
                <a:gridCol w="746125"/>
                <a:gridCol w="746125"/>
              </a:tblGrid>
              <a:tr h="2397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81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X=1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X=1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883" name="Object 107"/>
          <p:cNvGraphicFramePr>
            <a:graphicFrameLocks noChangeAspect="1"/>
          </p:cNvGraphicFramePr>
          <p:nvPr/>
        </p:nvGraphicFramePr>
        <p:xfrm>
          <a:off x="6470650" y="2057400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0" name="Equation" r:id="rId5" imgW="215619" imgH="215619" progId="Equation.3">
                  <p:embed/>
                </p:oleObj>
              </mc:Choice>
              <mc:Fallback>
                <p:oleObj name="Equation" r:id="rId5" imgW="215619" imgH="215619" progId="Equation.3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650" y="2057400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84" name="Picture 1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5867400" cy="239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15.4	 Equivalent Sequential Circuits</a:t>
            </a:r>
          </a:p>
        </p:txBody>
      </p:sp>
      <p:sp>
        <p:nvSpPr>
          <p:cNvPr id="35843" name="Text Box 1027"/>
          <p:cNvSpPr txBox="1">
            <a:spLocks noChangeArrowheads="1"/>
          </p:cNvSpPr>
          <p:nvPr/>
        </p:nvSpPr>
        <p:spPr bwMode="auto">
          <a:xfrm>
            <a:off x="304800" y="1600200"/>
            <a:ext cx="7086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 15-7. Implication Tables for Determining Circuit Equivalence</a:t>
            </a:r>
          </a:p>
        </p:txBody>
      </p:sp>
      <p:pic>
        <p:nvPicPr>
          <p:cNvPr id="35844" name="Picture 1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50292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5845" name="Object 1134"/>
          <p:cNvGraphicFramePr>
            <a:graphicFrameLocks noChangeAspect="1"/>
          </p:cNvGraphicFramePr>
          <p:nvPr/>
        </p:nvGraphicFramePr>
        <p:xfrm>
          <a:off x="2286000" y="5334000"/>
          <a:ext cx="41148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3" name="Equation" r:id="rId4" imgW="2184400" imgH="228600" progId="Equation.3">
                  <p:embed/>
                </p:oleObj>
              </mc:Choice>
              <mc:Fallback>
                <p:oleObj name="Equation" r:id="rId4" imgW="2184400" imgH="228600" progId="Equation.3">
                  <p:embed/>
                  <p:pic>
                    <p:nvPicPr>
                      <p:cNvPr id="0" name="Object 1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334000"/>
                        <a:ext cx="41148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15.5	 Incompletely Specified State Tables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12192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 15-8. </a:t>
            </a:r>
          </a:p>
        </p:txBody>
      </p:sp>
      <p:pic>
        <p:nvPicPr>
          <p:cNvPr id="3686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79650"/>
            <a:ext cx="45720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2021" name="Group 645"/>
          <p:cNvGraphicFramePr>
            <a:graphicFrameLocks noGrp="1"/>
          </p:cNvGraphicFramePr>
          <p:nvPr/>
        </p:nvGraphicFramePr>
        <p:xfrm>
          <a:off x="5029200" y="2209800"/>
          <a:ext cx="3352800" cy="914400"/>
        </p:xfrm>
        <a:graphic>
          <a:graphicData uri="http://schemas.openxmlformats.org/drawingml/2006/table">
            <a:tbl>
              <a:tblPr/>
              <a:tblGrid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  <a:gridCol w="419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t</a:t>
                      </a:r>
                      <a:r>
                        <a:rPr kumimoji="1" lang="en-US" altLang="ko-K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t</a:t>
                      </a:r>
                      <a:r>
                        <a:rPr kumimoji="1" lang="en-US" altLang="ko-K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t</a:t>
                      </a:r>
                      <a:r>
                        <a:rPr kumimoji="1" lang="en-US" altLang="ko-K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t</a:t>
                      </a:r>
                      <a:r>
                        <a:rPr kumimoji="1" lang="en-US" altLang="ko-K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t</a:t>
                      </a:r>
                      <a:r>
                        <a:rPr kumimoji="1" lang="en-US" altLang="ko-K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t</a:t>
                      </a:r>
                      <a:r>
                        <a:rPr kumimoji="1" lang="en-US" altLang="ko-K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X=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Z=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96" name="Text Box 648"/>
          <p:cNvSpPr txBox="1">
            <a:spLocks noChangeArrowheads="1"/>
          </p:cNvSpPr>
          <p:nvPr/>
        </p:nvSpPr>
        <p:spPr bwMode="auto">
          <a:xfrm>
            <a:off x="5667375" y="3201988"/>
            <a:ext cx="2054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>
                <a:latin typeface="Arial" panose="020B0604020202020204" pitchFamily="34" charset="0"/>
              </a:rPr>
              <a:t>(- is a don’t care output)</a:t>
            </a:r>
          </a:p>
        </p:txBody>
      </p:sp>
      <p:sp>
        <p:nvSpPr>
          <p:cNvPr id="36897" name="Text Box 650"/>
          <p:cNvSpPr txBox="1">
            <a:spLocks noChangeArrowheads="1"/>
          </p:cNvSpPr>
          <p:nvPr/>
        </p:nvSpPr>
        <p:spPr bwMode="auto">
          <a:xfrm>
            <a:off x="4876800" y="1839913"/>
            <a:ext cx="3927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>
                <a:latin typeface="Arial" panose="020B0604020202020204" pitchFamily="34" charset="0"/>
              </a:rPr>
              <a:t>The possible input-output sequence for circuit B</a:t>
            </a:r>
          </a:p>
        </p:txBody>
      </p:sp>
      <p:sp>
        <p:nvSpPr>
          <p:cNvPr id="36898" name="Text Box 651"/>
          <p:cNvSpPr txBox="1">
            <a:spLocks noChangeArrowheads="1"/>
          </p:cNvSpPr>
          <p:nvPr/>
        </p:nvSpPr>
        <p:spPr bwMode="auto">
          <a:xfrm>
            <a:off x="304800" y="3657600"/>
            <a:ext cx="5334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15-5. Incompletely Specified State Table </a:t>
            </a:r>
          </a:p>
        </p:txBody>
      </p:sp>
      <p:graphicFrame>
        <p:nvGraphicFramePr>
          <p:cNvPr id="102086" name="Group 710"/>
          <p:cNvGraphicFramePr>
            <a:graphicFrameLocks noGrp="1"/>
          </p:cNvGraphicFramePr>
          <p:nvPr/>
        </p:nvGraphicFramePr>
        <p:xfrm>
          <a:off x="304800" y="4419600"/>
          <a:ext cx="2362200" cy="1406770"/>
        </p:xfrm>
        <a:graphic>
          <a:graphicData uri="http://schemas.openxmlformats.org/drawingml/2006/table">
            <a:tbl>
              <a:tblPr/>
              <a:tblGrid>
                <a:gridCol w="471488"/>
                <a:gridCol w="473075"/>
                <a:gridCol w="473075"/>
                <a:gridCol w="473075"/>
                <a:gridCol w="471487"/>
              </a:tblGrid>
              <a:tr h="304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699" marB="4569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X=0   X=1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0        1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4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699" marB="4569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699" marB="4569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marT="45699" marB="45699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699" marB="4569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699" marB="4569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marT="45699" marB="4569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T="45699" marB="4569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  <a:endParaRPr kumimoji="1" lang="en-US" altLang="ko-KR" sz="1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699" marB="4569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marT="45699" marB="4569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699" marB="4569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  <a:endParaRPr kumimoji="1" lang="en-US" altLang="ko-KR" sz="1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699" marB="4569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marT="45699" marB="4569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130" name="Group 754"/>
          <p:cNvGraphicFramePr>
            <a:graphicFrameLocks noGrp="1"/>
          </p:cNvGraphicFramePr>
          <p:nvPr/>
        </p:nvGraphicFramePr>
        <p:xfrm>
          <a:off x="2971800" y="4448175"/>
          <a:ext cx="2743200" cy="1406770"/>
        </p:xfrm>
        <a:graphic>
          <a:graphicData uri="http://schemas.openxmlformats.org/drawingml/2006/table">
            <a:tbl>
              <a:tblPr/>
              <a:tblGrid>
                <a:gridCol w="547688"/>
                <a:gridCol w="549275"/>
                <a:gridCol w="549275"/>
                <a:gridCol w="549275"/>
                <a:gridCol w="547687"/>
              </a:tblGrid>
              <a:tr h="304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699" marB="4569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X=0   X=1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0        1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4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699" marB="4569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699" marB="4569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(0)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marT="45699" marB="45699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699" marB="4569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 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699" marB="4569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(1)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marT="45699" marB="4569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T="45699" marB="4569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marT="45699" marB="4569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marT="45699" marB="4569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699" marB="45699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marT="45699" marB="45699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marT="45699" marB="45699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55" name="Line 755"/>
          <p:cNvSpPr>
            <a:spLocks noChangeShapeType="1"/>
          </p:cNvSpPr>
          <p:nvPr/>
        </p:nvSpPr>
        <p:spPr bwMode="auto">
          <a:xfrm>
            <a:off x="3581400" y="5105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139288" name="Group 24"/>
          <p:cNvGraphicFramePr>
            <a:graphicFrameLocks noGrp="1"/>
          </p:cNvGraphicFramePr>
          <p:nvPr/>
        </p:nvGraphicFramePr>
        <p:xfrm>
          <a:off x="5943600" y="4454525"/>
          <a:ext cx="2743200" cy="854075"/>
        </p:xfrm>
        <a:graphic>
          <a:graphicData uri="http://schemas.openxmlformats.org/drawingml/2006/table">
            <a:tbl>
              <a:tblPr/>
              <a:tblGrid>
                <a:gridCol w="547688"/>
                <a:gridCol w="549275"/>
                <a:gridCol w="549275"/>
                <a:gridCol w="549275"/>
                <a:gridCol w="547687"/>
              </a:tblGrid>
              <a:tr h="305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54" marB="4575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X=0   X=1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0        1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4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54" marB="4575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54" marB="4575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marT="45754" marB="4575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974" name="Object 25"/>
          <p:cNvGraphicFramePr>
            <a:graphicFrameLocks noChangeAspect="1"/>
          </p:cNvGraphicFramePr>
          <p:nvPr/>
        </p:nvGraphicFramePr>
        <p:xfrm>
          <a:off x="3810000" y="6019800"/>
          <a:ext cx="121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2" name="Equation" r:id="rId4" imgW="952087" imgH="228501" progId="Equation.3">
                  <p:embed/>
                </p:oleObj>
              </mc:Choice>
              <mc:Fallback>
                <p:oleObj name="Equation" r:id="rId4" imgW="952087" imgH="228501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019800"/>
                        <a:ext cx="1219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15.6	 Derivation of Flip-Flop Input Equations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305800" cy="2322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The procedure to drive the flip-flop input equations: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Assign flip-flop state values to correspond to the states in the reduced table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Construct a transition table which gives the next states of the flip-flops as a function of the present states and inputs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Derive the next-state maps from the transition table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Find flip-flop input maps from the next-state maps using the techniques developed in Unit 12 and find the flip-flop input equations from maps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15.6	 Derivation of Flip-Flop Input Equations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144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15-6</a:t>
            </a:r>
          </a:p>
        </p:txBody>
      </p:sp>
      <p:graphicFrame>
        <p:nvGraphicFramePr>
          <p:cNvPr id="103030" name="Group 630"/>
          <p:cNvGraphicFramePr>
            <a:graphicFrameLocks noGrp="1"/>
          </p:cNvGraphicFramePr>
          <p:nvPr/>
        </p:nvGraphicFramePr>
        <p:xfrm>
          <a:off x="609600" y="2286000"/>
          <a:ext cx="2438400" cy="2230437"/>
        </p:xfrm>
        <a:graphic>
          <a:graphicData uri="http://schemas.openxmlformats.org/drawingml/2006/table">
            <a:tbl>
              <a:tblPr/>
              <a:tblGrid>
                <a:gridCol w="487363"/>
                <a:gridCol w="487362"/>
                <a:gridCol w="488950"/>
                <a:gridCol w="487363"/>
                <a:gridCol w="487362"/>
              </a:tblGrid>
              <a:tr h="304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X=0   X=1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0        1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4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</a:t>
                      </a:r>
                    </a:p>
                  </a:txBody>
                  <a:tcPr marT="45727" marB="45727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3022" name="Group 622"/>
          <p:cNvGraphicFramePr>
            <a:graphicFrameLocks noGrp="1"/>
          </p:cNvGraphicFramePr>
          <p:nvPr/>
        </p:nvGraphicFramePr>
        <p:xfrm>
          <a:off x="4572000" y="2057400"/>
          <a:ext cx="2743200" cy="2473696"/>
        </p:xfrm>
        <a:graphic>
          <a:graphicData uri="http://schemas.openxmlformats.org/drawingml/2006/table">
            <a:tbl>
              <a:tblPr/>
              <a:tblGrid>
                <a:gridCol w="547688"/>
                <a:gridCol w="549275"/>
                <a:gridCol w="549275"/>
                <a:gridCol w="549275"/>
                <a:gridCol w="547687"/>
              </a:tblGrid>
              <a:tr h="274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ABC</a:t>
                      </a:r>
                    </a:p>
                  </a:txBody>
                  <a:tcPr marT="45708" marB="4570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B</a:t>
                      </a:r>
                      <a:r>
                        <a:rPr kumimoji="1" lang="en-US" altLang="ko-K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+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Z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42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X=0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X=1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000</a:t>
                      </a:r>
                    </a:p>
                  </a:txBody>
                  <a:tcPr marT="45708" marB="4570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110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001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110</a:t>
                      </a:r>
                      <a:endParaRPr kumimoji="1" lang="en-US" altLang="ko-KR" sz="1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08" marB="4570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111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001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001</a:t>
                      </a:r>
                      <a:endParaRPr kumimoji="1" lang="en-US" altLang="ko-KR" sz="1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08" marB="4570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110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011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111</a:t>
                      </a:r>
                      <a:endParaRPr kumimoji="1" lang="en-US" altLang="ko-KR" sz="1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08" marB="4570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101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001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011</a:t>
                      </a:r>
                      <a:endParaRPr kumimoji="1" lang="en-US" altLang="ko-KR" sz="1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08" marB="4570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110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010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101</a:t>
                      </a:r>
                      <a:endParaRPr kumimoji="1" lang="en-US" altLang="ko-KR" sz="1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08" marB="4570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101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001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010</a:t>
                      </a:r>
                      <a:endParaRPr kumimoji="1" lang="en-US" altLang="ko-KR" sz="1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08" marB="4570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110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010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004" name="Object 631"/>
          <p:cNvGraphicFramePr>
            <a:graphicFrameLocks noChangeAspect="1"/>
          </p:cNvGraphicFramePr>
          <p:nvPr/>
        </p:nvGraphicFramePr>
        <p:xfrm>
          <a:off x="990600" y="5105400"/>
          <a:ext cx="6705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2" name="Equation" r:id="rId3" imgW="4229100" imgH="228600" progId="Equation.3">
                  <p:embed/>
                </p:oleObj>
              </mc:Choice>
              <mc:Fallback>
                <p:oleObj name="Equation" r:id="rId3" imgW="4229100" imgH="228600" progId="Equation.3">
                  <p:embed/>
                  <p:pic>
                    <p:nvPicPr>
                      <p:cNvPr id="0" name="Object 6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05400"/>
                        <a:ext cx="67056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15.6	 Derivation of Flip-Flop Input Equations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4800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Fig. 15-9 Next-State Maps for Table 15-6</a:t>
            </a:r>
          </a:p>
        </p:txBody>
      </p:sp>
      <p:pic>
        <p:nvPicPr>
          <p:cNvPr id="39940" name="Picture 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66294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15.6	 Derivation of Flip-Flop Input Equations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144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15-7</a:t>
            </a:r>
          </a:p>
        </p:txBody>
      </p:sp>
      <p:graphicFrame>
        <p:nvGraphicFramePr>
          <p:cNvPr id="142042" name="Group 730"/>
          <p:cNvGraphicFramePr>
            <a:graphicFrameLocks noGrp="1"/>
          </p:cNvGraphicFramePr>
          <p:nvPr/>
        </p:nvGraphicFramePr>
        <p:xfrm>
          <a:off x="381000" y="2133600"/>
          <a:ext cx="4267200" cy="1920877"/>
        </p:xfrm>
        <a:graphic>
          <a:graphicData uri="http://schemas.openxmlformats.org/drawingml/2006/table">
            <a:tbl>
              <a:tblPr/>
              <a:tblGrid>
                <a:gridCol w="582613"/>
                <a:gridCol w="412750"/>
                <a:gridCol w="373062"/>
                <a:gridCol w="528638"/>
                <a:gridCol w="449262"/>
                <a:gridCol w="473075"/>
                <a:gridCol w="500063"/>
                <a:gridCol w="473075"/>
                <a:gridCol w="474662"/>
              </a:tblGrid>
              <a:tr h="27441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PS</a:t>
                      </a:r>
                    </a:p>
                  </a:txBody>
                  <a:tcPr marT="45735" marB="4573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Next State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Output(Z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Z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44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44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5" marB="4573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5" marB="4573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T="45735" marB="4573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735" marB="4573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2043" name="Group 731"/>
          <p:cNvGraphicFramePr>
            <a:graphicFrameLocks noGrp="1"/>
          </p:cNvGraphicFramePr>
          <p:nvPr/>
        </p:nvGraphicFramePr>
        <p:xfrm>
          <a:off x="4724400" y="2133600"/>
          <a:ext cx="4267200" cy="1920877"/>
        </p:xfrm>
        <a:graphic>
          <a:graphicData uri="http://schemas.openxmlformats.org/drawingml/2006/table">
            <a:tbl>
              <a:tblPr/>
              <a:tblGrid>
                <a:gridCol w="582613"/>
                <a:gridCol w="412750"/>
                <a:gridCol w="373062"/>
                <a:gridCol w="528638"/>
                <a:gridCol w="449262"/>
                <a:gridCol w="473075"/>
                <a:gridCol w="500063"/>
                <a:gridCol w="473075"/>
                <a:gridCol w="474662"/>
              </a:tblGrid>
              <a:tr h="27441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AB</a:t>
                      </a:r>
                    </a:p>
                  </a:txBody>
                  <a:tcPr marT="45735" marB="4573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B</a:t>
                      </a:r>
                      <a:r>
                        <a:rPr kumimoji="1" lang="en-US" altLang="ko-K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+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Output(Z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Z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44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=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44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marT="45735" marB="4573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marT="45735" marB="4573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marT="45735" marB="4573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35" marB="4573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70" name="Text Box 809"/>
          <p:cNvSpPr txBox="1">
            <a:spLocks noChangeArrowheads="1"/>
          </p:cNvSpPr>
          <p:nvPr/>
        </p:nvSpPr>
        <p:spPr bwMode="auto">
          <a:xfrm>
            <a:off x="2005013" y="4114800"/>
            <a:ext cx="1195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200"/>
              <a:t>(a) State table</a:t>
            </a:r>
          </a:p>
        </p:txBody>
      </p:sp>
      <p:sp>
        <p:nvSpPr>
          <p:cNvPr id="41071" name="Text Box 810"/>
          <p:cNvSpPr txBox="1">
            <a:spLocks noChangeArrowheads="1"/>
          </p:cNvSpPr>
          <p:nvPr/>
        </p:nvSpPr>
        <p:spPr bwMode="auto">
          <a:xfrm>
            <a:off x="6248400" y="4114800"/>
            <a:ext cx="1533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200"/>
              <a:t>(b) Transition table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457200" y="1268413"/>
            <a:ext cx="469106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Complete State Graph for Example 1</a:t>
            </a:r>
          </a:p>
        </p:txBody>
      </p:sp>
      <p:pic>
        <p:nvPicPr>
          <p:cNvPr id="6147" name="Picture 4" descr="roth+f14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54200"/>
            <a:ext cx="475297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0811" name="Group 43"/>
          <p:cNvGraphicFramePr>
            <a:graphicFrameLocks noGrp="1"/>
          </p:cNvGraphicFramePr>
          <p:nvPr/>
        </p:nvGraphicFramePr>
        <p:xfrm>
          <a:off x="5076825" y="1854200"/>
          <a:ext cx="3995738" cy="3889375"/>
        </p:xfrm>
        <a:graphic>
          <a:graphicData uri="http://schemas.openxmlformats.org/drawingml/2006/table">
            <a:tbl>
              <a:tblPr/>
              <a:tblGrid>
                <a:gridCol w="830263"/>
                <a:gridCol w="3165475"/>
              </a:tblGrid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state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sequence received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8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Reset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 or 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 or 100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two inputs received, no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output is possible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three inputs received, no 1 output is possible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5" name="Rectangle 29"/>
          <p:cNvSpPr>
            <a:spLocks noChangeArrowheads="1"/>
          </p:cNvSpPr>
          <p:nvPr/>
        </p:nvSpPr>
        <p:spPr bwMode="auto">
          <a:xfrm>
            <a:off x="5219700" y="2282825"/>
            <a:ext cx="3384550" cy="360363"/>
          </a:xfrm>
          <a:prstGeom prst="rect">
            <a:avLst/>
          </a:prstGeom>
          <a:solidFill>
            <a:srgbClr val="00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156" name="Oval 30"/>
          <p:cNvSpPr>
            <a:spLocks noChangeArrowheads="1"/>
          </p:cNvSpPr>
          <p:nvPr/>
        </p:nvSpPr>
        <p:spPr bwMode="auto">
          <a:xfrm>
            <a:off x="2195513" y="1854200"/>
            <a:ext cx="576262" cy="576263"/>
          </a:xfrm>
          <a:prstGeom prst="ellipse">
            <a:avLst/>
          </a:prstGeom>
          <a:solidFill>
            <a:srgbClr val="00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157" name="Rectangle 31"/>
          <p:cNvSpPr>
            <a:spLocks noChangeArrowheads="1"/>
          </p:cNvSpPr>
          <p:nvPr/>
        </p:nvSpPr>
        <p:spPr bwMode="auto">
          <a:xfrm>
            <a:off x="5219700" y="2655888"/>
            <a:ext cx="3384550" cy="36036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158" name="Oval 32"/>
          <p:cNvSpPr>
            <a:spLocks noChangeArrowheads="1"/>
          </p:cNvSpPr>
          <p:nvPr/>
        </p:nvSpPr>
        <p:spPr bwMode="auto">
          <a:xfrm>
            <a:off x="1258888" y="2717800"/>
            <a:ext cx="576262" cy="576263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159" name="Rectangle 33"/>
          <p:cNvSpPr>
            <a:spLocks noChangeArrowheads="1"/>
          </p:cNvSpPr>
          <p:nvPr/>
        </p:nvSpPr>
        <p:spPr bwMode="auto">
          <a:xfrm>
            <a:off x="5219700" y="3028950"/>
            <a:ext cx="3384550" cy="360363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160" name="Oval 34"/>
          <p:cNvSpPr>
            <a:spLocks noChangeArrowheads="1"/>
          </p:cNvSpPr>
          <p:nvPr/>
        </p:nvSpPr>
        <p:spPr bwMode="auto">
          <a:xfrm>
            <a:off x="3132138" y="2717800"/>
            <a:ext cx="576262" cy="576263"/>
          </a:xfrm>
          <a:prstGeom prst="ellipse">
            <a:avLst/>
          </a:prstGeom>
          <a:solidFill>
            <a:srgbClr val="0000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161" name="Rectangle 35"/>
          <p:cNvSpPr>
            <a:spLocks noChangeArrowheads="1"/>
          </p:cNvSpPr>
          <p:nvPr/>
        </p:nvSpPr>
        <p:spPr bwMode="auto">
          <a:xfrm>
            <a:off x="5219700" y="3400425"/>
            <a:ext cx="3384550" cy="360363"/>
          </a:xfrm>
          <a:prstGeom prst="rect">
            <a:avLst/>
          </a:prstGeom>
          <a:solidFill>
            <a:srgbClr val="80008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162" name="Oval 36"/>
          <p:cNvSpPr>
            <a:spLocks noChangeArrowheads="1"/>
          </p:cNvSpPr>
          <p:nvPr/>
        </p:nvSpPr>
        <p:spPr bwMode="auto">
          <a:xfrm>
            <a:off x="3132138" y="3943350"/>
            <a:ext cx="576262" cy="576263"/>
          </a:xfrm>
          <a:prstGeom prst="ellipse">
            <a:avLst/>
          </a:prstGeom>
          <a:solidFill>
            <a:srgbClr val="80008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163" name="Oval 37"/>
          <p:cNvSpPr>
            <a:spLocks noChangeArrowheads="1"/>
          </p:cNvSpPr>
          <p:nvPr/>
        </p:nvSpPr>
        <p:spPr bwMode="auto">
          <a:xfrm>
            <a:off x="3119438" y="5180013"/>
            <a:ext cx="576262" cy="576262"/>
          </a:xfrm>
          <a:prstGeom prst="ellipse">
            <a:avLst/>
          </a:prstGeom>
          <a:solidFill>
            <a:schemeClr val="bg2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164" name="Rectangle 38"/>
          <p:cNvSpPr>
            <a:spLocks noChangeArrowheads="1"/>
          </p:cNvSpPr>
          <p:nvPr/>
        </p:nvSpPr>
        <p:spPr bwMode="auto">
          <a:xfrm>
            <a:off x="5219700" y="3773488"/>
            <a:ext cx="3384550" cy="360362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165" name="Rectangle 39"/>
          <p:cNvSpPr>
            <a:spLocks noChangeArrowheads="1"/>
          </p:cNvSpPr>
          <p:nvPr/>
        </p:nvSpPr>
        <p:spPr bwMode="auto">
          <a:xfrm>
            <a:off x="5219700" y="4146550"/>
            <a:ext cx="3673475" cy="647700"/>
          </a:xfrm>
          <a:prstGeom prst="rect">
            <a:avLst/>
          </a:prstGeom>
          <a:solidFill>
            <a:srgbClr val="00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166" name="Oval 40"/>
          <p:cNvSpPr>
            <a:spLocks noChangeArrowheads="1"/>
          </p:cNvSpPr>
          <p:nvPr/>
        </p:nvSpPr>
        <p:spPr bwMode="auto">
          <a:xfrm>
            <a:off x="1258888" y="3943350"/>
            <a:ext cx="576262" cy="576263"/>
          </a:xfrm>
          <a:prstGeom prst="ellipse">
            <a:avLst/>
          </a:prstGeom>
          <a:solidFill>
            <a:srgbClr val="00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167" name="Rectangle 41"/>
          <p:cNvSpPr>
            <a:spLocks noChangeArrowheads="1"/>
          </p:cNvSpPr>
          <p:nvPr/>
        </p:nvSpPr>
        <p:spPr bwMode="auto">
          <a:xfrm>
            <a:off x="5219700" y="4819650"/>
            <a:ext cx="3673475" cy="6477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168" name="Oval 44"/>
          <p:cNvSpPr>
            <a:spLocks noChangeArrowheads="1"/>
          </p:cNvSpPr>
          <p:nvPr/>
        </p:nvSpPr>
        <p:spPr bwMode="auto">
          <a:xfrm>
            <a:off x="1246188" y="5180013"/>
            <a:ext cx="576262" cy="576262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169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15.1	Elimination of Redundant States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15.6	 Derivation of Flip-Flop Input Equations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5181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Fig.15-10 Next-State Maps for Table 15-7</a:t>
            </a:r>
          </a:p>
        </p:txBody>
      </p:sp>
      <p:pic>
        <p:nvPicPr>
          <p:cNvPr id="41988" name="Picture 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6629400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Text Box 161"/>
          <p:cNvSpPr txBox="1">
            <a:spLocks noChangeArrowheads="1"/>
          </p:cNvSpPr>
          <p:nvPr/>
        </p:nvSpPr>
        <p:spPr bwMode="auto">
          <a:xfrm>
            <a:off x="304800" y="4129088"/>
            <a:ext cx="60198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Fig.15-11 Derivation of S-R Equations for Table 15-7</a:t>
            </a:r>
          </a:p>
        </p:txBody>
      </p:sp>
      <p:pic>
        <p:nvPicPr>
          <p:cNvPr id="41990" name="Picture 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72013"/>
            <a:ext cx="70104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15.7  Equivalent State Assignments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5562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15-8. State Assignments for 3-Row Tables </a:t>
            </a:r>
          </a:p>
        </p:txBody>
      </p:sp>
      <p:graphicFrame>
        <p:nvGraphicFramePr>
          <p:cNvPr id="83638" name="Group 694"/>
          <p:cNvGraphicFramePr>
            <a:graphicFrameLocks noGrp="1"/>
          </p:cNvGraphicFramePr>
          <p:nvPr/>
        </p:nvGraphicFramePr>
        <p:xfrm>
          <a:off x="762000" y="2057400"/>
          <a:ext cx="6096000" cy="1447800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굴림" pitchFamily="50" charset="-127"/>
                        </a:rPr>
                        <a:t>…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75" name="Text Box 695"/>
          <p:cNvSpPr txBox="1">
            <a:spLocks noChangeArrowheads="1"/>
          </p:cNvSpPr>
          <p:nvPr/>
        </p:nvSpPr>
        <p:spPr bwMode="auto">
          <a:xfrm>
            <a:off x="304800" y="3748088"/>
            <a:ext cx="6858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Fig. 15-12 Equivalent Circuits Obtained by Complementing Q</a:t>
            </a:r>
            <a:r>
              <a:rPr kumimoji="0" lang="en-US" altLang="ko-KR" sz="1800" baseline="-25000">
                <a:solidFill>
                  <a:schemeClr val="tx2"/>
                </a:solidFill>
                <a:latin typeface="Arial" panose="020B0604020202020204" pitchFamily="34" charset="0"/>
              </a:rPr>
              <a:t>k</a:t>
            </a:r>
          </a:p>
        </p:txBody>
      </p:sp>
      <p:pic>
        <p:nvPicPr>
          <p:cNvPr id="43076" name="Picture 6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4724400" cy="213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15.7  Equivalent State Assignments</a:t>
            </a:r>
          </a:p>
        </p:txBody>
      </p:sp>
      <p:sp>
        <p:nvSpPr>
          <p:cNvPr id="44035" name="Text Box 105"/>
          <p:cNvSpPr txBox="1">
            <a:spLocks noChangeArrowheads="1"/>
          </p:cNvSpPr>
          <p:nvPr/>
        </p:nvSpPr>
        <p:spPr bwMode="auto">
          <a:xfrm>
            <a:off x="304800" y="1600200"/>
            <a:ext cx="6858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Fig. 15-13 Equivalent Circuits Obtained by Complementing Q</a:t>
            </a:r>
            <a:r>
              <a:rPr kumimoji="0" lang="en-US" altLang="ko-KR" sz="1800" baseline="-25000">
                <a:solidFill>
                  <a:schemeClr val="tx2"/>
                </a:solidFill>
                <a:latin typeface="Arial" panose="020B0604020202020204" pitchFamily="34" charset="0"/>
              </a:rPr>
              <a:t>k</a:t>
            </a:r>
          </a:p>
        </p:txBody>
      </p:sp>
      <p:pic>
        <p:nvPicPr>
          <p:cNvPr id="44036" name="Picture 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4495800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7" name="Text Box 108"/>
          <p:cNvSpPr txBox="1">
            <a:spLocks noChangeArrowheads="1"/>
          </p:cNvSpPr>
          <p:nvPr/>
        </p:nvSpPr>
        <p:spPr bwMode="auto">
          <a:xfrm>
            <a:off x="304800" y="4343400"/>
            <a:ext cx="144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15-9</a:t>
            </a:r>
            <a:endParaRPr kumimoji="0" lang="en-US" altLang="ko-KR" sz="1800" baseline="-25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4023" name="Group 663"/>
          <p:cNvGraphicFramePr>
            <a:graphicFrameLocks noGrp="1"/>
          </p:cNvGraphicFramePr>
          <p:nvPr/>
        </p:nvGraphicFramePr>
        <p:xfrm>
          <a:off x="1295400" y="4876800"/>
          <a:ext cx="3962400" cy="1417638"/>
        </p:xfrm>
        <a:graphic>
          <a:graphicData uri="http://schemas.openxmlformats.org/drawingml/2006/table">
            <a:tbl>
              <a:tblPr/>
              <a:tblGrid>
                <a:gridCol w="485775"/>
                <a:gridCol w="485775"/>
                <a:gridCol w="485775"/>
                <a:gridCol w="641350"/>
                <a:gridCol w="492125"/>
                <a:gridCol w="439738"/>
                <a:gridCol w="474662"/>
                <a:gridCol w="457200"/>
              </a:tblGrid>
              <a:tr h="27444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Assignments</a:t>
                      </a:r>
                    </a:p>
                  </a:txBody>
                  <a:tcPr marT="45740" marB="4574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State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Next State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Output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4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740" marB="4574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B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X=0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40" marB="4574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marT="45740" marB="4574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marT="45740" marB="4574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15.7  Equivalent State Assignments</a:t>
            </a:r>
          </a:p>
        </p:txBody>
      </p:sp>
      <p:sp>
        <p:nvSpPr>
          <p:cNvPr id="45059" name="Text Box 1092"/>
          <p:cNvSpPr txBox="1">
            <a:spLocks noChangeArrowheads="1"/>
          </p:cNvSpPr>
          <p:nvPr/>
        </p:nvSpPr>
        <p:spPr bwMode="auto">
          <a:xfrm>
            <a:off x="517525" y="1458913"/>
            <a:ext cx="310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>
                <a:latin typeface="Arial" panose="020B0604020202020204" pitchFamily="34" charset="0"/>
              </a:rPr>
              <a:t>The resulting J and K input equations</a:t>
            </a:r>
          </a:p>
        </p:txBody>
      </p:sp>
      <p:graphicFrame>
        <p:nvGraphicFramePr>
          <p:cNvPr id="45060" name="Object 1093"/>
          <p:cNvGraphicFramePr>
            <a:graphicFrameLocks noChangeAspect="1"/>
          </p:cNvGraphicFramePr>
          <p:nvPr/>
        </p:nvGraphicFramePr>
        <p:xfrm>
          <a:off x="1143000" y="1752600"/>
          <a:ext cx="11953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3" name="Equation" r:id="rId3" imgW="1079500" imgH="2082800" progId="Equation.3">
                  <p:embed/>
                </p:oleObj>
              </mc:Choice>
              <mc:Fallback>
                <p:oleObj name="Equation" r:id="rId3" imgW="1079500" imgH="2082800" progId="Equation.3">
                  <p:embed/>
                  <p:pic>
                    <p:nvPicPr>
                      <p:cNvPr id="0" name="Object 10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1195388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1094"/>
          <p:cNvGraphicFramePr>
            <a:graphicFrameLocks noChangeAspect="1"/>
          </p:cNvGraphicFramePr>
          <p:nvPr/>
        </p:nvGraphicFramePr>
        <p:xfrm>
          <a:off x="3095625" y="1752600"/>
          <a:ext cx="1166813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4" name="Equation" r:id="rId5" imgW="1054100" imgH="2082800" progId="Equation.3">
                  <p:embed/>
                </p:oleObj>
              </mc:Choice>
              <mc:Fallback>
                <p:oleObj name="Equation" r:id="rId5" imgW="1054100" imgH="2082800" progId="Equation.3">
                  <p:embed/>
                  <p:pic>
                    <p:nvPicPr>
                      <p:cNvPr id="0" name="Object 10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1752600"/>
                        <a:ext cx="1166813" cy="230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1095"/>
          <p:cNvGraphicFramePr>
            <a:graphicFrameLocks noChangeAspect="1"/>
          </p:cNvGraphicFramePr>
          <p:nvPr/>
        </p:nvGraphicFramePr>
        <p:xfrm>
          <a:off x="5186363" y="1752600"/>
          <a:ext cx="1108075" cy="230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5" name="Equation" r:id="rId7" imgW="1003300" imgH="2082800" progId="Equation.3">
                  <p:embed/>
                </p:oleObj>
              </mc:Choice>
              <mc:Fallback>
                <p:oleObj name="Equation" r:id="rId7" imgW="1003300" imgH="2082800" progId="Equation.3">
                  <p:embed/>
                  <p:pic>
                    <p:nvPicPr>
                      <p:cNvPr id="0" name="Object 10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363" y="1752600"/>
                        <a:ext cx="1108075" cy="230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Text Box 1097"/>
          <p:cNvSpPr txBox="1">
            <a:spLocks noChangeArrowheads="1"/>
          </p:cNvSpPr>
          <p:nvPr/>
        </p:nvSpPr>
        <p:spPr bwMode="auto">
          <a:xfrm>
            <a:off x="304800" y="4191000"/>
            <a:ext cx="7467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15-10 Nonequivalent Assignments for Three and Four States</a:t>
            </a:r>
            <a:endParaRPr kumimoji="0" lang="en-US" altLang="ko-KR" sz="1800" baseline="-25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4458" name="Group 1098"/>
          <p:cNvGraphicFramePr>
            <a:graphicFrameLocks noGrp="1"/>
          </p:cNvGraphicFramePr>
          <p:nvPr/>
        </p:nvGraphicFramePr>
        <p:xfrm>
          <a:off x="1676400" y="4724400"/>
          <a:ext cx="4648200" cy="1947864"/>
        </p:xfrm>
        <a:graphic>
          <a:graphicData uri="http://schemas.openxmlformats.org/drawingml/2006/table">
            <a:tbl>
              <a:tblPr/>
              <a:tblGrid>
                <a:gridCol w="663575"/>
                <a:gridCol w="663575"/>
                <a:gridCol w="666750"/>
                <a:gridCol w="660400"/>
                <a:gridCol w="666750"/>
                <a:gridCol w="663575"/>
                <a:gridCol w="663575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3-State Assignments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4-State Assignments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States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b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15.7  Equivalent State Assignments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304800" y="1785938"/>
            <a:ext cx="73152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15-11 Number of Distinct(Nonequivalent)State Assignments</a:t>
            </a:r>
            <a:endParaRPr kumimoji="0" lang="en-US" altLang="ko-KR" sz="1800" baseline="-25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7517" name="Group 61"/>
          <p:cNvGraphicFramePr>
            <a:graphicFrameLocks noGrp="1"/>
          </p:cNvGraphicFramePr>
          <p:nvPr/>
        </p:nvGraphicFramePr>
        <p:xfrm>
          <a:off x="1143000" y="2286000"/>
          <a:ext cx="4800600" cy="4291078"/>
        </p:xfrm>
        <a:graphic>
          <a:graphicData uri="http://schemas.openxmlformats.org/drawingml/2006/table">
            <a:tbl>
              <a:tblPr/>
              <a:tblGrid>
                <a:gridCol w="1600200"/>
                <a:gridCol w="1600200"/>
                <a:gridCol w="1600200"/>
              </a:tblGrid>
              <a:tr h="7131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Number of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States</a:t>
                      </a:r>
                    </a:p>
                  </a:txBody>
                  <a:tcPr marT="45715" marB="4571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Minimum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Number of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State Variables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Number of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Distinct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Assignments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T="45715" marB="4571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715" marB="4571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</a:p>
                  </a:txBody>
                  <a:tcPr marT="45715" marB="4571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</a:p>
                  </a:txBody>
                  <a:tcPr marT="45715" marB="4571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140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</a:t>
                      </a:r>
                    </a:p>
                  </a:txBody>
                  <a:tcPr marT="45715" marB="4571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420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</a:t>
                      </a:r>
                    </a:p>
                  </a:txBody>
                  <a:tcPr marT="45715" marB="4571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840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</a:t>
                      </a:r>
                    </a:p>
                  </a:txBody>
                  <a:tcPr marT="45715" marB="4571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840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9</a:t>
                      </a:r>
                    </a:p>
                  </a:txBody>
                  <a:tcPr marT="45715" marB="4571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10,810,800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굴림" pitchFamily="50" charset="-127"/>
                        </a:rPr>
                        <a:t>…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굴림" pitchFamily="50" charset="-127"/>
                        </a:rPr>
                        <a:t>…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굴림" pitchFamily="50" charset="-127"/>
                        </a:rPr>
                        <a:t>…</a:t>
                      </a: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16</a:t>
                      </a:r>
                    </a:p>
                  </a:txBody>
                  <a:tcPr marT="45715" marB="4571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122" name="Object 62"/>
          <p:cNvGraphicFramePr>
            <a:graphicFrameLocks noChangeAspect="1"/>
          </p:cNvGraphicFramePr>
          <p:nvPr/>
        </p:nvGraphicFramePr>
        <p:xfrm>
          <a:off x="4787900" y="6286500"/>
          <a:ext cx="698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0" name="Equation" r:id="rId3" imgW="698197" imgH="203112" progId="Equation.3">
                  <p:embed/>
                </p:oleObj>
              </mc:Choice>
              <mc:Fallback>
                <p:oleObj name="Equation" r:id="rId3" imgW="698197" imgH="203112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6286500"/>
                        <a:ext cx="6985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15.8	 Guidelines for State Assignment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229600" cy="2200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Guidelines for state assignment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States which have the same next state for a given input should be given adjacent assignments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States which are the next states of the same state should be given adjacent assignments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States which have the same output for a given input should be given adjacent assignments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15.8	 Guidelines for State Assignment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1371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Fig. 15-14</a:t>
            </a:r>
          </a:p>
        </p:txBody>
      </p:sp>
      <p:graphicFrame>
        <p:nvGraphicFramePr>
          <p:cNvPr id="106230" name="Group 758"/>
          <p:cNvGraphicFramePr>
            <a:graphicFrameLocks noGrp="1"/>
          </p:cNvGraphicFramePr>
          <p:nvPr/>
        </p:nvGraphicFramePr>
        <p:xfrm>
          <a:off x="609600" y="2209800"/>
          <a:ext cx="3048000" cy="2590800"/>
        </p:xfrm>
        <a:graphic>
          <a:graphicData uri="http://schemas.openxmlformats.org/drawingml/2006/table">
            <a:tbl>
              <a:tblPr/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ABC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184" name="Picture 7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200"/>
            <a:ext cx="3657600" cy="288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85" name="Text Box 756"/>
          <p:cNvSpPr txBox="1">
            <a:spLocks noChangeArrowheads="1"/>
          </p:cNvSpPr>
          <p:nvPr/>
        </p:nvSpPr>
        <p:spPr bwMode="auto">
          <a:xfrm>
            <a:off x="1447800" y="4989513"/>
            <a:ext cx="1139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200">
                <a:latin typeface="Arial" panose="020B0604020202020204" pitchFamily="34" charset="0"/>
              </a:rPr>
              <a:t>(a) State table</a:t>
            </a:r>
          </a:p>
        </p:txBody>
      </p:sp>
      <p:sp>
        <p:nvSpPr>
          <p:cNvPr id="48186" name="Text Box 759"/>
          <p:cNvSpPr txBox="1">
            <a:spLocks noChangeArrowheads="1"/>
          </p:cNvSpPr>
          <p:nvPr/>
        </p:nvSpPr>
        <p:spPr bwMode="auto">
          <a:xfrm>
            <a:off x="228600" y="5421313"/>
            <a:ext cx="4814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>
                <a:latin typeface="Arial" panose="020B0604020202020204" pitchFamily="34" charset="0"/>
              </a:rPr>
              <a:t>The sets of adjacent states specified by Guidelines 1 and 2</a:t>
            </a:r>
          </a:p>
        </p:txBody>
      </p:sp>
      <p:graphicFrame>
        <p:nvGraphicFramePr>
          <p:cNvPr id="48187" name="Object 760"/>
          <p:cNvGraphicFramePr>
            <a:graphicFrameLocks noChangeAspect="1"/>
          </p:cNvGraphicFramePr>
          <p:nvPr/>
        </p:nvGraphicFramePr>
        <p:xfrm>
          <a:off x="914400" y="5791200"/>
          <a:ext cx="39624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5" name="Equation" r:id="rId4" imgW="3048000" imgH="457200" progId="Equation.3">
                  <p:embed/>
                </p:oleObj>
              </mc:Choice>
              <mc:Fallback>
                <p:oleObj name="Equation" r:id="rId4" imgW="3048000" imgH="457200" progId="Equation.3">
                  <p:embed/>
                  <p:pic>
                    <p:nvPicPr>
                      <p:cNvPr id="0" name="Object 7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791200"/>
                        <a:ext cx="39624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15.8	 Guidelines for State Assignment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5181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Fig. 15-15 Next-State Maps for Figure 15-14</a:t>
            </a:r>
          </a:p>
        </p:txBody>
      </p:sp>
      <p:pic>
        <p:nvPicPr>
          <p:cNvPr id="49156" name="Picture 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478155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15.8	 Guidelines for State Assignment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45720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Fig. 15-16 State Table and Assignments</a:t>
            </a:r>
          </a:p>
        </p:txBody>
      </p:sp>
      <p:graphicFrame>
        <p:nvGraphicFramePr>
          <p:cNvPr id="150268" name="Group 764"/>
          <p:cNvGraphicFramePr>
            <a:graphicFrameLocks noGrp="1"/>
          </p:cNvGraphicFramePr>
          <p:nvPr/>
        </p:nvGraphicFramePr>
        <p:xfrm>
          <a:off x="609600" y="2133600"/>
          <a:ext cx="2590800" cy="1920877"/>
        </p:xfrm>
        <a:graphic>
          <a:graphicData uri="http://schemas.openxmlformats.org/drawingml/2006/table">
            <a:tbl>
              <a:tblPr/>
              <a:tblGrid>
                <a:gridCol w="519113"/>
                <a:gridCol w="517525"/>
                <a:gridCol w="517525"/>
                <a:gridCol w="517525"/>
                <a:gridCol w="519112"/>
              </a:tblGrid>
              <a:tr h="274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T="45735" marB="4573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X=0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X=0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b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f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d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d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b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e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b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f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f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e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0219" name="Picture 7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09800"/>
            <a:ext cx="3657600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220" name="Text Box 765"/>
          <p:cNvSpPr txBox="1">
            <a:spLocks noChangeArrowheads="1"/>
          </p:cNvSpPr>
          <p:nvPr/>
        </p:nvSpPr>
        <p:spPr bwMode="auto">
          <a:xfrm>
            <a:off x="1676400" y="4038600"/>
            <a:ext cx="384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200"/>
              <a:t>(a)</a:t>
            </a:r>
          </a:p>
        </p:txBody>
      </p:sp>
      <p:sp>
        <p:nvSpPr>
          <p:cNvPr id="50221" name="Text Box 766"/>
          <p:cNvSpPr txBox="1">
            <a:spLocks noChangeArrowheads="1"/>
          </p:cNvSpPr>
          <p:nvPr/>
        </p:nvSpPr>
        <p:spPr bwMode="auto">
          <a:xfrm>
            <a:off x="412750" y="4430713"/>
            <a:ext cx="4608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>
                <a:latin typeface="Arial" panose="020B0604020202020204" pitchFamily="34" charset="0"/>
              </a:rPr>
              <a:t>The sets of adjacent states specified by each Guidelines</a:t>
            </a:r>
          </a:p>
        </p:txBody>
      </p:sp>
      <p:graphicFrame>
        <p:nvGraphicFramePr>
          <p:cNvPr id="50222" name="Object 767"/>
          <p:cNvGraphicFramePr>
            <a:graphicFrameLocks noChangeAspect="1"/>
          </p:cNvGraphicFramePr>
          <p:nvPr/>
        </p:nvGraphicFramePr>
        <p:xfrm>
          <a:off x="1143000" y="4953000"/>
          <a:ext cx="300513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0" name="Equation" r:id="rId4" imgW="2311400" imgH="673100" progId="Equation.3">
                  <p:embed/>
                </p:oleObj>
              </mc:Choice>
              <mc:Fallback>
                <p:oleObj name="Equation" r:id="rId4" imgW="2311400" imgH="673100" progId="Equation.3">
                  <p:embed/>
                  <p:pic>
                    <p:nvPicPr>
                      <p:cNvPr id="0" name="Object 7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953000"/>
                        <a:ext cx="300513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15.8	 Guidelines for State Assignment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54864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Table 15-12 Transition Table for Figure 15-16(a)</a:t>
            </a:r>
          </a:p>
        </p:txBody>
      </p:sp>
      <p:graphicFrame>
        <p:nvGraphicFramePr>
          <p:cNvPr id="151123" name="Group 595"/>
          <p:cNvGraphicFramePr>
            <a:graphicFrameLocks noGrp="1"/>
          </p:cNvGraphicFramePr>
          <p:nvPr/>
        </p:nvGraphicFramePr>
        <p:xfrm>
          <a:off x="1905000" y="2209800"/>
          <a:ext cx="4876800" cy="2590800"/>
        </p:xfrm>
        <a:graphic>
          <a:graphicData uri="http://schemas.openxmlformats.org/drawingml/2006/table">
            <a:tbl>
              <a:tblPr/>
              <a:tblGrid>
                <a:gridCol w="976313"/>
                <a:gridCol w="973137"/>
                <a:gridCol w="977900"/>
                <a:gridCol w="973138"/>
                <a:gridCol w="976312"/>
              </a:tblGrid>
              <a:tr h="3238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r>
                        <a:rPr kumimoji="1" lang="en-US" altLang="ko-K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+ 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  <a:r>
                        <a:rPr kumimoji="1" lang="en-US" altLang="ko-K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+ </a:t>
                      </a: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kumimoji="1" lang="en-US" altLang="ko-K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X=0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1 0 0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1 1 1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0 0 0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1 0 1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010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0 1 0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15.1	Elimination of Redundant States</a:t>
            </a:r>
          </a:p>
        </p:txBody>
      </p:sp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304800" y="1341438"/>
            <a:ext cx="6859588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latin typeface="Arial" panose="020B0604020202020204" pitchFamily="34" charset="0"/>
              </a:rPr>
              <a:t>Table 15-1. State Table for Sequence Detector  (0101, 1001)</a:t>
            </a:r>
          </a:p>
        </p:txBody>
      </p:sp>
      <p:graphicFrame>
        <p:nvGraphicFramePr>
          <p:cNvPr id="134029" name="Group 909"/>
          <p:cNvGraphicFramePr>
            <a:graphicFrameLocks noGrp="1"/>
          </p:cNvGraphicFramePr>
          <p:nvPr/>
        </p:nvGraphicFramePr>
        <p:xfrm>
          <a:off x="1600200" y="1773238"/>
          <a:ext cx="6096000" cy="4663134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7426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Input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Sequence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42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reset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00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000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001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010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011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100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101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110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111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8" name="Rectangle 910"/>
          <p:cNvSpPr>
            <a:spLocks noChangeArrowheads="1"/>
          </p:cNvSpPr>
          <p:nvPr/>
        </p:nvSpPr>
        <p:spPr bwMode="auto">
          <a:xfrm>
            <a:off x="1908175" y="4800600"/>
            <a:ext cx="5400675" cy="288925"/>
          </a:xfrm>
          <a:prstGeom prst="rect">
            <a:avLst/>
          </a:prstGeom>
          <a:solidFill>
            <a:srgbClr val="FF0000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2000"/>
          </a:p>
        </p:txBody>
      </p:sp>
      <p:sp>
        <p:nvSpPr>
          <p:cNvPr id="7279" name="Rectangle 911"/>
          <p:cNvSpPr>
            <a:spLocks noChangeArrowheads="1"/>
          </p:cNvSpPr>
          <p:nvPr/>
        </p:nvSpPr>
        <p:spPr bwMode="auto">
          <a:xfrm>
            <a:off x="1908175" y="5305425"/>
            <a:ext cx="5400675" cy="288925"/>
          </a:xfrm>
          <a:prstGeom prst="rect">
            <a:avLst/>
          </a:prstGeom>
          <a:solidFill>
            <a:srgbClr val="FF0000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15.8	 Guidelines for State Assignment</a:t>
            </a:r>
          </a:p>
        </p:txBody>
      </p:sp>
      <p:sp>
        <p:nvSpPr>
          <p:cNvPr id="52227" name="Text Box 70"/>
          <p:cNvSpPr txBox="1">
            <a:spLocks noChangeArrowheads="1"/>
          </p:cNvSpPr>
          <p:nvPr/>
        </p:nvSpPr>
        <p:spPr bwMode="auto">
          <a:xfrm>
            <a:off x="304800" y="1600200"/>
            <a:ext cx="6324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Fig. 15-17 Next-State and Output Maps for Table15-12</a:t>
            </a:r>
          </a:p>
        </p:txBody>
      </p:sp>
      <p:pic>
        <p:nvPicPr>
          <p:cNvPr id="52228" name="Picture 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43113"/>
            <a:ext cx="678180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2229" name="Object 72"/>
          <p:cNvGraphicFramePr>
            <a:graphicFrameLocks noChangeAspect="1"/>
          </p:cNvGraphicFramePr>
          <p:nvPr/>
        </p:nvGraphicFramePr>
        <p:xfrm>
          <a:off x="2209800" y="4343400"/>
          <a:ext cx="2057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5" name="Equation" r:id="rId4" imgW="1536700" imgH="736600" progId="Equation.3">
                  <p:embed/>
                </p:oleObj>
              </mc:Choice>
              <mc:Fallback>
                <p:oleObj name="Equation" r:id="rId4" imgW="1536700" imgH="73660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343400"/>
                        <a:ext cx="2057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Text Box 73"/>
          <p:cNvSpPr txBox="1">
            <a:spLocks noChangeArrowheads="1"/>
          </p:cNvSpPr>
          <p:nvPr/>
        </p:nvSpPr>
        <p:spPr bwMode="auto">
          <a:xfrm>
            <a:off x="457200" y="4049713"/>
            <a:ext cx="2538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>
                <a:latin typeface="Arial" panose="020B0604020202020204" pitchFamily="34" charset="0"/>
              </a:rPr>
              <a:t>The D flip-flop input equations</a:t>
            </a:r>
          </a:p>
        </p:txBody>
      </p:sp>
      <p:sp>
        <p:nvSpPr>
          <p:cNvPr id="52231" name="Text Box 74"/>
          <p:cNvSpPr txBox="1">
            <a:spLocks noChangeArrowheads="1"/>
          </p:cNvSpPr>
          <p:nvPr/>
        </p:nvSpPr>
        <p:spPr bwMode="auto">
          <a:xfrm>
            <a:off x="457200" y="5497513"/>
            <a:ext cx="184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400">
                <a:latin typeface="Arial" panose="020B0604020202020204" pitchFamily="34" charset="0"/>
              </a:rPr>
              <a:t>The output equations</a:t>
            </a:r>
          </a:p>
        </p:txBody>
      </p:sp>
      <p:graphicFrame>
        <p:nvGraphicFramePr>
          <p:cNvPr id="52232" name="Object 7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6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76"/>
          <p:cNvGraphicFramePr>
            <a:graphicFrameLocks noChangeAspect="1"/>
          </p:cNvGraphicFramePr>
          <p:nvPr/>
        </p:nvGraphicFramePr>
        <p:xfrm>
          <a:off x="2224088" y="5867400"/>
          <a:ext cx="25003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7" name="Equation" r:id="rId8" imgW="1866900" imgH="228600" progId="Equation.3">
                  <p:embed/>
                </p:oleObj>
              </mc:Choice>
              <mc:Fallback>
                <p:oleObj name="Equation" r:id="rId8" imgW="1866900" imgH="22860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088" y="5867400"/>
                        <a:ext cx="2500312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15.9	 Using a One-Hot State Assignment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04800" y="3581400"/>
            <a:ext cx="350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The One-hot assignment example</a:t>
            </a:r>
          </a:p>
        </p:txBody>
      </p:sp>
      <p:graphicFrame>
        <p:nvGraphicFramePr>
          <p:cNvPr id="53252" name="Object 5"/>
          <p:cNvGraphicFramePr>
            <a:graphicFrameLocks noChangeAspect="1"/>
          </p:cNvGraphicFramePr>
          <p:nvPr/>
        </p:nvGraphicFramePr>
        <p:xfrm>
          <a:off x="1371600" y="3962400"/>
          <a:ext cx="51054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0" name="Equation" r:id="rId3" imgW="3327400" imgH="228600" progId="Equation.3">
                  <p:embed/>
                </p:oleObj>
              </mc:Choice>
              <mc:Fallback>
                <p:oleObj name="Equation" r:id="rId3" imgW="33274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962400"/>
                        <a:ext cx="510540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304800" y="4559300"/>
            <a:ext cx="350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The next-state equation for Q</a:t>
            </a:r>
            <a:r>
              <a:rPr kumimoji="0" lang="en-US" altLang="ko-KR" baseline="-25000">
                <a:solidFill>
                  <a:schemeClr val="tx2"/>
                </a:solidFill>
                <a:latin typeface="Arial" panose="020B0604020202020204" pitchFamily="34" charset="0"/>
              </a:rPr>
              <a:t>3</a:t>
            </a:r>
          </a:p>
        </p:txBody>
      </p:sp>
      <p:graphicFrame>
        <p:nvGraphicFramePr>
          <p:cNvPr id="53254" name="Object 7"/>
          <p:cNvGraphicFramePr>
            <a:graphicFrameLocks noChangeAspect="1"/>
          </p:cNvGraphicFramePr>
          <p:nvPr/>
        </p:nvGraphicFramePr>
        <p:xfrm>
          <a:off x="1306513" y="4953000"/>
          <a:ext cx="69992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1" name="Equation" r:id="rId5" imgW="4292600" imgH="241300" progId="Equation.3">
                  <p:embed/>
                </p:oleObj>
              </mc:Choice>
              <mc:Fallback>
                <p:oleObj name="Equation" r:id="rId5" imgW="42926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4953000"/>
                        <a:ext cx="69992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304800" y="5683250"/>
            <a:ext cx="541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Because Q</a:t>
            </a:r>
            <a:r>
              <a:rPr kumimoji="0" lang="en-US" altLang="ko-KR" baseline="-250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=1 implies Q</a:t>
            </a:r>
            <a:r>
              <a:rPr kumimoji="0" lang="en-US" altLang="ko-KR" baseline="-250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= Q</a:t>
            </a:r>
            <a:r>
              <a:rPr kumimoji="0" lang="en-US" altLang="ko-KR" baseline="-250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= Q</a:t>
            </a:r>
            <a:r>
              <a:rPr kumimoji="0" lang="en-US" altLang="ko-KR" baseline="-25000">
                <a:solidFill>
                  <a:schemeClr val="tx2"/>
                </a:solidFill>
                <a:latin typeface="Arial" panose="020B0604020202020204" pitchFamily="34" charset="0"/>
              </a:rPr>
              <a:t>3</a:t>
            </a: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=0,</a:t>
            </a:r>
          </a:p>
        </p:txBody>
      </p:sp>
      <p:graphicFrame>
        <p:nvGraphicFramePr>
          <p:cNvPr id="53256" name="Object 9"/>
          <p:cNvGraphicFramePr>
            <a:graphicFrameLocks noChangeAspect="1"/>
          </p:cNvGraphicFramePr>
          <p:nvPr/>
        </p:nvGraphicFramePr>
        <p:xfrm>
          <a:off x="1295400" y="6096000"/>
          <a:ext cx="341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2" name="Equation" r:id="rId7" imgW="2095500" imgH="241300" progId="Equation.3">
                  <p:embed/>
                </p:oleObj>
              </mc:Choice>
              <mc:Fallback>
                <p:oleObj name="Equation" r:id="rId7" imgW="20955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6096000"/>
                        <a:ext cx="3416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304800" y="1447800"/>
            <a:ext cx="35052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Fig. 15-18 Partial State Graph</a:t>
            </a:r>
          </a:p>
        </p:txBody>
      </p:sp>
      <p:pic>
        <p:nvPicPr>
          <p:cNvPr id="53258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41500"/>
            <a:ext cx="17526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15.9	 Using a One-Hot State Assignment</a:t>
            </a:r>
          </a:p>
        </p:txBody>
      </p:sp>
      <p:graphicFrame>
        <p:nvGraphicFramePr>
          <p:cNvPr id="54275" name="Object 13"/>
          <p:cNvGraphicFramePr>
            <a:graphicFrameLocks noChangeAspect="1"/>
          </p:cNvGraphicFramePr>
          <p:nvPr/>
        </p:nvGraphicFramePr>
        <p:xfrm>
          <a:off x="1716088" y="1905000"/>
          <a:ext cx="506571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5" name="Equation" r:id="rId3" imgW="3302000" imgH="228600" progId="Equation.3">
                  <p:embed/>
                </p:oleObj>
              </mc:Choice>
              <mc:Fallback>
                <p:oleObj name="Equation" r:id="rId3" imgW="33020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1905000"/>
                        <a:ext cx="5065712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Text Box 14"/>
          <p:cNvSpPr txBox="1">
            <a:spLocks noChangeArrowheads="1"/>
          </p:cNvSpPr>
          <p:nvPr/>
        </p:nvSpPr>
        <p:spPr bwMode="auto">
          <a:xfrm>
            <a:off x="304800" y="2438400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The modified equations</a:t>
            </a:r>
          </a:p>
        </p:txBody>
      </p:sp>
      <p:sp>
        <p:nvSpPr>
          <p:cNvPr id="54277" name="Text Box 15"/>
          <p:cNvSpPr txBox="1">
            <a:spLocks noChangeArrowheads="1"/>
          </p:cNvSpPr>
          <p:nvPr/>
        </p:nvSpPr>
        <p:spPr bwMode="auto">
          <a:xfrm>
            <a:off x="304800" y="1492250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The One-hot assignment example by replacing Q</a:t>
            </a:r>
            <a:r>
              <a:rPr kumimoji="0" lang="en-US" altLang="ko-KR" baseline="-250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 with Q</a:t>
            </a:r>
            <a:r>
              <a:rPr kumimoji="0" lang="en-US" altLang="ko-KR" baseline="30000">
                <a:solidFill>
                  <a:schemeClr val="tx2"/>
                </a:solidFill>
                <a:latin typeface="Arial" panose="020B0604020202020204" pitchFamily="34" charset="0"/>
              </a:rPr>
              <a:t>’</a:t>
            </a:r>
            <a:r>
              <a:rPr kumimoji="0" lang="en-US" altLang="ko-KR" baseline="-25000">
                <a:solidFill>
                  <a:schemeClr val="tx2"/>
                </a:solidFill>
                <a:latin typeface="Arial" panose="020B0604020202020204" pitchFamily="34" charset="0"/>
              </a:rPr>
              <a:t>0</a:t>
            </a:r>
          </a:p>
        </p:txBody>
      </p:sp>
      <p:graphicFrame>
        <p:nvGraphicFramePr>
          <p:cNvPr id="54278" name="Object 16"/>
          <p:cNvGraphicFramePr>
            <a:graphicFrameLocks noChangeAspect="1"/>
          </p:cNvGraphicFramePr>
          <p:nvPr/>
        </p:nvGraphicFramePr>
        <p:xfrm>
          <a:off x="1752600" y="2819400"/>
          <a:ext cx="32766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6" name="Equation" r:id="rId5" imgW="2095500" imgH="241300" progId="Equation.3">
                  <p:embed/>
                </p:oleObj>
              </mc:Choice>
              <mc:Fallback>
                <p:oleObj name="Equation" r:id="rId5" imgW="2095500" imgH="2413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19400"/>
                        <a:ext cx="32766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17"/>
          <p:cNvGraphicFramePr>
            <a:graphicFrameLocks noChangeAspect="1"/>
          </p:cNvGraphicFramePr>
          <p:nvPr/>
        </p:nvGraphicFramePr>
        <p:xfrm>
          <a:off x="1752600" y="3213100"/>
          <a:ext cx="18256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7" name="Equation" r:id="rId7" imgW="1168400" imgH="228600" progId="Equation.3">
                  <p:embed/>
                </p:oleObj>
              </mc:Choice>
              <mc:Fallback>
                <p:oleObj name="Equation" r:id="rId7" imgW="116840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13100"/>
                        <a:ext cx="182562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18"/>
          <p:cNvGraphicFramePr>
            <a:graphicFrameLocks noChangeAspect="1"/>
          </p:cNvGraphicFramePr>
          <p:nvPr/>
        </p:nvGraphicFramePr>
        <p:xfrm>
          <a:off x="3679825" y="3233738"/>
          <a:ext cx="178593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8" name="Equation" r:id="rId9" imgW="1143000" imgH="228600" progId="Equation.3">
                  <p:embed/>
                </p:oleObj>
              </mc:Choice>
              <mc:Fallback>
                <p:oleObj name="Equation" r:id="rId9" imgW="114300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825" y="3233738"/>
                        <a:ext cx="1785938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Rectangle 19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19" name="Equation" r:id="rId11" imgW="0" imgH="0" progId="Equation.3">
                  <p:embed/>
                </p:oleObj>
              </mc:Choice>
              <mc:Fallback>
                <p:oleObj name="Equation" r:id="rId11" imgW="0" imgH="0" progId="Equation.3">
                  <p:embed/>
                  <p:pic>
                    <p:nvPicPr>
                      <p:cNvPr id="0" name="Rectangle 1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20"/>
          <p:cNvGraphicFramePr>
            <a:graphicFrameLocks noChangeAspect="1"/>
          </p:cNvGraphicFramePr>
          <p:nvPr/>
        </p:nvGraphicFramePr>
        <p:xfrm>
          <a:off x="1752600" y="4130675"/>
          <a:ext cx="259080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20" name="Equation" r:id="rId12" imgW="1727200" imgH="736600" progId="Equation.3">
                  <p:embed/>
                </p:oleObj>
              </mc:Choice>
              <mc:Fallback>
                <p:oleObj name="Equation" r:id="rId12" imgW="1727200" imgH="7366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30675"/>
                        <a:ext cx="2590800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3" name="Text Box 21"/>
          <p:cNvSpPr txBox="1">
            <a:spLocks noChangeArrowheads="1"/>
          </p:cNvSpPr>
          <p:nvPr/>
        </p:nvSpPr>
        <p:spPr bwMode="auto">
          <a:xfrm>
            <a:off x="304800" y="3702050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The next-state equations</a:t>
            </a:r>
          </a:p>
        </p:txBody>
      </p:sp>
      <p:sp>
        <p:nvSpPr>
          <p:cNvPr id="54284" name="Text Box 22"/>
          <p:cNvSpPr txBox="1">
            <a:spLocks noChangeArrowheads="1"/>
          </p:cNvSpPr>
          <p:nvPr/>
        </p:nvSpPr>
        <p:spPr bwMode="auto">
          <a:xfrm>
            <a:off x="304800" y="52578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>
                <a:solidFill>
                  <a:schemeClr val="tx2"/>
                </a:solidFill>
                <a:latin typeface="Arial" panose="020B0604020202020204" pitchFamily="34" charset="0"/>
              </a:rPr>
              <a:t>The output equations</a:t>
            </a:r>
          </a:p>
        </p:txBody>
      </p:sp>
      <p:graphicFrame>
        <p:nvGraphicFramePr>
          <p:cNvPr id="54285" name="Object 23"/>
          <p:cNvGraphicFramePr>
            <a:graphicFrameLocks noChangeAspect="1"/>
          </p:cNvGraphicFramePr>
          <p:nvPr/>
        </p:nvGraphicFramePr>
        <p:xfrm>
          <a:off x="1752600" y="5638800"/>
          <a:ext cx="27781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21" name="Equation" r:id="rId14" imgW="1778000" imgH="228600" progId="Equation.3">
                  <p:embed/>
                </p:oleObj>
              </mc:Choice>
              <mc:Fallback>
                <p:oleObj name="Equation" r:id="rId14" imgW="177800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638800"/>
                        <a:ext cx="277812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scf0028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15.1	Elimination of Redundant States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" y="1260475"/>
            <a:ext cx="6859588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latin typeface="Arial" panose="020B0604020202020204" pitchFamily="34" charset="0"/>
              </a:rPr>
              <a:t>Table 15-1. State Table for Sequence Detector  (0101, 1001)</a:t>
            </a:r>
          </a:p>
        </p:txBody>
      </p:sp>
      <p:graphicFrame>
        <p:nvGraphicFramePr>
          <p:cNvPr id="159748" name="Group 4"/>
          <p:cNvGraphicFramePr>
            <a:graphicFrameLocks noGrp="1"/>
          </p:cNvGraphicFramePr>
          <p:nvPr/>
        </p:nvGraphicFramePr>
        <p:xfrm>
          <a:off x="250825" y="1717675"/>
          <a:ext cx="6096000" cy="4664069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7435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Input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Sequence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43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reset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000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001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02" name="Rectangle 153"/>
          <p:cNvSpPr>
            <a:spLocks noChangeArrowheads="1"/>
          </p:cNvSpPr>
          <p:nvPr/>
        </p:nvSpPr>
        <p:spPr bwMode="auto">
          <a:xfrm>
            <a:off x="1422400" y="4168775"/>
            <a:ext cx="4537075" cy="288925"/>
          </a:xfrm>
          <a:prstGeom prst="rect">
            <a:avLst/>
          </a:prstGeom>
          <a:solidFill>
            <a:srgbClr val="FF0000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8303" name="Rectangle 154"/>
          <p:cNvSpPr>
            <a:spLocks noChangeArrowheads="1"/>
          </p:cNvSpPr>
          <p:nvPr/>
        </p:nvSpPr>
        <p:spPr bwMode="auto">
          <a:xfrm>
            <a:off x="1422400" y="4457700"/>
            <a:ext cx="4537075" cy="288925"/>
          </a:xfrm>
          <a:prstGeom prst="rect">
            <a:avLst/>
          </a:prstGeom>
          <a:solidFill>
            <a:srgbClr val="0000FF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8304" name="TextBox 159"/>
          <p:cNvSpPr txBox="1">
            <a:spLocks noChangeArrowheads="1"/>
          </p:cNvSpPr>
          <p:nvPr/>
        </p:nvSpPr>
        <p:spPr bwMode="auto">
          <a:xfrm>
            <a:off x="6732588" y="4005263"/>
            <a:ext cx="2232025" cy="8302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lang="en-US" altLang="ko-KR" i="1">
                <a:latin typeface="Arial" panose="020B0604020202020204" pitchFamily="34" charset="0"/>
                <a:cs typeface="Arial" panose="020B0604020202020204" pitchFamily="34" charset="0"/>
              </a:rPr>
              <a:t>N.S. &amp; 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</a:p>
          <a:p>
            <a:pPr eaLnBrk="1" hangingPunct="1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for the same inputs</a:t>
            </a:r>
          </a:p>
          <a:p>
            <a:pPr algn="ctr" eaLnBrk="1" hangingPunct="1"/>
            <a:r>
              <a:rPr lang="en-US" altLang="ko-KR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≡ I</a:t>
            </a:r>
            <a:endParaRPr lang="ko-KR" altLang="en-US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15.1	Elimination of Redundant States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1268413"/>
            <a:ext cx="6859588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latin typeface="Arial" panose="020B0604020202020204" pitchFamily="34" charset="0"/>
              </a:rPr>
              <a:t>Table 15-1. State Table for Sequence Detector  (0101, 1001)</a:t>
            </a:r>
          </a:p>
        </p:txBody>
      </p:sp>
      <p:graphicFrame>
        <p:nvGraphicFramePr>
          <p:cNvPr id="160772" name="Group 4"/>
          <p:cNvGraphicFramePr>
            <a:graphicFrameLocks noGrp="1"/>
          </p:cNvGraphicFramePr>
          <p:nvPr/>
        </p:nvGraphicFramePr>
        <p:xfrm>
          <a:off x="347663" y="1725613"/>
          <a:ext cx="6096000" cy="4664069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7435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Input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Sequence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43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reset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000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001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26" name="Rectangle 153"/>
          <p:cNvSpPr>
            <a:spLocks noChangeArrowheads="1"/>
          </p:cNvSpPr>
          <p:nvPr/>
        </p:nvSpPr>
        <p:spPr bwMode="auto">
          <a:xfrm>
            <a:off x="1519238" y="4176713"/>
            <a:ext cx="4537075" cy="288925"/>
          </a:xfrm>
          <a:prstGeom prst="rect">
            <a:avLst/>
          </a:prstGeom>
          <a:solidFill>
            <a:srgbClr val="FF0000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327" name="Rectangle 154"/>
          <p:cNvSpPr>
            <a:spLocks noChangeArrowheads="1"/>
          </p:cNvSpPr>
          <p:nvPr/>
        </p:nvSpPr>
        <p:spPr bwMode="auto">
          <a:xfrm>
            <a:off x="1519238" y="4465638"/>
            <a:ext cx="4537075" cy="288925"/>
          </a:xfrm>
          <a:prstGeom prst="rect">
            <a:avLst/>
          </a:prstGeom>
          <a:solidFill>
            <a:srgbClr val="0000FF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328" name="Line 155"/>
          <p:cNvSpPr>
            <a:spLocks noChangeShapeType="1"/>
          </p:cNvSpPr>
          <p:nvPr/>
        </p:nvSpPr>
        <p:spPr bwMode="auto">
          <a:xfrm>
            <a:off x="1158875" y="4610100"/>
            <a:ext cx="52562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329" name="Oval 156"/>
          <p:cNvSpPr>
            <a:spLocks noChangeArrowheads="1"/>
          </p:cNvSpPr>
          <p:nvPr/>
        </p:nvSpPr>
        <p:spPr bwMode="auto">
          <a:xfrm>
            <a:off x="3751263" y="3097213"/>
            <a:ext cx="288925" cy="287337"/>
          </a:xfrm>
          <a:prstGeom prst="ellipse">
            <a:avLst/>
          </a:prstGeom>
          <a:solidFill>
            <a:srgbClr val="FF0000">
              <a:alpha val="2901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9330" name="Line 157"/>
          <p:cNvSpPr>
            <a:spLocks noChangeShapeType="1"/>
          </p:cNvSpPr>
          <p:nvPr/>
        </p:nvSpPr>
        <p:spPr bwMode="auto">
          <a:xfrm>
            <a:off x="3679825" y="3097213"/>
            <a:ext cx="431800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331" name="TextBox 159"/>
          <p:cNvSpPr txBox="1">
            <a:spLocks noChangeArrowheads="1"/>
          </p:cNvSpPr>
          <p:nvPr/>
        </p:nvSpPr>
        <p:spPr bwMode="auto">
          <a:xfrm>
            <a:off x="6732588" y="4149725"/>
            <a:ext cx="2232025" cy="584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altLang="ko-KR" i="1">
                <a:latin typeface="Arial" panose="020B0604020202020204" pitchFamily="34" charset="0"/>
                <a:cs typeface="Arial" panose="020B0604020202020204" pitchFamily="34" charset="0"/>
              </a:rPr>
              <a:t>≡</a:t>
            </a:r>
            <a:r>
              <a:rPr lang="en-US" altLang="ko-KR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  <a:p>
            <a:pPr algn="ctr" eaLnBrk="1" hangingPunct="1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Replace </a:t>
            </a:r>
            <a:r>
              <a:rPr lang="en-US" altLang="ko-KR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altLang="ko-KR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61" name="오른쪽 화살표 160"/>
          <p:cNvSpPr/>
          <p:nvPr/>
        </p:nvSpPr>
        <p:spPr>
          <a:xfrm rot="10800000">
            <a:off x="6181725" y="4230688"/>
            <a:ext cx="406400" cy="454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333" name="TextBox 1"/>
          <p:cNvSpPr txBox="1">
            <a:spLocks noChangeArrowheads="1"/>
          </p:cNvSpPr>
          <p:nvPr/>
        </p:nvSpPr>
        <p:spPr bwMode="auto">
          <a:xfrm>
            <a:off x="3995738" y="3090863"/>
            <a:ext cx="29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ko-KR" altLang="en-U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813" y="274638"/>
            <a:ext cx="86868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3333FF"/>
                </a:solidFill>
                <a:latin typeface="Arial Narrow" panose="020B0606020202030204" pitchFamily="34" charset="0"/>
              </a:rPr>
              <a:t>15.1	Elimination of Redundant States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4800" y="1268413"/>
            <a:ext cx="6859588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>
                <a:latin typeface="Arial" panose="020B0604020202020204" pitchFamily="34" charset="0"/>
              </a:rPr>
              <a:t>Table 15-1. State Table for Sequence Detector  (0101, 1001)</a:t>
            </a:r>
          </a:p>
        </p:txBody>
      </p:sp>
      <p:graphicFrame>
        <p:nvGraphicFramePr>
          <p:cNvPr id="160772" name="Group 4"/>
          <p:cNvGraphicFramePr>
            <a:graphicFrameLocks noGrp="1"/>
          </p:cNvGraphicFramePr>
          <p:nvPr/>
        </p:nvGraphicFramePr>
        <p:xfrm>
          <a:off x="347663" y="1725613"/>
          <a:ext cx="6096000" cy="4389440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743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Input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Sequence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43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reset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00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000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010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011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101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110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111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4" name="TextBox 159"/>
          <p:cNvSpPr txBox="1">
            <a:spLocks noChangeArrowheads="1"/>
          </p:cNvSpPr>
          <p:nvPr/>
        </p:nvSpPr>
        <p:spPr bwMode="auto">
          <a:xfrm>
            <a:off x="6732240" y="4288424"/>
            <a:ext cx="1439812" cy="33855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Remove </a:t>
            </a:r>
            <a:r>
              <a:rPr lang="en-US" altLang="ko-KR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altLang="ko-KR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오른쪽 화살표 160"/>
          <p:cNvSpPr/>
          <p:nvPr/>
        </p:nvSpPr>
        <p:spPr>
          <a:xfrm rot="10800000">
            <a:off x="6181725" y="4230688"/>
            <a:ext cx="406400" cy="454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4440</Words>
  <Application>Microsoft Office PowerPoint</Application>
  <PresentationFormat>화면 슬라이드 쇼(4:3)</PresentationFormat>
  <Paragraphs>3216</Paragraphs>
  <Slides>63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63</vt:i4>
      </vt:variant>
    </vt:vector>
  </HeadingPairs>
  <TitlesOfParts>
    <vt:vector size="70" baseType="lpstr">
      <vt:lpstr>굴림</vt:lpstr>
      <vt:lpstr>Arial</vt:lpstr>
      <vt:lpstr>Arial Narrow</vt:lpstr>
      <vt:lpstr>Cambria Math</vt:lpstr>
      <vt:lpstr>Consolas</vt:lpstr>
      <vt:lpstr>기본 디자인</vt:lpstr>
      <vt:lpstr>Equation</vt:lpstr>
      <vt:lpstr>PowerPoint 프레젠테이션</vt:lpstr>
      <vt:lpstr>Objectives</vt:lpstr>
      <vt:lpstr>PowerPoint 프레젠테이션</vt:lpstr>
      <vt:lpstr>15.1 Elimination of Redundant States</vt:lpstr>
      <vt:lpstr>15.1 Elimination of Redundant States</vt:lpstr>
      <vt:lpstr>15.1 Elimination of Redundant States</vt:lpstr>
      <vt:lpstr>15.1 Elimination of Redundant States</vt:lpstr>
      <vt:lpstr>15.1 Elimination of Redundant States</vt:lpstr>
      <vt:lpstr>15.1 Elimination of Redundant States</vt:lpstr>
      <vt:lpstr>15.1 Elimination of Redundant States</vt:lpstr>
      <vt:lpstr>15.1 Elimination of Redundant States</vt:lpstr>
      <vt:lpstr>15.1 Elimination of Redundant States</vt:lpstr>
      <vt:lpstr>15.1 Elimination of Redundant States</vt:lpstr>
      <vt:lpstr>15.1 Elimination of Redundant States</vt:lpstr>
      <vt:lpstr>15.1 Elimination of Redundant States</vt:lpstr>
      <vt:lpstr>15.1 Elimination of Redundant States</vt:lpstr>
      <vt:lpstr>15.1 Elimination of Redundant States</vt:lpstr>
      <vt:lpstr>15.1 Elimination of Redundant States</vt:lpstr>
      <vt:lpstr>15.1 Elimination of Redundant States</vt:lpstr>
      <vt:lpstr>15.1 Elimination of Redundant States</vt:lpstr>
      <vt:lpstr>15.1 Elimination of Redundant States</vt:lpstr>
      <vt:lpstr>15.2  Equivalent States</vt:lpstr>
      <vt:lpstr>15.2  Equivalent States</vt:lpstr>
      <vt:lpstr>15.3  Determination of State Equivalence Using an Implication Table</vt:lpstr>
      <vt:lpstr>15.3  Determination of State Equivalence Using an Implication Table</vt:lpstr>
      <vt:lpstr>15.3  Determination of State Equivalence Using an Implication Table</vt:lpstr>
      <vt:lpstr>15.3  Determination of State Equivalence Using an Implication Table</vt:lpstr>
      <vt:lpstr>15.3  Determination of State Equivalence Using an Implication Table</vt:lpstr>
      <vt:lpstr>15.3  Determination of State Equivalence Using an Implication Table</vt:lpstr>
      <vt:lpstr>15.3  Determination of State Equivalence Using an Implication Table</vt:lpstr>
      <vt:lpstr>15.3  Determination of State Equivalence Using an Implication Table</vt:lpstr>
      <vt:lpstr>15.3  Determination of State Equivalence Using an Implication Table</vt:lpstr>
      <vt:lpstr>15.3  Determination of State Equivalence Using an Implication Table</vt:lpstr>
      <vt:lpstr>15.3  Determination of State Equivalence Using an Implication Table</vt:lpstr>
      <vt:lpstr>15.3  Determination of State Equivalence Using an Implication Table</vt:lpstr>
      <vt:lpstr>15.3  Determination of State Equivalence Using an Implication Table</vt:lpstr>
      <vt:lpstr>15.3  Determination of State Equivalence Using an Implication Table</vt:lpstr>
      <vt:lpstr>15.3  Determination of State Equivalence Using an Implication Table</vt:lpstr>
      <vt:lpstr>15.3  Implication Chart After First Pass</vt:lpstr>
      <vt:lpstr>15.3  Implication Chart After First Pass</vt:lpstr>
      <vt:lpstr>15.3  Implication Chart After First Pass</vt:lpstr>
      <vt:lpstr>15.4  Equivalent Sequential Circuits</vt:lpstr>
      <vt:lpstr>15.4  Equivalent Sequential Circuits</vt:lpstr>
      <vt:lpstr>15.4  Equivalent Sequential Circuits</vt:lpstr>
      <vt:lpstr>15.5  Incompletely Specified State Tables</vt:lpstr>
      <vt:lpstr>15.6  Derivation of Flip-Flop Input Equations</vt:lpstr>
      <vt:lpstr>15.6  Derivation of Flip-Flop Input Equations</vt:lpstr>
      <vt:lpstr>15.6  Derivation of Flip-Flop Input Equations</vt:lpstr>
      <vt:lpstr>15.6  Derivation of Flip-Flop Input Equations</vt:lpstr>
      <vt:lpstr>15.6  Derivation of Flip-Flop Input Equations</vt:lpstr>
      <vt:lpstr>15.7  Equivalent State Assignments</vt:lpstr>
      <vt:lpstr>15.7  Equivalent State Assignments</vt:lpstr>
      <vt:lpstr>15.7  Equivalent State Assignments</vt:lpstr>
      <vt:lpstr>15.7  Equivalent State Assignments</vt:lpstr>
      <vt:lpstr>15.8  Guidelines for State Assignment</vt:lpstr>
      <vt:lpstr>15.8  Guidelines for State Assignment</vt:lpstr>
      <vt:lpstr>15.8  Guidelines for State Assignment</vt:lpstr>
      <vt:lpstr>15.8  Guidelines for State Assignment</vt:lpstr>
      <vt:lpstr>15.8  Guidelines for State Assignment</vt:lpstr>
      <vt:lpstr>15.8  Guidelines for State Assignment</vt:lpstr>
      <vt:lpstr>15.9  Using a One-Hot State Assignment</vt:lpstr>
      <vt:lpstr>15.9  Using a One-Hot State Assignment</vt:lpstr>
      <vt:lpstr>PowerPoint 프레젠테이션</vt:lpstr>
    </vt:vector>
  </TitlesOfParts>
  <Company>Inje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15</dc:title>
  <dc:creator>Jongman Cho</dc:creator>
  <cp:lastModifiedBy>Administrator</cp:lastModifiedBy>
  <cp:revision>223</cp:revision>
  <dcterms:created xsi:type="dcterms:W3CDTF">2003-08-14T08:31:30Z</dcterms:created>
  <dcterms:modified xsi:type="dcterms:W3CDTF">2019-04-29T01:49:22Z</dcterms:modified>
</cp:coreProperties>
</file>