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96" r:id="rId4"/>
    <p:sldId id="295" r:id="rId5"/>
    <p:sldId id="298" r:id="rId6"/>
    <p:sldId id="297" r:id="rId7"/>
    <p:sldId id="299" r:id="rId8"/>
    <p:sldId id="300" r:id="rId9"/>
    <p:sldId id="301" r:id="rId10"/>
    <p:sldId id="303" r:id="rId11"/>
    <p:sldId id="304" r:id="rId12"/>
    <p:sldId id="305" r:id="rId13"/>
    <p:sldId id="307" r:id="rId14"/>
    <p:sldId id="308" r:id="rId15"/>
    <p:sldId id="309" r:id="rId16"/>
    <p:sldId id="316" r:id="rId17"/>
    <p:sldId id="317" r:id="rId18"/>
    <p:sldId id="318" r:id="rId19"/>
    <p:sldId id="319" r:id="rId20"/>
    <p:sldId id="349" r:id="rId21"/>
    <p:sldId id="315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9" r:id="rId31"/>
    <p:sldId id="328" r:id="rId32"/>
    <p:sldId id="314" r:id="rId33"/>
    <p:sldId id="330" r:id="rId34"/>
    <p:sldId id="351" r:id="rId35"/>
    <p:sldId id="352" r:id="rId36"/>
    <p:sldId id="331" r:id="rId37"/>
    <p:sldId id="336" r:id="rId38"/>
    <p:sldId id="332" r:id="rId39"/>
    <p:sldId id="337" r:id="rId40"/>
    <p:sldId id="313" r:id="rId41"/>
    <p:sldId id="338" r:id="rId42"/>
    <p:sldId id="350" r:id="rId4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712D2D"/>
    <a:srgbClr val="00FF00"/>
    <a:srgbClr val="99FF66"/>
    <a:srgbClr val="6CA62C"/>
    <a:srgbClr val="EDF0AE"/>
    <a:srgbClr val="FFCC00"/>
    <a:srgbClr val="0066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7256" autoAdjust="0"/>
  </p:normalViewPr>
  <p:slideViewPr>
    <p:cSldViewPr showGuides="1">
      <p:cViewPr varScale="1">
        <p:scale>
          <a:sx n="160" d="100"/>
          <a:sy n="160" d="100"/>
        </p:scale>
        <p:origin x="1824" y="138"/>
      </p:cViewPr>
      <p:guideLst>
        <p:guide orient="horz" pos="2160"/>
        <p:guide pos="30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5E76B-C5B4-45A6-83EE-837CF301B15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830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E0FA8-37A7-4716-8DB1-E3F7A535DAF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25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D9E20-BC88-47E6-A6CA-42E51CAF553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931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87174-9A74-4A0E-9B61-1E108F84CB0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836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2B22C-C65C-43E2-B2E0-81D4894D11C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5100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04D92-98CF-4AE0-A031-6B70CBA859F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629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FF2B8-579D-4504-98FA-903C197EE46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227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26A62-483F-43D6-984C-7AD38B50D64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124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2B31C-8D84-47D5-B07D-87F4F9B5823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476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70588-7BD8-408F-B611-FED432E8C7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6227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3913A-0D86-4497-B8EA-C981C010A10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329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DB3B71-AA83-4306-B2A3-C7B04AE6AA6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143000"/>
            <a:ext cx="9144000" cy="762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it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2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381000" y="260350"/>
            <a:ext cx="83820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4000">
                <a:solidFill>
                  <a:srgbClr val="0033CC"/>
                </a:solidFill>
                <a:latin typeface="Arial Narrow" panose="020B0606020202030204" pitchFamily="34" charset="0"/>
              </a:rPr>
              <a:t>CHAPTER 14</a:t>
            </a:r>
            <a:r>
              <a:rPr lang="en-US" altLang="ko-KR" sz="4000">
                <a:solidFill>
                  <a:srgbClr val="EC8C00"/>
                </a:solidFill>
                <a:latin typeface="Arial Narrow" panose="020B0606020202030204" pitchFamily="34" charset="0"/>
              </a:rPr>
              <a:t/>
            </a:r>
            <a:br>
              <a:rPr lang="en-US" altLang="ko-KR" sz="4000">
                <a:solidFill>
                  <a:srgbClr val="EC8C00"/>
                </a:solidFill>
                <a:latin typeface="Arial Narrow" panose="020B0606020202030204" pitchFamily="34" charset="0"/>
              </a:rPr>
            </a:br>
            <a:r>
              <a:rPr lang="en-US" altLang="ko-KR" sz="4000">
                <a:solidFill>
                  <a:srgbClr val="2B2BAD"/>
                </a:solidFill>
                <a:latin typeface="Arial Narrow" panose="020B0606020202030204" pitchFamily="34" charset="0"/>
              </a:rPr>
              <a:t/>
            </a:r>
            <a:br>
              <a:rPr lang="en-US" altLang="ko-KR" sz="4000">
                <a:solidFill>
                  <a:srgbClr val="2B2BAD"/>
                </a:solidFill>
                <a:latin typeface="Arial Narrow" panose="020B0606020202030204" pitchFamily="34" charset="0"/>
              </a:rPr>
            </a:br>
            <a:r>
              <a:rPr lang="en-US" altLang="ko-KR" sz="4000">
                <a:solidFill>
                  <a:srgbClr val="CC0000"/>
                </a:solidFill>
                <a:latin typeface="Arial Narrow" panose="020B0606020202030204" pitchFamily="34" charset="0"/>
              </a:rPr>
              <a:t>Derivation of State Graphs and Tables</a:t>
            </a:r>
          </a:p>
        </p:txBody>
      </p:sp>
      <p:pic>
        <p:nvPicPr>
          <p:cNvPr id="2051" name="Picture 7" descr="Book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429000"/>
            <a:ext cx="1703387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3267075" y="2965450"/>
            <a:ext cx="4986338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b="1" i="1">
                <a:latin typeface="Arial" panose="020B0604020202020204" pitchFamily="34" charset="0"/>
                <a:cs typeface="Arial" panose="020B0604020202020204" pitchFamily="34" charset="0"/>
              </a:rPr>
              <a:t>This chapter in the book includes:</a:t>
            </a:r>
            <a:endParaRPr kumimoji="0" lang="en-US" altLang="ko-KR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latinLnBrk="0" hangingPunct="1"/>
            <a:r>
              <a:rPr kumimoji="0" lang="en-US" altLang="ko-K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Objectives</a:t>
            </a:r>
          </a:p>
          <a:p>
            <a:pPr eaLnBrk="1" latinLnBrk="0" hangingPunct="1"/>
            <a:r>
              <a:rPr kumimoji="0" lang="en-US" altLang="ko-K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Study Guide</a:t>
            </a:r>
          </a:p>
          <a:p>
            <a:pPr eaLnBrk="1" latinLnBrk="0" hangingPunct="1"/>
            <a:r>
              <a:rPr kumimoji="0" lang="en-US" altLang="ko-K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14.1	Design of a Sequence Detector</a:t>
            </a:r>
          </a:p>
          <a:p>
            <a:pPr eaLnBrk="1" latinLnBrk="0" hangingPunct="1"/>
            <a:r>
              <a:rPr kumimoji="0" lang="en-US" altLang="ko-K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14.2	More Complex Design Problems</a:t>
            </a:r>
          </a:p>
          <a:p>
            <a:pPr eaLnBrk="1" latinLnBrk="0" hangingPunct="1"/>
            <a:r>
              <a:rPr kumimoji="0" lang="en-US" altLang="ko-K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14.3	Guidelines for Construction of State Graphs</a:t>
            </a:r>
          </a:p>
          <a:p>
            <a:pPr eaLnBrk="1" latinLnBrk="0" hangingPunct="1"/>
            <a:r>
              <a:rPr kumimoji="0" lang="en-US" altLang="ko-K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14.4	Serial Data Code Conversion</a:t>
            </a:r>
          </a:p>
          <a:p>
            <a:pPr eaLnBrk="1" latinLnBrk="0" hangingPunct="1"/>
            <a:r>
              <a:rPr kumimoji="0" lang="en-US" altLang="ko-K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14.5	Alphanumeric State Graph Notation</a:t>
            </a:r>
          </a:p>
          <a:p>
            <a:pPr eaLnBrk="1" latinLnBrk="0" hangingPunct="1"/>
            <a:r>
              <a:rPr kumimoji="0" lang="en-US" altLang="ko-K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Programmed Exercises</a:t>
            </a:r>
          </a:p>
          <a:p>
            <a:pPr eaLnBrk="1" latinLnBrk="0" hangingPunct="1"/>
            <a:r>
              <a:rPr kumimoji="0" lang="en-US" altLang="ko-K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Problems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28600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14.1	 Design of a Sequence Detector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66800" y="1628775"/>
            <a:ext cx="559276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 i="1">
                <a:solidFill>
                  <a:srgbClr val="3333FF"/>
                </a:solidFill>
                <a:latin typeface="Arial" panose="020B0604020202020204" pitchFamily="34" charset="0"/>
              </a:rPr>
              <a:t>Moore</a:t>
            </a: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 State Graph for Sequence Detector</a:t>
            </a:r>
          </a:p>
        </p:txBody>
      </p:sp>
      <p:pic>
        <p:nvPicPr>
          <p:cNvPr id="11268" name="Picture 4" descr="roth+f14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20938"/>
            <a:ext cx="5184775" cy="38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14.1	 Design of a Sequence Detector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09600" y="1935163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State Table</a:t>
            </a:r>
          </a:p>
        </p:txBody>
      </p:sp>
      <p:graphicFrame>
        <p:nvGraphicFramePr>
          <p:cNvPr id="142453" name="Group 117"/>
          <p:cNvGraphicFramePr>
            <a:graphicFrameLocks noGrp="1"/>
          </p:cNvGraphicFramePr>
          <p:nvPr/>
        </p:nvGraphicFramePr>
        <p:xfrm>
          <a:off x="395288" y="2924175"/>
          <a:ext cx="4408488" cy="2359128"/>
        </p:xfrm>
        <a:graphic>
          <a:graphicData uri="http://schemas.openxmlformats.org/drawingml/2006/table">
            <a:tbl>
              <a:tblPr/>
              <a:tblGrid>
                <a:gridCol w="1188952"/>
                <a:gridCol w="208266"/>
                <a:gridCol w="633366"/>
                <a:gridCol w="1279433"/>
                <a:gridCol w="1098471"/>
              </a:tblGrid>
              <a:tr h="3657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 State</a:t>
                      </a:r>
                    </a:p>
                  </a:txBody>
                  <a:tcPr marL="91433" marR="91433" marT="45716" marB="45716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Next State</a:t>
                      </a: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Output (Z)</a:t>
                      </a: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 = 0</a:t>
                      </a: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 = 1</a:t>
                      </a:r>
                    </a:p>
                  </a:txBody>
                  <a:tcPr marL="91433" marR="91433" marT="45716" marB="4571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53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</a:txBody>
                  <a:tcPr marL="91433" marR="91433" marT="45716" marB="45716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L="91433" marR="91433" marT="45716" marB="4571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2442" name="Group 106"/>
          <p:cNvGraphicFramePr>
            <a:graphicFrameLocks noGrp="1"/>
          </p:cNvGraphicFramePr>
          <p:nvPr/>
        </p:nvGraphicFramePr>
        <p:xfrm>
          <a:off x="5076825" y="3095625"/>
          <a:ext cx="3768726" cy="2084724"/>
        </p:xfrm>
        <a:graphic>
          <a:graphicData uri="http://schemas.openxmlformats.org/drawingml/2006/table">
            <a:tbl>
              <a:tblPr/>
              <a:tblGrid>
                <a:gridCol w="890513"/>
                <a:gridCol w="208264"/>
                <a:gridCol w="942895"/>
                <a:gridCol w="1007978"/>
                <a:gridCol w="719076"/>
              </a:tblGrid>
              <a:tr h="3656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AB</a:t>
                      </a:r>
                    </a:p>
                  </a:txBody>
                  <a:tcPr marL="91432" marR="91432" marT="45702" marB="4570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32" marR="91432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B</a:t>
                      </a:r>
                      <a:r>
                        <a:rPr kumimoji="1" lang="en-US" altLang="ko-K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</a:p>
                  </a:txBody>
                  <a:tcPr marL="91432" marR="91432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Z</a:t>
                      </a:r>
                    </a:p>
                  </a:txBody>
                  <a:tcPr marL="91432" marR="91432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32" marR="91432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 = 0</a:t>
                      </a:r>
                    </a:p>
                  </a:txBody>
                  <a:tcPr marL="91432" marR="91432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 = 1</a:t>
                      </a:r>
                    </a:p>
                  </a:txBody>
                  <a:tcPr marL="91432" marR="91432" marT="45702" marB="4570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530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</a:t>
                      </a:r>
                      <a:endParaRPr kumimoji="1" lang="en-US" altLang="ko-KR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32" marR="91432" marT="45702" marB="4570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32" marR="91432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</a:t>
                      </a:r>
                      <a:endParaRPr kumimoji="1" lang="en-US" altLang="ko-KR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32" marR="91432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</a:t>
                      </a:r>
                      <a:endParaRPr kumimoji="1" lang="en-US" altLang="ko-KR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32" marR="91432" marT="45702" marB="4570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L="91432" marR="91432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6" name="Text Box 107"/>
          <p:cNvSpPr txBox="1">
            <a:spLocks noChangeArrowheads="1"/>
          </p:cNvSpPr>
          <p:nvPr/>
        </p:nvSpPr>
        <p:spPr bwMode="auto">
          <a:xfrm>
            <a:off x="5486400" y="1844675"/>
            <a:ext cx="320040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Transition Table with State Assignment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28600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14.2	 More Complex Design Problems</a:t>
            </a:r>
          </a:p>
        </p:txBody>
      </p:sp>
      <p:graphicFrame>
        <p:nvGraphicFramePr>
          <p:cNvPr id="143849" name="Group 489"/>
          <p:cNvGraphicFramePr>
            <a:graphicFrameLocks noGrp="1"/>
          </p:cNvGraphicFramePr>
          <p:nvPr/>
        </p:nvGraphicFramePr>
        <p:xfrm>
          <a:off x="381000" y="3330575"/>
          <a:ext cx="8208963" cy="1851025"/>
        </p:xfrm>
        <a:graphic>
          <a:graphicData uri="http://schemas.openxmlformats.org/drawingml/2006/table">
            <a:tbl>
              <a:tblPr/>
              <a:tblGrid>
                <a:gridCol w="504825"/>
                <a:gridCol w="407988"/>
                <a:gridCol w="455612"/>
                <a:gridCol w="455613"/>
                <a:gridCol w="455612"/>
                <a:gridCol w="457200"/>
                <a:gridCol w="454025"/>
                <a:gridCol w="457200"/>
                <a:gridCol w="454025"/>
                <a:gridCol w="457200"/>
                <a:gridCol w="455613"/>
                <a:gridCol w="455612"/>
                <a:gridCol w="455613"/>
                <a:gridCol w="455612"/>
                <a:gridCol w="457200"/>
                <a:gridCol w="455613"/>
                <a:gridCol w="457200"/>
                <a:gridCol w="457200"/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X=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↑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↑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↑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↑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↑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↑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Z=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88" name="Text Box 490"/>
          <p:cNvSpPr txBox="1">
            <a:spLocks noChangeArrowheads="1"/>
          </p:cNvSpPr>
          <p:nvPr/>
        </p:nvSpPr>
        <p:spPr bwMode="auto">
          <a:xfrm>
            <a:off x="533400" y="1811338"/>
            <a:ext cx="7010400" cy="8540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The circuit to be designed </a:t>
            </a:r>
            <a:r>
              <a:rPr lang="en-US" altLang="ko-KR" sz="2000">
                <a:latin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altLang="ko-KR" sz="2000" i="1">
                <a:solidFill>
                  <a:srgbClr val="3333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Mealy</a:t>
            </a:r>
            <a:r>
              <a:rPr lang="en-US" altLang="ko-KR" sz="2000">
                <a:latin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US" altLang="ko-KR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 Output</a:t>
            </a:r>
            <a:r>
              <a:rPr lang="en-US" altLang="ko-KR" sz="2000" i="1">
                <a:latin typeface="Arial" panose="020B0604020202020204" pitchFamily="34" charset="0"/>
              </a:rPr>
              <a:t> Z</a:t>
            </a:r>
            <a:r>
              <a:rPr lang="en-US" altLang="ko-KR" sz="2000">
                <a:latin typeface="Arial" panose="020B0604020202020204" pitchFamily="34" charset="0"/>
              </a:rPr>
              <a:t>=1 if input sequence ends in either </a:t>
            </a:r>
            <a:r>
              <a:rPr lang="en-US" altLang="ko-KR" sz="2000">
                <a:solidFill>
                  <a:srgbClr val="FF0000"/>
                </a:solidFill>
                <a:latin typeface="Arial" panose="020B0604020202020204" pitchFamily="34" charset="0"/>
              </a:rPr>
              <a:t>010</a:t>
            </a:r>
            <a:r>
              <a:rPr lang="en-US" altLang="ko-KR" sz="2000">
                <a:latin typeface="Arial" panose="020B0604020202020204" pitchFamily="34" charset="0"/>
              </a:rPr>
              <a:t> or </a:t>
            </a:r>
            <a:r>
              <a:rPr lang="en-US" altLang="ko-KR" sz="2000">
                <a:solidFill>
                  <a:srgbClr val="3333FF"/>
                </a:solidFill>
                <a:latin typeface="Arial" panose="020B0604020202020204" pitchFamily="34" charset="0"/>
              </a:rPr>
              <a:t>1001</a:t>
            </a:r>
          </a:p>
        </p:txBody>
      </p:sp>
      <p:sp>
        <p:nvSpPr>
          <p:cNvPr id="13389" name="Rectangle 491"/>
          <p:cNvSpPr>
            <a:spLocks noChangeArrowheads="1"/>
          </p:cNvSpPr>
          <p:nvPr/>
        </p:nvSpPr>
        <p:spPr bwMode="auto">
          <a:xfrm>
            <a:off x="1331913" y="3382963"/>
            <a:ext cx="1223962" cy="287337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3390" name="Rectangle 492"/>
          <p:cNvSpPr>
            <a:spLocks noChangeArrowheads="1"/>
          </p:cNvSpPr>
          <p:nvPr/>
        </p:nvSpPr>
        <p:spPr bwMode="auto">
          <a:xfrm>
            <a:off x="2751138" y="3238500"/>
            <a:ext cx="1676400" cy="576263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3391" name="Oval 493"/>
          <p:cNvSpPr>
            <a:spLocks noChangeArrowheads="1"/>
          </p:cNvSpPr>
          <p:nvPr/>
        </p:nvSpPr>
        <p:spPr bwMode="auto">
          <a:xfrm>
            <a:off x="2255838" y="4619625"/>
            <a:ext cx="360362" cy="360363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3392" name="Rectangle 494"/>
          <p:cNvSpPr>
            <a:spLocks noChangeArrowheads="1"/>
          </p:cNvSpPr>
          <p:nvPr/>
        </p:nvSpPr>
        <p:spPr bwMode="auto">
          <a:xfrm>
            <a:off x="2268538" y="3319463"/>
            <a:ext cx="1223962" cy="406400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3393" name="Oval 495"/>
          <p:cNvSpPr>
            <a:spLocks noChangeArrowheads="1"/>
          </p:cNvSpPr>
          <p:nvPr/>
        </p:nvSpPr>
        <p:spPr bwMode="auto">
          <a:xfrm>
            <a:off x="3170238" y="4619625"/>
            <a:ext cx="360362" cy="360363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3394" name="Rectangle 496"/>
          <p:cNvSpPr>
            <a:spLocks noChangeArrowheads="1"/>
          </p:cNvSpPr>
          <p:nvPr/>
        </p:nvSpPr>
        <p:spPr bwMode="auto">
          <a:xfrm>
            <a:off x="3613150" y="3382963"/>
            <a:ext cx="1223963" cy="287337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3395" name="Oval 497"/>
          <p:cNvSpPr>
            <a:spLocks noChangeArrowheads="1"/>
          </p:cNvSpPr>
          <p:nvPr/>
        </p:nvSpPr>
        <p:spPr bwMode="auto">
          <a:xfrm>
            <a:off x="4537075" y="4619625"/>
            <a:ext cx="360363" cy="360363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3396" name="Rectangle 498"/>
          <p:cNvSpPr>
            <a:spLocks noChangeArrowheads="1"/>
          </p:cNvSpPr>
          <p:nvPr/>
        </p:nvSpPr>
        <p:spPr bwMode="auto">
          <a:xfrm>
            <a:off x="5435600" y="3382963"/>
            <a:ext cx="1223963" cy="287337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3397" name="Oval 499"/>
          <p:cNvSpPr>
            <a:spLocks noChangeArrowheads="1"/>
          </p:cNvSpPr>
          <p:nvPr/>
        </p:nvSpPr>
        <p:spPr bwMode="auto">
          <a:xfrm>
            <a:off x="6359525" y="4619625"/>
            <a:ext cx="360363" cy="360363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3398" name="Oval 502"/>
          <p:cNvSpPr>
            <a:spLocks noChangeArrowheads="1"/>
          </p:cNvSpPr>
          <p:nvPr/>
        </p:nvSpPr>
        <p:spPr bwMode="auto">
          <a:xfrm>
            <a:off x="4079875" y="4640263"/>
            <a:ext cx="360363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3399" name="Rectangle 503"/>
          <p:cNvSpPr>
            <a:spLocks noChangeArrowheads="1"/>
          </p:cNvSpPr>
          <p:nvPr/>
        </p:nvSpPr>
        <p:spPr bwMode="auto">
          <a:xfrm>
            <a:off x="5940425" y="3225800"/>
            <a:ext cx="1676400" cy="576263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3400" name="Oval 504"/>
          <p:cNvSpPr>
            <a:spLocks noChangeArrowheads="1"/>
          </p:cNvSpPr>
          <p:nvPr/>
        </p:nvSpPr>
        <p:spPr bwMode="auto">
          <a:xfrm>
            <a:off x="7269163" y="4627563"/>
            <a:ext cx="360362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14.2	 More Complex Design Problems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1690688"/>
            <a:ext cx="527112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>
                <a:latin typeface="Arial" panose="020B0604020202020204" pitchFamily="34" charset="0"/>
              </a:rPr>
              <a:t>Formation of State Graph </a:t>
            </a:r>
            <a:r>
              <a:rPr lang="en-US" altLang="ko-KR" sz="2000" dirty="0" smtClean="0">
                <a:latin typeface="Arial" panose="020B0604020202020204" pitchFamily="34" charset="0"/>
              </a:rPr>
              <a:t>(</a:t>
            </a:r>
            <a:r>
              <a:rPr lang="en-US" altLang="ko-KR" sz="2000" dirty="0" smtClean="0">
                <a:solidFill>
                  <a:srgbClr val="3333FF"/>
                </a:solidFill>
                <a:latin typeface="Arial" panose="020B0604020202020204" pitchFamily="34" charset="0"/>
              </a:rPr>
              <a:t>010</a:t>
            </a:r>
            <a:r>
              <a:rPr lang="en-US" altLang="ko-KR" sz="2000" dirty="0" smtClean="0">
                <a:latin typeface="Arial" panose="020B0604020202020204" pitchFamily="34" charset="0"/>
              </a:rPr>
              <a:t> sequence)</a:t>
            </a:r>
            <a:endParaRPr kumimoji="0" lang="en-US" altLang="ko-KR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4340" name="Picture 4" descr="roth+f14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2860675" cy="37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5447" name="Group 39"/>
          <p:cNvGraphicFramePr>
            <a:graphicFrameLocks noGrp="1"/>
          </p:cNvGraphicFramePr>
          <p:nvPr/>
        </p:nvGraphicFramePr>
        <p:xfrm>
          <a:off x="4787900" y="3429000"/>
          <a:ext cx="3816350" cy="2133600"/>
        </p:xfrm>
        <a:graphic>
          <a:graphicData uri="http://schemas.openxmlformats.org/drawingml/2006/table">
            <a:tbl>
              <a:tblPr/>
              <a:tblGrid>
                <a:gridCol w="1223963"/>
                <a:gridCol w="2592387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state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sequence received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reset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14.2	 More Complex Design Problems</a:t>
            </a:r>
          </a:p>
        </p:txBody>
      </p:sp>
      <p:pic>
        <p:nvPicPr>
          <p:cNvPr id="15363" name="Picture 4" descr="roth+f14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76475"/>
            <a:ext cx="2524125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6461" name="Group 29"/>
          <p:cNvGraphicFramePr>
            <a:graphicFrameLocks noGrp="1"/>
          </p:cNvGraphicFramePr>
          <p:nvPr/>
        </p:nvGraphicFramePr>
        <p:xfrm>
          <a:off x="4787900" y="2852738"/>
          <a:ext cx="3816350" cy="2621236"/>
        </p:xfrm>
        <a:graphic>
          <a:graphicData uri="http://schemas.openxmlformats.org/drawingml/2006/table">
            <a:tbl>
              <a:tblPr/>
              <a:tblGrid>
                <a:gridCol w="1223963"/>
                <a:gridCol w="2592387"/>
              </a:tblGrid>
              <a:tr h="396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state</a:t>
                      </a:r>
                    </a:p>
                  </a:txBody>
                  <a:tcPr marT="45709" marB="4570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sequence ends in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4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 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marT="45709" marB="4570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reset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(but not 10)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(but not 01)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100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381000" y="1690688"/>
            <a:ext cx="527112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>
                <a:latin typeface="Arial" panose="020B0604020202020204" pitchFamily="34" charset="0"/>
              </a:rPr>
              <a:t>Formation of State Graph </a:t>
            </a:r>
            <a:r>
              <a:rPr lang="en-US" altLang="ko-KR" sz="2000" dirty="0" smtClean="0">
                <a:latin typeface="Arial" panose="020B0604020202020204" pitchFamily="34" charset="0"/>
              </a:rPr>
              <a:t>(</a:t>
            </a:r>
            <a:r>
              <a:rPr lang="en-US" altLang="ko-KR" sz="2000" dirty="0" smtClean="0">
                <a:solidFill>
                  <a:srgbClr val="3333FF"/>
                </a:solidFill>
                <a:latin typeface="Arial" panose="020B0604020202020204" pitchFamily="34" charset="0"/>
              </a:rPr>
              <a:t>1001</a:t>
            </a:r>
            <a:r>
              <a:rPr lang="en-US" altLang="ko-KR" sz="2000" dirty="0" smtClean="0">
                <a:latin typeface="Arial" panose="020B0604020202020204" pitchFamily="34" charset="0"/>
              </a:rPr>
              <a:t> sequence)</a:t>
            </a:r>
            <a:endParaRPr kumimoji="0" lang="en-US" altLang="ko-KR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28600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14.2	 More Complex Design Problems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785018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Completed State Graph for a </a:t>
            </a: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Sequence Detector to be Designed</a:t>
            </a:r>
          </a:p>
        </p:txBody>
      </p:sp>
      <p:pic>
        <p:nvPicPr>
          <p:cNvPr id="16388" name="Picture 4" descr="roth+f14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387985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7475" name="Group 19"/>
          <p:cNvGraphicFramePr>
            <a:graphicFrameLocks noGrp="1"/>
          </p:cNvGraphicFramePr>
          <p:nvPr/>
        </p:nvGraphicFramePr>
        <p:xfrm>
          <a:off x="4787900" y="2852738"/>
          <a:ext cx="3816350" cy="2621236"/>
        </p:xfrm>
        <a:graphic>
          <a:graphicData uri="http://schemas.openxmlformats.org/drawingml/2006/table">
            <a:tbl>
              <a:tblPr/>
              <a:tblGrid>
                <a:gridCol w="1223963"/>
                <a:gridCol w="2592387"/>
              </a:tblGrid>
              <a:tr h="396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state</a:t>
                      </a:r>
                    </a:p>
                  </a:txBody>
                  <a:tcPr marT="45709" marB="4570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sequence ends in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4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 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marT="45709" marB="4570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reset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(but not 10)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(but not 01)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100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28600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14.2	 More Complex Design Problems</a:t>
            </a:r>
          </a:p>
        </p:txBody>
      </p:sp>
      <p:graphicFrame>
        <p:nvGraphicFramePr>
          <p:cNvPr id="154889" name="Group 265"/>
          <p:cNvGraphicFramePr>
            <a:graphicFrameLocks noGrp="1"/>
          </p:cNvGraphicFramePr>
          <p:nvPr/>
        </p:nvGraphicFramePr>
        <p:xfrm>
          <a:off x="1079500" y="3646488"/>
          <a:ext cx="6661150" cy="1916113"/>
        </p:xfrm>
        <a:graphic>
          <a:graphicData uri="http://schemas.openxmlformats.org/drawingml/2006/table">
            <a:tbl>
              <a:tblPr/>
              <a:tblGrid>
                <a:gridCol w="741363"/>
                <a:gridCol w="741362"/>
                <a:gridCol w="739775"/>
                <a:gridCol w="739775"/>
                <a:gridCol w="739775"/>
                <a:gridCol w="739775"/>
                <a:gridCol w="766763"/>
                <a:gridCol w="712787"/>
                <a:gridCol w="739775"/>
              </a:tblGrid>
              <a:tr h="550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X=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↑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↑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↑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↑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↑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Z=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(0)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48" name="Text Box 268"/>
          <p:cNvSpPr txBox="1">
            <a:spLocks noChangeArrowheads="1"/>
          </p:cNvSpPr>
          <p:nvPr/>
        </p:nvSpPr>
        <p:spPr bwMode="auto">
          <a:xfrm>
            <a:off x="539750" y="1765300"/>
            <a:ext cx="8305800" cy="1158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The circuit to be designed </a:t>
            </a:r>
            <a:r>
              <a:rPr lang="en-US" altLang="ko-KR" sz="2000">
                <a:latin typeface="Arial" panose="020B0604020202020204" pitchFamily="34" charset="0"/>
                <a:sym typeface="Wingdings" panose="05000000000000000000" pitchFamily="2" charset="2"/>
              </a:rPr>
              <a:t>(Moore)</a:t>
            </a:r>
            <a:endParaRPr lang="en-US" altLang="ko-KR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Output </a:t>
            </a:r>
            <a:r>
              <a:rPr lang="en-US" altLang="ko-KR" sz="2000" i="1">
                <a:latin typeface="Arial" panose="020B0604020202020204" pitchFamily="34" charset="0"/>
              </a:rPr>
              <a:t>Z</a:t>
            </a:r>
            <a:r>
              <a:rPr lang="en-US" altLang="ko-KR" sz="2000">
                <a:latin typeface="Arial" panose="020B0604020202020204" pitchFamily="34" charset="0"/>
              </a:rPr>
              <a:t>=1 if the total number of 1’s received is </a:t>
            </a:r>
            <a:r>
              <a:rPr lang="en-US" altLang="ko-KR" sz="2000" i="1">
                <a:solidFill>
                  <a:srgbClr val="3333FF"/>
                </a:solidFill>
                <a:latin typeface="Arial" panose="020B0604020202020204" pitchFamily="34" charset="0"/>
              </a:rPr>
              <a:t>odd</a:t>
            </a:r>
            <a:r>
              <a:rPr lang="en-US" altLang="ko-KR" sz="2000">
                <a:latin typeface="Arial" panose="020B0604020202020204" pitchFamily="34" charset="0"/>
              </a:rPr>
              <a:t> and at least </a:t>
            </a:r>
            <a:r>
              <a:rPr lang="en-US" altLang="ko-KR" sz="2000" i="1">
                <a:solidFill>
                  <a:srgbClr val="3333FF"/>
                </a:solidFill>
                <a:latin typeface="Arial" panose="020B0604020202020204" pitchFamily="34" charset="0"/>
              </a:rPr>
              <a:t>two consecutive 0’s</a:t>
            </a:r>
            <a:r>
              <a:rPr lang="en-US" altLang="ko-KR" sz="2000">
                <a:latin typeface="Arial" panose="020B0604020202020204" pitchFamily="34" charset="0"/>
              </a:rPr>
              <a:t> have been received</a:t>
            </a:r>
          </a:p>
        </p:txBody>
      </p:sp>
      <p:sp>
        <p:nvSpPr>
          <p:cNvPr id="17449" name="Oval 269"/>
          <p:cNvSpPr>
            <a:spLocks noChangeArrowheads="1"/>
          </p:cNvSpPr>
          <p:nvPr/>
        </p:nvSpPr>
        <p:spPr bwMode="auto">
          <a:xfrm>
            <a:off x="2025650" y="3670300"/>
            <a:ext cx="360363" cy="360363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7450" name="Oval 270"/>
          <p:cNvSpPr>
            <a:spLocks noChangeArrowheads="1"/>
          </p:cNvSpPr>
          <p:nvPr/>
        </p:nvSpPr>
        <p:spPr bwMode="auto">
          <a:xfrm>
            <a:off x="4224338" y="3670300"/>
            <a:ext cx="360362" cy="360363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7451" name="Rectangle 272"/>
          <p:cNvSpPr>
            <a:spLocks noChangeArrowheads="1"/>
          </p:cNvSpPr>
          <p:nvPr/>
        </p:nvSpPr>
        <p:spPr bwMode="auto">
          <a:xfrm>
            <a:off x="4919663" y="3705225"/>
            <a:ext cx="1223962" cy="287338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7452" name="Oval 273"/>
          <p:cNvSpPr>
            <a:spLocks noChangeArrowheads="1"/>
          </p:cNvSpPr>
          <p:nvPr/>
        </p:nvSpPr>
        <p:spPr bwMode="auto">
          <a:xfrm>
            <a:off x="5724525" y="5122863"/>
            <a:ext cx="360363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7453" name="Oval 274"/>
          <p:cNvSpPr>
            <a:spLocks noChangeArrowheads="1"/>
          </p:cNvSpPr>
          <p:nvPr/>
        </p:nvSpPr>
        <p:spPr bwMode="auto">
          <a:xfrm>
            <a:off x="7189788" y="5110163"/>
            <a:ext cx="360362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7454" name="Oval 275"/>
          <p:cNvSpPr>
            <a:spLocks noChangeArrowheads="1"/>
          </p:cNvSpPr>
          <p:nvPr/>
        </p:nvSpPr>
        <p:spPr bwMode="auto">
          <a:xfrm>
            <a:off x="7177088" y="3657600"/>
            <a:ext cx="360362" cy="360363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28600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14.2	 More Complex Design Problems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14400" y="1676400"/>
            <a:ext cx="40386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Formation of State Graph (Step 1)</a:t>
            </a:r>
            <a:endParaRPr kumimoji="0" lang="en-US" altLang="ko-KR" sz="2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8436" name="Picture 4" descr="roth+f14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41675"/>
            <a:ext cx="5562600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14.2	 More Complex Design Problems</a:t>
            </a:r>
          </a:p>
        </p:txBody>
      </p:sp>
      <p:pic>
        <p:nvPicPr>
          <p:cNvPr id="19459" name="Picture 4" descr="roth+f14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2733675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6709" name="Group 37"/>
          <p:cNvGraphicFramePr>
            <a:graphicFrameLocks noGrp="1"/>
          </p:cNvGraphicFramePr>
          <p:nvPr/>
        </p:nvGraphicFramePr>
        <p:xfrm>
          <a:off x="3563938" y="3338513"/>
          <a:ext cx="5400675" cy="2255837"/>
        </p:xfrm>
        <a:graphic>
          <a:graphicData uri="http://schemas.openxmlformats.org/drawingml/2006/table">
            <a:tbl>
              <a:tblPr/>
              <a:tblGrid>
                <a:gridCol w="1120775"/>
                <a:gridCol w="4279900"/>
              </a:tblGrid>
              <a:tr h="396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state</a:t>
                      </a:r>
                    </a:p>
                  </a:txBody>
                  <a:tcPr marT="45726" marB="45726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sequence ends 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95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</a:t>
                      </a:r>
                    </a:p>
                  </a:txBody>
                  <a:tcPr marT="45726" marB="45726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reset or even 1’s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odd 1’s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even 1’s and ends in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even 1’s and 00 has occurred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 has occurred and odd 1’s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67" name="Text Box 35"/>
          <p:cNvSpPr txBox="1">
            <a:spLocks noChangeArrowheads="1"/>
          </p:cNvSpPr>
          <p:nvPr/>
        </p:nvSpPr>
        <p:spPr bwMode="auto">
          <a:xfrm>
            <a:off x="914400" y="1676400"/>
            <a:ext cx="40386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Formation of State Graph (Step 2)</a:t>
            </a:r>
            <a:endParaRPr kumimoji="0" lang="en-US" altLang="ko-KR" sz="2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28600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14.2	 More Complex Design Problems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75438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Completed State Graph for a </a:t>
            </a: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Sequence Detector to be Designed</a:t>
            </a:r>
          </a:p>
        </p:txBody>
      </p:sp>
      <p:pic>
        <p:nvPicPr>
          <p:cNvPr id="20484" name="Picture 4" descr="roth+f14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3798888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7723" name="Group 27"/>
          <p:cNvGraphicFramePr>
            <a:graphicFrameLocks noGrp="1"/>
          </p:cNvGraphicFramePr>
          <p:nvPr/>
        </p:nvGraphicFramePr>
        <p:xfrm>
          <a:off x="3995738" y="2852738"/>
          <a:ext cx="4897437" cy="2621236"/>
        </p:xfrm>
        <a:graphic>
          <a:graphicData uri="http://schemas.openxmlformats.org/drawingml/2006/table">
            <a:tbl>
              <a:tblPr/>
              <a:tblGrid>
                <a:gridCol w="1017587"/>
                <a:gridCol w="3879850"/>
              </a:tblGrid>
              <a:tr h="396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state</a:t>
                      </a:r>
                    </a:p>
                  </a:txBody>
                  <a:tcPr marT="45709" marB="4570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sequence ends in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4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marT="45709" marB="4570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reset or even 1’s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odd 1’s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even 1’s and ends in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even 1’s and 00 has occurred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odd 1’s and 00 has occurred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odd 1’s and ends in 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Objectives</a:t>
            </a:r>
          </a:p>
        </p:txBody>
      </p:sp>
      <p:sp>
        <p:nvSpPr>
          <p:cNvPr id="3075" name="Rectangle 29"/>
          <p:cNvSpPr>
            <a:spLocks noChangeArrowheads="1"/>
          </p:cNvSpPr>
          <p:nvPr/>
        </p:nvSpPr>
        <p:spPr bwMode="auto">
          <a:xfrm>
            <a:off x="322263" y="2139950"/>
            <a:ext cx="8497887" cy="27368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ko-KR" sz="2000">
                <a:latin typeface="Arial" panose="020B0604020202020204" pitchFamily="34" charset="0"/>
              </a:rPr>
              <a:t>Given a problem statement for the design of a Mealy or Moore </a:t>
            </a:r>
          </a:p>
          <a:p>
            <a:pPr eaLnBrk="1" hangingPunct="1"/>
            <a:r>
              <a:rPr lang="en-US" altLang="ko-KR" sz="2000">
                <a:latin typeface="Arial" panose="020B0604020202020204" pitchFamily="34" charset="0"/>
              </a:rPr>
              <a:t>   sequential circuit, find the corresponding state graph and table.</a:t>
            </a:r>
          </a:p>
          <a:p>
            <a:pPr eaLnBrk="1" hangingPunct="1"/>
            <a:endParaRPr lang="en-US" altLang="ko-KR" sz="2000">
              <a:latin typeface="Arial" panose="020B0604020202020204" pitchFamily="34" charset="0"/>
            </a:endParaRPr>
          </a:p>
          <a:p>
            <a:pPr eaLnBrk="1" hangingPunct="1"/>
            <a:r>
              <a:rPr lang="en-US" altLang="ko-KR" sz="2000">
                <a:latin typeface="Arial" panose="020B0604020202020204" pitchFamily="34" charset="0"/>
              </a:rPr>
              <a:t>2. Explain the significance of each state in your graph or table </a:t>
            </a:r>
          </a:p>
          <a:p>
            <a:pPr eaLnBrk="1" hangingPunct="1"/>
            <a:r>
              <a:rPr lang="en-US" altLang="ko-KR" sz="2000">
                <a:latin typeface="Arial" panose="020B0604020202020204" pitchFamily="34" charset="0"/>
              </a:rPr>
              <a:t>   in terms of the input sequences required to reach that state.</a:t>
            </a:r>
          </a:p>
          <a:p>
            <a:pPr eaLnBrk="1" hangingPunct="1"/>
            <a:endParaRPr lang="en-US" altLang="ko-KR" sz="2000">
              <a:latin typeface="Arial" panose="020B0604020202020204" pitchFamily="34" charset="0"/>
            </a:endParaRPr>
          </a:p>
          <a:p>
            <a:pPr eaLnBrk="1" hangingPunct="1"/>
            <a:r>
              <a:rPr lang="en-US" altLang="ko-KR" sz="2000">
                <a:latin typeface="Arial" panose="020B0604020202020204" pitchFamily="34" charset="0"/>
              </a:rPr>
              <a:t>3. Check your state graph using appropriate input sequences.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9388" y="188913"/>
            <a:ext cx="87852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en-US" altLang="ko-KR" sz="3600">
                <a:solidFill>
                  <a:srgbClr val="006666"/>
                </a:solidFill>
                <a:latin typeface="Arial Narrow" panose="020B0606020202030204" pitchFamily="34" charset="0"/>
              </a:rPr>
              <a:t>14.3	 Guidelines for Construction of State Graphs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52400" y="1219200"/>
            <a:ext cx="8763000" cy="5562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AutoNum type="arabicPeriod"/>
            </a:pPr>
            <a:endParaRPr lang="en-US" altLang="ko-KR" sz="1800">
              <a:latin typeface="Arial" panose="020B0604020202020204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ko-KR" sz="1800">
                <a:latin typeface="Arial" panose="020B0604020202020204" pitchFamily="34" charset="0"/>
              </a:rPr>
              <a:t>Construct some sample input and output sequences to make sure that you </a:t>
            </a:r>
          </a:p>
          <a:p>
            <a:pPr eaLnBrk="1" hangingPunct="1"/>
            <a:r>
              <a:rPr lang="en-US" altLang="ko-KR" sz="1800">
                <a:latin typeface="Arial" panose="020B0604020202020204" pitchFamily="34" charset="0"/>
              </a:rPr>
              <a:t>     understand the problem statement. </a:t>
            </a:r>
          </a:p>
          <a:p>
            <a:pPr eaLnBrk="1" hangingPunct="1"/>
            <a:endParaRPr lang="en-US" altLang="ko-KR" sz="1800">
              <a:latin typeface="Arial" panose="020B0604020202020204" pitchFamily="34" charset="0"/>
            </a:endParaRPr>
          </a:p>
          <a:p>
            <a:pPr eaLnBrk="1" hangingPunct="1"/>
            <a:r>
              <a:rPr lang="en-US" altLang="ko-KR" sz="1800">
                <a:latin typeface="Arial" panose="020B0604020202020204" pitchFamily="34" charset="0"/>
              </a:rPr>
              <a:t>2. Determine under what conditions the circuit should reset to its initial  state.</a:t>
            </a:r>
          </a:p>
          <a:p>
            <a:pPr eaLnBrk="1" hangingPunct="1"/>
            <a:endParaRPr lang="en-US" altLang="ko-KR" sz="1800">
              <a:latin typeface="Arial" panose="020B0604020202020204" pitchFamily="34" charset="0"/>
            </a:endParaRPr>
          </a:p>
          <a:p>
            <a:pPr eaLnBrk="1" hangingPunct="1"/>
            <a:r>
              <a:rPr lang="en-US" altLang="ko-KR" sz="1800">
                <a:latin typeface="Arial" panose="020B0604020202020204" pitchFamily="34" charset="0"/>
              </a:rPr>
              <a:t>3. If only one or two sequences lead to a non-zero output, a good way   to start is to </a:t>
            </a:r>
          </a:p>
          <a:p>
            <a:pPr eaLnBrk="1" hangingPunct="1"/>
            <a:r>
              <a:rPr lang="en-US" altLang="ko-KR" sz="1800">
                <a:latin typeface="Arial" panose="020B0604020202020204" pitchFamily="34" charset="0"/>
              </a:rPr>
              <a:t>    Construct a partial state graph for those sequences.</a:t>
            </a:r>
          </a:p>
          <a:p>
            <a:pPr eaLnBrk="1" hangingPunct="1"/>
            <a:endParaRPr lang="en-US" altLang="ko-KR" sz="1800">
              <a:latin typeface="Arial" panose="020B0604020202020204" pitchFamily="34" charset="0"/>
            </a:endParaRPr>
          </a:p>
          <a:p>
            <a:pPr eaLnBrk="1" hangingPunct="1"/>
            <a:r>
              <a:rPr lang="en-US" altLang="ko-KR" sz="1800">
                <a:latin typeface="Arial" panose="020B0604020202020204" pitchFamily="34" charset="0"/>
              </a:rPr>
              <a:t>4. Determine what sequences or groups of sequences must be  remembered </a:t>
            </a:r>
          </a:p>
          <a:p>
            <a:pPr eaLnBrk="1" hangingPunct="1"/>
            <a:r>
              <a:rPr lang="en-US" altLang="ko-KR" sz="1800">
                <a:latin typeface="Arial" panose="020B0604020202020204" pitchFamily="34" charset="0"/>
              </a:rPr>
              <a:t>    by the circuit and set up states accordingly.</a:t>
            </a:r>
          </a:p>
          <a:p>
            <a:pPr eaLnBrk="1" hangingPunct="1"/>
            <a:endParaRPr lang="en-US" altLang="ko-KR" sz="1800">
              <a:latin typeface="Arial" panose="020B0604020202020204" pitchFamily="34" charset="0"/>
            </a:endParaRPr>
          </a:p>
          <a:p>
            <a:pPr eaLnBrk="1" hangingPunct="1"/>
            <a:r>
              <a:rPr lang="en-US" altLang="ko-KR" sz="1800">
                <a:latin typeface="Arial" panose="020B0604020202020204" pitchFamily="34" charset="0"/>
              </a:rPr>
              <a:t>5. Each time you add an arrow to the state graph, determine it can go to one of </a:t>
            </a:r>
          </a:p>
          <a:p>
            <a:pPr eaLnBrk="1" hangingPunct="1"/>
            <a:r>
              <a:rPr lang="en-US" altLang="ko-KR" sz="1800">
                <a:latin typeface="Arial" panose="020B0604020202020204" pitchFamily="34" charset="0"/>
              </a:rPr>
              <a:t>    the previously defined states or whether a new state must be added</a:t>
            </a:r>
          </a:p>
          <a:p>
            <a:pPr eaLnBrk="1" hangingPunct="1"/>
            <a:r>
              <a:rPr lang="en-US" altLang="ko-KR" sz="1800"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ko-KR" sz="1800">
                <a:latin typeface="Arial" panose="020B0604020202020204" pitchFamily="34" charset="0"/>
              </a:rPr>
              <a:t>6. Check your state graph to make sure there is one and only one path leaving </a:t>
            </a:r>
          </a:p>
          <a:p>
            <a:pPr eaLnBrk="1" hangingPunct="1"/>
            <a:r>
              <a:rPr lang="en-US" altLang="ko-KR" sz="1800">
                <a:latin typeface="Arial" panose="020B0604020202020204" pitchFamily="34" charset="0"/>
              </a:rPr>
              <a:t>    each state for each combination of values of the input variables</a:t>
            </a:r>
          </a:p>
          <a:p>
            <a:pPr eaLnBrk="1" hangingPunct="1"/>
            <a:endParaRPr lang="en-US" altLang="ko-KR" sz="1800">
              <a:latin typeface="Arial" panose="020B0604020202020204" pitchFamily="34" charset="0"/>
            </a:endParaRPr>
          </a:p>
          <a:p>
            <a:pPr eaLnBrk="1" hangingPunct="1"/>
            <a:r>
              <a:rPr lang="en-US" altLang="ko-KR" sz="1800">
                <a:latin typeface="Arial" panose="020B0604020202020204" pitchFamily="34" charset="0"/>
              </a:rPr>
              <a:t>7. When your state graph is complete, test it by applying the input sequences </a:t>
            </a:r>
          </a:p>
          <a:p>
            <a:pPr eaLnBrk="1" hangingPunct="1"/>
            <a:r>
              <a:rPr lang="en-US" altLang="ko-KR" sz="1800">
                <a:latin typeface="Arial" panose="020B0604020202020204" pitchFamily="34" charset="0"/>
              </a:rPr>
              <a:t>    formulated in part1 and making sure the output sequences are correct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600" smtClean="0">
                <a:solidFill>
                  <a:srgbClr val="006666"/>
                </a:solidFill>
                <a:latin typeface="Arial Narrow" panose="020B0606020202030204" pitchFamily="34" charset="0"/>
              </a:rPr>
              <a:t>14.3	 Guidelines for Construction of State Graphs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8077200" cy="1311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>
                <a:latin typeface="Arial" panose="020B0604020202020204" pitchFamily="34" charset="0"/>
              </a:rPr>
              <a:t>Example 1: </a:t>
            </a:r>
            <a:r>
              <a:rPr lang="en-US" altLang="ko-KR" sz="2000" i="1" dirty="0">
                <a:latin typeface="Arial" panose="020B0604020202020204" pitchFamily="34" charset="0"/>
              </a:rPr>
              <a:t>Z</a:t>
            </a:r>
            <a:r>
              <a:rPr lang="en-US" altLang="ko-KR" sz="2000" dirty="0">
                <a:latin typeface="Arial" panose="020B0604020202020204" pitchFamily="34" charset="0"/>
              </a:rPr>
              <a:t>=1 when input sequence </a:t>
            </a:r>
            <a:r>
              <a:rPr lang="en-US" altLang="ko-KR" sz="2000" dirty="0">
                <a:solidFill>
                  <a:srgbClr val="3333FF"/>
                </a:solidFill>
                <a:latin typeface="Arial" panose="020B0604020202020204" pitchFamily="34" charset="0"/>
              </a:rPr>
              <a:t>0101</a:t>
            </a:r>
            <a:r>
              <a:rPr lang="en-US" altLang="ko-KR" sz="2000" dirty="0">
                <a:latin typeface="Arial" panose="020B0604020202020204" pitchFamily="34" charset="0"/>
              </a:rPr>
              <a:t> or </a:t>
            </a:r>
            <a:r>
              <a:rPr lang="en-US" altLang="ko-KR" sz="2000" dirty="0">
                <a:solidFill>
                  <a:srgbClr val="FF0000"/>
                </a:solidFill>
                <a:latin typeface="Arial" panose="020B0604020202020204" pitchFamily="34" charset="0"/>
              </a:rPr>
              <a:t>1001</a:t>
            </a:r>
            <a:r>
              <a:rPr lang="en-US" altLang="ko-KR" sz="2000" dirty="0">
                <a:latin typeface="Arial" panose="020B0604020202020204" pitchFamily="34" charset="0"/>
              </a:rPr>
              <a:t> occurs.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2000" dirty="0">
                <a:latin typeface="Arial" panose="020B0604020202020204" pitchFamily="34" charset="0"/>
              </a:rPr>
              <a:t>                  The circuit </a:t>
            </a:r>
            <a:r>
              <a:rPr lang="en-US" altLang="ko-KR" sz="2000" i="1" dirty="0">
                <a:latin typeface="Arial" panose="020B0604020202020204" pitchFamily="34" charset="0"/>
              </a:rPr>
              <a:t>resets</a:t>
            </a:r>
            <a:r>
              <a:rPr lang="en-US" altLang="ko-KR" sz="2000" dirty="0">
                <a:latin typeface="Arial" panose="020B0604020202020204" pitchFamily="34" charset="0"/>
              </a:rPr>
              <a:t> after every </a:t>
            </a:r>
            <a:r>
              <a:rPr lang="en-US" altLang="ko-KR" sz="2000" i="1" dirty="0">
                <a:latin typeface="Arial" panose="020B0604020202020204" pitchFamily="34" charset="0"/>
              </a:rPr>
              <a:t>four</a:t>
            </a:r>
            <a:r>
              <a:rPr lang="en-US" altLang="ko-KR" sz="2000" dirty="0">
                <a:latin typeface="Arial" panose="020B0604020202020204" pitchFamily="34" charset="0"/>
              </a:rPr>
              <a:t> inputs.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2000" dirty="0">
                <a:latin typeface="Arial" panose="020B0604020202020204" pitchFamily="34" charset="0"/>
              </a:rPr>
              <a:t>                  </a:t>
            </a:r>
            <a:r>
              <a:rPr lang="en-US" altLang="ko-KR" sz="2000" i="1" dirty="0">
                <a:solidFill>
                  <a:srgbClr val="3333FF"/>
                </a:solidFill>
                <a:latin typeface="Arial" panose="020B0604020202020204" pitchFamily="34" charset="0"/>
              </a:rPr>
              <a:t>Mealy</a:t>
            </a:r>
            <a:r>
              <a:rPr lang="en-US" altLang="ko-KR" sz="2000" dirty="0">
                <a:latin typeface="Arial" panose="020B0604020202020204" pitchFamily="34" charset="0"/>
              </a:rPr>
              <a:t> Circuit</a:t>
            </a:r>
            <a:endParaRPr kumimoji="0" lang="en-US" altLang="ko-KR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53667" name="Group 67"/>
          <p:cNvGraphicFramePr>
            <a:graphicFrameLocks noGrp="1"/>
          </p:cNvGraphicFramePr>
          <p:nvPr/>
        </p:nvGraphicFramePr>
        <p:xfrm>
          <a:off x="900113" y="4283075"/>
          <a:ext cx="6096000" cy="792352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   =</a:t>
                      </a: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0101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0010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1001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0100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Z    =</a:t>
                      </a: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0001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0000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0001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0000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6" name="Rectangle 65"/>
          <p:cNvSpPr>
            <a:spLocks noChangeArrowheads="1"/>
          </p:cNvSpPr>
          <p:nvPr/>
        </p:nvSpPr>
        <p:spPr bwMode="auto">
          <a:xfrm>
            <a:off x="900113" y="3573463"/>
            <a:ext cx="4608512" cy="360362"/>
          </a:xfrm>
          <a:prstGeom prst="rect">
            <a:avLst/>
          </a:pr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2000">
                <a:latin typeface="Arial" panose="020B0604020202020204" pitchFamily="34" charset="0"/>
              </a:rPr>
              <a:t>A typical sequence of input and output</a:t>
            </a:r>
          </a:p>
        </p:txBody>
      </p:sp>
      <p:sp>
        <p:nvSpPr>
          <p:cNvPr id="22547" name="Rectangle 68"/>
          <p:cNvSpPr>
            <a:spLocks noChangeArrowheads="1"/>
          </p:cNvSpPr>
          <p:nvPr/>
        </p:nvSpPr>
        <p:spPr bwMode="auto">
          <a:xfrm>
            <a:off x="2314575" y="4305300"/>
            <a:ext cx="863600" cy="360363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2548" name="Oval 69"/>
          <p:cNvSpPr>
            <a:spLocks noChangeArrowheads="1"/>
          </p:cNvSpPr>
          <p:nvPr/>
        </p:nvSpPr>
        <p:spPr bwMode="auto">
          <a:xfrm>
            <a:off x="2771775" y="4724400"/>
            <a:ext cx="360363" cy="360363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2549" name="Rectangle 70"/>
          <p:cNvSpPr>
            <a:spLocks noChangeArrowheads="1"/>
          </p:cNvSpPr>
          <p:nvPr/>
        </p:nvSpPr>
        <p:spPr bwMode="auto">
          <a:xfrm>
            <a:off x="4716463" y="4292600"/>
            <a:ext cx="863600" cy="360363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2550" name="Oval 71"/>
          <p:cNvSpPr>
            <a:spLocks noChangeArrowheads="1"/>
          </p:cNvSpPr>
          <p:nvPr/>
        </p:nvSpPr>
        <p:spPr bwMode="auto">
          <a:xfrm>
            <a:off x="5219700" y="4724400"/>
            <a:ext cx="360363" cy="360363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600" smtClean="0">
                <a:solidFill>
                  <a:srgbClr val="006666"/>
                </a:solidFill>
                <a:latin typeface="Arial Narrow" panose="020B0606020202030204" pitchFamily="34" charset="0"/>
              </a:rPr>
              <a:t>14.3	 Guidelines for Construction of State Graphs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9552" y="1458118"/>
            <a:ext cx="438626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Partial State Graph for Example 1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5471928" y="1589881"/>
            <a:ext cx="3367087" cy="3678238"/>
            <a:chOff x="684213" y="2565400"/>
            <a:chExt cx="3367087" cy="3678238"/>
          </a:xfrm>
        </p:grpSpPr>
        <p:pic>
          <p:nvPicPr>
            <p:cNvPr id="23556" name="Picture 4" descr="roth+f14-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2565400"/>
              <a:ext cx="3367087" cy="367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65" name="Oval 23"/>
            <p:cNvSpPr>
              <a:spLocks noChangeArrowheads="1"/>
            </p:cNvSpPr>
            <p:nvPr/>
          </p:nvSpPr>
          <p:spPr bwMode="auto">
            <a:xfrm>
              <a:off x="1547813" y="2565400"/>
              <a:ext cx="576262" cy="576263"/>
            </a:xfrm>
            <a:prstGeom prst="ellipse">
              <a:avLst/>
            </a:prstGeom>
            <a:solidFill>
              <a:srgbClr val="00FF00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3567" name="Oval 25"/>
            <p:cNvSpPr>
              <a:spLocks noChangeArrowheads="1"/>
            </p:cNvSpPr>
            <p:nvPr/>
          </p:nvSpPr>
          <p:spPr bwMode="auto">
            <a:xfrm>
              <a:off x="684213" y="3357563"/>
              <a:ext cx="576262" cy="576262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3569" name="Oval 27"/>
            <p:cNvSpPr>
              <a:spLocks noChangeArrowheads="1"/>
            </p:cNvSpPr>
            <p:nvPr/>
          </p:nvSpPr>
          <p:spPr bwMode="auto">
            <a:xfrm>
              <a:off x="2411413" y="3357563"/>
              <a:ext cx="576262" cy="576262"/>
            </a:xfrm>
            <a:prstGeom prst="ellipse">
              <a:avLst/>
            </a:prstGeom>
            <a:solidFill>
              <a:srgbClr val="0000FF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3571" name="Oval 29"/>
            <p:cNvSpPr>
              <a:spLocks noChangeArrowheads="1"/>
            </p:cNvSpPr>
            <p:nvPr/>
          </p:nvSpPr>
          <p:spPr bwMode="auto">
            <a:xfrm>
              <a:off x="2411413" y="4508500"/>
              <a:ext cx="576262" cy="576263"/>
            </a:xfrm>
            <a:prstGeom prst="ellipse">
              <a:avLst/>
            </a:prstGeom>
            <a:solidFill>
              <a:srgbClr val="FFC000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3572" name="Oval 30"/>
            <p:cNvSpPr>
              <a:spLocks noChangeArrowheads="1"/>
            </p:cNvSpPr>
            <p:nvPr/>
          </p:nvSpPr>
          <p:spPr bwMode="auto">
            <a:xfrm>
              <a:off x="2411413" y="5661025"/>
              <a:ext cx="576262" cy="576263"/>
            </a:xfrm>
            <a:prstGeom prst="ellipse">
              <a:avLst/>
            </a:pr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33887" y="4965294"/>
            <a:ext cx="3674193" cy="646331"/>
          </a:xfrm>
          <a:prstGeom prst="rect">
            <a:avLst/>
          </a:prstGeom>
          <a:solidFill>
            <a:srgbClr val="EDF0AE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circuit goes to the same state if either </a:t>
            </a:r>
            <a:r>
              <a:rPr lang="en-US" altLang="ko-K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01</a:t>
            </a: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altLang="ko-K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received.</a:t>
            </a:r>
            <a:endParaRPr lang="ko-K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아래쪽 화살표 4"/>
          <p:cNvSpPr/>
          <p:nvPr/>
        </p:nvSpPr>
        <p:spPr>
          <a:xfrm rot="14087544">
            <a:off x="6306378" y="3703587"/>
            <a:ext cx="360040" cy="1583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510881"/>
              </p:ext>
            </p:extLst>
          </p:nvPr>
        </p:nvGraphicFramePr>
        <p:xfrm>
          <a:off x="1062986" y="2279887"/>
          <a:ext cx="334531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60"/>
                <a:gridCol w="2528157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endParaRPr lang="ko-KR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Sequence Received</a:t>
                      </a:r>
                      <a:endParaRPr lang="ko-KR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US" altLang="ko-KR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baseline="-2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reset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00FF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US" altLang="ko-KR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baseline="-2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US" altLang="ko-KR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ko-KR" altLang="en-US" baseline="-2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3333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3333FF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US" altLang="ko-KR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ko-KR" altLang="en-US" baseline="-2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</a:t>
                      </a:r>
                      <a:r>
                        <a:rPr lang="en-US" altLang="ko-KR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ko-KR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or 10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US" altLang="ko-KR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ko-KR" altLang="en-US" baseline="-2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 or 100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2"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600" smtClean="0">
                <a:solidFill>
                  <a:srgbClr val="006666"/>
                </a:solidFill>
                <a:latin typeface="Arial Narrow" panose="020B0606020202030204" pitchFamily="34" charset="0"/>
              </a:rPr>
              <a:t>14.3	 Guidelines for Construction of State Graphs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690688"/>
            <a:ext cx="469106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Complete State Graph for Example 1</a:t>
            </a:r>
          </a:p>
        </p:txBody>
      </p:sp>
      <p:pic>
        <p:nvPicPr>
          <p:cNvPr id="24580" name="Picture 4" descr="roth+f14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76475"/>
            <a:ext cx="475297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0811" name="Group 43"/>
          <p:cNvGraphicFramePr>
            <a:graphicFrameLocks noGrp="1"/>
          </p:cNvGraphicFramePr>
          <p:nvPr/>
        </p:nvGraphicFramePr>
        <p:xfrm>
          <a:off x="5076825" y="2276475"/>
          <a:ext cx="3995738" cy="3889375"/>
        </p:xfrm>
        <a:graphic>
          <a:graphicData uri="http://schemas.openxmlformats.org/drawingml/2006/table">
            <a:tbl>
              <a:tblPr/>
              <a:tblGrid>
                <a:gridCol w="830263"/>
                <a:gridCol w="3165475"/>
              </a:tblGrid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state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sequence received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8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Reset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 or 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 or 100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two inputs received, no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output is possible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three inputs received, no 1 output is possible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88" name="Rectangle 29"/>
          <p:cNvSpPr>
            <a:spLocks noChangeArrowheads="1"/>
          </p:cNvSpPr>
          <p:nvPr/>
        </p:nvSpPr>
        <p:spPr bwMode="auto">
          <a:xfrm>
            <a:off x="5219700" y="2705100"/>
            <a:ext cx="3384550" cy="360363"/>
          </a:xfrm>
          <a:prstGeom prst="rect">
            <a:avLst/>
          </a:prstGeom>
          <a:solidFill>
            <a:srgbClr val="00FF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4589" name="Oval 30"/>
          <p:cNvSpPr>
            <a:spLocks noChangeArrowheads="1"/>
          </p:cNvSpPr>
          <p:nvPr/>
        </p:nvSpPr>
        <p:spPr bwMode="auto">
          <a:xfrm>
            <a:off x="2195513" y="2276475"/>
            <a:ext cx="576262" cy="576263"/>
          </a:xfrm>
          <a:prstGeom prst="ellipse">
            <a:avLst/>
          </a:prstGeom>
          <a:solidFill>
            <a:srgbClr val="00FF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4590" name="Rectangle 31"/>
          <p:cNvSpPr>
            <a:spLocks noChangeArrowheads="1"/>
          </p:cNvSpPr>
          <p:nvPr/>
        </p:nvSpPr>
        <p:spPr bwMode="auto">
          <a:xfrm>
            <a:off x="5219700" y="3078163"/>
            <a:ext cx="3384550" cy="36036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4591" name="Oval 32"/>
          <p:cNvSpPr>
            <a:spLocks noChangeArrowheads="1"/>
          </p:cNvSpPr>
          <p:nvPr/>
        </p:nvSpPr>
        <p:spPr bwMode="auto">
          <a:xfrm>
            <a:off x="1258888" y="3140075"/>
            <a:ext cx="576262" cy="576263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4592" name="Rectangle 33"/>
          <p:cNvSpPr>
            <a:spLocks noChangeArrowheads="1"/>
          </p:cNvSpPr>
          <p:nvPr/>
        </p:nvSpPr>
        <p:spPr bwMode="auto">
          <a:xfrm>
            <a:off x="5219700" y="3451225"/>
            <a:ext cx="3384550" cy="360363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4593" name="Oval 34"/>
          <p:cNvSpPr>
            <a:spLocks noChangeArrowheads="1"/>
          </p:cNvSpPr>
          <p:nvPr/>
        </p:nvSpPr>
        <p:spPr bwMode="auto">
          <a:xfrm>
            <a:off x="3132138" y="3140075"/>
            <a:ext cx="576262" cy="576263"/>
          </a:xfrm>
          <a:prstGeom prst="ellipse">
            <a:avLst/>
          </a:prstGeom>
          <a:solidFill>
            <a:srgbClr val="0000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4594" name="Rectangle 35"/>
          <p:cNvSpPr>
            <a:spLocks noChangeArrowheads="1"/>
          </p:cNvSpPr>
          <p:nvPr/>
        </p:nvSpPr>
        <p:spPr bwMode="auto">
          <a:xfrm>
            <a:off x="5219700" y="3822700"/>
            <a:ext cx="3384550" cy="360363"/>
          </a:xfrm>
          <a:prstGeom prst="rect">
            <a:avLst/>
          </a:prstGeom>
          <a:solidFill>
            <a:srgbClr val="80008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4595" name="Oval 36"/>
          <p:cNvSpPr>
            <a:spLocks noChangeArrowheads="1"/>
          </p:cNvSpPr>
          <p:nvPr/>
        </p:nvSpPr>
        <p:spPr bwMode="auto">
          <a:xfrm>
            <a:off x="3132138" y="4365625"/>
            <a:ext cx="576262" cy="576263"/>
          </a:xfrm>
          <a:prstGeom prst="ellipse">
            <a:avLst/>
          </a:prstGeom>
          <a:solidFill>
            <a:srgbClr val="80008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4596" name="Oval 37"/>
          <p:cNvSpPr>
            <a:spLocks noChangeArrowheads="1"/>
          </p:cNvSpPr>
          <p:nvPr/>
        </p:nvSpPr>
        <p:spPr bwMode="auto">
          <a:xfrm>
            <a:off x="3119438" y="5602288"/>
            <a:ext cx="576262" cy="576262"/>
          </a:xfrm>
          <a:prstGeom prst="ellipse">
            <a:avLst/>
          </a:prstGeom>
          <a:solidFill>
            <a:schemeClr val="bg2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4597" name="Rectangle 38"/>
          <p:cNvSpPr>
            <a:spLocks noChangeArrowheads="1"/>
          </p:cNvSpPr>
          <p:nvPr/>
        </p:nvSpPr>
        <p:spPr bwMode="auto">
          <a:xfrm>
            <a:off x="5219700" y="4195763"/>
            <a:ext cx="3384550" cy="360362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4598" name="Rectangle 39"/>
          <p:cNvSpPr>
            <a:spLocks noChangeArrowheads="1"/>
          </p:cNvSpPr>
          <p:nvPr/>
        </p:nvSpPr>
        <p:spPr bwMode="auto">
          <a:xfrm>
            <a:off x="5219700" y="4568825"/>
            <a:ext cx="3673475" cy="647700"/>
          </a:xfrm>
          <a:prstGeom prst="rect">
            <a:avLst/>
          </a:prstGeom>
          <a:solidFill>
            <a:srgbClr val="00FF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4599" name="Oval 40"/>
          <p:cNvSpPr>
            <a:spLocks noChangeArrowheads="1"/>
          </p:cNvSpPr>
          <p:nvPr/>
        </p:nvSpPr>
        <p:spPr bwMode="auto">
          <a:xfrm>
            <a:off x="1258888" y="4365625"/>
            <a:ext cx="576262" cy="576263"/>
          </a:xfrm>
          <a:prstGeom prst="ellipse">
            <a:avLst/>
          </a:prstGeom>
          <a:solidFill>
            <a:srgbClr val="00FF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4600" name="Rectangle 41"/>
          <p:cNvSpPr>
            <a:spLocks noChangeArrowheads="1"/>
          </p:cNvSpPr>
          <p:nvPr/>
        </p:nvSpPr>
        <p:spPr bwMode="auto">
          <a:xfrm>
            <a:off x="5219700" y="5241925"/>
            <a:ext cx="3673475" cy="6477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4601" name="Oval 44"/>
          <p:cNvSpPr>
            <a:spLocks noChangeArrowheads="1"/>
          </p:cNvSpPr>
          <p:nvPr/>
        </p:nvSpPr>
        <p:spPr bwMode="auto">
          <a:xfrm>
            <a:off x="1246188" y="5602288"/>
            <a:ext cx="576262" cy="576262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600" smtClean="0">
                <a:solidFill>
                  <a:srgbClr val="006666"/>
                </a:solidFill>
                <a:latin typeface="Arial Narrow" panose="020B0606020202030204" pitchFamily="34" charset="0"/>
              </a:rPr>
              <a:t>14.3	 Guidelines for Construction of State Graphs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04800" y="1412875"/>
            <a:ext cx="8458200" cy="2073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en-US" altLang="ko-KR" sz="2000">
                <a:latin typeface="Arial" panose="020B0604020202020204" pitchFamily="34" charset="0"/>
              </a:rPr>
              <a:t>Example 2: </a:t>
            </a:r>
            <a:r>
              <a:rPr lang="en-US" altLang="ko-KR" sz="2000" i="1">
                <a:solidFill>
                  <a:srgbClr val="FF0000"/>
                </a:solidFill>
                <a:latin typeface="Arial" panose="020B0604020202020204" pitchFamily="34" charset="0"/>
              </a:rPr>
              <a:t>Z</a:t>
            </a:r>
            <a:r>
              <a:rPr lang="en-US" altLang="ko-KR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altLang="ko-KR" sz="2000">
                <a:latin typeface="Arial" panose="020B0604020202020204" pitchFamily="34" charset="0"/>
              </a:rPr>
              <a:t>=1 every time the input sequence </a:t>
            </a:r>
            <a:r>
              <a:rPr lang="en-US" altLang="ko-KR" sz="2000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  <a:r>
              <a:rPr lang="en-US" altLang="ko-KR" sz="2000">
                <a:latin typeface="Arial" panose="020B0604020202020204" pitchFamily="34" charset="0"/>
              </a:rPr>
              <a:t> is completed,                         		provided that the sequence 010 has never occurred.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                   </a:t>
            </a:r>
            <a:r>
              <a:rPr lang="en-US" altLang="ko-KR" sz="2000" i="1">
                <a:solidFill>
                  <a:srgbClr val="3333FF"/>
                </a:solidFill>
                <a:latin typeface="Arial" panose="020B0604020202020204" pitchFamily="34" charset="0"/>
              </a:rPr>
              <a:t>Z</a:t>
            </a:r>
            <a:r>
              <a:rPr lang="en-US" altLang="ko-KR" sz="2000" baseline="-25000">
                <a:solidFill>
                  <a:srgbClr val="3333FF"/>
                </a:solidFill>
                <a:latin typeface="Arial" panose="020B0604020202020204" pitchFamily="34" charset="0"/>
              </a:rPr>
              <a:t>2</a:t>
            </a:r>
            <a:r>
              <a:rPr lang="en-US" altLang="ko-KR" sz="2000">
                <a:latin typeface="Arial" panose="020B0604020202020204" pitchFamily="34" charset="0"/>
              </a:rPr>
              <a:t>=1 every time the input sequence </a:t>
            </a:r>
            <a:r>
              <a:rPr lang="en-US" altLang="ko-KR" sz="2000">
                <a:solidFill>
                  <a:srgbClr val="3333FF"/>
                </a:solidFill>
                <a:latin typeface="Arial" panose="020B0604020202020204" pitchFamily="34" charset="0"/>
              </a:rPr>
              <a:t>010</a:t>
            </a:r>
            <a:r>
              <a:rPr lang="en-US" altLang="ko-KR" sz="2000">
                <a:latin typeface="Arial" panose="020B0604020202020204" pitchFamily="34" charset="0"/>
              </a:rPr>
              <a:t> is completed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                  Once </a:t>
            </a:r>
            <a:r>
              <a:rPr lang="en-US" altLang="ko-KR" sz="2000" i="1">
                <a:solidFill>
                  <a:srgbClr val="3333FF"/>
                </a:solidFill>
                <a:latin typeface="Arial" panose="020B0604020202020204" pitchFamily="34" charset="0"/>
              </a:rPr>
              <a:t>Z</a:t>
            </a:r>
            <a:r>
              <a:rPr lang="en-US" altLang="ko-KR" sz="2000" baseline="-25000">
                <a:solidFill>
                  <a:srgbClr val="3333FF"/>
                </a:solidFill>
                <a:latin typeface="Arial" panose="020B0604020202020204" pitchFamily="34" charset="0"/>
              </a:rPr>
              <a:t>2</a:t>
            </a:r>
            <a:r>
              <a:rPr lang="en-US" altLang="ko-KR" sz="2000">
                <a:latin typeface="Arial" panose="020B0604020202020204" pitchFamily="34" charset="0"/>
              </a:rPr>
              <a:t>=1 occurred, </a:t>
            </a:r>
            <a:r>
              <a:rPr lang="en-US" altLang="ko-KR" sz="2000" i="1">
                <a:solidFill>
                  <a:srgbClr val="FF0000"/>
                </a:solidFill>
                <a:latin typeface="Arial" panose="020B0604020202020204" pitchFamily="34" charset="0"/>
              </a:rPr>
              <a:t>Z</a:t>
            </a:r>
            <a:r>
              <a:rPr lang="en-US" altLang="ko-KR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altLang="ko-KR" sz="2000">
                <a:latin typeface="Arial" panose="020B0604020202020204" pitchFamily="34" charset="0"/>
              </a:rPr>
              <a:t>=1 can never occur but </a:t>
            </a:r>
            <a:r>
              <a:rPr lang="en-US" altLang="ko-KR" sz="2000" i="1">
                <a:solidFill>
                  <a:schemeClr val="accent2"/>
                </a:solidFill>
                <a:latin typeface="Arial" panose="020B0604020202020204" pitchFamily="34" charset="0"/>
              </a:rPr>
              <a:t>not vice versa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                  Find </a:t>
            </a:r>
            <a:r>
              <a:rPr lang="en-US" altLang="ko-KR" sz="2000" i="1">
                <a:solidFill>
                  <a:srgbClr val="3333FF"/>
                </a:solidFill>
                <a:latin typeface="Arial" panose="020B0604020202020204" pitchFamily="34" charset="0"/>
              </a:rPr>
              <a:t>Mealy</a:t>
            </a:r>
            <a:r>
              <a:rPr lang="en-US" altLang="ko-KR" sz="2000">
                <a:latin typeface="Arial" panose="020B0604020202020204" pitchFamily="34" charset="0"/>
              </a:rPr>
              <a:t> circuit.</a:t>
            </a:r>
          </a:p>
        </p:txBody>
      </p:sp>
      <p:graphicFrame>
        <p:nvGraphicFramePr>
          <p:cNvPr id="162645" name="Group 853"/>
          <p:cNvGraphicFramePr>
            <a:graphicFrameLocks noGrp="1"/>
          </p:cNvGraphicFramePr>
          <p:nvPr/>
        </p:nvGraphicFramePr>
        <p:xfrm>
          <a:off x="449263" y="4476750"/>
          <a:ext cx="8226425" cy="1163638"/>
        </p:xfrm>
        <a:graphic>
          <a:graphicData uri="http://schemas.openxmlformats.org/drawingml/2006/table">
            <a:tbl>
              <a:tblPr/>
              <a:tblGrid>
                <a:gridCol w="407987"/>
                <a:gridCol w="277813"/>
                <a:gridCol w="342900"/>
                <a:gridCol w="341312"/>
                <a:gridCol w="342900"/>
                <a:gridCol w="342900"/>
                <a:gridCol w="342900"/>
                <a:gridCol w="342900"/>
                <a:gridCol w="342900"/>
                <a:gridCol w="341313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1312"/>
                <a:gridCol w="344488"/>
              </a:tblGrid>
              <a:tr h="4319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</a:t>
                      </a:r>
                    </a:p>
                  </a:txBody>
                  <a:tcPr marT="45732" marB="4573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=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Z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2" marB="4573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=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Z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marT="45732" marB="4573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=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78" name="Rectangle 854"/>
          <p:cNvSpPr>
            <a:spLocks noChangeArrowheads="1"/>
          </p:cNvSpPr>
          <p:nvPr/>
        </p:nvSpPr>
        <p:spPr bwMode="auto">
          <a:xfrm>
            <a:off x="611188" y="3900488"/>
            <a:ext cx="4608512" cy="433387"/>
          </a:xfrm>
          <a:prstGeom prst="rect">
            <a:avLst/>
          </a:pr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2000">
                <a:latin typeface="Arial" panose="020B0604020202020204" pitchFamily="34" charset="0"/>
              </a:rPr>
              <a:t>A typical sequence of input and output</a:t>
            </a:r>
          </a:p>
        </p:txBody>
      </p:sp>
      <p:sp>
        <p:nvSpPr>
          <p:cNvPr id="25679" name="Rectangle 859"/>
          <p:cNvSpPr>
            <a:spLocks noChangeArrowheads="1"/>
          </p:cNvSpPr>
          <p:nvPr/>
        </p:nvSpPr>
        <p:spPr bwMode="auto">
          <a:xfrm>
            <a:off x="2555875" y="4483100"/>
            <a:ext cx="936625" cy="360363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5680" name="Oval 860"/>
          <p:cNvSpPr>
            <a:spLocks noChangeArrowheads="1"/>
          </p:cNvSpPr>
          <p:nvPr/>
        </p:nvSpPr>
        <p:spPr bwMode="auto">
          <a:xfrm>
            <a:off x="3178175" y="4903788"/>
            <a:ext cx="360363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5681" name="Rectangle 863"/>
          <p:cNvSpPr>
            <a:spLocks noChangeArrowheads="1"/>
          </p:cNvSpPr>
          <p:nvPr/>
        </p:nvSpPr>
        <p:spPr bwMode="auto">
          <a:xfrm>
            <a:off x="1187450" y="4494213"/>
            <a:ext cx="936625" cy="360362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5682" name="Oval 864"/>
          <p:cNvSpPr>
            <a:spLocks noChangeArrowheads="1"/>
          </p:cNvSpPr>
          <p:nvPr/>
        </p:nvSpPr>
        <p:spPr bwMode="auto">
          <a:xfrm>
            <a:off x="1809750" y="4914900"/>
            <a:ext cx="360363" cy="360363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5683" name="Rectangle 865"/>
          <p:cNvSpPr>
            <a:spLocks noChangeArrowheads="1"/>
          </p:cNvSpPr>
          <p:nvPr/>
        </p:nvSpPr>
        <p:spPr bwMode="auto">
          <a:xfrm>
            <a:off x="3228975" y="4437063"/>
            <a:ext cx="936625" cy="458787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5684" name="Oval 866"/>
          <p:cNvSpPr>
            <a:spLocks noChangeArrowheads="1"/>
          </p:cNvSpPr>
          <p:nvPr/>
        </p:nvSpPr>
        <p:spPr bwMode="auto">
          <a:xfrm>
            <a:off x="3863975" y="5262563"/>
            <a:ext cx="360363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5685" name="Rectangle 867"/>
          <p:cNvSpPr>
            <a:spLocks noChangeArrowheads="1"/>
          </p:cNvSpPr>
          <p:nvPr/>
        </p:nvSpPr>
        <p:spPr bwMode="auto">
          <a:xfrm>
            <a:off x="3937000" y="4495800"/>
            <a:ext cx="936625" cy="354013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5686" name="Oval 868"/>
          <p:cNvSpPr>
            <a:spLocks noChangeArrowheads="1"/>
          </p:cNvSpPr>
          <p:nvPr/>
        </p:nvSpPr>
        <p:spPr bwMode="auto">
          <a:xfrm>
            <a:off x="4572000" y="5262563"/>
            <a:ext cx="360363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5687" name="Rectangle 869"/>
          <p:cNvSpPr>
            <a:spLocks noChangeArrowheads="1"/>
          </p:cNvSpPr>
          <p:nvPr/>
        </p:nvSpPr>
        <p:spPr bwMode="auto">
          <a:xfrm>
            <a:off x="4610100" y="4437063"/>
            <a:ext cx="936625" cy="458787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5688" name="Oval 870"/>
          <p:cNvSpPr>
            <a:spLocks noChangeArrowheads="1"/>
          </p:cNvSpPr>
          <p:nvPr/>
        </p:nvSpPr>
        <p:spPr bwMode="auto">
          <a:xfrm>
            <a:off x="5245100" y="5262563"/>
            <a:ext cx="360363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5689" name="Rectangle 871"/>
          <p:cNvSpPr>
            <a:spLocks noChangeArrowheads="1"/>
          </p:cNvSpPr>
          <p:nvPr/>
        </p:nvSpPr>
        <p:spPr bwMode="auto">
          <a:xfrm>
            <a:off x="5618163" y="4437063"/>
            <a:ext cx="936625" cy="458787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5690" name="Oval 872"/>
          <p:cNvSpPr>
            <a:spLocks noChangeArrowheads="1"/>
          </p:cNvSpPr>
          <p:nvPr/>
        </p:nvSpPr>
        <p:spPr bwMode="auto">
          <a:xfrm>
            <a:off x="6253163" y="5262563"/>
            <a:ext cx="360362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5691" name="Rectangle 873"/>
          <p:cNvSpPr>
            <a:spLocks noChangeArrowheads="1"/>
          </p:cNvSpPr>
          <p:nvPr/>
        </p:nvSpPr>
        <p:spPr bwMode="auto">
          <a:xfrm>
            <a:off x="7334250" y="4437063"/>
            <a:ext cx="936625" cy="458787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5692" name="Oval 874"/>
          <p:cNvSpPr>
            <a:spLocks noChangeArrowheads="1"/>
          </p:cNvSpPr>
          <p:nvPr/>
        </p:nvSpPr>
        <p:spPr bwMode="auto">
          <a:xfrm>
            <a:off x="7969250" y="5262563"/>
            <a:ext cx="360363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5693" name="Rectangle 875"/>
          <p:cNvSpPr>
            <a:spLocks noChangeArrowheads="1"/>
          </p:cNvSpPr>
          <p:nvPr/>
        </p:nvSpPr>
        <p:spPr bwMode="auto">
          <a:xfrm>
            <a:off x="4957763" y="4483100"/>
            <a:ext cx="936625" cy="360363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5694" name="Rectangle 876"/>
          <p:cNvSpPr>
            <a:spLocks noChangeArrowheads="1"/>
          </p:cNvSpPr>
          <p:nvPr/>
        </p:nvSpPr>
        <p:spPr bwMode="auto">
          <a:xfrm>
            <a:off x="7693025" y="4483100"/>
            <a:ext cx="936625" cy="360363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5695" name="Oval 877"/>
          <p:cNvSpPr>
            <a:spLocks noChangeArrowheads="1"/>
          </p:cNvSpPr>
          <p:nvPr/>
        </p:nvSpPr>
        <p:spPr bwMode="auto">
          <a:xfrm>
            <a:off x="5588000" y="4903788"/>
            <a:ext cx="360363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5696" name="Oval 878"/>
          <p:cNvSpPr>
            <a:spLocks noChangeArrowheads="1"/>
          </p:cNvSpPr>
          <p:nvPr/>
        </p:nvSpPr>
        <p:spPr bwMode="auto">
          <a:xfrm>
            <a:off x="8316913" y="4916488"/>
            <a:ext cx="360362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600" smtClean="0">
                <a:solidFill>
                  <a:srgbClr val="006666"/>
                </a:solidFill>
                <a:latin typeface="Arial Narrow" panose="020B0606020202030204" pitchFamily="34" charset="0"/>
              </a:rPr>
              <a:t>14.3	 Guidelines for Construction of State Graphs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14400" y="1614488"/>
            <a:ext cx="3886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Partial Graphs for Example 2</a:t>
            </a:r>
          </a:p>
        </p:txBody>
      </p:sp>
      <p:pic>
        <p:nvPicPr>
          <p:cNvPr id="26628" name="Picture 4" descr="roth+f14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479675"/>
            <a:ext cx="6913563" cy="34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600" smtClean="0">
                <a:solidFill>
                  <a:srgbClr val="006666"/>
                </a:solidFill>
                <a:latin typeface="Arial Narrow" panose="020B0606020202030204" pitchFamily="34" charset="0"/>
              </a:rPr>
              <a:t>14.3	 Guidelines for Construction of State Graphs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1690688"/>
            <a:ext cx="4267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State Descriptions for Example 2</a:t>
            </a:r>
            <a:endParaRPr kumimoji="0" lang="en-US" altLang="ko-KR" sz="2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4055" name="Group 215"/>
          <p:cNvGraphicFramePr>
            <a:graphicFrameLocks noGrp="1"/>
          </p:cNvGraphicFramePr>
          <p:nvPr/>
        </p:nvGraphicFramePr>
        <p:xfrm>
          <a:off x="684213" y="2584450"/>
          <a:ext cx="7848600" cy="3072288"/>
        </p:xfrm>
        <a:graphic>
          <a:graphicData uri="http://schemas.openxmlformats.org/drawingml/2006/table">
            <a:tbl>
              <a:tblPr/>
              <a:tblGrid>
                <a:gridCol w="687387"/>
                <a:gridCol w="2339975"/>
                <a:gridCol w="2273300"/>
                <a:gridCol w="2547938"/>
              </a:tblGrid>
              <a:tr h="365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stats</a:t>
                      </a:r>
                    </a:p>
                  </a:txBody>
                  <a:tcPr marT="45704" marB="4570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Description 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</a:t>
                      </a:r>
                    </a:p>
                  </a:txBody>
                  <a:tcPr marT="45704" marB="4570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No progress on 100 Progress of 1 on 100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Progress of 10 on 100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No progress on 100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Progress of 10 on 100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No progress on 010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No progress on 010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Progress of 0 on 010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Progress of 0 on 010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Progress of 01 on 010</a:t>
                      </a:r>
                    </a:p>
                  </a:txBody>
                  <a:tcPr marT="45704" marB="4570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010 has never occurred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3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7</a:t>
                      </a:r>
                    </a:p>
                  </a:txBody>
                  <a:tcPr marT="45704" marB="4570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Progress of 0 on 010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Progress of 01 on 010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No progress on 010</a:t>
                      </a:r>
                    </a:p>
                  </a:txBody>
                  <a:tcPr marT="45704" marB="4570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010 has occurred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600" smtClean="0">
                <a:solidFill>
                  <a:srgbClr val="006666"/>
                </a:solidFill>
                <a:latin typeface="Arial Narrow" panose="020B0606020202030204" pitchFamily="34" charset="0"/>
              </a:rPr>
              <a:t>14.3	 Guidelines for Construction of State Graphs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1676400"/>
            <a:ext cx="33528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State Graphs for Example 2</a:t>
            </a:r>
          </a:p>
        </p:txBody>
      </p:sp>
      <p:pic>
        <p:nvPicPr>
          <p:cNvPr id="28676" name="Picture 4" descr="roth+f14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8329612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600" smtClean="0">
                <a:solidFill>
                  <a:srgbClr val="006666"/>
                </a:solidFill>
                <a:latin typeface="Arial Narrow" panose="020B0606020202030204" pitchFamily="34" charset="0"/>
              </a:rPr>
              <a:t>14.3	 Guidelines for Construction of State Graphs</a:t>
            </a:r>
          </a:p>
        </p:txBody>
      </p:sp>
      <p:graphicFrame>
        <p:nvGraphicFramePr>
          <p:cNvPr id="167094" name="Group 182"/>
          <p:cNvGraphicFramePr>
            <a:graphicFrameLocks noGrp="1"/>
          </p:cNvGraphicFramePr>
          <p:nvPr/>
        </p:nvGraphicFramePr>
        <p:xfrm>
          <a:off x="1547813" y="2420938"/>
          <a:ext cx="5713414" cy="3718500"/>
        </p:xfrm>
        <a:graphic>
          <a:graphicData uri="http://schemas.openxmlformats.org/drawingml/2006/table">
            <a:tbl>
              <a:tblPr/>
              <a:tblGrid>
                <a:gridCol w="1247706"/>
                <a:gridCol w="208270"/>
                <a:gridCol w="933398"/>
                <a:gridCol w="938161"/>
                <a:gridCol w="231762"/>
                <a:gridCol w="1054041"/>
                <a:gridCol w="1100076"/>
              </a:tblGrid>
              <a:tr h="761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state</a:t>
                      </a:r>
                    </a:p>
                  </a:txBody>
                  <a:tcPr marL="91435" marR="91435" marT="45705" marB="4570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35" marR="91435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Next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 = 0</a:t>
                      </a:r>
                    </a:p>
                  </a:txBody>
                  <a:tcPr marL="91435" marR="91435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State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 = 1</a:t>
                      </a:r>
                    </a:p>
                  </a:txBody>
                  <a:tcPr marL="91435" marR="91435" marT="45705" marB="4570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35" marR="91435" marT="45705" marB="4570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Output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 =  0</a:t>
                      </a:r>
                    </a:p>
                  </a:txBody>
                  <a:tcPr marL="91435" marR="91435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(Z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Z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 = 1</a:t>
                      </a:r>
                    </a:p>
                  </a:txBody>
                  <a:tcPr marL="91435" marR="91435" marT="45705" marB="4570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7</a:t>
                      </a:r>
                    </a:p>
                  </a:txBody>
                  <a:tcPr marL="91435" marR="91435" marT="45705" marB="4570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35" marR="91435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marL="91435" marR="91435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7</a:t>
                      </a:r>
                    </a:p>
                  </a:txBody>
                  <a:tcPr marL="91435" marR="91435" marT="45705" marB="457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35" marR="91435" marT="45705" marB="4570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</a:t>
                      </a:r>
                    </a:p>
                  </a:txBody>
                  <a:tcPr marL="91435" marR="91435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</a:t>
                      </a:r>
                    </a:p>
                  </a:txBody>
                  <a:tcPr marL="91435" marR="91435" marT="45705" marB="4570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18" name="Text Box 178"/>
          <p:cNvSpPr txBox="1">
            <a:spLocks noChangeArrowheads="1"/>
          </p:cNvSpPr>
          <p:nvPr/>
        </p:nvSpPr>
        <p:spPr bwMode="auto">
          <a:xfrm>
            <a:off x="762000" y="1676400"/>
            <a:ext cx="33528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State Table for Example 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600" smtClean="0">
                <a:solidFill>
                  <a:srgbClr val="006666"/>
                </a:solidFill>
                <a:latin typeface="Arial Narrow" panose="020B0606020202030204" pitchFamily="34" charset="0"/>
              </a:rPr>
              <a:t>14.3	 Guidelines for Construction of State Graphs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79388" y="1412875"/>
            <a:ext cx="8785225" cy="1924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Example 3</a:t>
            </a:r>
            <a:r>
              <a:rPr lang="en-US" altLang="ko-KR" sz="2000">
                <a:latin typeface="Arial" panose="020B0604020202020204" pitchFamily="34" charset="0"/>
              </a:rPr>
              <a:t>: Two inputs – </a:t>
            </a:r>
            <a:r>
              <a:rPr lang="en-US" altLang="ko-KR" sz="2000" i="1">
                <a:latin typeface="Arial" panose="020B0604020202020204" pitchFamily="34" charset="0"/>
              </a:rPr>
              <a:t>X</a:t>
            </a:r>
            <a:r>
              <a:rPr lang="en-US" altLang="ko-KR" sz="2000" baseline="-25000">
                <a:latin typeface="Arial" panose="020B0604020202020204" pitchFamily="34" charset="0"/>
              </a:rPr>
              <a:t>1</a:t>
            </a:r>
            <a:r>
              <a:rPr lang="en-US" altLang="ko-KR" sz="2000">
                <a:latin typeface="Arial" panose="020B0604020202020204" pitchFamily="34" charset="0"/>
              </a:rPr>
              <a:t>, </a:t>
            </a:r>
            <a:r>
              <a:rPr lang="en-US" altLang="ko-KR" sz="2000" i="1">
                <a:latin typeface="Arial" panose="020B0604020202020204" pitchFamily="34" charset="0"/>
              </a:rPr>
              <a:t>X</a:t>
            </a:r>
            <a:r>
              <a:rPr lang="en-US" altLang="ko-KR" sz="2000" baseline="-25000">
                <a:latin typeface="Arial" panose="020B0604020202020204" pitchFamily="34" charset="0"/>
              </a:rPr>
              <a:t>2</a:t>
            </a:r>
            <a:r>
              <a:rPr lang="en-US" altLang="ko-KR" sz="2000">
                <a:latin typeface="Arial" panose="020B0604020202020204" pitchFamily="34" charset="0"/>
              </a:rPr>
              <a:t>, One output – Z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                (a) The input sequence </a:t>
            </a:r>
            <a:r>
              <a:rPr lang="en-US" altLang="ko-KR" sz="2000" i="1">
                <a:latin typeface="Arial" panose="020B0604020202020204" pitchFamily="34" charset="0"/>
              </a:rPr>
              <a:t>X</a:t>
            </a:r>
            <a:r>
              <a:rPr lang="en-US" altLang="ko-KR" sz="2000" baseline="-25000">
                <a:latin typeface="Arial" panose="020B0604020202020204" pitchFamily="34" charset="0"/>
              </a:rPr>
              <a:t>1</a:t>
            </a:r>
            <a:r>
              <a:rPr lang="en-US" altLang="ko-KR" sz="2000" i="1">
                <a:latin typeface="Arial" panose="020B0604020202020204" pitchFamily="34" charset="0"/>
              </a:rPr>
              <a:t>X</a:t>
            </a:r>
            <a:r>
              <a:rPr lang="en-US" altLang="ko-KR" sz="2000" baseline="-25000">
                <a:latin typeface="Arial" panose="020B0604020202020204" pitchFamily="34" charset="0"/>
              </a:rPr>
              <a:t>2</a:t>
            </a:r>
            <a:r>
              <a:rPr lang="en-US" altLang="ko-KR" sz="2000">
                <a:latin typeface="Arial" panose="020B0604020202020204" pitchFamily="34" charset="0"/>
              </a:rPr>
              <a:t>=01, 11 causes the output 0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                (b) The input sequence </a:t>
            </a:r>
            <a:r>
              <a:rPr lang="en-US" altLang="ko-KR" sz="2000" i="1">
                <a:latin typeface="Arial" panose="020B0604020202020204" pitchFamily="34" charset="0"/>
              </a:rPr>
              <a:t>X</a:t>
            </a:r>
            <a:r>
              <a:rPr lang="en-US" altLang="ko-KR" sz="2000" baseline="-25000">
                <a:latin typeface="Arial" panose="020B0604020202020204" pitchFamily="34" charset="0"/>
              </a:rPr>
              <a:t>1</a:t>
            </a:r>
            <a:r>
              <a:rPr lang="en-US" altLang="ko-KR" sz="2000" i="1">
                <a:latin typeface="Arial" panose="020B0604020202020204" pitchFamily="34" charset="0"/>
              </a:rPr>
              <a:t>X</a:t>
            </a:r>
            <a:r>
              <a:rPr lang="en-US" altLang="ko-KR" sz="2000" baseline="-25000">
                <a:latin typeface="Arial" panose="020B0604020202020204" pitchFamily="34" charset="0"/>
              </a:rPr>
              <a:t>2</a:t>
            </a:r>
            <a:r>
              <a:rPr lang="en-US" altLang="ko-KR" sz="2000">
                <a:latin typeface="Arial" panose="020B0604020202020204" pitchFamily="34" charset="0"/>
              </a:rPr>
              <a:t>=10, 11 causes the output 1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                (c) The input sequence </a:t>
            </a:r>
            <a:r>
              <a:rPr lang="en-US" altLang="ko-KR" sz="2000" i="1">
                <a:latin typeface="Arial" panose="020B0604020202020204" pitchFamily="34" charset="0"/>
              </a:rPr>
              <a:t>X</a:t>
            </a:r>
            <a:r>
              <a:rPr lang="en-US" altLang="ko-KR" sz="2000" baseline="-25000">
                <a:latin typeface="Arial" panose="020B0604020202020204" pitchFamily="34" charset="0"/>
              </a:rPr>
              <a:t>1</a:t>
            </a:r>
            <a:r>
              <a:rPr lang="en-US" altLang="ko-KR" sz="2000" i="1">
                <a:latin typeface="Arial" panose="020B0604020202020204" pitchFamily="34" charset="0"/>
              </a:rPr>
              <a:t>X</a:t>
            </a:r>
            <a:r>
              <a:rPr lang="en-US" altLang="ko-KR" sz="2000" baseline="-25000">
                <a:latin typeface="Arial" panose="020B0604020202020204" pitchFamily="34" charset="0"/>
              </a:rPr>
              <a:t>2</a:t>
            </a:r>
            <a:r>
              <a:rPr lang="en-US" altLang="ko-KR" sz="2000">
                <a:latin typeface="Arial" panose="020B0604020202020204" pitchFamily="34" charset="0"/>
              </a:rPr>
              <a:t>=10, 01 causes the output to change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	Derive a Moore state graph.</a:t>
            </a:r>
          </a:p>
        </p:txBody>
      </p:sp>
      <p:graphicFrame>
        <p:nvGraphicFramePr>
          <p:cNvPr id="167978" name="Group 42"/>
          <p:cNvGraphicFramePr>
            <a:graphicFrameLocks noGrp="1"/>
          </p:cNvGraphicFramePr>
          <p:nvPr/>
        </p:nvGraphicFramePr>
        <p:xfrm>
          <a:off x="1371600" y="3429000"/>
          <a:ext cx="6096000" cy="3017838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792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Previous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Input (X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)</a:t>
                      </a: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Output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(Z)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State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Designation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5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 or 11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 or 11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</a:t>
                      </a: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52400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14.1	 Design of a Sequence Detector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90600" y="1412875"/>
            <a:ext cx="437356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 dirty="0">
                <a:solidFill>
                  <a:schemeClr val="tx2"/>
                </a:solidFill>
                <a:latin typeface="Arial" panose="020B0604020202020204" pitchFamily="34" charset="0"/>
              </a:rPr>
              <a:t>Sequence Detector to be Designed</a:t>
            </a:r>
          </a:p>
        </p:txBody>
      </p:sp>
      <p:pic>
        <p:nvPicPr>
          <p:cNvPr id="4100" name="Picture 4" descr="roth+f14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600325"/>
            <a:ext cx="3816350" cy="2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4492" name="Group 348"/>
          <p:cNvGraphicFramePr>
            <a:graphicFrameLocks noGrp="1"/>
          </p:cNvGraphicFramePr>
          <p:nvPr/>
        </p:nvGraphicFramePr>
        <p:xfrm>
          <a:off x="468313" y="4894263"/>
          <a:ext cx="8280400" cy="1343025"/>
        </p:xfrm>
        <a:graphic>
          <a:graphicData uri="http://schemas.openxmlformats.org/drawingml/2006/table">
            <a:tbl>
              <a:tblPr/>
              <a:tblGrid>
                <a:gridCol w="747712"/>
                <a:gridCol w="471488"/>
                <a:gridCol w="469900"/>
                <a:gridCol w="469900"/>
                <a:gridCol w="473075"/>
                <a:gridCol w="469900"/>
                <a:gridCol w="473075"/>
                <a:gridCol w="468312"/>
                <a:gridCol w="471488"/>
                <a:gridCol w="471487"/>
                <a:gridCol w="471488"/>
                <a:gridCol w="469900"/>
                <a:gridCol w="471487"/>
                <a:gridCol w="469900"/>
                <a:gridCol w="469900"/>
                <a:gridCol w="438150"/>
                <a:gridCol w="503238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    =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Z    =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(time: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15)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53" name="Text Box 349"/>
          <p:cNvSpPr txBox="1">
            <a:spLocks noChangeArrowheads="1"/>
          </p:cNvSpPr>
          <p:nvPr/>
        </p:nvSpPr>
        <p:spPr bwMode="auto">
          <a:xfrm>
            <a:off x="1187450" y="1946275"/>
            <a:ext cx="3744913" cy="39687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 i="1">
                <a:solidFill>
                  <a:schemeClr val="tx2"/>
                </a:solidFill>
                <a:latin typeface="Arial" panose="020B0604020202020204" pitchFamily="34" charset="0"/>
              </a:rPr>
              <a:t>Z</a:t>
            </a: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=1 for input sequence of ‘101’</a:t>
            </a:r>
          </a:p>
        </p:txBody>
      </p:sp>
      <p:sp>
        <p:nvSpPr>
          <p:cNvPr id="4154" name="Rectangle 350"/>
          <p:cNvSpPr>
            <a:spLocks noChangeArrowheads="1"/>
          </p:cNvSpPr>
          <p:nvPr/>
        </p:nvSpPr>
        <p:spPr bwMode="auto">
          <a:xfrm>
            <a:off x="2700338" y="4941888"/>
            <a:ext cx="1223962" cy="287337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155" name="Rectangle 351"/>
          <p:cNvSpPr>
            <a:spLocks noChangeArrowheads="1"/>
          </p:cNvSpPr>
          <p:nvPr/>
        </p:nvSpPr>
        <p:spPr bwMode="auto">
          <a:xfrm>
            <a:off x="5546725" y="4941888"/>
            <a:ext cx="1223963" cy="287337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156" name="Rectangle 352"/>
          <p:cNvSpPr>
            <a:spLocks noChangeArrowheads="1"/>
          </p:cNvSpPr>
          <p:nvPr/>
        </p:nvSpPr>
        <p:spPr bwMode="auto">
          <a:xfrm>
            <a:off x="6516688" y="4868863"/>
            <a:ext cx="1223962" cy="431800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157" name="Oval 353"/>
          <p:cNvSpPr>
            <a:spLocks noChangeArrowheads="1"/>
          </p:cNvSpPr>
          <p:nvPr/>
        </p:nvSpPr>
        <p:spPr bwMode="auto">
          <a:xfrm>
            <a:off x="3622675" y="5348288"/>
            <a:ext cx="360363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158" name="Oval 354"/>
          <p:cNvSpPr>
            <a:spLocks noChangeArrowheads="1"/>
          </p:cNvSpPr>
          <p:nvPr/>
        </p:nvSpPr>
        <p:spPr bwMode="auto">
          <a:xfrm>
            <a:off x="6456363" y="5373688"/>
            <a:ext cx="360362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159" name="Oval 355"/>
          <p:cNvSpPr>
            <a:spLocks noChangeArrowheads="1"/>
          </p:cNvSpPr>
          <p:nvPr/>
        </p:nvSpPr>
        <p:spPr bwMode="auto">
          <a:xfrm>
            <a:off x="7405688" y="5360988"/>
            <a:ext cx="360362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600" smtClean="0">
                <a:solidFill>
                  <a:srgbClr val="006666"/>
                </a:solidFill>
                <a:latin typeface="Arial Narrow" panose="020B0606020202030204" pitchFamily="34" charset="0"/>
              </a:rPr>
              <a:t>14.3	 Guidelines for Construction of State Graphs</a:t>
            </a:r>
          </a:p>
        </p:txBody>
      </p:sp>
      <p:graphicFrame>
        <p:nvGraphicFramePr>
          <p:cNvPr id="170202" name="Group 218"/>
          <p:cNvGraphicFramePr>
            <a:graphicFrameLocks noGrp="1"/>
          </p:cNvGraphicFramePr>
          <p:nvPr/>
        </p:nvGraphicFramePr>
        <p:xfrm>
          <a:off x="1403350" y="2636838"/>
          <a:ext cx="5856290" cy="2743200"/>
        </p:xfrm>
        <a:graphic>
          <a:graphicData uri="http://schemas.openxmlformats.org/drawingml/2006/table">
            <a:tbl>
              <a:tblPr/>
              <a:tblGrid>
                <a:gridCol w="1115952"/>
                <a:gridCol w="208270"/>
                <a:gridCol w="646078"/>
                <a:gridCol w="719098"/>
                <a:gridCol w="574644"/>
                <a:gridCol w="647665"/>
                <a:gridCol w="647665"/>
                <a:gridCol w="649253"/>
                <a:gridCol w="64766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 </a:t>
                      </a:r>
                    </a:p>
                  </a:txBody>
                  <a:tcPr marL="91435" marR="9143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Z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Next state</a:t>
                      </a:r>
                    </a:p>
                  </a:txBody>
                  <a:tcPr marL="91435" marR="9143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State </a:t>
                      </a:r>
                    </a:p>
                  </a:txBody>
                  <a:tcPr marL="91435" marR="9143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=</a:t>
                      </a:r>
                    </a:p>
                  </a:txBody>
                  <a:tcPr marL="91435" marR="914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</a:t>
                      </a:r>
                    </a:p>
                  </a:txBody>
                  <a:tcPr marL="91435" marR="914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</a:t>
                      </a:r>
                    </a:p>
                  </a:txBody>
                  <a:tcPr marL="91435" marR="914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</a:t>
                      </a:r>
                    </a:p>
                  </a:txBody>
                  <a:tcPr marL="91435" marR="914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</a:t>
                      </a:r>
                    </a:p>
                  </a:txBody>
                  <a:tcPr marL="91435" marR="9143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marL="91435" marR="9143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35" marR="9143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35" marR="9143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35" marR="9143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L="91435" marR="9143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marL="91435" marR="9143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4" name="Text Box 219"/>
          <p:cNvSpPr txBox="1">
            <a:spLocks noChangeArrowheads="1"/>
          </p:cNvSpPr>
          <p:nvPr/>
        </p:nvSpPr>
        <p:spPr bwMode="auto">
          <a:xfrm>
            <a:off x="762000" y="1676400"/>
            <a:ext cx="33528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State Table for Example 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600" smtClean="0">
                <a:solidFill>
                  <a:srgbClr val="006666"/>
                </a:solidFill>
                <a:latin typeface="Arial Narrow" panose="020B0606020202030204" pitchFamily="34" charset="0"/>
              </a:rPr>
              <a:t>14.3	 Guidelines for Construction of State Graphs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219200" y="1600200"/>
            <a:ext cx="32766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State Graph for Example 3</a:t>
            </a:r>
            <a:r>
              <a:rPr lang="en-US" altLang="ko-KR" sz="20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2772" name="Picture 4" descr="roth+f14-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76475"/>
            <a:ext cx="67691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14.4	 Serial Data Code Conversion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143000" y="1600200"/>
            <a:ext cx="3200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Serial Data Transmission</a:t>
            </a:r>
          </a:p>
        </p:txBody>
      </p:sp>
      <p:pic>
        <p:nvPicPr>
          <p:cNvPr id="33796" name="Picture 4" descr="roth+f14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05038"/>
            <a:ext cx="5976938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14.4	 Serial Data Code Conversion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5410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Coding Schemes for Serial Data Transmission</a:t>
            </a:r>
          </a:p>
        </p:txBody>
      </p:sp>
      <p:pic>
        <p:nvPicPr>
          <p:cNvPr id="34820" name="Picture 4" descr="roth+f14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8329612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14.4	 Serial Data Code Conversion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5410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Non-Return-to-Zero Inverted (NRZI)</a:t>
            </a:r>
          </a:p>
        </p:txBody>
      </p:sp>
      <p:pic>
        <p:nvPicPr>
          <p:cNvPr id="3584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44900"/>
            <a:ext cx="475138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2"/>
          <p:cNvSpPr txBox="1">
            <a:spLocks noChangeArrowheads="1"/>
          </p:cNvSpPr>
          <p:nvPr/>
        </p:nvSpPr>
        <p:spPr bwMode="auto">
          <a:xfrm>
            <a:off x="144463" y="2276475"/>
            <a:ext cx="8855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</a:rPr>
              <a:t>The two level NRZI signal has </a:t>
            </a:r>
          </a:p>
          <a:p>
            <a:pPr eaLnBrk="1" hangingPunct="1"/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</a:rPr>
              <a:t>a transition at a clock boundary if the </a:t>
            </a:r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  <a:hlinkClick r:id="rId3" action="ppaction://hlinkfile" tooltip="Bit"/>
              </a:rPr>
              <a:t>bit</a:t>
            </a:r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</a:rPr>
              <a:t> being transmitted is a logical 1, and </a:t>
            </a:r>
          </a:p>
          <a:p>
            <a:pPr eaLnBrk="1" hangingPunct="1"/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</a:rPr>
              <a:t>does not have a transition if the bit being transmitted is a logical 0.</a:t>
            </a:r>
            <a:endParaRPr lang="ko-K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14.4	 Serial Data Code Conversion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4800" y="1341438"/>
            <a:ext cx="5410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Manchester code</a:t>
            </a:r>
          </a:p>
        </p:txBody>
      </p:sp>
      <p:sp>
        <p:nvSpPr>
          <p:cNvPr id="36868" name="TextBox 2"/>
          <p:cNvSpPr txBox="1">
            <a:spLocks noChangeArrowheads="1"/>
          </p:cNvSpPr>
          <p:nvPr/>
        </p:nvSpPr>
        <p:spPr bwMode="auto">
          <a:xfrm>
            <a:off x="144463" y="1738313"/>
            <a:ext cx="881856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</a:rPr>
              <a:t>Each bit is transmitted in a fixed time (the "period").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</a:rPr>
              <a:t>A 0 is expressed by a low-to-high transition, a 1 by high-to-low transition.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</a:rPr>
              <a:t>The transitions which signify 0 or 1 occur at the midpoint of a period.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</a:rPr>
              <a:t>Transitions at the start of a period are overhead and don't signify data.</a:t>
            </a:r>
          </a:p>
        </p:txBody>
      </p:sp>
      <p:pic>
        <p:nvPicPr>
          <p:cNvPr id="36869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051175"/>
            <a:ext cx="757237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14.4	 Serial Data Code Conversion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64770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 i="1">
                <a:solidFill>
                  <a:srgbClr val="FF0000"/>
                </a:solidFill>
                <a:latin typeface="Arial" panose="020B0604020202020204" pitchFamily="34" charset="0"/>
              </a:rPr>
              <a:t>Mealy</a:t>
            </a: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 circuit for </a:t>
            </a:r>
            <a:r>
              <a:rPr kumimoji="0" lang="en-US" altLang="ko-KR" sz="2000">
                <a:solidFill>
                  <a:srgbClr val="3333FF"/>
                </a:solidFill>
                <a:latin typeface="Arial" panose="020B0604020202020204" pitchFamily="34" charset="0"/>
              </a:rPr>
              <a:t>NRZ</a:t>
            </a: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 to </a:t>
            </a:r>
            <a:r>
              <a:rPr kumimoji="0" lang="en-US" altLang="ko-KR" sz="2000">
                <a:solidFill>
                  <a:srgbClr val="3333FF"/>
                </a:solidFill>
                <a:latin typeface="Arial" panose="020B0604020202020204" pitchFamily="34" charset="0"/>
              </a:rPr>
              <a:t>Manchester</a:t>
            </a: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 Conversion</a:t>
            </a:r>
          </a:p>
        </p:txBody>
      </p:sp>
      <p:graphicFrame>
        <p:nvGraphicFramePr>
          <p:cNvPr id="37892" name="Object 6"/>
          <p:cNvGraphicFramePr>
            <a:graphicFrameLocks noChangeAspect="1"/>
          </p:cNvGraphicFramePr>
          <p:nvPr/>
        </p:nvGraphicFramePr>
        <p:xfrm>
          <a:off x="1295400" y="1960563"/>
          <a:ext cx="6978650" cy="489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비트맵 이미지" r:id="rId3" imgW="6380952" imgH="4476190" progId="Paint.Picture">
                  <p:embed/>
                </p:oleObj>
              </mc:Choice>
              <mc:Fallback>
                <p:oleObj name="비트맵 이미지" r:id="rId3" imgW="6380952" imgH="447619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60563"/>
                        <a:ext cx="6978650" cy="489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Oval 7"/>
          <p:cNvSpPr>
            <a:spLocks noChangeArrowheads="1"/>
          </p:cNvSpPr>
          <p:nvPr/>
        </p:nvSpPr>
        <p:spPr bwMode="auto">
          <a:xfrm>
            <a:off x="3059113" y="5661025"/>
            <a:ext cx="217487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7894" name="Oval 8"/>
          <p:cNvSpPr>
            <a:spLocks noChangeArrowheads="1"/>
          </p:cNvSpPr>
          <p:nvPr/>
        </p:nvSpPr>
        <p:spPr bwMode="auto">
          <a:xfrm>
            <a:off x="5089525" y="5661025"/>
            <a:ext cx="217488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7895" name="Oval 9"/>
          <p:cNvSpPr>
            <a:spLocks noChangeArrowheads="1"/>
          </p:cNvSpPr>
          <p:nvPr/>
        </p:nvSpPr>
        <p:spPr bwMode="auto">
          <a:xfrm>
            <a:off x="7124700" y="5661025"/>
            <a:ext cx="217488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14.4	 Serial Data Code Conversion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4572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Sequence Detector to be Designed (Mealy)</a:t>
            </a:r>
          </a:p>
        </p:txBody>
      </p:sp>
      <p:graphicFrame>
        <p:nvGraphicFramePr>
          <p:cNvPr id="177416" name="Group 264"/>
          <p:cNvGraphicFramePr>
            <a:graphicFrameLocks noGrp="1"/>
          </p:cNvGraphicFramePr>
          <p:nvPr/>
        </p:nvGraphicFramePr>
        <p:xfrm>
          <a:off x="3924300" y="3068638"/>
          <a:ext cx="4887913" cy="1755775"/>
        </p:xfrm>
        <a:graphic>
          <a:graphicData uri="http://schemas.openxmlformats.org/drawingml/2006/table">
            <a:tbl>
              <a:tblPr/>
              <a:tblGrid>
                <a:gridCol w="1020895"/>
                <a:gridCol w="208307"/>
                <a:gridCol w="846248"/>
                <a:gridCol w="208307"/>
                <a:gridCol w="773213"/>
                <a:gridCol w="844660"/>
                <a:gridCol w="208307"/>
                <a:gridCol w="777976"/>
              </a:tblGrid>
              <a:tr h="365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</a:t>
                      </a:r>
                    </a:p>
                  </a:txBody>
                  <a:tcPr marL="91452" marR="91452" marT="45723" marB="4572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Next State</a:t>
                      </a: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Output (Z) </a:t>
                      </a: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5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State</a:t>
                      </a:r>
                    </a:p>
                  </a:txBody>
                  <a:tcPr marL="91452" marR="91452" marT="45723" marB="4572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 = 0</a:t>
                      </a: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52" marR="91452"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 = 1</a:t>
                      </a:r>
                    </a:p>
                  </a:txBody>
                  <a:tcPr marL="91452" marR="91452"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 = 0</a:t>
                      </a: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52" marR="91452"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 = 1</a:t>
                      </a:r>
                    </a:p>
                  </a:txBody>
                  <a:tcPr marL="91452" marR="91452"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marL="91452" marR="91452" marT="45723" marB="4572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</a:t>
                      </a: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52" marR="91452"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</a:t>
                      </a:r>
                      <a:endParaRPr kumimoji="1" lang="en-US" altLang="ko-KR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L="91452" marR="91452"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</a:t>
                      </a: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52" marR="91452"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  <a:endParaRPr kumimoji="1" lang="en-US" altLang="ko-KR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52" marR="91452" marT="45723" marB="45723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41" name="Text Box 265"/>
          <p:cNvSpPr txBox="1">
            <a:spLocks noChangeArrowheads="1"/>
          </p:cNvSpPr>
          <p:nvPr/>
        </p:nvSpPr>
        <p:spPr bwMode="auto">
          <a:xfrm>
            <a:off x="5421313" y="5013325"/>
            <a:ext cx="2103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(d) State table</a:t>
            </a:r>
          </a:p>
        </p:txBody>
      </p:sp>
      <p:graphicFrame>
        <p:nvGraphicFramePr>
          <p:cNvPr id="38942" name="Object 266"/>
          <p:cNvGraphicFramePr>
            <a:graphicFrameLocks noChangeAspect="1"/>
          </p:cNvGraphicFramePr>
          <p:nvPr/>
        </p:nvGraphicFramePr>
        <p:xfrm>
          <a:off x="611188" y="2997200"/>
          <a:ext cx="3024187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5" name="비트맵 이미지" r:id="rId3" imgW="2534004" imgH="1943371" progId="Paint.Picture">
                  <p:embed/>
                </p:oleObj>
              </mc:Choice>
              <mc:Fallback>
                <p:oleObj name="비트맵 이미지" r:id="rId3" imgW="2534004" imgH="1943371" progId="Paint.Picture">
                  <p:embed/>
                  <p:pic>
                    <p:nvPicPr>
                      <p:cNvPr id="0" name="Object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997200"/>
                        <a:ext cx="3024187" cy="231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14.4	 Serial Data Code Conversion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09600" y="1690688"/>
            <a:ext cx="5791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 i="1">
                <a:solidFill>
                  <a:srgbClr val="FF0000"/>
                </a:solidFill>
                <a:latin typeface="Arial" panose="020B0604020202020204" pitchFamily="34" charset="0"/>
              </a:rPr>
              <a:t>Moore</a:t>
            </a: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 Circuit for </a:t>
            </a:r>
            <a:r>
              <a:rPr kumimoji="0" lang="en-US" altLang="ko-KR" sz="2000">
                <a:solidFill>
                  <a:srgbClr val="3333FF"/>
                </a:solidFill>
                <a:latin typeface="Arial" panose="020B0604020202020204" pitchFamily="34" charset="0"/>
              </a:rPr>
              <a:t>NRZ</a:t>
            </a: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-to-</a:t>
            </a:r>
            <a:r>
              <a:rPr kumimoji="0" lang="en-US" altLang="ko-KR" sz="2000">
                <a:solidFill>
                  <a:srgbClr val="3333FF"/>
                </a:solidFill>
                <a:latin typeface="Arial" panose="020B0604020202020204" pitchFamily="34" charset="0"/>
              </a:rPr>
              <a:t>Manchester</a:t>
            </a: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 Conversion</a:t>
            </a:r>
          </a:p>
        </p:txBody>
      </p:sp>
      <p:graphicFrame>
        <p:nvGraphicFramePr>
          <p:cNvPr id="39940" name="Object 6"/>
          <p:cNvGraphicFramePr>
            <a:graphicFrameLocks noChangeAspect="1"/>
          </p:cNvGraphicFramePr>
          <p:nvPr/>
        </p:nvGraphicFramePr>
        <p:xfrm>
          <a:off x="539750" y="2420938"/>
          <a:ext cx="7974013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비트맵 이미지" r:id="rId3" imgW="7973538" imgH="3400900" progId="Paint.Picture">
                  <p:embed/>
                </p:oleObj>
              </mc:Choice>
              <mc:Fallback>
                <p:oleObj name="비트맵 이미지" r:id="rId3" imgW="7973538" imgH="340090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420938"/>
                        <a:ext cx="7974013" cy="340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14.4	 Serial Data Code Conversion</a:t>
            </a:r>
          </a:p>
        </p:txBody>
      </p:sp>
      <p:graphicFrame>
        <p:nvGraphicFramePr>
          <p:cNvPr id="178250" name="Group 74"/>
          <p:cNvGraphicFramePr>
            <a:graphicFrameLocks noGrp="1"/>
          </p:cNvGraphicFramePr>
          <p:nvPr/>
        </p:nvGraphicFramePr>
        <p:xfrm>
          <a:off x="4067175" y="2781300"/>
          <a:ext cx="4300538" cy="2359025"/>
        </p:xfrm>
        <a:graphic>
          <a:graphicData uri="http://schemas.openxmlformats.org/drawingml/2006/table">
            <a:tbl>
              <a:tblPr/>
              <a:tblGrid>
                <a:gridCol w="901565"/>
                <a:gridCol w="208254"/>
                <a:gridCol w="726966"/>
                <a:gridCol w="208254"/>
                <a:gridCol w="887280"/>
                <a:gridCol w="1368220"/>
              </a:tblGrid>
              <a:tr h="640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</a:t>
                      </a:r>
                    </a:p>
                  </a:txBody>
                  <a:tcPr marL="91427" marR="91427" marT="45716" marB="45716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Next  State</a:t>
                      </a: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 </a:t>
                      </a: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State</a:t>
                      </a:r>
                    </a:p>
                  </a:txBody>
                  <a:tcPr marL="91427" marR="91427" marT="45716" marB="45716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 = 0</a:t>
                      </a: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27" marR="91427"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 = 1</a:t>
                      </a:r>
                    </a:p>
                  </a:txBody>
                  <a:tcPr marL="91427" marR="91427" marT="45716" marB="4571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Output (Z)</a:t>
                      </a: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3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</a:txBody>
                  <a:tcPr marL="91427" marR="91427" marT="45716" marB="45716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</a:t>
                      </a:r>
                      <a:endParaRPr kumimoji="1" lang="en-US" altLang="ko-KR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27" marR="91427" marT="45716" marB="4571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</a:t>
                      </a:r>
                      <a:endParaRPr kumimoji="1" lang="en-US" altLang="ko-KR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L="91427" marR="91427" marT="45716" marB="4571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  <a:endParaRPr kumimoji="1" lang="en-US" altLang="ko-KR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84" name="Text Box 49"/>
          <p:cNvSpPr txBox="1">
            <a:spLocks noChangeArrowheads="1"/>
          </p:cNvSpPr>
          <p:nvPr/>
        </p:nvSpPr>
        <p:spPr bwMode="auto">
          <a:xfrm>
            <a:off x="5508625" y="5410200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(c) State table</a:t>
            </a:r>
          </a:p>
        </p:txBody>
      </p:sp>
      <p:graphicFrame>
        <p:nvGraphicFramePr>
          <p:cNvPr id="40985" name="Object 72"/>
          <p:cNvGraphicFramePr>
            <a:graphicFrameLocks noChangeAspect="1"/>
          </p:cNvGraphicFramePr>
          <p:nvPr/>
        </p:nvGraphicFramePr>
        <p:xfrm>
          <a:off x="611188" y="2700338"/>
          <a:ext cx="2736850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name="비트맵 이미지" r:id="rId3" imgW="2495238" imgH="2371429" progId="Paint.Picture">
                  <p:embed/>
                </p:oleObj>
              </mc:Choice>
              <mc:Fallback>
                <p:oleObj name="비트맵 이미지" r:id="rId3" imgW="2495238" imgH="2371429" progId="Paint.Picture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700338"/>
                        <a:ext cx="2736850" cy="260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6" name="Text Box 75"/>
          <p:cNvSpPr txBox="1">
            <a:spLocks noChangeArrowheads="1"/>
          </p:cNvSpPr>
          <p:nvPr/>
        </p:nvSpPr>
        <p:spPr bwMode="auto">
          <a:xfrm>
            <a:off x="609600" y="1690688"/>
            <a:ext cx="5791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 i="1">
                <a:solidFill>
                  <a:srgbClr val="FF0000"/>
                </a:solidFill>
                <a:latin typeface="Arial" panose="020B0604020202020204" pitchFamily="34" charset="0"/>
              </a:rPr>
              <a:t>Moore</a:t>
            </a: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 Circuit for </a:t>
            </a:r>
            <a:r>
              <a:rPr kumimoji="0" lang="en-US" altLang="ko-KR" sz="2000">
                <a:solidFill>
                  <a:srgbClr val="3333FF"/>
                </a:solidFill>
                <a:latin typeface="Arial" panose="020B0604020202020204" pitchFamily="34" charset="0"/>
              </a:rPr>
              <a:t>NRZ</a:t>
            </a: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-to-</a:t>
            </a:r>
            <a:r>
              <a:rPr kumimoji="0" lang="en-US" altLang="ko-KR" sz="2000">
                <a:solidFill>
                  <a:srgbClr val="3333FF"/>
                </a:solidFill>
                <a:latin typeface="Arial" panose="020B0604020202020204" pitchFamily="34" charset="0"/>
              </a:rPr>
              <a:t>Manchester</a:t>
            </a: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 Conversion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28600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14.1	 Design of a Sequence Detector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14400" y="1752600"/>
            <a:ext cx="4305672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 i="1" dirty="0">
                <a:solidFill>
                  <a:srgbClr val="3333FF"/>
                </a:solidFill>
                <a:latin typeface="Arial" panose="020B0604020202020204" pitchFamily="34" charset="0"/>
              </a:rPr>
              <a:t>Mealy </a:t>
            </a:r>
            <a:r>
              <a:rPr lang="en-US" altLang="ko-KR" sz="2000" dirty="0" smtClean="0">
                <a:latin typeface="Arial" panose="020B0604020202020204" pitchFamily="34" charset="0"/>
              </a:rPr>
              <a:t>Formation </a:t>
            </a:r>
            <a:r>
              <a:rPr lang="en-US" altLang="ko-KR" sz="2000" dirty="0">
                <a:latin typeface="Arial" panose="020B0604020202020204" pitchFamily="34" charset="0"/>
              </a:rPr>
              <a:t>of State Graph </a:t>
            </a:r>
            <a:endParaRPr kumimoji="0" lang="en-US" altLang="ko-KR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5124" name="Picture 5" descr="roth+f14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43213"/>
            <a:ext cx="301307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6" descr="roth+f14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3816350" cy="30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14.5	 Alphanumeric State Graph Notation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57912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State Graphs with Variable Names on Arc Labels</a:t>
            </a:r>
          </a:p>
        </p:txBody>
      </p:sp>
      <p:pic>
        <p:nvPicPr>
          <p:cNvPr id="41988" name="Picture 4" descr="roth+f14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7416800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14.5	 Alphanumeric State Graph Notation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990600" y="1600200"/>
            <a:ext cx="3048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latin typeface="Arial" panose="020B0604020202020204" pitchFamily="34" charset="0"/>
              </a:rPr>
              <a:t>State Table for Fig 14-22</a:t>
            </a:r>
            <a:endParaRPr kumimoji="0" lang="en-US" altLang="ko-KR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79412" name="Group 212"/>
          <p:cNvGraphicFramePr>
            <a:graphicFrameLocks noGrp="1"/>
          </p:cNvGraphicFramePr>
          <p:nvPr/>
        </p:nvGraphicFramePr>
        <p:xfrm>
          <a:off x="1116013" y="2349500"/>
          <a:ext cx="5688012" cy="1944688"/>
        </p:xfrm>
        <a:graphic>
          <a:graphicData uri="http://schemas.openxmlformats.org/drawingml/2006/table">
            <a:tbl>
              <a:tblPr/>
              <a:tblGrid>
                <a:gridCol w="576262"/>
                <a:gridCol w="687388"/>
                <a:gridCol w="631825"/>
                <a:gridCol w="631825"/>
                <a:gridCol w="633412"/>
                <a:gridCol w="631825"/>
                <a:gridCol w="631825"/>
                <a:gridCol w="631825"/>
                <a:gridCol w="631825"/>
              </a:tblGrid>
              <a:tr h="431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PS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Output 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5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FR =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Z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Z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Z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7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037" name="Object 213"/>
          <p:cNvGraphicFramePr>
            <a:graphicFrameLocks noChangeAspect="1"/>
          </p:cNvGraphicFramePr>
          <p:nvPr/>
        </p:nvGraphicFramePr>
        <p:xfrm>
          <a:off x="2012950" y="5029200"/>
          <a:ext cx="31686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5" name="Equation" r:id="rId3" imgW="1688367" imgH="165028" progId="Equation.3">
                  <p:embed/>
                </p:oleObj>
              </mc:Choice>
              <mc:Fallback>
                <p:oleObj name="Equation" r:id="rId3" imgW="1688367" imgH="165028" progId="Equation.3">
                  <p:embed/>
                  <p:pic>
                    <p:nvPicPr>
                      <p:cNvPr id="0" name="Object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5029200"/>
                        <a:ext cx="316865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8" name="Object 214"/>
          <p:cNvGraphicFramePr>
            <a:graphicFrameLocks noChangeAspect="1"/>
          </p:cNvGraphicFramePr>
          <p:nvPr/>
        </p:nvGraphicFramePr>
        <p:xfrm>
          <a:off x="1187450" y="6143625"/>
          <a:ext cx="63611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6" name="Equation" r:id="rId5" imgW="3390900" imgH="203200" progId="Equation.3">
                  <p:embed/>
                </p:oleObj>
              </mc:Choice>
              <mc:Fallback>
                <p:oleObj name="Equation" r:id="rId5" imgW="3390900" imgH="203200" progId="Equation.3">
                  <p:embed/>
                  <p:pic>
                    <p:nvPicPr>
                      <p:cNvPr id="0" name="Object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6143625"/>
                        <a:ext cx="63611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9" name="Rectangle 215"/>
          <p:cNvSpPr>
            <a:spLocks noChangeArrowheads="1"/>
          </p:cNvSpPr>
          <p:nvPr/>
        </p:nvSpPr>
        <p:spPr bwMode="auto">
          <a:xfrm>
            <a:off x="465138" y="4973638"/>
            <a:ext cx="14398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1800">
                <a:latin typeface="Arial" panose="020B0604020202020204" pitchFamily="34" charset="0"/>
              </a:rPr>
              <a:t>The result : </a:t>
            </a:r>
          </a:p>
        </p:txBody>
      </p:sp>
      <p:sp>
        <p:nvSpPr>
          <p:cNvPr id="43040" name="Rectangle 216"/>
          <p:cNvSpPr>
            <a:spLocks noChangeArrowheads="1"/>
          </p:cNvSpPr>
          <p:nvPr/>
        </p:nvSpPr>
        <p:spPr bwMode="auto">
          <a:xfrm>
            <a:off x="530225" y="5659438"/>
            <a:ext cx="8080375" cy="360362"/>
          </a:xfrm>
          <a:prstGeom prst="rect">
            <a:avLst/>
          </a:prstGeom>
          <a:solidFill>
            <a:srgbClr val="EDF0AE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1800">
                <a:latin typeface="Arial" panose="020B0604020202020204" pitchFamily="34" charset="0"/>
              </a:rPr>
              <a:t>If we AND together every possible pair of arc labels emanating from S</a:t>
            </a:r>
            <a:r>
              <a:rPr lang="en-US" altLang="ko-KR" sz="1800" baseline="-25000">
                <a:latin typeface="Arial" panose="020B0604020202020204" pitchFamily="34" charset="0"/>
              </a:rPr>
              <a:t>0</a:t>
            </a:r>
            <a:r>
              <a:rPr lang="en-US" altLang="ko-KR" sz="1800">
                <a:latin typeface="Arial" panose="020B0604020202020204" pitchFamily="34" charset="0"/>
              </a:rPr>
              <a:t>, we get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000324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28600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14.1	 Design of a Sequence Detector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066800" y="1690688"/>
            <a:ext cx="523398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 i="1" dirty="0">
                <a:solidFill>
                  <a:srgbClr val="3333FF"/>
                </a:solidFill>
                <a:latin typeface="Arial" panose="020B0604020202020204" pitchFamily="34" charset="0"/>
              </a:rPr>
              <a:t>Mealy</a:t>
            </a:r>
            <a:r>
              <a:rPr kumimoji="0" lang="en-US" altLang="ko-KR" sz="2000" dirty="0">
                <a:solidFill>
                  <a:schemeClr val="tx2"/>
                </a:solidFill>
                <a:latin typeface="Arial" panose="020B0604020202020204" pitchFamily="34" charset="0"/>
              </a:rPr>
              <a:t> State Graph for Sequence Detector</a:t>
            </a:r>
          </a:p>
        </p:txBody>
      </p:sp>
      <p:pic>
        <p:nvPicPr>
          <p:cNvPr id="6148" name="Picture 4" descr="roth+f14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55875"/>
            <a:ext cx="5005388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28600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14.1	 Design of a Sequence Detector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800" y="1462088"/>
            <a:ext cx="1600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State Table </a:t>
            </a:r>
          </a:p>
        </p:txBody>
      </p:sp>
      <p:sp>
        <p:nvSpPr>
          <p:cNvPr id="7172" name="Line 16"/>
          <p:cNvSpPr>
            <a:spLocks noChangeShapeType="1"/>
          </p:cNvSpPr>
          <p:nvPr/>
        </p:nvSpPr>
        <p:spPr bwMode="auto">
          <a:xfrm>
            <a:off x="1116013" y="1905000"/>
            <a:ext cx="12223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73" name="Line 18"/>
          <p:cNvSpPr>
            <a:spLocks noChangeShapeType="1"/>
          </p:cNvSpPr>
          <p:nvPr/>
        </p:nvSpPr>
        <p:spPr bwMode="auto">
          <a:xfrm>
            <a:off x="1116013" y="4024313"/>
            <a:ext cx="12223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7174" name="Group 341"/>
          <p:cNvGrpSpPr>
            <a:grpSpLocks/>
          </p:cNvGrpSpPr>
          <p:nvPr/>
        </p:nvGrpSpPr>
        <p:grpSpPr bwMode="auto">
          <a:xfrm>
            <a:off x="1116013" y="1905000"/>
            <a:ext cx="6280150" cy="2133600"/>
            <a:chOff x="703" y="1200"/>
            <a:chExt cx="3956" cy="1344"/>
          </a:xfrm>
        </p:grpSpPr>
        <p:sp>
          <p:nvSpPr>
            <p:cNvPr id="7224" name="Rectangle 49"/>
            <p:cNvSpPr>
              <a:spLocks noChangeArrowheads="1"/>
            </p:cNvSpPr>
            <p:nvPr/>
          </p:nvSpPr>
          <p:spPr bwMode="auto">
            <a:xfrm>
              <a:off x="3123" y="1200"/>
              <a:ext cx="1536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Present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Output</a:t>
              </a:r>
            </a:p>
          </p:txBody>
        </p:sp>
        <p:sp>
          <p:nvSpPr>
            <p:cNvPr id="7225" name="Rectangle 45"/>
            <p:cNvSpPr>
              <a:spLocks noChangeArrowheads="1"/>
            </p:cNvSpPr>
            <p:nvPr/>
          </p:nvSpPr>
          <p:spPr bwMode="auto">
            <a:xfrm>
              <a:off x="1588" y="1200"/>
              <a:ext cx="1535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en-US" altLang="ko-KR" sz="1800"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Next State</a:t>
              </a:r>
            </a:p>
          </p:txBody>
        </p:sp>
        <p:sp>
          <p:nvSpPr>
            <p:cNvPr id="7226" name="Rectangle 43"/>
            <p:cNvSpPr>
              <a:spLocks noChangeArrowheads="1"/>
            </p:cNvSpPr>
            <p:nvPr/>
          </p:nvSpPr>
          <p:spPr bwMode="auto">
            <a:xfrm>
              <a:off x="1473" y="1200"/>
              <a:ext cx="115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ko-KR" altLang="ko-KR" sz="1800">
                <a:latin typeface="Times New Roman" panose="02020603050405020304" pitchFamily="18" charset="0"/>
              </a:endParaRPr>
            </a:p>
          </p:txBody>
        </p:sp>
        <p:sp>
          <p:nvSpPr>
            <p:cNvPr id="7227" name="Rectangle 36"/>
            <p:cNvSpPr>
              <a:spLocks noChangeArrowheads="1"/>
            </p:cNvSpPr>
            <p:nvPr/>
          </p:nvSpPr>
          <p:spPr bwMode="auto">
            <a:xfrm>
              <a:off x="1588" y="1868"/>
              <a:ext cx="767" cy="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S</a:t>
              </a:r>
              <a:r>
                <a:rPr lang="en-US" altLang="ko-KR" sz="1800" baseline="-25000">
                  <a:latin typeface="Times New Roman" panose="02020603050405020304" pitchFamily="18" charset="0"/>
                </a:rPr>
                <a:t>0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S</a:t>
              </a:r>
              <a:r>
                <a:rPr lang="en-US" altLang="ko-KR" sz="1800" baseline="-25000">
                  <a:latin typeface="Times New Roman" panose="02020603050405020304" pitchFamily="18" charset="0"/>
                </a:rPr>
                <a:t>2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S</a:t>
              </a:r>
              <a:r>
                <a:rPr lang="en-US" altLang="ko-KR" sz="1800" baseline="-25000">
                  <a:latin typeface="Times New Roman" panose="02020603050405020304" pitchFamily="18" charset="0"/>
                </a:rPr>
                <a:t>0</a:t>
              </a:r>
              <a:endParaRPr lang="en-US" altLang="ko-KR" sz="1800">
                <a:latin typeface="Times New Roman" panose="02020603050405020304" pitchFamily="18" charset="0"/>
              </a:endParaRPr>
            </a:p>
          </p:txBody>
        </p:sp>
        <p:sp>
          <p:nvSpPr>
            <p:cNvPr id="7228" name="Rectangle 34"/>
            <p:cNvSpPr>
              <a:spLocks noChangeArrowheads="1"/>
            </p:cNvSpPr>
            <p:nvPr/>
          </p:nvSpPr>
          <p:spPr bwMode="auto">
            <a:xfrm>
              <a:off x="1588" y="1638"/>
              <a:ext cx="76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X = 0</a:t>
              </a:r>
            </a:p>
          </p:txBody>
        </p:sp>
        <p:sp>
          <p:nvSpPr>
            <p:cNvPr id="7229" name="Rectangle 15"/>
            <p:cNvSpPr>
              <a:spLocks noChangeArrowheads="1"/>
            </p:cNvSpPr>
            <p:nvPr/>
          </p:nvSpPr>
          <p:spPr bwMode="auto">
            <a:xfrm>
              <a:off x="3891" y="1868"/>
              <a:ext cx="768" cy="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0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0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230" name="Rectangle 14"/>
            <p:cNvSpPr>
              <a:spLocks noChangeArrowheads="1"/>
            </p:cNvSpPr>
            <p:nvPr/>
          </p:nvSpPr>
          <p:spPr bwMode="auto">
            <a:xfrm>
              <a:off x="3123" y="1868"/>
              <a:ext cx="768" cy="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0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0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7231" name="Rectangle 13"/>
            <p:cNvSpPr>
              <a:spLocks noChangeArrowheads="1"/>
            </p:cNvSpPr>
            <p:nvPr/>
          </p:nvSpPr>
          <p:spPr bwMode="auto">
            <a:xfrm>
              <a:off x="2355" y="1868"/>
              <a:ext cx="768" cy="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S</a:t>
              </a:r>
              <a:r>
                <a:rPr lang="en-US" altLang="ko-KR" sz="1800" baseline="-25000">
                  <a:latin typeface="Times New Roman" panose="02020603050405020304" pitchFamily="18" charset="0"/>
                </a:rPr>
                <a:t>1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S</a:t>
              </a:r>
              <a:r>
                <a:rPr lang="en-US" altLang="ko-KR" sz="1800" baseline="-25000">
                  <a:latin typeface="Times New Roman" panose="02020603050405020304" pitchFamily="18" charset="0"/>
                </a:rPr>
                <a:t>1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S</a:t>
              </a:r>
              <a:r>
                <a:rPr lang="en-US" altLang="ko-KR" sz="1800" baseline="-25000">
                  <a:latin typeface="Times New Roman" panose="02020603050405020304" pitchFamily="18" charset="0"/>
                </a:rPr>
                <a:t>1</a:t>
              </a:r>
              <a:endParaRPr lang="en-US" altLang="ko-KR" sz="1800">
                <a:latin typeface="Times New Roman" panose="02020603050405020304" pitchFamily="18" charset="0"/>
              </a:endParaRPr>
            </a:p>
          </p:txBody>
        </p:sp>
        <p:sp>
          <p:nvSpPr>
            <p:cNvPr id="7232" name="Rectangle 12"/>
            <p:cNvSpPr>
              <a:spLocks noChangeArrowheads="1"/>
            </p:cNvSpPr>
            <p:nvPr/>
          </p:nvSpPr>
          <p:spPr bwMode="auto">
            <a:xfrm>
              <a:off x="1473" y="1868"/>
              <a:ext cx="115" cy="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ko-KR" altLang="ko-KR" sz="1800">
                <a:latin typeface="Times New Roman" panose="02020603050405020304" pitchFamily="18" charset="0"/>
              </a:endParaRPr>
            </a:p>
          </p:txBody>
        </p:sp>
        <p:sp>
          <p:nvSpPr>
            <p:cNvPr id="7233" name="Rectangle 11"/>
            <p:cNvSpPr>
              <a:spLocks noChangeArrowheads="1"/>
            </p:cNvSpPr>
            <p:nvPr/>
          </p:nvSpPr>
          <p:spPr bwMode="auto">
            <a:xfrm>
              <a:off x="703" y="1868"/>
              <a:ext cx="770" cy="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S</a:t>
              </a:r>
              <a:r>
                <a:rPr lang="en-US" altLang="ko-KR" sz="1800" baseline="-25000">
                  <a:latin typeface="Times New Roman" panose="02020603050405020304" pitchFamily="18" charset="0"/>
                </a:rPr>
                <a:t>0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S</a:t>
              </a:r>
              <a:r>
                <a:rPr lang="en-US" altLang="ko-KR" sz="1800" baseline="-25000">
                  <a:latin typeface="Times New Roman" panose="02020603050405020304" pitchFamily="18" charset="0"/>
                </a:rPr>
                <a:t>1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S</a:t>
              </a:r>
              <a:r>
                <a:rPr lang="en-US" altLang="ko-KR" sz="1800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234" name="Rectangle 10"/>
            <p:cNvSpPr>
              <a:spLocks noChangeArrowheads="1"/>
            </p:cNvSpPr>
            <p:nvPr/>
          </p:nvSpPr>
          <p:spPr bwMode="auto">
            <a:xfrm>
              <a:off x="3891" y="1638"/>
              <a:ext cx="76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X =1</a:t>
              </a:r>
            </a:p>
          </p:txBody>
        </p:sp>
        <p:sp>
          <p:nvSpPr>
            <p:cNvPr id="7235" name="Rectangle 9"/>
            <p:cNvSpPr>
              <a:spLocks noChangeArrowheads="1"/>
            </p:cNvSpPr>
            <p:nvPr/>
          </p:nvSpPr>
          <p:spPr bwMode="auto">
            <a:xfrm>
              <a:off x="3123" y="1638"/>
              <a:ext cx="76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X = 0</a:t>
              </a:r>
            </a:p>
          </p:txBody>
        </p:sp>
        <p:sp>
          <p:nvSpPr>
            <p:cNvPr id="7236" name="Rectangle 8"/>
            <p:cNvSpPr>
              <a:spLocks noChangeArrowheads="1"/>
            </p:cNvSpPr>
            <p:nvPr/>
          </p:nvSpPr>
          <p:spPr bwMode="auto">
            <a:xfrm>
              <a:off x="2355" y="1638"/>
              <a:ext cx="76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X = 1</a:t>
              </a:r>
            </a:p>
          </p:txBody>
        </p:sp>
        <p:sp>
          <p:nvSpPr>
            <p:cNvPr id="7237" name="Rectangle 7"/>
            <p:cNvSpPr>
              <a:spLocks noChangeArrowheads="1"/>
            </p:cNvSpPr>
            <p:nvPr/>
          </p:nvSpPr>
          <p:spPr bwMode="auto">
            <a:xfrm>
              <a:off x="1473" y="1638"/>
              <a:ext cx="11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ko-KR" altLang="ko-KR" sz="1800">
                <a:latin typeface="Times New Roman" panose="02020603050405020304" pitchFamily="18" charset="0"/>
              </a:endParaRPr>
            </a:p>
          </p:txBody>
        </p:sp>
        <p:sp>
          <p:nvSpPr>
            <p:cNvPr id="7238" name="Rectangle 6"/>
            <p:cNvSpPr>
              <a:spLocks noChangeArrowheads="1"/>
            </p:cNvSpPr>
            <p:nvPr/>
          </p:nvSpPr>
          <p:spPr bwMode="auto">
            <a:xfrm>
              <a:off x="703" y="1200"/>
              <a:ext cx="770" cy="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en-US" altLang="ko-KR" sz="1800"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Present state</a:t>
              </a:r>
            </a:p>
          </p:txBody>
        </p:sp>
        <p:sp>
          <p:nvSpPr>
            <p:cNvPr id="7239" name="Line 17"/>
            <p:cNvSpPr>
              <a:spLocks noChangeShapeType="1"/>
            </p:cNvSpPr>
            <p:nvPr/>
          </p:nvSpPr>
          <p:spPr bwMode="auto">
            <a:xfrm>
              <a:off x="703" y="1868"/>
              <a:ext cx="39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40" name="Line 20"/>
            <p:cNvSpPr>
              <a:spLocks noChangeShapeType="1"/>
            </p:cNvSpPr>
            <p:nvPr/>
          </p:nvSpPr>
          <p:spPr bwMode="auto">
            <a:xfrm>
              <a:off x="1536" y="1209"/>
              <a:ext cx="0" cy="13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41" name="Line 21"/>
            <p:cNvSpPr>
              <a:spLocks noChangeShapeType="1"/>
            </p:cNvSpPr>
            <p:nvPr/>
          </p:nvSpPr>
          <p:spPr bwMode="auto">
            <a:xfrm>
              <a:off x="1588" y="1200"/>
              <a:ext cx="0" cy="13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42" name="Line 22"/>
            <p:cNvSpPr>
              <a:spLocks noChangeShapeType="1"/>
            </p:cNvSpPr>
            <p:nvPr/>
          </p:nvSpPr>
          <p:spPr bwMode="auto">
            <a:xfrm>
              <a:off x="3123" y="1200"/>
              <a:ext cx="0" cy="13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7175" name="Line 24"/>
          <p:cNvSpPr>
            <a:spLocks noChangeShapeType="1"/>
          </p:cNvSpPr>
          <p:nvPr/>
        </p:nvSpPr>
        <p:spPr bwMode="auto">
          <a:xfrm>
            <a:off x="7396163" y="1905000"/>
            <a:ext cx="0" cy="6953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76" name="Line 141"/>
          <p:cNvSpPr>
            <a:spLocks noChangeShapeType="1"/>
          </p:cNvSpPr>
          <p:nvPr/>
        </p:nvSpPr>
        <p:spPr bwMode="auto">
          <a:xfrm>
            <a:off x="4957763" y="1905000"/>
            <a:ext cx="243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77" name="Line 142"/>
          <p:cNvSpPr>
            <a:spLocks noChangeShapeType="1"/>
          </p:cNvSpPr>
          <p:nvPr/>
        </p:nvSpPr>
        <p:spPr bwMode="auto">
          <a:xfrm>
            <a:off x="2520950" y="1905000"/>
            <a:ext cx="243681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78" name="Line 175"/>
          <p:cNvSpPr>
            <a:spLocks noChangeShapeType="1"/>
          </p:cNvSpPr>
          <p:nvPr/>
        </p:nvSpPr>
        <p:spPr bwMode="auto">
          <a:xfrm>
            <a:off x="7396163" y="2965450"/>
            <a:ext cx="0" cy="10588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79" name="Line 181"/>
          <p:cNvSpPr>
            <a:spLocks noChangeShapeType="1"/>
          </p:cNvSpPr>
          <p:nvPr/>
        </p:nvSpPr>
        <p:spPr bwMode="auto">
          <a:xfrm>
            <a:off x="2338388" y="4024313"/>
            <a:ext cx="1825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80" name="Line 182"/>
          <p:cNvSpPr>
            <a:spLocks noChangeShapeType="1"/>
          </p:cNvSpPr>
          <p:nvPr/>
        </p:nvSpPr>
        <p:spPr bwMode="auto">
          <a:xfrm>
            <a:off x="1116013" y="2965450"/>
            <a:ext cx="0" cy="10588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81" name="Line 19"/>
          <p:cNvSpPr>
            <a:spLocks noChangeShapeType="1"/>
          </p:cNvSpPr>
          <p:nvPr/>
        </p:nvSpPr>
        <p:spPr bwMode="auto">
          <a:xfrm>
            <a:off x="1116013" y="1905000"/>
            <a:ext cx="0" cy="10604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82" name="Line 185"/>
          <p:cNvSpPr>
            <a:spLocks noChangeShapeType="1"/>
          </p:cNvSpPr>
          <p:nvPr/>
        </p:nvSpPr>
        <p:spPr bwMode="auto">
          <a:xfrm>
            <a:off x="2520950" y="4024313"/>
            <a:ext cx="121761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83" name="Line 189"/>
          <p:cNvSpPr>
            <a:spLocks noChangeShapeType="1"/>
          </p:cNvSpPr>
          <p:nvPr/>
        </p:nvSpPr>
        <p:spPr bwMode="auto">
          <a:xfrm>
            <a:off x="3738563" y="4024313"/>
            <a:ext cx="121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84" name="Line 193"/>
          <p:cNvSpPr>
            <a:spLocks noChangeShapeType="1"/>
          </p:cNvSpPr>
          <p:nvPr/>
        </p:nvSpPr>
        <p:spPr bwMode="auto">
          <a:xfrm>
            <a:off x="4957763" y="4024313"/>
            <a:ext cx="121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85" name="Line 196"/>
          <p:cNvSpPr>
            <a:spLocks noChangeShapeType="1"/>
          </p:cNvSpPr>
          <p:nvPr/>
        </p:nvSpPr>
        <p:spPr bwMode="auto">
          <a:xfrm>
            <a:off x="6176963" y="4024313"/>
            <a:ext cx="121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86" name="Line 170"/>
          <p:cNvSpPr>
            <a:spLocks noChangeShapeType="1"/>
          </p:cNvSpPr>
          <p:nvPr/>
        </p:nvSpPr>
        <p:spPr bwMode="auto">
          <a:xfrm>
            <a:off x="7396163" y="2600325"/>
            <a:ext cx="0" cy="3651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87" name="Line 211"/>
          <p:cNvSpPr>
            <a:spLocks noChangeShapeType="1"/>
          </p:cNvSpPr>
          <p:nvPr/>
        </p:nvSpPr>
        <p:spPr bwMode="auto">
          <a:xfrm>
            <a:off x="2338388" y="1905000"/>
            <a:ext cx="1825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88" name="Line 285"/>
          <p:cNvSpPr>
            <a:spLocks noChangeShapeType="1"/>
          </p:cNvSpPr>
          <p:nvPr/>
        </p:nvSpPr>
        <p:spPr bwMode="auto">
          <a:xfrm>
            <a:off x="1116013" y="4437063"/>
            <a:ext cx="12239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89" name="Line 287"/>
          <p:cNvSpPr>
            <a:spLocks noChangeShapeType="1"/>
          </p:cNvSpPr>
          <p:nvPr/>
        </p:nvSpPr>
        <p:spPr bwMode="auto">
          <a:xfrm>
            <a:off x="1116013" y="6192838"/>
            <a:ext cx="12239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7190" name="Group 342"/>
          <p:cNvGrpSpPr>
            <a:grpSpLocks/>
          </p:cNvGrpSpPr>
          <p:nvPr/>
        </p:nvGrpSpPr>
        <p:grpSpPr bwMode="auto">
          <a:xfrm>
            <a:off x="1116013" y="4627563"/>
            <a:ext cx="6278562" cy="1773237"/>
            <a:chOff x="703" y="2784"/>
            <a:chExt cx="3955" cy="1117"/>
          </a:xfrm>
        </p:grpSpPr>
        <p:sp>
          <p:nvSpPr>
            <p:cNvPr id="7205" name="Rectangle 270"/>
            <p:cNvSpPr>
              <a:spLocks noChangeArrowheads="1"/>
            </p:cNvSpPr>
            <p:nvPr/>
          </p:nvSpPr>
          <p:spPr bwMode="auto">
            <a:xfrm>
              <a:off x="3122" y="2795"/>
              <a:ext cx="153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7206" name="Rectangle 271"/>
            <p:cNvSpPr>
              <a:spLocks noChangeArrowheads="1"/>
            </p:cNvSpPr>
            <p:nvPr/>
          </p:nvSpPr>
          <p:spPr bwMode="auto">
            <a:xfrm>
              <a:off x="1589" y="2795"/>
              <a:ext cx="153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A</a:t>
              </a:r>
              <a:r>
                <a:rPr lang="en-US" altLang="ko-KR" sz="1800" baseline="30000">
                  <a:latin typeface="Times New Roman" panose="02020603050405020304" pitchFamily="18" charset="0"/>
                </a:rPr>
                <a:t>+ </a:t>
              </a:r>
              <a:r>
                <a:rPr lang="en-US" altLang="ko-KR" sz="1800">
                  <a:latin typeface="Times New Roman" panose="02020603050405020304" pitchFamily="18" charset="0"/>
                </a:rPr>
                <a:t>B</a:t>
              </a:r>
              <a:r>
                <a:rPr lang="en-US" altLang="ko-KR" sz="1800" baseline="30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7207" name="Rectangle 272"/>
            <p:cNvSpPr>
              <a:spLocks noChangeArrowheads="1"/>
            </p:cNvSpPr>
            <p:nvPr/>
          </p:nvSpPr>
          <p:spPr bwMode="auto">
            <a:xfrm>
              <a:off x="1474" y="2795"/>
              <a:ext cx="11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ko-KR" altLang="ko-KR" sz="1800">
                <a:latin typeface="Times New Roman" panose="02020603050405020304" pitchFamily="18" charset="0"/>
              </a:endParaRPr>
            </a:p>
          </p:txBody>
        </p:sp>
        <p:sp>
          <p:nvSpPr>
            <p:cNvPr id="7208" name="Rectangle 273"/>
            <p:cNvSpPr>
              <a:spLocks noChangeArrowheads="1"/>
            </p:cNvSpPr>
            <p:nvPr/>
          </p:nvSpPr>
          <p:spPr bwMode="auto">
            <a:xfrm>
              <a:off x="1589" y="3255"/>
              <a:ext cx="765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00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10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00</a:t>
              </a:r>
            </a:p>
          </p:txBody>
        </p:sp>
        <p:sp>
          <p:nvSpPr>
            <p:cNvPr id="7209" name="Rectangle 274"/>
            <p:cNvSpPr>
              <a:spLocks noChangeArrowheads="1"/>
            </p:cNvSpPr>
            <p:nvPr/>
          </p:nvSpPr>
          <p:spPr bwMode="auto">
            <a:xfrm>
              <a:off x="1589" y="3025"/>
              <a:ext cx="76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X = 0</a:t>
              </a:r>
            </a:p>
          </p:txBody>
        </p:sp>
        <p:sp>
          <p:nvSpPr>
            <p:cNvPr id="7210" name="Rectangle 275"/>
            <p:cNvSpPr>
              <a:spLocks noChangeArrowheads="1"/>
            </p:cNvSpPr>
            <p:nvPr/>
          </p:nvSpPr>
          <p:spPr bwMode="auto">
            <a:xfrm>
              <a:off x="3890" y="3255"/>
              <a:ext cx="768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0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0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211" name="Rectangle 276"/>
            <p:cNvSpPr>
              <a:spLocks noChangeArrowheads="1"/>
            </p:cNvSpPr>
            <p:nvPr/>
          </p:nvSpPr>
          <p:spPr bwMode="auto">
            <a:xfrm>
              <a:off x="3122" y="3255"/>
              <a:ext cx="768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0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0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7212" name="Rectangle 277"/>
            <p:cNvSpPr>
              <a:spLocks noChangeArrowheads="1"/>
            </p:cNvSpPr>
            <p:nvPr/>
          </p:nvSpPr>
          <p:spPr bwMode="auto">
            <a:xfrm>
              <a:off x="2354" y="3255"/>
              <a:ext cx="768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01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01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7213" name="Rectangle 278"/>
            <p:cNvSpPr>
              <a:spLocks noChangeArrowheads="1"/>
            </p:cNvSpPr>
            <p:nvPr/>
          </p:nvSpPr>
          <p:spPr bwMode="auto">
            <a:xfrm>
              <a:off x="1474" y="3255"/>
              <a:ext cx="115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ko-KR" altLang="ko-KR" sz="1800">
                <a:latin typeface="Times New Roman" panose="02020603050405020304" pitchFamily="18" charset="0"/>
              </a:endParaRPr>
            </a:p>
          </p:txBody>
        </p:sp>
        <p:sp>
          <p:nvSpPr>
            <p:cNvPr id="7214" name="Rectangle 279"/>
            <p:cNvSpPr>
              <a:spLocks noChangeArrowheads="1"/>
            </p:cNvSpPr>
            <p:nvPr/>
          </p:nvSpPr>
          <p:spPr bwMode="auto">
            <a:xfrm>
              <a:off x="703" y="3255"/>
              <a:ext cx="771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00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01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10</a:t>
              </a:r>
              <a:endParaRPr lang="en-US" altLang="ko-KR" sz="1800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7215" name="Rectangle 280"/>
            <p:cNvSpPr>
              <a:spLocks noChangeArrowheads="1"/>
            </p:cNvSpPr>
            <p:nvPr/>
          </p:nvSpPr>
          <p:spPr bwMode="auto">
            <a:xfrm>
              <a:off x="3890" y="3025"/>
              <a:ext cx="76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X =1</a:t>
              </a:r>
            </a:p>
          </p:txBody>
        </p:sp>
        <p:sp>
          <p:nvSpPr>
            <p:cNvPr id="7216" name="Rectangle 281"/>
            <p:cNvSpPr>
              <a:spLocks noChangeArrowheads="1"/>
            </p:cNvSpPr>
            <p:nvPr/>
          </p:nvSpPr>
          <p:spPr bwMode="auto">
            <a:xfrm>
              <a:off x="3122" y="3025"/>
              <a:ext cx="76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X = 0</a:t>
              </a:r>
            </a:p>
          </p:txBody>
        </p:sp>
        <p:sp>
          <p:nvSpPr>
            <p:cNvPr id="7217" name="Rectangle 282"/>
            <p:cNvSpPr>
              <a:spLocks noChangeArrowheads="1"/>
            </p:cNvSpPr>
            <p:nvPr/>
          </p:nvSpPr>
          <p:spPr bwMode="auto">
            <a:xfrm>
              <a:off x="2354" y="3025"/>
              <a:ext cx="76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X = 1</a:t>
              </a:r>
            </a:p>
          </p:txBody>
        </p:sp>
        <p:sp>
          <p:nvSpPr>
            <p:cNvPr id="7218" name="Rectangle 283"/>
            <p:cNvSpPr>
              <a:spLocks noChangeArrowheads="1"/>
            </p:cNvSpPr>
            <p:nvPr/>
          </p:nvSpPr>
          <p:spPr bwMode="auto">
            <a:xfrm>
              <a:off x="1474" y="3025"/>
              <a:ext cx="11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ko-KR" altLang="ko-KR" sz="1800">
                <a:latin typeface="Times New Roman" panose="02020603050405020304" pitchFamily="18" charset="0"/>
              </a:endParaRPr>
            </a:p>
          </p:txBody>
        </p:sp>
        <p:sp>
          <p:nvSpPr>
            <p:cNvPr id="7219" name="Rectangle 284"/>
            <p:cNvSpPr>
              <a:spLocks noChangeArrowheads="1"/>
            </p:cNvSpPr>
            <p:nvPr/>
          </p:nvSpPr>
          <p:spPr bwMode="auto">
            <a:xfrm>
              <a:off x="703" y="2795"/>
              <a:ext cx="771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en-US" altLang="ko-KR" sz="1800"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ko-KR" sz="1800">
                  <a:latin typeface="Times New Roman" panose="02020603050405020304" pitchFamily="18" charset="0"/>
                </a:rPr>
                <a:t>AB</a:t>
              </a:r>
            </a:p>
          </p:txBody>
        </p:sp>
        <p:sp>
          <p:nvSpPr>
            <p:cNvPr id="7220" name="Line 286"/>
            <p:cNvSpPr>
              <a:spLocks noChangeShapeType="1"/>
            </p:cNvSpPr>
            <p:nvPr/>
          </p:nvSpPr>
          <p:spPr bwMode="auto">
            <a:xfrm>
              <a:off x="703" y="3255"/>
              <a:ext cx="39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21" name="Line 288"/>
            <p:cNvSpPr>
              <a:spLocks noChangeShapeType="1"/>
            </p:cNvSpPr>
            <p:nvPr/>
          </p:nvSpPr>
          <p:spPr bwMode="auto">
            <a:xfrm>
              <a:off x="1536" y="2784"/>
              <a:ext cx="0" cy="11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22" name="Line 289"/>
            <p:cNvSpPr>
              <a:spLocks noChangeShapeType="1"/>
            </p:cNvSpPr>
            <p:nvPr/>
          </p:nvSpPr>
          <p:spPr bwMode="auto">
            <a:xfrm>
              <a:off x="1589" y="2795"/>
              <a:ext cx="0" cy="11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23" name="Line 290"/>
            <p:cNvSpPr>
              <a:spLocks noChangeShapeType="1"/>
            </p:cNvSpPr>
            <p:nvPr/>
          </p:nvSpPr>
          <p:spPr bwMode="auto">
            <a:xfrm>
              <a:off x="3122" y="2795"/>
              <a:ext cx="0" cy="11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7191" name="Line 291"/>
          <p:cNvSpPr>
            <a:spLocks noChangeShapeType="1"/>
          </p:cNvSpPr>
          <p:nvPr/>
        </p:nvSpPr>
        <p:spPr bwMode="auto">
          <a:xfrm>
            <a:off x="7394575" y="4437063"/>
            <a:ext cx="0" cy="3651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92" name="Line 292"/>
          <p:cNvSpPr>
            <a:spLocks noChangeShapeType="1"/>
          </p:cNvSpPr>
          <p:nvPr/>
        </p:nvSpPr>
        <p:spPr bwMode="auto">
          <a:xfrm>
            <a:off x="4956175" y="4437063"/>
            <a:ext cx="243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93" name="Line 293"/>
          <p:cNvSpPr>
            <a:spLocks noChangeShapeType="1"/>
          </p:cNvSpPr>
          <p:nvPr/>
        </p:nvSpPr>
        <p:spPr bwMode="auto">
          <a:xfrm>
            <a:off x="2522538" y="4437063"/>
            <a:ext cx="243363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94" name="Line 296"/>
          <p:cNvSpPr>
            <a:spLocks noChangeShapeType="1"/>
          </p:cNvSpPr>
          <p:nvPr/>
        </p:nvSpPr>
        <p:spPr bwMode="auto">
          <a:xfrm>
            <a:off x="7394575" y="5167313"/>
            <a:ext cx="0" cy="10255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95" name="Line 297"/>
          <p:cNvSpPr>
            <a:spLocks noChangeShapeType="1"/>
          </p:cNvSpPr>
          <p:nvPr/>
        </p:nvSpPr>
        <p:spPr bwMode="auto">
          <a:xfrm>
            <a:off x="2339975" y="6192838"/>
            <a:ext cx="1825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96" name="Line 298"/>
          <p:cNvSpPr>
            <a:spLocks noChangeShapeType="1"/>
          </p:cNvSpPr>
          <p:nvPr/>
        </p:nvSpPr>
        <p:spPr bwMode="auto">
          <a:xfrm>
            <a:off x="1116013" y="5167313"/>
            <a:ext cx="0" cy="10255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97" name="Line 299"/>
          <p:cNvSpPr>
            <a:spLocks noChangeShapeType="1"/>
          </p:cNvSpPr>
          <p:nvPr/>
        </p:nvSpPr>
        <p:spPr bwMode="auto">
          <a:xfrm>
            <a:off x="1116013" y="4437063"/>
            <a:ext cx="0" cy="7302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98" name="Line 300"/>
          <p:cNvSpPr>
            <a:spLocks noChangeShapeType="1"/>
          </p:cNvSpPr>
          <p:nvPr/>
        </p:nvSpPr>
        <p:spPr bwMode="auto">
          <a:xfrm>
            <a:off x="2522538" y="6192838"/>
            <a:ext cx="121443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99" name="Line 301"/>
          <p:cNvSpPr>
            <a:spLocks noChangeShapeType="1"/>
          </p:cNvSpPr>
          <p:nvPr/>
        </p:nvSpPr>
        <p:spPr bwMode="auto">
          <a:xfrm>
            <a:off x="3736975" y="6192838"/>
            <a:ext cx="121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200" name="Line 302"/>
          <p:cNvSpPr>
            <a:spLocks noChangeShapeType="1"/>
          </p:cNvSpPr>
          <p:nvPr/>
        </p:nvSpPr>
        <p:spPr bwMode="auto">
          <a:xfrm>
            <a:off x="4956175" y="6192838"/>
            <a:ext cx="121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201" name="Line 303"/>
          <p:cNvSpPr>
            <a:spLocks noChangeShapeType="1"/>
          </p:cNvSpPr>
          <p:nvPr/>
        </p:nvSpPr>
        <p:spPr bwMode="auto">
          <a:xfrm>
            <a:off x="6175375" y="6192838"/>
            <a:ext cx="121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202" name="Line 304"/>
          <p:cNvSpPr>
            <a:spLocks noChangeShapeType="1"/>
          </p:cNvSpPr>
          <p:nvPr/>
        </p:nvSpPr>
        <p:spPr bwMode="auto">
          <a:xfrm>
            <a:off x="7394575" y="4802188"/>
            <a:ext cx="0" cy="3651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203" name="Line 305"/>
          <p:cNvSpPr>
            <a:spLocks noChangeShapeType="1"/>
          </p:cNvSpPr>
          <p:nvPr/>
        </p:nvSpPr>
        <p:spPr bwMode="auto">
          <a:xfrm>
            <a:off x="2339975" y="4437063"/>
            <a:ext cx="1825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204" name="Text Box 332"/>
          <p:cNvSpPr txBox="1">
            <a:spLocks noChangeArrowheads="1"/>
          </p:cNvSpPr>
          <p:nvPr/>
        </p:nvSpPr>
        <p:spPr bwMode="auto">
          <a:xfrm>
            <a:off x="762000" y="4205288"/>
            <a:ext cx="532288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Transition Table with  State Assignment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14.1	 Design of a Sequence Detector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58515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Map for the Output Function Z (from Table 1,2)</a:t>
            </a:r>
            <a:endParaRPr kumimoji="0" lang="en-US" altLang="ko-KR" sz="2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Picture 4" descr="roth+u14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349500"/>
            <a:ext cx="7777163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28600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14.1	 Design of a Sequence Detector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71550" y="1614488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Final Circuit</a:t>
            </a:r>
            <a:endParaRPr kumimoji="0" lang="en-US" altLang="ko-KR" sz="2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9220" name="Picture 4" descr="roth+f14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2492375"/>
            <a:ext cx="7272338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28600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anose="020B0606020202030204" pitchFamily="34" charset="0"/>
              </a:rPr>
              <a:t>14.1	 Design of a Sequence Detector</a:t>
            </a:r>
          </a:p>
        </p:txBody>
      </p:sp>
      <p:pic>
        <p:nvPicPr>
          <p:cNvPr id="10243" name="Picture 4" descr="roth+u14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08275"/>
            <a:ext cx="33845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5" descr="roth+u14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08275"/>
            <a:ext cx="3313113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57200" y="1690688"/>
            <a:ext cx="404336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i="1">
                <a:solidFill>
                  <a:srgbClr val="3333FF"/>
                </a:solidFill>
                <a:latin typeface="Arial" panose="020B0604020202020204" pitchFamily="34" charset="0"/>
              </a:rPr>
              <a:t>Moore</a:t>
            </a:r>
            <a:r>
              <a:rPr lang="en-US" altLang="ko-KR" sz="2000">
                <a:latin typeface="Arial" panose="020B0604020202020204" pitchFamily="34" charset="0"/>
              </a:rPr>
              <a:t> Machine Design Process</a:t>
            </a:r>
            <a:endParaRPr kumimoji="0" lang="en-US" altLang="ko-KR" sz="2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1651</Words>
  <Application>Microsoft Office PowerPoint</Application>
  <PresentationFormat>화면 슬라이드 쇼(4:3)</PresentationFormat>
  <Paragraphs>769</Paragraphs>
  <Slides>42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42</vt:i4>
      </vt:variant>
    </vt:vector>
  </HeadingPairs>
  <TitlesOfParts>
    <vt:vector size="51" baseType="lpstr">
      <vt:lpstr>굴림</vt:lpstr>
      <vt:lpstr>Arial</vt:lpstr>
      <vt:lpstr>Arial Narrow</vt:lpstr>
      <vt:lpstr>Consolas</vt:lpstr>
      <vt:lpstr>Times New Roman</vt:lpstr>
      <vt:lpstr>Wingdings</vt:lpstr>
      <vt:lpstr>기본 디자인</vt:lpstr>
      <vt:lpstr>Equation</vt:lpstr>
      <vt:lpstr>비트맵 이미지</vt:lpstr>
      <vt:lpstr>PowerPoint 프레젠테이션</vt:lpstr>
      <vt:lpstr>Objectives</vt:lpstr>
      <vt:lpstr>14.1  Design of a Sequence Detector</vt:lpstr>
      <vt:lpstr>14.1  Design of a Sequence Detector</vt:lpstr>
      <vt:lpstr>14.1  Design of a Sequence Detector</vt:lpstr>
      <vt:lpstr>14.1  Design of a Sequence Detector</vt:lpstr>
      <vt:lpstr>14.1  Design of a Sequence Detector</vt:lpstr>
      <vt:lpstr>14.1  Design of a Sequence Detector</vt:lpstr>
      <vt:lpstr>14.1  Design of a Sequence Detector</vt:lpstr>
      <vt:lpstr>14.1  Design of a Sequence Detector</vt:lpstr>
      <vt:lpstr>14.1  Design of a Sequence Detector</vt:lpstr>
      <vt:lpstr>14.2  More Complex Design Problems</vt:lpstr>
      <vt:lpstr>14.2  More Complex Design Problems</vt:lpstr>
      <vt:lpstr>14.2  More Complex Design Problems</vt:lpstr>
      <vt:lpstr>14.2  More Complex Design Problems</vt:lpstr>
      <vt:lpstr>14.2  More Complex Design Problems</vt:lpstr>
      <vt:lpstr>14.2  More Complex Design Problems</vt:lpstr>
      <vt:lpstr>14.2  More Complex Design Problems</vt:lpstr>
      <vt:lpstr>14.2  More Complex Design Problems</vt:lpstr>
      <vt:lpstr>PowerPoint 프레젠테이션</vt:lpstr>
      <vt:lpstr>14.3  Guidelines for Construction of State Graphs</vt:lpstr>
      <vt:lpstr>14.3  Guidelines for Construction of State Graphs</vt:lpstr>
      <vt:lpstr>14.3  Guidelines for Construction of State Graphs</vt:lpstr>
      <vt:lpstr>14.3  Guidelines for Construction of State Graphs</vt:lpstr>
      <vt:lpstr>14.3  Guidelines for Construction of State Graphs</vt:lpstr>
      <vt:lpstr>14.3  Guidelines for Construction of State Graphs</vt:lpstr>
      <vt:lpstr>14.3  Guidelines for Construction of State Graphs</vt:lpstr>
      <vt:lpstr>14.3  Guidelines for Construction of State Graphs</vt:lpstr>
      <vt:lpstr>14.3  Guidelines for Construction of State Graphs</vt:lpstr>
      <vt:lpstr>14.3  Guidelines for Construction of State Graphs</vt:lpstr>
      <vt:lpstr>14.3  Guidelines for Construction of State Graphs</vt:lpstr>
      <vt:lpstr>14.4  Serial Data Code Conversion</vt:lpstr>
      <vt:lpstr>14.4  Serial Data Code Conversion</vt:lpstr>
      <vt:lpstr>14.4  Serial Data Code Conversion</vt:lpstr>
      <vt:lpstr>14.4  Serial Data Code Conversion</vt:lpstr>
      <vt:lpstr>14.4  Serial Data Code Conversion</vt:lpstr>
      <vt:lpstr>14.4  Serial Data Code Conversion</vt:lpstr>
      <vt:lpstr>14.4  Serial Data Code Conversion</vt:lpstr>
      <vt:lpstr>14.4  Serial Data Code Conversion</vt:lpstr>
      <vt:lpstr>14.5  Alphanumeric State Graph Notation</vt:lpstr>
      <vt:lpstr>14.5  Alphanumeric State Graph Notation</vt:lpstr>
      <vt:lpstr>PowerPoint 프레젠테이션</vt:lpstr>
    </vt:vector>
  </TitlesOfParts>
  <Company>Inje Univ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14</dc:title>
  <dc:creator>Jongman Cho</dc:creator>
  <cp:lastModifiedBy>Administrator</cp:lastModifiedBy>
  <cp:revision>138</cp:revision>
  <dcterms:created xsi:type="dcterms:W3CDTF">2003-08-14T08:31:30Z</dcterms:created>
  <dcterms:modified xsi:type="dcterms:W3CDTF">2019-05-01T00:56:32Z</dcterms:modified>
</cp:coreProperties>
</file>