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7" r:id="rId4"/>
    <p:sldId id="294" r:id="rId5"/>
    <p:sldId id="295" r:id="rId6"/>
    <p:sldId id="288" r:id="rId7"/>
    <p:sldId id="300" r:id="rId8"/>
    <p:sldId id="321" r:id="rId9"/>
    <p:sldId id="301" r:id="rId10"/>
    <p:sldId id="322" r:id="rId11"/>
    <p:sldId id="324" r:id="rId12"/>
    <p:sldId id="323" r:id="rId13"/>
    <p:sldId id="302" r:id="rId14"/>
    <p:sldId id="303" r:id="rId15"/>
    <p:sldId id="325" r:id="rId16"/>
    <p:sldId id="326" r:id="rId17"/>
    <p:sldId id="305" r:id="rId18"/>
    <p:sldId id="306" r:id="rId19"/>
    <p:sldId id="328" r:id="rId20"/>
    <p:sldId id="329" r:id="rId21"/>
    <p:sldId id="327" r:id="rId22"/>
    <p:sldId id="308" r:id="rId23"/>
    <p:sldId id="289" r:id="rId24"/>
    <p:sldId id="332" r:id="rId25"/>
    <p:sldId id="309" r:id="rId26"/>
    <p:sldId id="330" r:id="rId27"/>
    <p:sldId id="311" r:id="rId28"/>
    <p:sldId id="312" r:id="rId29"/>
    <p:sldId id="290" r:id="rId30"/>
    <p:sldId id="313" r:id="rId31"/>
    <p:sldId id="316" r:id="rId32"/>
    <p:sldId id="317" r:id="rId33"/>
    <p:sldId id="291" r:id="rId34"/>
    <p:sldId id="318" r:id="rId35"/>
    <p:sldId id="319" r:id="rId36"/>
    <p:sldId id="320" r:id="rId37"/>
    <p:sldId id="292" r:id="rId38"/>
    <p:sldId id="331" r:id="rId39"/>
  </p:sldIdLst>
  <p:sldSz cx="9144000" cy="6858000" type="screen4x3"/>
  <p:notesSz cx="6858000" cy="91440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1600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1600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1600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1600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6600"/>
    <a:srgbClr val="EDF0AE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08" autoAdjust="0"/>
  </p:normalViewPr>
  <p:slideViewPr>
    <p:cSldViewPr>
      <p:cViewPr varScale="1">
        <p:scale>
          <a:sx n="161" d="100"/>
          <a:sy n="161" d="100"/>
        </p:scale>
        <p:origin x="163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9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17" Type="http://schemas.openxmlformats.org/officeDocument/2006/relationships/image" Target="../media/image53.wmf"/><Relationship Id="rId2" Type="http://schemas.openxmlformats.org/officeDocument/2006/relationships/image" Target="../media/image38.wmf"/><Relationship Id="rId16" Type="http://schemas.openxmlformats.org/officeDocument/2006/relationships/image" Target="../media/image52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5" Type="http://schemas.openxmlformats.org/officeDocument/2006/relationships/image" Target="../media/image5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Relationship Id="rId1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17DB5-2E20-423E-84CB-F07B1A92B4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909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FE261-E710-4F0E-951C-D58378486A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465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8539B-6AFE-48E4-B004-BD1D473FE9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6958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1538C-861E-4E54-96AB-07E50B191DB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148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B5C34-FDB2-434C-92B8-9899464C193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65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829D1-9910-480B-8D6A-078F13EB6C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736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E11B0-7F6E-481A-8DA7-60E1FEAC9C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835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54AE4-CAD7-429E-823B-A8E4054109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228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54C7A-CDA0-41CA-AEAB-15A92158571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844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038F6-692F-47A5-98C0-87D6918C77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542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032AF-4894-40F5-815B-98AA799BDA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836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0579D-65CF-4C65-9AE1-781D8286F2B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863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2C615179-0788-46B9-92A8-7A155583F6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1143000"/>
            <a:ext cx="9144000" cy="762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wmf"/><Relationship Id="rId9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8.jpeg"/><Relationship Id="rId4" Type="http://schemas.openxmlformats.org/officeDocument/2006/relationships/image" Target="../media/image16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jpeg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3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1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8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30.bin"/><Relationship Id="rId26" Type="http://schemas.openxmlformats.org/officeDocument/2006/relationships/oleObject" Target="../embeddings/oleObject35.bin"/><Relationship Id="rId39" Type="http://schemas.openxmlformats.org/officeDocument/2006/relationships/oleObject" Target="../embeddings/oleObject47.bin"/><Relationship Id="rId21" Type="http://schemas.openxmlformats.org/officeDocument/2006/relationships/image" Target="../media/image43.wmf"/><Relationship Id="rId34" Type="http://schemas.openxmlformats.org/officeDocument/2006/relationships/oleObject" Target="../embeddings/oleObject42.bin"/><Relationship Id="rId42" Type="http://schemas.openxmlformats.org/officeDocument/2006/relationships/oleObject" Target="../embeddings/oleObject49.bin"/><Relationship Id="rId47" Type="http://schemas.openxmlformats.org/officeDocument/2006/relationships/image" Target="../media/image49.wmf"/><Relationship Id="rId50" Type="http://schemas.openxmlformats.org/officeDocument/2006/relationships/oleObject" Target="../embeddings/oleObject54.bin"/><Relationship Id="rId55" Type="http://schemas.openxmlformats.org/officeDocument/2006/relationships/oleObject" Target="../embeddings/oleObject59.bin"/><Relationship Id="rId63" Type="http://schemas.openxmlformats.org/officeDocument/2006/relationships/image" Target="../media/image51.wmf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9" Type="http://schemas.openxmlformats.org/officeDocument/2006/relationships/oleObject" Target="../embeddings/oleObject38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24.bin"/><Relationship Id="rId24" Type="http://schemas.openxmlformats.org/officeDocument/2006/relationships/oleObject" Target="../embeddings/oleObject33.bin"/><Relationship Id="rId32" Type="http://schemas.openxmlformats.org/officeDocument/2006/relationships/oleObject" Target="../embeddings/oleObject40.bin"/><Relationship Id="rId37" Type="http://schemas.openxmlformats.org/officeDocument/2006/relationships/oleObject" Target="../embeddings/oleObject45.bin"/><Relationship Id="rId40" Type="http://schemas.openxmlformats.org/officeDocument/2006/relationships/oleObject" Target="../embeddings/oleObject48.bin"/><Relationship Id="rId45" Type="http://schemas.openxmlformats.org/officeDocument/2006/relationships/image" Target="../media/image48.wmf"/><Relationship Id="rId53" Type="http://schemas.openxmlformats.org/officeDocument/2006/relationships/oleObject" Target="../embeddings/oleObject57.bin"/><Relationship Id="rId58" Type="http://schemas.openxmlformats.org/officeDocument/2006/relationships/oleObject" Target="../embeddings/oleObject62.bin"/><Relationship Id="rId66" Type="http://schemas.openxmlformats.org/officeDocument/2006/relationships/oleObject" Target="../embeddings/oleObject67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7.bin"/><Relationship Id="rId23" Type="http://schemas.openxmlformats.org/officeDocument/2006/relationships/image" Target="../media/image44.wmf"/><Relationship Id="rId28" Type="http://schemas.openxmlformats.org/officeDocument/2006/relationships/oleObject" Target="../embeddings/oleObject37.bin"/><Relationship Id="rId36" Type="http://schemas.openxmlformats.org/officeDocument/2006/relationships/oleObject" Target="../embeddings/oleObject44.bin"/><Relationship Id="rId49" Type="http://schemas.openxmlformats.org/officeDocument/2006/relationships/oleObject" Target="../embeddings/oleObject53.bin"/><Relationship Id="rId57" Type="http://schemas.openxmlformats.org/officeDocument/2006/relationships/oleObject" Target="../embeddings/oleObject61.bin"/><Relationship Id="rId61" Type="http://schemas.openxmlformats.org/officeDocument/2006/relationships/image" Target="../media/image50.wmf"/><Relationship Id="rId10" Type="http://schemas.openxmlformats.org/officeDocument/2006/relationships/image" Target="../media/image40.wmf"/><Relationship Id="rId19" Type="http://schemas.openxmlformats.org/officeDocument/2006/relationships/image" Target="../media/image42.wmf"/><Relationship Id="rId31" Type="http://schemas.openxmlformats.org/officeDocument/2006/relationships/oleObject" Target="../embeddings/oleObject39.bin"/><Relationship Id="rId44" Type="http://schemas.openxmlformats.org/officeDocument/2006/relationships/oleObject" Target="../embeddings/oleObject50.bin"/><Relationship Id="rId52" Type="http://schemas.openxmlformats.org/officeDocument/2006/relationships/oleObject" Target="../embeddings/oleObject56.bin"/><Relationship Id="rId60" Type="http://schemas.openxmlformats.org/officeDocument/2006/relationships/oleObject" Target="../embeddings/oleObject64.bin"/><Relationship Id="rId65" Type="http://schemas.openxmlformats.org/officeDocument/2006/relationships/image" Target="../media/image52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2.bin"/><Relationship Id="rId27" Type="http://schemas.openxmlformats.org/officeDocument/2006/relationships/oleObject" Target="../embeddings/oleObject36.bin"/><Relationship Id="rId30" Type="http://schemas.openxmlformats.org/officeDocument/2006/relationships/image" Target="../media/image45.wmf"/><Relationship Id="rId35" Type="http://schemas.openxmlformats.org/officeDocument/2006/relationships/oleObject" Target="../embeddings/oleObject43.bin"/><Relationship Id="rId43" Type="http://schemas.openxmlformats.org/officeDocument/2006/relationships/image" Target="../media/image47.wmf"/><Relationship Id="rId48" Type="http://schemas.openxmlformats.org/officeDocument/2006/relationships/oleObject" Target="../embeddings/oleObject52.bin"/><Relationship Id="rId56" Type="http://schemas.openxmlformats.org/officeDocument/2006/relationships/oleObject" Target="../embeddings/oleObject60.bin"/><Relationship Id="rId64" Type="http://schemas.openxmlformats.org/officeDocument/2006/relationships/oleObject" Target="../embeddings/oleObject66.bin"/><Relationship Id="rId8" Type="http://schemas.openxmlformats.org/officeDocument/2006/relationships/image" Target="../media/image39.wmf"/><Relationship Id="rId51" Type="http://schemas.openxmlformats.org/officeDocument/2006/relationships/oleObject" Target="../embeddings/oleObject55.bin"/><Relationship Id="rId3" Type="http://schemas.openxmlformats.org/officeDocument/2006/relationships/oleObject" Target="../embeddings/oleObject20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4.bin"/><Relationship Id="rId33" Type="http://schemas.openxmlformats.org/officeDocument/2006/relationships/oleObject" Target="../embeddings/oleObject41.bin"/><Relationship Id="rId38" Type="http://schemas.openxmlformats.org/officeDocument/2006/relationships/oleObject" Target="../embeddings/oleObject46.bin"/><Relationship Id="rId46" Type="http://schemas.openxmlformats.org/officeDocument/2006/relationships/oleObject" Target="../embeddings/oleObject51.bin"/><Relationship Id="rId59" Type="http://schemas.openxmlformats.org/officeDocument/2006/relationships/oleObject" Target="../embeddings/oleObject63.bin"/><Relationship Id="rId67" Type="http://schemas.openxmlformats.org/officeDocument/2006/relationships/image" Target="../media/image53.wmf"/><Relationship Id="rId20" Type="http://schemas.openxmlformats.org/officeDocument/2006/relationships/oleObject" Target="../embeddings/oleObject31.bin"/><Relationship Id="rId41" Type="http://schemas.openxmlformats.org/officeDocument/2006/relationships/image" Target="../media/image46.wmf"/><Relationship Id="rId54" Type="http://schemas.openxmlformats.org/officeDocument/2006/relationships/oleObject" Target="../embeddings/oleObject58.bin"/><Relationship Id="rId62" Type="http://schemas.openxmlformats.org/officeDocument/2006/relationships/oleObject" Target="../embeddings/oleObject65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0" y="260350"/>
            <a:ext cx="91440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4000">
                <a:solidFill>
                  <a:srgbClr val="3333FF"/>
                </a:solidFill>
              </a:rPr>
              <a:t>UNIT 13</a:t>
            </a:r>
            <a:r>
              <a:rPr lang="en-US" altLang="ko-KR" sz="4000">
                <a:solidFill>
                  <a:srgbClr val="336600"/>
                </a:solidFill>
              </a:rPr>
              <a:t/>
            </a:r>
            <a:br>
              <a:rPr lang="en-US" altLang="ko-KR" sz="4000">
                <a:solidFill>
                  <a:srgbClr val="336600"/>
                </a:solidFill>
              </a:rPr>
            </a:br>
            <a:r>
              <a:rPr lang="en-US" altLang="ko-KR" sz="4000">
                <a:solidFill>
                  <a:srgbClr val="2B2BAD"/>
                </a:solidFill>
                <a:latin typeface="Arial Narrow" pitchFamily="34" charset="0"/>
              </a:rPr>
              <a:t/>
            </a:r>
            <a:br>
              <a:rPr lang="en-US" altLang="ko-KR" sz="4000">
                <a:solidFill>
                  <a:srgbClr val="2B2BAD"/>
                </a:solidFill>
                <a:latin typeface="Arial Narrow" pitchFamily="34" charset="0"/>
              </a:rPr>
            </a:br>
            <a:r>
              <a:rPr lang="en-US" altLang="ko-KR" sz="4000">
                <a:solidFill>
                  <a:srgbClr val="2B2BAD"/>
                </a:solidFill>
                <a:latin typeface="Arial Narrow" pitchFamily="34" charset="0"/>
              </a:rPr>
              <a:t> </a:t>
            </a:r>
            <a:r>
              <a:rPr lang="en-US" altLang="ko-KR" sz="4000">
                <a:solidFill>
                  <a:srgbClr val="CC0000"/>
                </a:solidFill>
                <a:latin typeface="Arial Narrow" pitchFamily="34" charset="0"/>
              </a:rPr>
              <a:t>Analysis of Clocked Sequential Circuits </a:t>
            </a:r>
          </a:p>
        </p:txBody>
      </p:sp>
      <p:pic>
        <p:nvPicPr>
          <p:cNvPr id="1028" name="Picture 7" descr="Book 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429000"/>
            <a:ext cx="1703387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3203575" y="2781300"/>
            <a:ext cx="5311775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627063" algn="l"/>
              </a:tabLs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tabLst>
                <a:tab pos="627063" algn="l"/>
              </a:tabLs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tabLst>
                <a:tab pos="627063" algn="l"/>
              </a:tabLs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tabLst>
                <a:tab pos="627063" algn="l"/>
              </a:tabLs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tabLst>
                <a:tab pos="627063" algn="l"/>
              </a:tabLs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latinLnBrk="0" hangingPunct="1"/>
            <a:r>
              <a:rPr kumimoji="0" lang="en-US" altLang="ko-KR" sz="2000" b="1" i="1">
                <a:cs typeface="Arial" charset="0"/>
              </a:rPr>
              <a:t>This chapter in the book includes:</a:t>
            </a:r>
          </a:p>
          <a:p>
            <a:pPr algn="l" eaLnBrk="1" latinLnBrk="0" hangingPunct="1"/>
            <a:r>
              <a:rPr kumimoji="0" lang="en-US" altLang="ko-KR" sz="2000" b="1" i="1">
                <a:cs typeface="Arial" charset="0"/>
              </a:rPr>
              <a:t>                 </a:t>
            </a:r>
            <a:r>
              <a:rPr kumimoji="0" lang="en-US" altLang="ko-KR" sz="2000">
                <a:solidFill>
                  <a:srgbClr val="006600"/>
                </a:solidFill>
                <a:cs typeface="Arial" charset="0"/>
              </a:rPr>
              <a:t>Objectives</a:t>
            </a:r>
          </a:p>
          <a:p>
            <a:pPr algn="l" eaLnBrk="1" latinLnBrk="0" hangingPunct="1"/>
            <a:r>
              <a:rPr kumimoji="0" lang="en-US" altLang="ko-KR" sz="2000">
                <a:solidFill>
                  <a:srgbClr val="006600"/>
                </a:solidFill>
                <a:cs typeface="Arial" charset="0"/>
              </a:rPr>
              <a:t>13.1   </a:t>
            </a:r>
            <a:r>
              <a:rPr kumimoji="0" lang="en-US" altLang="ko-KR" sz="2000">
                <a:solidFill>
                  <a:srgbClr val="006600"/>
                </a:solidFill>
              </a:rPr>
              <a:t>A Sequential Parity Checker</a:t>
            </a:r>
            <a:endParaRPr kumimoji="0" lang="en-US" altLang="ko-KR" sz="2000">
              <a:solidFill>
                <a:srgbClr val="006600"/>
              </a:solidFill>
              <a:cs typeface="Arial" charset="0"/>
            </a:endParaRPr>
          </a:p>
          <a:p>
            <a:pPr algn="l" eaLnBrk="1" latinLnBrk="0" hangingPunct="1"/>
            <a:r>
              <a:rPr kumimoji="0" lang="en-US" altLang="ko-KR" sz="2000">
                <a:solidFill>
                  <a:srgbClr val="006600"/>
                </a:solidFill>
                <a:cs typeface="Arial" charset="0"/>
              </a:rPr>
              <a:t>13.2   Analysis by Signal Tracing  </a:t>
            </a:r>
          </a:p>
          <a:p>
            <a:pPr algn="l" eaLnBrk="1" latinLnBrk="0" hangingPunct="1"/>
            <a:r>
              <a:rPr kumimoji="0" lang="en-US" altLang="ko-KR" sz="2000">
                <a:solidFill>
                  <a:srgbClr val="006600"/>
                </a:solidFill>
                <a:cs typeface="Arial" charset="0"/>
              </a:rPr>
              <a:t>13.3   </a:t>
            </a:r>
            <a:r>
              <a:rPr kumimoji="0" lang="en-US" altLang="ko-KR" sz="2000">
                <a:solidFill>
                  <a:srgbClr val="006600"/>
                </a:solidFill>
              </a:rPr>
              <a:t>State Table and Graphs</a:t>
            </a:r>
          </a:p>
          <a:p>
            <a:pPr algn="l" eaLnBrk="1" latinLnBrk="0" hangingPunct="1"/>
            <a:r>
              <a:rPr kumimoji="0" lang="en-US" altLang="ko-KR" sz="2000">
                <a:solidFill>
                  <a:srgbClr val="006600"/>
                </a:solidFill>
                <a:cs typeface="Arial" charset="0"/>
              </a:rPr>
              <a:t>13.4   General Models for Sequential Circuits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43000"/>
          </a:xfrm>
        </p:spPr>
        <p:txBody>
          <a:bodyPr/>
          <a:lstStyle/>
          <a:p>
            <a:pPr eaLnBrk="1" hangingPunct="1"/>
            <a:r>
              <a:rPr kumimoji="0" lang="en-US" altLang="ko-KR" sz="3600" smtClean="0">
                <a:solidFill>
                  <a:srgbClr val="336600"/>
                </a:solidFill>
                <a:latin typeface="Arial Narrow" pitchFamily="34" charset="0"/>
              </a:rPr>
              <a:t>13.2  </a:t>
            </a:r>
            <a:r>
              <a:rPr kumimoji="0" lang="en-US" altLang="ko-KR" sz="3600" smtClean="0">
                <a:solidFill>
                  <a:srgbClr val="336600"/>
                </a:solidFill>
                <a:latin typeface="Arial Narrow" pitchFamily="34" charset="0"/>
                <a:cs typeface="Arial" charset="0"/>
              </a:rPr>
              <a:t>Analysis by Signal Tracing and Timing Charts</a:t>
            </a:r>
            <a:r>
              <a:rPr kumimoji="0" lang="en-US" altLang="ko-KR" sz="1600" smtClean="0">
                <a:solidFill>
                  <a:srgbClr val="336600"/>
                </a:solidFill>
                <a:latin typeface="Arial Narrow" pitchFamily="34" charset="0"/>
                <a:cs typeface="Arial" charset="0"/>
              </a:rPr>
              <a:t>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50825" y="1484313"/>
            <a:ext cx="19431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 i="1">
                <a:solidFill>
                  <a:srgbClr val="3333FF"/>
                </a:solidFill>
                <a:latin typeface="Times New Roman" pitchFamily="18" charset="0"/>
              </a:rPr>
              <a:t>Moore Machine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539750" y="2276475"/>
            <a:ext cx="4032250" cy="701675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The output is a function of the </a:t>
            </a:r>
            <a:r>
              <a:rPr kumimoji="0" lang="en-US" altLang="ko-KR" sz="2000" i="1">
                <a:solidFill>
                  <a:srgbClr val="3333FF"/>
                </a:solidFill>
              </a:rPr>
              <a:t>present state</a:t>
            </a:r>
            <a:r>
              <a:rPr kumimoji="0" lang="en-US" altLang="ko-KR" sz="2000">
                <a:solidFill>
                  <a:schemeClr val="tx2"/>
                </a:solidFill>
              </a:rPr>
              <a:t> </a:t>
            </a:r>
            <a:r>
              <a:rPr kumimoji="0" lang="en-US" altLang="ko-KR" sz="2000" i="1">
                <a:solidFill>
                  <a:srgbClr val="3333FF"/>
                </a:solidFill>
              </a:rPr>
              <a:t>only</a:t>
            </a:r>
            <a:endParaRPr kumimoji="0" lang="en-US" altLang="ko-KR" sz="2000" i="1">
              <a:solidFill>
                <a:schemeClr val="tx2"/>
              </a:solidFill>
            </a:endParaRP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684213" y="4292600"/>
            <a:ext cx="3960812" cy="701675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 The state graph has the </a:t>
            </a:r>
            <a:r>
              <a:rPr kumimoji="0" lang="en-US" altLang="ko-KR" sz="2000" i="1">
                <a:solidFill>
                  <a:srgbClr val="3333FF"/>
                </a:solidFill>
              </a:rPr>
              <a:t>output</a:t>
            </a:r>
            <a:r>
              <a:rPr kumimoji="0" lang="en-US" altLang="ko-KR" sz="2000" i="1">
                <a:solidFill>
                  <a:schemeClr val="tx2"/>
                </a:solidFill>
              </a:rPr>
              <a:t> associated with the </a:t>
            </a:r>
            <a:r>
              <a:rPr kumimoji="0" lang="en-US" altLang="ko-KR" sz="2000" i="1">
                <a:solidFill>
                  <a:srgbClr val="3333FF"/>
                </a:solidFill>
              </a:rPr>
              <a:t>state</a:t>
            </a:r>
            <a:r>
              <a:rPr kumimoji="0" lang="en-US" altLang="ko-KR" sz="2000" i="1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19462" name="Picture 8" descr="roth+f13-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773238"/>
            <a:ext cx="19748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3" name="Group 9"/>
          <p:cNvGrpSpPr>
            <a:grpSpLocks/>
          </p:cNvGrpSpPr>
          <p:nvPr/>
        </p:nvGrpSpPr>
        <p:grpSpPr bwMode="auto">
          <a:xfrm>
            <a:off x="3348038" y="5013325"/>
            <a:ext cx="5113337" cy="1511300"/>
            <a:chOff x="864" y="2061"/>
            <a:chExt cx="4012" cy="1103"/>
          </a:xfrm>
        </p:grpSpPr>
        <p:pic>
          <p:nvPicPr>
            <p:cNvPr id="19464" name="Picture 10" descr="roth+f13-0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2061"/>
              <a:ext cx="4012" cy="1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5" name="Oval 11"/>
            <p:cNvSpPr>
              <a:spLocks noChangeArrowheads="1"/>
            </p:cNvSpPr>
            <p:nvPr/>
          </p:nvSpPr>
          <p:spPr bwMode="auto">
            <a:xfrm>
              <a:off x="1710" y="2250"/>
              <a:ext cx="726" cy="726"/>
            </a:xfrm>
            <a:prstGeom prst="ellipse">
              <a:avLst/>
            </a:prstGeom>
            <a:solidFill>
              <a:srgbClr val="00FF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9466" name="Oval 12"/>
            <p:cNvSpPr>
              <a:spLocks noChangeArrowheads="1"/>
            </p:cNvSpPr>
            <p:nvPr/>
          </p:nvSpPr>
          <p:spPr bwMode="auto">
            <a:xfrm>
              <a:off x="3278" y="2246"/>
              <a:ext cx="726" cy="726"/>
            </a:xfrm>
            <a:prstGeom prst="ellipse">
              <a:avLst/>
            </a:prstGeom>
            <a:solidFill>
              <a:srgbClr val="FF0000">
                <a:alpha val="1882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43000"/>
          </a:xfrm>
        </p:spPr>
        <p:txBody>
          <a:bodyPr/>
          <a:lstStyle/>
          <a:p>
            <a:pPr eaLnBrk="1" hangingPunct="1"/>
            <a:r>
              <a:rPr kumimoji="0" lang="en-US" altLang="ko-KR" sz="3600" smtClean="0">
                <a:solidFill>
                  <a:srgbClr val="336600"/>
                </a:solidFill>
                <a:latin typeface="Arial Narrow" pitchFamily="34" charset="0"/>
              </a:rPr>
              <a:t>13.2  </a:t>
            </a:r>
            <a:r>
              <a:rPr kumimoji="0" lang="en-US" altLang="ko-KR" sz="3600" smtClean="0">
                <a:solidFill>
                  <a:srgbClr val="336600"/>
                </a:solidFill>
                <a:latin typeface="Arial Narrow" pitchFamily="34" charset="0"/>
                <a:cs typeface="Arial" charset="0"/>
              </a:rPr>
              <a:t>Analysis by Signal Tracing and Timing Charts</a:t>
            </a:r>
            <a:r>
              <a:rPr kumimoji="0" lang="en-US" altLang="ko-KR" sz="1600" smtClean="0">
                <a:solidFill>
                  <a:srgbClr val="336600"/>
                </a:solidFill>
                <a:latin typeface="Arial Narrow" pitchFamily="34" charset="0"/>
                <a:cs typeface="Arial" charset="0"/>
              </a:rPr>
              <a:t>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50825" y="1376363"/>
            <a:ext cx="19431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 i="1">
                <a:solidFill>
                  <a:srgbClr val="3333FF"/>
                </a:solidFill>
                <a:latin typeface="Times New Roman" pitchFamily="18" charset="0"/>
              </a:rPr>
              <a:t>Mealy Machine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0825" y="2189163"/>
            <a:ext cx="1944688" cy="1311275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The output is a function of the </a:t>
            </a:r>
            <a:r>
              <a:rPr kumimoji="0" lang="en-US" altLang="ko-KR" sz="2000" i="1">
                <a:solidFill>
                  <a:srgbClr val="3333FF"/>
                </a:solidFill>
              </a:rPr>
              <a:t>present state</a:t>
            </a:r>
            <a:r>
              <a:rPr kumimoji="0" lang="en-US" altLang="ko-KR" sz="2000">
                <a:solidFill>
                  <a:schemeClr val="tx2"/>
                </a:solidFill>
              </a:rPr>
              <a:t> </a:t>
            </a:r>
            <a:r>
              <a:rPr kumimoji="0" lang="en-US" altLang="ko-KR" sz="2000"/>
              <a:t>and</a:t>
            </a:r>
            <a:r>
              <a:rPr kumimoji="0" lang="en-US" altLang="ko-KR" sz="2000" i="1">
                <a:solidFill>
                  <a:srgbClr val="3333FF"/>
                </a:solidFill>
              </a:rPr>
              <a:t> </a:t>
            </a:r>
            <a:r>
              <a:rPr kumimoji="0" lang="en-US" altLang="ko-KR" sz="2000"/>
              <a:t>the</a:t>
            </a:r>
            <a:r>
              <a:rPr kumimoji="0" lang="en-US" altLang="ko-KR" sz="2000" i="1">
                <a:solidFill>
                  <a:srgbClr val="3333FF"/>
                </a:solidFill>
              </a:rPr>
              <a:t> input</a:t>
            </a:r>
            <a:endParaRPr kumimoji="0" lang="en-US" altLang="ko-KR" sz="2000" i="1">
              <a:solidFill>
                <a:schemeClr val="tx2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95288" y="5157788"/>
            <a:ext cx="2808287" cy="1006475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 The state graph has the </a:t>
            </a:r>
            <a:r>
              <a:rPr kumimoji="0" lang="en-US" altLang="ko-KR" sz="2000" i="1">
                <a:solidFill>
                  <a:srgbClr val="3333FF"/>
                </a:solidFill>
              </a:rPr>
              <a:t>output</a:t>
            </a:r>
            <a:r>
              <a:rPr kumimoji="0" lang="en-US" altLang="ko-KR" sz="2000" i="1">
                <a:solidFill>
                  <a:schemeClr val="tx2"/>
                </a:solidFill>
              </a:rPr>
              <a:t> associated with the </a:t>
            </a:r>
            <a:r>
              <a:rPr kumimoji="0" lang="en-US" altLang="ko-KR" sz="2000" i="1">
                <a:solidFill>
                  <a:srgbClr val="3333FF"/>
                </a:solidFill>
              </a:rPr>
              <a:t>arrow</a:t>
            </a:r>
            <a:r>
              <a:rPr kumimoji="0" lang="en-US" altLang="ko-KR" sz="2000" i="1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20486" name="Picture 11" descr="roth+f13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860550"/>
            <a:ext cx="637222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2" descr="roth+f13-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076700"/>
            <a:ext cx="4560887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43000"/>
          </a:xfrm>
        </p:spPr>
        <p:txBody>
          <a:bodyPr/>
          <a:lstStyle/>
          <a:p>
            <a:pPr eaLnBrk="1" hangingPunct="1"/>
            <a:r>
              <a:rPr kumimoji="0" lang="en-US" altLang="ko-KR" sz="3600" smtClean="0">
                <a:solidFill>
                  <a:srgbClr val="336600"/>
                </a:solidFill>
                <a:latin typeface="Arial Narrow" pitchFamily="34" charset="0"/>
              </a:rPr>
              <a:t>13.2  </a:t>
            </a:r>
            <a:r>
              <a:rPr kumimoji="0" lang="en-US" altLang="ko-KR" sz="3600" smtClean="0">
                <a:solidFill>
                  <a:srgbClr val="336600"/>
                </a:solidFill>
                <a:latin typeface="Arial Narrow" pitchFamily="34" charset="0"/>
                <a:cs typeface="Arial" charset="0"/>
              </a:rPr>
              <a:t>Analysis by Signal Tracing and Timing Charts</a:t>
            </a:r>
            <a:r>
              <a:rPr kumimoji="0" lang="en-US" altLang="ko-KR" sz="1600" smtClean="0">
                <a:solidFill>
                  <a:srgbClr val="336600"/>
                </a:solidFill>
                <a:latin typeface="Arial Narrow" pitchFamily="34" charset="0"/>
                <a:cs typeface="Arial" charset="0"/>
              </a:rPr>
              <a:t>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95288" y="1484313"/>
            <a:ext cx="475297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 i="1">
                <a:solidFill>
                  <a:srgbClr val="3333FF"/>
                </a:solidFill>
              </a:rPr>
              <a:t>Moore</a:t>
            </a:r>
            <a:r>
              <a:rPr kumimoji="0" lang="en-US" altLang="ko-KR" sz="2000">
                <a:solidFill>
                  <a:schemeClr val="tx2"/>
                </a:solidFill>
              </a:rPr>
              <a:t> Sequential Circuit to be Analyzed</a:t>
            </a:r>
          </a:p>
        </p:txBody>
      </p:sp>
      <p:pic>
        <p:nvPicPr>
          <p:cNvPr id="21508" name="Picture 4" descr="roth+f13-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276475"/>
            <a:ext cx="5830887" cy="398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3095625" cy="3968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Input sequence </a:t>
            </a:r>
            <a:r>
              <a:rPr kumimoji="0" lang="en-US" altLang="ko-KR" sz="2000" i="1">
                <a:solidFill>
                  <a:schemeClr val="tx2"/>
                </a:solidFill>
              </a:rPr>
              <a:t>X</a:t>
            </a:r>
            <a:r>
              <a:rPr kumimoji="0" lang="en-US" altLang="ko-KR" sz="2000">
                <a:solidFill>
                  <a:schemeClr val="tx2"/>
                </a:solidFill>
              </a:rPr>
              <a:t>=01101</a:t>
            </a:r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6811963" y="4572000"/>
            <a:ext cx="1354137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i="1"/>
              <a:t>D</a:t>
            </a:r>
            <a:r>
              <a:rPr lang="en-US" altLang="ko-KR" i="1" baseline="-25000"/>
              <a:t>A </a:t>
            </a:r>
            <a:r>
              <a:rPr lang="en-US" altLang="ko-KR" i="1"/>
              <a:t>= X</a:t>
            </a:r>
            <a:r>
              <a:rPr lang="en-US" altLang="ko-KR"/>
              <a:t> xor </a:t>
            </a:r>
            <a:r>
              <a:rPr lang="en-US" altLang="ko-KR" i="1"/>
              <a:t>B’</a:t>
            </a:r>
          </a:p>
          <a:p>
            <a:pPr eaLnBrk="1" hangingPunct="1"/>
            <a:r>
              <a:rPr lang="en-US" altLang="ko-KR" i="1"/>
              <a:t>D</a:t>
            </a:r>
            <a:r>
              <a:rPr lang="en-US" altLang="ko-KR" i="1" baseline="-25000"/>
              <a:t>B </a:t>
            </a:r>
            <a:r>
              <a:rPr lang="en-US" altLang="ko-KR"/>
              <a:t>= </a:t>
            </a:r>
            <a:r>
              <a:rPr lang="en-US" altLang="ko-KR" i="1"/>
              <a:t>A</a:t>
            </a:r>
            <a:r>
              <a:rPr lang="en-US" altLang="ko-KR"/>
              <a:t> + </a:t>
            </a:r>
            <a:r>
              <a:rPr lang="en-US" altLang="ko-KR" i="1"/>
              <a:t>B</a:t>
            </a:r>
            <a:r>
              <a:rPr lang="en-US" altLang="ko-KR"/>
              <a:t>   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395288" y="1484313"/>
            <a:ext cx="35052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Timing Chart for Figure 13-5</a:t>
            </a:r>
          </a:p>
        </p:txBody>
      </p:sp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6227763" y="2997200"/>
            <a:ext cx="2438400" cy="2014538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1800"/>
              <a:t>X =  0  1  1  0  1</a:t>
            </a:r>
          </a:p>
          <a:p>
            <a:pPr algn="l" eaLnBrk="1" hangingPunct="1"/>
            <a:endParaRPr lang="en-US" altLang="ko-KR" sz="1800"/>
          </a:p>
          <a:p>
            <a:pPr algn="l" eaLnBrk="1" hangingPunct="1"/>
            <a:r>
              <a:rPr lang="en-US" altLang="ko-KR" sz="1800"/>
              <a:t>A =  </a:t>
            </a:r>
            <a:r>
              <a:rPr lang="en-US" altLang="ko-KR" sz="1800">
                <a:solidFill>
                  <a:srgbClr val="FF0000"/>
                </a:solidFill>
              </a:rPr>
              <a:t>0</a:t>
            </a:r>
            <a:r>
              <a:rPr lang="en-US" altLang="ko-KR" sz="1800"/>
              <a:t>  1  0  1  0  1</a:t>
            </a:r>
          </a:p>
          <a:p>
            <a:pPr algn="l" eaLnBrk="1" hangingPunct="1"/>
            <a:r>
              <a:rPr lang="en-US" altLang="ko-KR" sz="1800"/>
              <a:t> </a:t>
            </a:r>
          </a:p>
          <a:p>
            <a:pPr algn="l" eaLnBrk="1" hangingPunct="1"/>
            <a:r>
              <a:rPr lang="en-US" altLang="ko-KR" sz="1800"/>
              <a:t>B =  </a:t>
            </a:r>
            <a:r>
              <a:rPr lang="en-US" altLang="ko-KR" sz="1800">
                <a:solidFill>
                  <a:srgbClr val="FF0000"/>
                </a:solidFill>
              </a:rPr>
              <a:t>0</a:t>
            </a:r>
            <a:r>
              <a:rPr lang="en-US" altLang="ko-KR" sz="1800"/>
              <a:t>  0  1  1  1  1</a:t>
            </a:r>
          </a:p>
          <a:p>
            <a:pPr algn="l" eaLnBrk="1" hangingPunct="1"/>
            <a:endParaRPr lang="en-US" altLang="ko-KR" sz="1800"/>
          </a:p>
          <a:p>
            <a:pPr algn="l" eaLnBrk="1" hangingPunct="1"/>
            <a:r>
              <a:rPr lang="en-US" altLang="ko-KR" sz="1800"/>
              <a:t>Z = (0) 1  1  0  1  0</a:t>
            </a:r>
          </a:p>
        </p:txBody>
      </p:sp>
      <p:sp>
        <p:nvSpPr>
          <p:cNvPr id="22532" name="Rectangle 10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3600" smtClean="0">
                <a:solidFill>
                  <a:srgbClr val="336600"/>
                </a:solidFill>
                <a:latin typeface="Arial Narrow" pitchFamily="34" charset="0"/>
              </a:rPr>
              <a:t>13.2  </a:t>
            </a:r>
            <a:r>
              <a:rPr kumimoji="0" lang="en-US" altLang="ko-KR" sz="3600" smtClean="0">
                <a:solidFill>
                  <a:srgbClr val="336600"/>
                </a:solidFill>
                <a:latin typeface="Arial Narrow" pitchFamily="34" charset="0"/>
                <a:cs typeface="Arial" charset="0"/>
              </a:rPr>
              <a:t>Analysis by Signal Tracing and Timing Charts</a:t>
            </a:r>
          </a:p>
        </p:txBody>
      </p:sp>
      <p:grpSp>
        <p:nvGrpSpPr>
          <p:cNvPr id="22533" name="Group 42"/>
          <p:cNvGrpSpPr>
            <a:grpSpLocks/>
          </p:cNvGrpSpPr>
          <p:nvPr/>
        </p:nvGrpSpPr>
        <p:grpSpPr bwMode="auto">
          <a:xfrm>
            <a:off x="685800" y="2514600"/>
            <a:ext cx="5038725" cy="2786063"/>
            <a:chOff x="432" y="1584"/>
            <a:chExt cx="3174" cy="1755"/>
          </a:xfrm>
        </p:grpSpPr>
        <p:pic>
          <p:nvPicPr>
            <p:cNvPr id="22535" name="Picture 7" descr="roth+f13-0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584"/>
              <a:ext cx="3174" cy="1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6" name="Line 37"/>
            <p:cNvSpPr>
              <a:spLocks noChangeShapeType="1"/>
            </p:cNvSpPr>
            <p:nvPr/>
          </p:nvSpPr>
          <p:spPr bwMode="auto">
            <a:xfrm flipV="1">
              <a:off x="1086" y="1979"/>
              <a:ext cx="0" cy="22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22537" name="Line 38"/>
            <p:cNvSpPr>
              <a:spLocks noChangeShapeType="1"/>
            </p:cNvSpPr>
            <p:nvPr/>
          </p:nvSpPr>
          <p:spPr bwMode="auto">
            <a:xfrm flipV="1">
              <a:off x="1590" y="1979"/>
              <a:ext cx="0" cy="22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22538" name="Line 39"/>
            <p:cNvSpPr>
              <a:spLocks noChangeShapeType="1"/>
            </p:cNvSpPr>
            <p:nvPr/>
          </p:nvSpPr>
          <p:spPr bwMode="auto">
            <a:xfrm flipV="1">
              <a:off x="2099" y="1979"/>
              <a:ext cx="0" cy="22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22539" name="Line 40"/>
            <p:cNvSpPr>
              <a:spLocks noChangeShapeType="1"/>
            </p:cNvSpPr>
            <p:nvPr/>
          </p:nvSpPr>
          <p:spPr bwMode="auto">
            <a:xfrm flipV="1">
              <a:off x="2597" y="1979"/>
              <a:ext cx="0" cy="22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22540" name="Line 41"/>
            <p:cNvSpPr>
              <a:spLocks noChangeShapeType="1"/>
            </p:cNvSpPr>
            <p:nvPr/>
          </p:nvSpPr>
          <p:spPr bwMode="auto">
            <a:xfrm flipV="1">
              <a:off x="3102" y="1979"/>
              <a:ext cx="0" cy="22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22534" name="TextBox 14"/>
          <p:cNvSpPr txBox="1">
            <a:spLocks noChangeArrowheads="1"/>
          </p:cNvSpPr>
          <p:nvPr/>
        </p:nvSpPr>
        <p:spPr bwMode="auto">
          <a:xfrm>
            <a:off x="6286500" y="2143125"/>
            <a:ext cx="1352550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i="1"/>
              <a:t>D</a:t>
            </a:r>
            <a:r>
              <a:rPr lang="en-US" altLang="ko-KR" i="1" baseline="-25000"/>
              <a:t>A </a:t>
            </a:r>
            <a:r>
              <a:rPr lang="en-US" altLang="ko-KR" i="1"/>
              <a:t>= X</a:t>
            </a:r>
            <a:r>
              <a:rPr lang="en-US" altLang="ko-KR"/>
              <a:t> xor </a:t>
            </a:r>
            <a:r>
              <a:rPr lang="en-US" altLang="ko-KR" i="1"/>
              <a:t>B’</a:t>
            </a:r>
          </a:p>
          <a:p>
            <a:pPr eaLnBrk="1" hangingPunct="1"/>
            <a:r>
              <a:rPr lang="en-US" altLang="ko-KR" i="1"/>
              <a:t>D</a:t>
            </a:r>
            <a:r>
              <a:rPr lang="en-US" altLang="ko-KR" i="1" baseline="-25000"/>
              <a:t>B </a:t>
            </a:r>
            <a:r>
              <a:rPr lang="en-US" altLang="ko-KR"/>
              <a:t>= </a:t>
            </a:r>
            <a:r>
              <a:rPr lang="en-US" altLang="ko-KR" i="1"/>
              <a:t>A</a:t>
            </a:r>
            <a:r>
              <a:rPr lang="en-US" altLang="ko-KR"/>
              <a:t> + </a:t>
            </a:r>
            <a:r>
              <a:rPr lang="en-US" altLang="ko-KR" i="1"/>
              <a:t>B</a:t>
            </a:r>
            <a:r>
              <a:rPr lang="en-US" altLang="ko-KR"/>
              <a:t>   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395288" y="1557338"/>
            <a:ext cx="5329237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Mealy Sequential Circuit to be Analyzed</a:t>
            </a:r>
          </a:p>
        </p:txBody>
      </p:sp>
      <p:pic>
        <p:nvPicPr>
          <p:cNvPr id="23555" name="Picture 5" descr="roth+f13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708275"/>
            <a:ext cx="8137525" cy="292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9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3600" smtClean="0">
                <a:solidFill>
                  <a:srgbClr val="336600"/>
                </a:solidFill>
                <a:latin typeface="Arial Narrow" pitchFamily="34" charset="0"/>
              </a:rPr>
              <a:t>13.2  </a:t>
            </a:r>
            <a:r>
              <a:rPr kumimoji="0" lang="en-US" altLang="ko-KR" sz="3600" smtClean="0">
                <a:solidFill>
                  <a:srgbClr val="336600"/>
                </a:solidFill>
                <a:latin typeface="Arial Narrow" pitchFamily="34" charset="0"/>
                <a:cs typeface="Arial" charset="0"/>
              </a:rPr>
              <a:t>Analysis by Signal Tracing and Timing Charts</a:t>
            </a:r>
          </a:p>
        </p:txBody>
      </p:sp>
      <p:sp>
        <p:nvSpPr>
          <p:cNvPr id="23557" name="Text Box 12"/>
          <p:cNvSpPr txBox="1">
            <a:spLocks noChangeArrowheads="1"/>
          </p:cNvSpPr>
          <p:nvPr/>
        </p:nvSpPr>
        <p:spPr bwMode="auto">
          <a:xfrm>
            <a:off x="539750" y="2024063"/>
            <a:ext cx="3095625" cy="3968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Input sequence </a:t>
            </a:r>
            <a:r>
              <a:rPr kumimoji="0" lang="en-US" altLang="ko-KR" sz="2000" i="1">
                <a:solidFill>
                  <a:schemeClr val="tx2"/>
                </a:solidFill>
              </a:rPr>
              <a:t>X</a:t>
            </a:r>
            <a:r>
              <a:rPr kumimoji="0" lang="en-US" altLang="ko-KR" sz="2000">
                <a:solidFill>
                  <a:schemeClr val="tx2"/>
                </a:solidFill>
              </a:rPr>
              <a:t>=10101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642778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Mealy Sequential Circuit to be Analyzed</a:t>
            </a:r>
          </a:p>
        </p:txBody>
      </p:sp>
      <p:pic>
        <p:nvPicPr>
          <p:cNvPr id="24579" name="Picture 3" descr="roth+f13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16113"/>
            <a:ext cx="5334000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940425" y="2085975"/>
            <a:ext cx="2808288" cy="1292225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lnSpc>
                <a:spcPct val="70000"/>
              </a:lnSpc>
            </a:pPr>
            <a:r>
              <a:rPr lang="en-US" altLang="ko-KR"/>
              <a:t>X =  1     0     1      0    1 </a:t>
            </a:r>
          </a:p>
          <a:p>
            <a:pPr algn="l" eaLnBrk="1" hangingPunct="1">
              <a:lnSpc>
                <a:spcPct val="70000"/>
              </a:lnSpc>
            </a:pPr>
            <a:endParaRPr lang="en-US" altLang="ko-KR"/>
          </a:p>
          <a:p>
            <a:pPr algn="l" eaLnBrk="1" hangingPunct="1">
              <a:lnSpc>
                <a:spcPct val="70000"/>
              </a:lnSpc>
            </a:pPr>
            <a:r>
              <a:rPr lang="en-US" altLang="ko-KR"/>
              <a:t>A =  </a:t>
            </a:r>
            <a:r>
              <a:rPr lang="en-US" altLang="ko-KR">
                <a:solidFill>
                  <a:srgbClr val="FF0000"/>
                </a:solidFill>
              </a:rPr>
              <a:t>0</a:t>
            </a:r>
            <a:r>
              <a:rPr lang="en-US" altLang="ko-KR"/>
              <a:t>     0     0      1    1    0</a:t>
            </a:r>
          </a:p>
          <a:p>
            <a:pPr algn="l" eaLnBrk="1" hangingPunct="1">
              <a:lnSpc>
                <a:spcPct val="70000"/>
              </a:lnSpc>
            </a:pPr>
            <a:r>
              <a:rPr lang="en-US" altLang="ko-KR"/>
              <a:t> </a:t>
            </a:r>
          </a:p>
          <a:p>
            <a:pPr algn="l" eaLnBrk="1" hangingPunct="1">
              <a:lnSpc>
                <a:spcPct val="70000"/>
              </a:lnSpc>
            </a:pPr>
            <a:r>
              <a:rPr lang="en-US" altLang="ko-KR"/>
              <a:t>B =  </a:t>
            </a:r>
            <a:r>
              <a:rPr lang="en-US" altLang="ko-KR">
                <a:solidFill>
                  <a:srgbClr val="FF0000"/>
                </a:solidFill>
              </a:rPr>
              <a:t>0</a:t>
            </a:r>
            <a:r>
              <a:rPr lang="en-US" altLang="ko-KR"/>
              <a:t>     1     1      1    1    0</a:t>
            </a:r>
          </a:p>
          <a:p>
            <a:pPr algn="l" eaLnBrk="1" hangingPunct="1">
              <a:lnSpc>
                <a:spcPct val="70000"/>
              </a:lnSpc>
            </a:pPr>
            <a:r>
              <a:rPr lang="en-US" altLang="ko-KR"/>
              <a:t> </a:t>
            </a:r>
          </a:p>
          <a:p>
            <a:pPr algn="l" eaLnBrk="1" hangingPunct="1">
              <a:lnSpc>
                <a:spcPct val="70000"/>
              </a:lnSpc>
            </a:pPr>
            <a:r>
              <a:rPr lang="en-US" altLang="ko-KR"/>
              <a:t>Z = 1(0)  1     0(1)  0    1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767263" y="3467100"/>
            <a:ext cx="4148137" cy="336550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/>
              <a:t>(False outputs are indicated in parentheses)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3600" smtClean="0">
                <a:solidFill>
                  <a:srgbClr val="336600"/>
                </a:solidFill>
                <a:latin typeface="Arial Narrow" pitchFamily="34" charset="0"/>
              </a:rPr>
              <a:t>13.2  </a:t>
            </a:r>
            <a:r>
              <a:rPr kumimoji="0" lang="en-US" altLang="ko-KR" sz="3600" smtClean="0">
                <a:solidFill>
                  <a:srgbClr val="336600"/>
                </a:solidFill>
                <a:latin typeface="Arial Narrow" pitchFamily="34" charset="0"/>
                <a:cs typeface="Arial" charset="0"/>
              </a:rPr>
              <a:t>Analysis by Signal Tracing and Timing Charts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04800" y="4114800"/>
            <a:ext cx="181927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Timing Chart</a:t>
            </a:r>
          </a:p>
        </p:txBody>
      </p:sp>
      <p:pic>
        <p:nvPicPr>
          <p:cNvPr id="24584" name="Picture 8" descr="roth+f13-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149725"/>
            <a:ext cx="4752975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708400" y="6524625"/>
            <a:ext cx="1439863" cy="333375"/>
          </a:xfrm>
          <a:prstGeom prst="rect">
            <a:avLst/>
          </a:prstGeom>
          <a:solidFill>
            <a:srgbClr val="00FF00">
              <a:alpha val="2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5364163" y="6524625"/>
            <a:ext cx="1439862" cy="333375"/>
          </a:xfrm>
          <a:prstGeom prst="rect">
            <a:avLst/>
          </a:prstGeom>
          <a:solidFill>
            <a:srgbClr val="FF00FF">
              <a:alpha val="2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929063" y="4714875"/>
            <a:ext cx="0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4730750" y="4714875"/>
            <a:ext cx="0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5532438" y="4714875"/>
            <a:ext cx="0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338888" y="4714875"/>
            <a:ext cx="0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159625" y="4710113"/>
            <a:ext cx="0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4592" name="TextBox 17"/>
          <p:cNvSpPr txBox="1">
            <a:spLocks noChangeArrowheads="1"/>
          </p:cNvSpPr>
          <p:nvPr/>
        </p:nvSpPr>
        <p:spPr bwMode="auto">
          <a:xfrm>
            <a:off x="214313" y="4714875"/>
            <a:ext cx="1966912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i="1"/>
              <a:t>J</a:t>
            </a:r>
            <a:r>
              <a:rPr lang="en-US" altLang="ko-KR" i="1" baseline="-25000"/>
              <a:t>A </a:t>
            </a:r>
            <a:r>
              <a:rPr lang="en-US" altLang="ko-KR" i="1"/>
              <a:t>= X</a:t>
            </a:r>
            <a:r>
              <a:rPr lang="en-US" altLang="ko-KR"/>
              <a:t>·</a:t>
            </a:r>
            <a:r>
              <a:rPr lang="en-US" altLang="ko-KR" i="1"/>
              <a:t>B    K</a:t>
            </a:r>
            <a:r>
              <a:rPr lang="en-US" altLang="ko-KR" i="1" baseline="-25000"/>
              <a:t>A </a:t>
            </a:r>
            <a:r>
              <a:rPr lang="en-US" altLang="ko-KR" i="1"/>
              <a:t>= X   </a:t>
            </a:r>
          </a:p>
          <a:p>
            <a:pPr eaLnBrk="1" hangingPunct="1"/>
            <a:r>
              <a:rPr lang="en-US" altLang="ko-KR" i="1"/>
              <a:t>J</a:t>
            </a:r>
            <a:r>
              <a:rPr lang="en-US" altLang="ko-KR" i="1" baseline="-25000"/>
              <a:t>B </a:t>
            </a:r>
            <a:r>
              <a:rPr lang="en-US" altLang="ko-KR" i="1"/>
              <a:t>= X        K</a:t>
            </a:r>
            <a:r>
              <a:rPr lang="en-US" altLang="ko-KR" i="1" baseline="-25000"/>
              <a:t>B </a:t>
            </a:r>
            <a:r>
              <a:rPr lang="en-US" altLang="ko-KR"/>
              <a:t>= </a:t>
            </a:r>
            <a:r>
              <a:rPr lang="en-US" altLang="ko-KR" i="1"/>
              <a:t>X</a:t>
            </a:r>
            <a:r>
              <a:rPr lang="en-US" altLang="ko-KR"/>
              <a:t>·</a:t>
            </a:r>
            <a:r>
              <a:rPr lang="en-US" altLang="ko-KR" i="1"/>
              <a:t>A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3600" smtClean="0">
                <a:solidFill>
                  <a:srgbClr val="336600"/>
                </a:solidFill>
                <a:latin typeface="Arial Narrow" pitchFamily="34" charset="0"/>
              </a:rPr>
              <a:t>13.2  </a:t>
            </a:r>
            <a:r>
              <a:rPr kumimoji="0" lang="en-US" altLang="ko-KR" sz="3600" smtClean="0">
                <a:solidFill>
                  <a:srgbClr val="336600"/>
                </a:solidFill>
                <a:latin typeface="Arial Narrow" pitchFamily="34" charset="0"/>
                <a:cs typeface="Arial" charset="0"/>
              </a:rPr>
              <a:t>Analysis by Signal Tracing and Timing Charts</a:t>
            </a:r>
          </a:p>
        </p:txBody>
      </p:sp>
      <p:grpSp>
        <p:nvGrpSpPr>
          <p:cNvPr id="25603" name="Group 11"/>
          <p:cNvGrpSpPr>
            <a:grpSpLocks/>
          </p:cNvGrpSpPr>
          <p:nvPr/>
        </p:nvGrpSpPr>
        <p:grpSpPr bwMode="auto">
          <a:xfrm>
            <a:off x="971550" y="2133600"/>
            <a:ext cx="7416800" cy="4581525"/>
            <a:chOff x="1610" y="2614"/>
            <a:chExt cx="2994" cy="1706"/>
          </a:xfrm>
        </p:grpSpPr>
        <p:pic>
          <p:nvPicPr>
            <p:cNvPr id="25605" name="Picture 8" descr="roth+f13-0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" y="2614"/>
              <a:ext cx="2994" cy="1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6" name="Rectangle 9"/>
            <p:cNvSpPr>
              <a:spLocks noChangeArrowheads="1"/>
            </p:cNvSpPr>
            <p:nvPr/>
          </p:nvSpPr>
          <p:spPr bwMode="auto">
            <a:xfrm>
              <a:off x="2336" y="4110"/>
              <a:ext cx="907" cy="210"/>
            </a:xfrm>
            <a:prstGeom prst="rect">
              <a:avLst/>
            </a:prstGeom>
            <a:solidFill>
              <a:srgbClr val="00FF00">
                <a:alpha val="2196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25607" name="Rectangle 10"/>
            <p:cNvSpPr>
              <a:spLocks noChangeArrowheads="1"/>
            </p:cNvSpPr>
            <p:nvPr/>
          </p:nvSpPr>
          <p:spPr bwMode="auto">
            <a:xfrm>
              <a:off x="3379" y="4110"/>
              <a:ext cx="907" cy="210"/>
            </a:xfrm>
            <a:prstGeom prst="rect">
              <a:avLst/>
            </a:prstGeom>
            <a:solidFill>
              <a:srgbClr val="FF00FF">
                <a:alpha val="2196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</p:grpSp>
      <p:sp>
        <p:nvSpPr>
          <p:cNvPr id="25604" name="Text Box 12"/>
          <p:cNvSpPr txBox="1">
            <a:spLocks noChangeArrowheads="1"/>
          </p:cNvSpPr>
          <p:nvPr/>
        </p:nvSpPr>
        <p:spPr bwMode="auto">
          <a:xfrm>
            <a:off x="900113" y="1484313"/>
            <a:ext cx="403225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 i="1">
                <a:solidFill>
                  <a:srgbClr val="3333FF"/>
                </a:solidFill>
                <a:latin typeface="Times New Roman" pitchFamily="18" charset="0"/>
              </a:rPr>
              <a:t>False outputs</a:t>
            </a:r>
            <a:r>
              <a:rPr kumimoji="0" lang="en-US" altLang="ko-KR" sz="2000">
                <a:solidFill>
                  <a:schemeClr val="tx2"/>
                </a:solidFill>
              </a:rPr>
              <a:t>: </a:t>
            </a:r>
            <a:r>
              <a:rPr kumimoji="0" lang="en-US" altLang="ko-KR" sz="2000" i="1">
                <a:solidFill>
                  <a:srgbClr val="3333FF"/>
                </a:solidFill>
                <a:latin typeface="Times New Roman" pitchFamily="18" charset="0"/>
              </a:rPr>
              <a:t>Glitches</a:t>
            </a:r>
            <a:r>
              <a:rPr kumimoji="0" lang="en-US" altLang="ko-KR" sz="2000">
                <a:solidFill>
                  <a:schemeClr val="tx2"/>
                </a:solidFill>
              </a:rPr>
              <a:t> or </a:t>
            </a:r>
            <a:r>
              <a:rPr kumimoji="0" lang="en-US" altLang="ko-KR" sz="2000" i="1">
                <a:solidFill>
                  <a:srgbClr val="3333FF"/>
                </a:solidFill>
                <a:latin typeface="Times New Roman" pitchFamily="18" charset="0"/>
              </a:rPr>
              <a:t>Spikes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39150" cy="1143000"/>
          </a:xfrm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13.3  State Table and Graphs</a:t>
            </a:r>
          </a:p>
        </p:txBody>
      </p:sp>
      <p:sp>
        <p:nvSpPr>
          <p:cNvPr id="26627" name="Text Box 160"/>
          <p:cNvSpPr txBox="1">
            <a:spLocks noChangeArrowheads="1"/>
          </p:cNvSpPr>
          <p:nvPr/>
        </p:nvSpPr>
        <p:spPr bwMode="auto">
          <a:xfrm>
            <a:off x="533400" y="2065338"/>
            <a:ext cx="7926388" cy="4124325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30000"/>
              </a:spcBef>
              <a:buFontTx/>
              <a:buAutoNum type="arabicPeriod"/>
            </a:pPr>
            <a:r>
              <a:rPr lang="en-US" altLang="ko-KR" sz="1800"/>
              <a:t>Determine the flip-flop </a:t>
            </a:r>
            <a:r>
              <a:rPr lang="en-US" altLang="ko-KR" sz="1800" i="1">
                <a:solidFill>
                  <a:srgbClr val="3333FF"/>
                </a:solidFill>
              </a:rPr>
              <a:t>input equations</a:t>
            </a:r>
            <a:r>
              <a:rPr lang="en-US" altLang="ko-KR" sz="1800"/>
              <a:t> and the </a:t>
            </a:r>
            <a:r>
              <a:rPr lang="en-US" altLang="ko-KR" sz="1800" i="1">
                <a:solidFill>
                  <a:srgbClr val="3333FF"/>
                </a:solidFill>
              </a:rPr>
              <a:t>output equations</a:t>
            </a:r>
            <a:r>
              <a:rPr lang="en-US" altLang="ko-KR" sz="1800"/>
              <a:t> from the circuit.</a:t>
            </a:r>
          </a:p>
          <a:p>
            <a:pPr algn="l" eaLnBrk="1" hangingPunct="1">
              <a:spcBef>
                <a:spcPct val="30000"/>
              </a:spcBef>
              <a:buFontTx/>
              <a:buAutoNum type="arabicPeriod"/>
            </a:pPr>
            <a:r>
              <a:rPr lang="en-US" altLang="ko-KR" sz="1800"/>
              <a:t>Derive the </a:t>
            </a:r>
            <a:r>
              <a:rPr lang="en-US" altLang="ko-KR" sz="1800" i="1">
                <a:solidFill>
                  <a:srgbClr val="3333FF"/>
                </a:solidFill>
              </a:rPr>
              <a:t>next-state equation</a:t>
            </a:r>
            <a:r>
              <a:rPr lang="en-US" altLang="ko-KR" sz="1800"/>
              <a:t> for each flip-flop from its input equations, using one of the following relations:</a:t>
            </a:r>
          </a:p>
          <a:p>
            <a:pPr algn="l" eaLnBrk="1" hangingPunct="1">
              <a:spcBef>
                <a:spcPct val="30000"/>
              </a:spcBef>
            </a:pPr>
            <a:r>
              <a:rPr lang="en-US" altLang="ko-KR"/>
              <a:t>		D flip-flop		</a:t>
            </a:r>
            <a:r>
              <a:rPr lang="en-US" altLang="ko-KR" i="1">
                <a:latin typeface="Times New Roman" pitchFamily="18" charset="0"/>
              </a:rPr>
              <a:t>Q</a:t>
            </a:r>
            <a:r>
              <a:rPr lang="en-US" altLang="ko-KR" i="1" baseline="30000">
                <a:latin typeface="Times New Roman" pitchFamily="18" charset="0"/>
              </a:rPr>
              <a:t>+</a:t>
            </a:r>
            <a:r>
              <a:rPr lang="en-US" altLang="ko-KR" i="1">
                <a:latin typeface="Times New Roman" pitchFamily="18" charset="0"/>
              </a:rPr>
              <a:t> = D</a:t>
            </a:r>
            <a:r>
              <a:rPr lang="en-US" altLang="ko-KR"/>
              <a:t>			(13-1)                                      </a:t>
            </a:r>
          </a:p>
          <a:p>
            <a:pPr algn="l" eaLnBrk="1" hangingPunct="1">
              <a:spcBef>
                <a:spcPct val="30000"/>
              </a:spcBef>
            </a:pPr>
            <a:r>
              <a:rPr lang="en-US" altLang="ko-KR"/>
              <a:t>		D-CE flip-flop	</a:t>
            </a:r>
            <a:r>
              <a:rPr lang="en-US" altLang="ko-KR" i="1">
                <a:latin typeface="Times New Roman" pitchFamily="18" charset="0"/>
              </a:rPr>
              <a:t>Q</a:t>
            </a:r>
            <a:r>
              <a:rPr lang="en-US" altLang="ko-KR" i="1" baseline="30000">
                <a:latin typeface="Times New Roman" pitchFamily="18" charset="0"/>
              </a:rPr>
              <a:t>+</a:t>
            </a:r>
            <a:r>
              <a:rPr lang="en-US" altLang="ko-KR" i="1">
                <a:latin typeface="Times New Roman" pitchFamily="18" charset="0"/>
              </a:rPr>
              <a:t> = D</a:t>
            </a:r>
            <a:r>
              <a:rPr lang="en-US" altLang="ko-KR" i="1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altLang="ko-KR" i="1">
                <a:latin typeface="Times New Roman" pitchFamily="18" charset="0"/>
              </a:rPr>
              <a:t>CE + Q</a:t>
            </a:r>
            <a:r>
              <a:rPr lang="en-US" altLang="ko-KR" i="1"/>
              <a:t>·</a:t>
            </a:r>
            <a:r>
              <a:rPr lang="en-US" altLang="ko-KR" i="1">
                <a:latin typeface="Times New Roman" pitchFamily="18" charset="0"/>
              </a:rPr>
              <a:t>CE’</a:t>
            </a:r>
            <a:r>
              <a:rPr lang="en-US" altLang="ko-KR"/>
              <a:t> 		(13-2)</a:t>
            </a:r>
          </a:p>
          <a:p>
            <a:pPr algn="l" eaLnBrk="1" hangingPunct="1">
              <a:spcBef>
                <a:spcPct val="30000"/>
              </a:spcBef>
            </a:pPr>
            <a:r>
              <a:rPr lang="en-US" altLang="ko-KR"/>
              <a:t>		T-flip-flop		</a:t>
            </a:r>
            <a:r>
              <a:rPr lang="en-US" altLang="ko-KR" i="1">
                <a:latin typeface="Times New Roman" pitchFamily="18" charset="0"/>
              </a:rPr>
              <a:t>Q</a:t>
            </a:r>
            <a:r>
              <a:rPr lang="en-US" altLang="ko-KR" i="1" baseline="30000">
                <a:latin typeface="Times New Roman" pitchFamily="18" charset="0"/>
              </a:rPr>
              <a:t>+</a:t>
            </a:r>
            <a:r>
              <a:rPr lang="en-US" altLang="ko-KR" i="1">
                <a:latin typeface="Times New Roman" pitchFamily="18" charset="0"/>
              </a:rPr>
              <a:t> = T</a:t>
            </a:r>
            <a:r>
              <a:rPr lang="en-US" altLang="ko-KR" i="1"/>
              <a:t>  </a:t>
            </a:r>
            <a:r>
              <a:rPr lang="en-US" altLang="ko-KR"/>
              <a:t>XOR</a:t>
            </a:r>
            <a:r>
              <a:rPr lang="en-US" altLang="ko-KR" i="1"/>
              <a:t>  </a:t>
            </a:r>
            <a:r>
              <a:rPr lang="en-US" altLang="ko-KR" i="1">
                <a:latin typeface="Times New Roman" pitchFamily="18" charset="0"/>
              </a:rPr>
              <a:t>Q</a:t>
            </a:r>
            <a:r>
              <a:rPr lang="en-US" altLang="ko-KR"/>
              <a:t>		(13-3)</a:t>
            </a:r>
          </a:p>
          <a:p>
            <a:pPr algn="l" eaLnBrk="1" hangingPunct="1">
              <a:spcBef>
                <a:spcPct val="30000"/>
              </a:spcBef>
            </a:pPr>
            <a:r>
              <a:rPr lang="en-US" altLang="ko-KR"/>
              <a:t>		S-R flip-flop	</a:t>
            </a:r>
            <a:r>
              <a:rPr lang="en-US" altLang="ko-KR" i="1">
                <a:latin typeface="Times New Roman" pitchFamily="18" charset="0"/>
              </a:rPr>
              <a:t>Q</a:t>
            </a:r>
            <a:r>
              <a:rPr lang="en-US" altLang="ko-KR" i="1" baseline="30000">
                <a:latin typeface="Times New Roman" pitchFamily="18" charset="0"/>
              </a:rPr>
              <a:t>+</a:t>
            </a:r>
            <a:r>
              <a:rPr lang="en-US" altLang="ko-KR" i="1">
                <a:latin typeface="Times New Roman" pitchFamily="18" charset="0"/>
              </a:rPr>
              <a:t> = S + R’Q</a:t>
            </a:r>
            <a:r>
              <a:rPr lang="en-US" altLang="ko-KR" i="1"/>
              <a:t> 		</a:t>
            </a:r>
            <a:r>
              <a:rPr lang="en-US" altLang="ko-KR"/>
              <a:t>(13-4)</a:t>
            </a:r>
          </a:p>
          <a:p>
            <a:pPr algn="l" eaLnBrk="1" hangingPunct="1">
              <a:spcBef>
                <a:spcPct val="30000"/>
              </a:spcBef>
            </a:pPr>
            <a:r>
              <a:rPr lang="en-US" altLang="ko-KR"/>
              <a:t>		J-K flip-flop	</a:t>
            </a:r>
            <a:r>
              <a:rPr lang="en-US" altLang="ko-KR" i="1">
                <a:latin typeface="Times New Roman" pitchFamily="18" charset="0"/>
              </a:rPr>
              <a:t>Q</a:t>
            </a:r>
            <a:r>
              <a:rPr lang="en-US" altLang="ko-KR" i="1" baseline="30000">
                <a:latin typeface="Times New Roman" pitchFamily="18" charset="0"/>
              </a:rPr>
              <a:t>+</a:t>
            </a:r>
            <a:r>
              <a:rPr lang="en-US" altLang="ko-KR" i="1">
                <a:latin typeface="Times New Roman" pitchFamily="18" charset="0"/>
              </a:rPr>
              <a:t> = JQ’ + K’Q</a:t>
            </a:r>
            <a:r>
              <a:rPr lang="en-US" altLang="ko-KR"/>
              <a:t> 		(13-5)</a:t>
            </a:r>
          </a:p>
          <a:p>
            <a:pPr algn="l" eaLnBrk="1" hangingPunct="1">
              <a:spcBef>
                <a:spcPct val="30000"/>
              </a:spcBef>
            </a:pPr>
            <a:r>
              <a:rPr lang="en-US" altLang="ko-KR" sz="1800"/>
              <a:t>3. Plot a next-state equations for the flip-flop.</a:t>
            </a:r>
          </a:p>
          <a:p>
            <a:pPr algn="l" eaLnBrk="1" hangingPunct="1">
              <a:spcBef>
                <a:spcPct val="30000"/>
              </a:spcBef>
            </a:pPr>
            <a:r>
              <a:rPr lang="en-US" altLang="ko-KR" sz="1800"/>
              <a:t>4. Combine these maps to form the </a:t>
            </a:r>
            <a:r>
              <a:rPr lang="en-US" altLang="ko-KR" sz="1800" i="1">
                <a:solidFill>
                  <a:srgbClr val="3333FF"/>
                </a:solidFill>
              </a:rPr>
              <a:t>state table</a:t>
            </a:r>
            <a:r>
              <a:rPr lang="en-US" altLang="ko-KR" sz="1800"/>
              <a:t>. Such a state table, which gives the next state of the flip-flops as a function of their present state and the circuit inputs, is frequently referred to as a </a:t>
            </a:r>
            <a:r>
              <a:rPr lang="en-US" altLang="ko-KR" sz="1800" i="1">
                <a:solidFill>
                  <a:srgbClr val="3333FF"/>
                </a:solidFill>
              </a:rPr>
              <a:t>transition table</a:t>
            </a:r>
            <a:r>
              <a:rPr lang="en-US" altLang="ko-KR" sz="1800"/>
              <a:t>.</a:t>
            </a:r>
          </a:p>
        </p:txBody>
      </p:sp>
      <p:sp>
        <p:nvSpPr>
          <p:cNvPr id="26628" name="Text Box 161"/>
          <p:cNvSpPr txBox="1">
            <a:spLocks noChangeArrowheads="1"/>
          </p:cNvSpPr>
          <p:nvPr/>
        </p:nvSpPr>
        <p:spPr bwMode="auto">
          <a:xfrm>
            <a:off x="323850" y="1412875"/>
            <a:ext cx="642778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Systematic Approach to Analyze Sequential Circuits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9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67713" cy="1143000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13.3  State Table and Graphs</a:t>
            </a:r>
          </a:p>
        </p:txBody>
      </p:sp>
      <p:sp>
        <p:nvSpPr>
          <p:cNvPr id="2054" name="Text Box 30"/>
          <p:cNvSpPr txBox="1">
            <a:spLocks noChangeArrowheads="1"/>
          </p:cNvSpPr>
          <p:nvPr/>
        </p:nvSpPr>
        <p:spPr bwMode="auto">
          <a:xfrm>
            <a:off x="395288" y="1412875"/>
            <a:ext cx="63373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2000"/>
              <a:t> Example: To derive the </a:t>
            </a:r>
            <a:r>
              <a:rPr lang="en-US" altLang="ko-KR" sz="2000" i="1">
                <a:solidFill>
                  <a:srgbClr val="3333FF"/>
                </a:solidFill>
              </a:rPr>
              <a:t>State Table </a:t>
            </a:r>
            <a:r>
              <a:rPr lang="en-US" altLang="ko-KR" sz="2000"/>
              <a:t>(Moore Machine)</a:t>
            </a:r>
          </a:p>
        </p:txBody>
      </p:sp>
      <p:sp>
        <p:nvSpPr>
          <p:cNvPr id="2055" name="Text Box 32"/>
          <p:cNvSpPr txBox="1">
            <a:spLocks noChangeArrowheads="1"/>
          </p:cNvSpPr>
          <p:nvPr/>
        </p:nvSpPr>
        <p:spPr bwMode="auto">
          <a:xfrm>
            <a:off x="539750" y="5300663"/>
            <a:ext cx="6192838" cy="1006475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2000"/>
              <a:t> 1. Flip-flop </a:t>
            </a:r>
            <a:r>
              <a:rPr lang="en-US" altLang="ko-KR" sz="2000" i="1">
                <a:solidFill>
                  <a:srgbClr val="3333FF"/>
                </a:solidFill>
              </a:rPr>
              <a:t>Input equations</a:t>
            </a:r>
            <a:r>
              <a:rPr lang="en-US" altLang="ko-KR" sz="2000"/>
              <a:t> and </a:t>
            </a:r>
            <a:r>
              <a:rPr lang="en-US" altLang="ko-KR" sz="2000" i="1">
                <a:solidFill>
                  <a:srgbClr val="3333FF"/>
                </a:solidFill>
              </a:rPr>
              <a:t>Output equations</a:t>
            </a:r>
          </a:p>
          <a:p>
            <a:pPr algn="l" eaLnBrk="1" hangingPunct="1"/>
            <a:endParaRPr lang="en-US" altLang="ko-KR" sz="2000" i="1"/>
          </a:p>
          <a:p>
            <a:pPr algn="l" eaLnBrk="1" hangingPunct="1"/>
            <a:r>
              <a:rPr lang="en-US" altLang="ko-KR" sz="2000"/>
              <a:t>	</a:t>
            </a:r>
            <a:endParaRPr lang="en-US" altLang="ko-KR" sz="2000" i="1">
              <a:solidFill>
                <a:srgbClr val="3333FF"/>
              </a:solidFill>
            </a:endParaRPr>
          </a:p>
        </p:txBody>
      </p:sp>
      <p:grpSp>
        <p:nvGrpSpPr>
          <p:cNvPr id="2056" name="Group 36"/>
          <p:cNvGrpSpPr>
            <a:grpSpLocks/>
          </p:cNvGrpSpPr>
          <p:nvPr/>
        </p:nvGrpSpPr>
        <p:grpSpPr bwMode="auto">
          <a:xfrm>
            <a:off x="1397000" y="5805488"/>
            <a:ext cx="4327525" cy="339725"/>
            <a:chOff x="789" y="3715"/>
            <a:chExt cx="2726" cy="214"/>
          </a:xfrm>
        </p:grpSpPr>
        <p:graphicFrame>
          <p:nvGraphicFramePr>
            <p:cNvPr id="2050" name="Object 1024"/>
            <p:cNvGraphicFramePr>
              <a:graphicFrameLocks noChangeAspect="1"/>
            </p:cNvGraphicFramePr>
            <p:nvPr/>
          </p:nvGraphicFramePr>
          <p:xfrm>
            <a:off x="789" y="3715"/>
            <a:ext cx="816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name="MathType Equation" r:id="rId3" imgW="825480" imgH="203040" progId="Equation">
                    <p:embed/>
                  </p:oleObj>
                </mc:Choice>
                <mc:Fallback>
                  <p:oleObj name="MathType Equation" r:id="rId3" imgW="825480" imgH="203040" progId="Equation">
                    <p:embed/>
                    <p:pic>
                      <p:nvPicPr>
                        <p:cNvPr id="0" name="Object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9" y="3715"/>
                          <a:ext cx="816" cy="2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1025"/>
            <p:cNvGraphicFramePr>
              <a:graphicFrameLocks noChangeAspect="1"/>
            </p:cNvGraphicFramePr>
            <p:nvPr/>
          </p:nvGraphicFramePr>
          <p:xfrm>
            <a:off x="1787" y="3715"/>
            <a:ext cx="816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" name="MathType Equation" r:id="rId5" imgW="774360" imgH="203040" progId="Equation">
                    <p:embed/>
                  </p:oleObj>
                </mc:Choice>
                <mc:Fallback>
                  <p:oleObj name="MathType Equation" r:id="rId5" imgW="774360" imgH="203040" progId="Equation">
                    <p:embed/>
                    <p:pic>
                      <p:nvPicPr>
                        <p:cNvPr id="0" name="Object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7" y="3715"/>
                          <a:ext cx="816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1026"/>
            <p:cNvGraphicFramePr>
              <a:graphicFrameLocks noChangeAspect="1"/>
            </p:cNvGraphicFramePr>
            <p:nvPr/>
          </p:nvGraphicFramePr>
          <p:xfrm>
            <a:off x="2795" y="3715"/>
            <a:ext cx="720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" name="MathType Equation" r:id="rId7" imgW="685800" imgH="177480" progId="Equation">
                    <p:embed/>
                  </p:oleObj>
                </mc:Choice>
                <mc:Fallback>
                  <p:oleObj name="MathType Equation" r:id="rId7" imgW="685800" imgH="177480" progId="Equation">
                    <p:embed/>
                    <p:pic>
                      <p:nvPicPr>
                        <p:cNvPr id="0" name="Object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5" y="3715"/>
                          <a:ext cx="720" cy="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057" name="Picture 37" descr="roth+f13-0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060575"/>
            <a:ext cx="4537075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13.3  State Table and Graphs</a:t>
            </a:r>
          </a:p>
        </p:txBody>
      </p:sp>
      <p:sp>
        <p:nvSpPr>
          <p:cNvPr id="3079" name="Text Box 3"/>
          <p:cNvSpPr txBox="1">
            <a:spLocks noChangeArrowheads="1"/>
          </p:cNvSpPr>
          <p:nvPr/>
        </p:nvSpPr>
        <p:spPr bwMode="auto">
          <a:xfrm>
            <a:off x="395288" y="1663700"/>
            <a:ext cx="496887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2000"/>
              <a:t> Example: To derive the </a:t>
            </a:r>
            <a:r>
              <a:rPr lang="en-US" altLang="ko-KR" sz="2000" i="1">
                <a:solidFill>
                  <a:srgbClr val="3333FF"/>
                </a:solidFill>
              </a:rPr>
              <a:t>State Table</a:t>
            </a:r>
          </a:p>
        </p:txBody>
      </p:sp>
      <p:sp>
        <p:nvSpPr>
          <p:cNvPr id="3080" name="Text Box 4"/>
          <p:cNvSpPr txBox="1">
            <a:spLocks noChangeArrowheads="1"/>
          </p:cNvSpPr>
          <p:nvPr/>
        </p:nvSpPr>
        <p:spPr bwMode="auto">
          <a:xfrm>
            <a:off x="468313" y="2655888"/>
            <a:ext cx="6192837" cy="701675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2000"/>
              <a:t> 1. Flip-flop </a:t>
            </a:r>
            <a:r>
              <a:rPr lang="en-US" altLang="ko-KR" sz="2000" i="1">
                <a:solidFill>
                  <a:srgbClr val="3333FF"/>
                </a:solidFill>
              </a:rPr>
              <a:t>Input equations</a:t>
            </a:r>
            <a:r>
              <a:rPr lang="en-US" altLang="ko-KR" sz="2000"/>
              <a:t> and </a:t>
            </a:r>
            <a:r>
              <a:rPr lang="en-US" altLang="ko-KR" sz="2000" i="1">
                <a:solidFill>
                  <a:srgbClr val="3333FF"/>
                </a:solidFill>
              </a:rPr>
              <a:t>Output equations</a:t>
            </a:r>
            <a:endParaRPr lang="en-US" altLang="ko-KR" sz="2000" i="1"/>
          </a:p>
          <a:p>
            <a:pPr algn="l" eaLnBrk="1" hangingPunct="1"/>
            <a:r>
              <a:rPr lang="en-US" altLang="ko-KR" sz="2000"/>
              <a:t>	</a:t>
            </a:r>
            <a:endParaRPr lang="en-US" altLang="ko-KR" sz="2000" i="1">
              <a:solidFill>
                <a:srgbClr val="3333FF"/>
              </a:solidFill>
            </a:endParaRPr>
          </a:p>
        </p:txBody>
      </p:sp>
      <p:grpSp>
        <p:nvGrpSpPr>
          <p:cNvPr id="3081" name="Group 5"/>
          <p:cNvGrpSpPr>
            <a:grpSpLocks/>
          </p:cNvGrpSpPr>
          <p:nvPr/>
        </p:nvGrpSpPr>
        <p:grpSpPr bwMode="auto">
          <a:xfrm>
            <a:off x="1331913" y="3016250"/>
            <a:ext cx="4327525" cy="339725"/>
            <a:chOff x="789" y="3715"/>
            <a:chExt cx="2726" cy="214"/>
          </a:xfrm>
        </p:grpSpPr>
        <p:graphicFrame>
          <p:nvGraphicFramePr>
            <p:cNvPr id="3075" name="Object 6"/>
            <p:cNvGraphicFramePr>
              <a:graphicFrameLocks noChangeAspect="1"/>
            </p:cNvGraphicFramePr>
            <p:nvPr/>
          </p:nvGraphicFramePr>
          <p:xfrm>
            <a:off x="789" y="3715"/>
            <a:ext cx="816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MathType Equation" r:id="rId3" imgW="825480" imgH="203040" progId="Equation">
                    <p:embed/>
                  </p:oleObj>
                </mc:Choice>
                <mc:Fallback>
                  <p:oleObj name="MathType Equation" r:id="rId3" imgW="825480" imgH="203040" progId="Equation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9" y="3715"/>
                          <a:ext cx="816" cy="2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7"/>
            <p:cNvGraphicFramePr>
              <a:graphicFrameLocks noChangeAspect="1"/>
            </p:cNvGraphicFramePr>
            <p:nvPr/>
          </p:nvGraphicFramePr>
          <p:xfrm>
            <a:off x="1787" y="3715"/>
            <a:ext cx="816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MathType Equation" r:id="rId5" imgW="774360" imgH="203040" progId="Equation">
                    <p:embed/>
                  </p:oleObj>
                </mc:Choice>
                <mc:Fallback>
                  <p:oleObj name="MathType Equation" r:id="rId5" imgW="774360" imgH="203040" progId="Equation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7" y="3715"/>
                          <a:ext cx="816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8"/>
            <p:cNvGraphicFramePr>
              <a:graphicFrameLocks noChangeAspect="1"/>
            </p:cNvGraphicFramePr>
            <p:nvPr/>
          </p:nvGraphicFramePr>
          <p:xfrm>
            <a:off x="2795" y="3715"/>
            <a:ext cx="720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MathType Equation" r:id="rId7" imgW="685800" imgH="177480" progId="Equation">
                    <p:embed/>
                  </p:oleObj>
                </mc:Choice>
                <mc:Fallback>
                  <p:oleObj name="MathType Equation" r:id="rId7" imgW="685800" imgH="177480" progId="Equation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5" y="3715"/>
                          <a:ext cx="720" cy="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68313" y="4022725"/>
            <a:ext cx="4608512" cy="701675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2000"/>
              <a:t> 2. The </a:t>
            </a:r>
            <a:r>
              <a:rPr lang="en-US" altLang="ko-KR" sz="2000" i="1">
                <a:solidFill>
                  <a:srgbClr val="3333FF"/>
                </a:solidFill>
              </a:rPr>
              <a:t>next-state</a:t>
            </a:r>
            <a:endParaRPr lang="en-US" altLang="ko-KR" sz="2000" i="1"/>
          </a:p>
          <a:p>
            <a:pPr algn="l" eaLnBrk="1" hangingPunct="1"/>
            <a:r>
              <a:rPr lang="en-US" altLang="ko-KR" sz="2000"/>
              <a:t>	</a:t>
            </a:r>
            <a:endParaRPr lang="en-US" altLang="ko-KR" sz="2000" i="1">
              <a:solidFill>
                <a:srgbClr val="3333FF"/>
              </a:solidFill>
            </a:endParaRPr>
          </a:p>
        </p:txBody>
      </p:sp>
      <p:graphicFrame>
        <p:nvGraphicFramePr>
          <p:cNvPr id="3074" name="Object 12"/>
          <p:cNvGraphicFramePr>
            <a:graphicFrameLocks noChangeAspect="1"/>
          </p:cNvGraphicFramePr>
          <p:nvPr/>
        </p:nvGraphicFramePr>
        <p:xfrm>
          <a:off x="1403350" y="4364038"/>
          <a:ext cx="3348038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9" imgW="2133360" imgH="203040" progId="Equation.3">
                  <p:embed/>
                </p:oleObj>
              </mc:Choice>
              <mc:Fallback>
                <p:oleObj name="Equation" r:id="rId9" imgW="213336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364038"/>
                        <a:ext cx="3348038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Objectives</a:t>
            </a:r>
          </a:p>
        </p:txBody>
      </p:sp>
      <p:sp>
        <p:nvSpPr>
          <p:cNvPr id="11267" name="Rectangle 29"/>
          <p:cNvSpPr>
            <a:spLocks noChangeArrowheads="1"/>
          </p:cNvSpPr>
          <p:nvPr/>
        </p:nvSpPr>
        <p:spPr bwMode="auto">
          <a:xfrm>
            <a:off x="468313" y="1484313"/>
            <a:ext cx="8443912" cy="4724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800100" indent="-3429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257300" indent="-3429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kumimoji="0" lang="en-US" altLang="ko-KR" sz="2000">
                <a:cs typeface="Arial" charset="0"/>
              </a:rPr>
              <a:t>Analysis of a sequential circuit by signal tracing</a:t>
            </a:r>
          </a:p>
          <a:p>
            <a:pPr algn="l" eaLnBrk="1" latinLnBrk="0" hangingPunct="1">
              <a:buFontTx/>
              <a:buAutoNum type="arabicPeriod"/>
            </a:pPr>
            <a:r>
              <a:rPr kumimoji="0" lang="en-US" altLang="ko-KR" sz="2000">
                <a:cs typeface="Arial" charset="0"/>
              </a:rPr>
              <a:t>For a given a sequential circuit</a:t>
            </a:r>
          </a:p>
          <a:p>
            <a:pPr lvl="1" algn="l" eaLnBrk="1" latinLnBrk="0" hangingPunct="1">
              <a:buFontTx/>
              <a:buChar char="•"/>
            </a:pPr>
            <a:r>
              <a:rPr kumimoji="0" lang="en-US" altLang="ko-KR" sz="2000">
                <a:cs typeface="Arial" charset="0"/>
              </a:rPr>
              <a:t>Write the </a:t>
            </a:r>
            <a:r>
              <a:rPr kumimoji="0" lang="en-US" altLang="ko-KR" sz="2000" i="1">
                <a:solidFill>
                  <a:srgbClr val="3333FF"/>
                </a:solidFill>
                <a:cs typeface="Arial" charset="0"/>
              </a:rPr>
              <a:t>next-state equations</a:t>
            </a:r>
            <a:r>
              <a:rPr kumimoji="0" lang="en-US" altLang="ko-KR" sz="2000">
                <a:cs typeface="Arial" charset="0"/>
              </a:rPr>
              <a:t> for the flip-flops</a:t>
            </a:r>
          </a:p>
          <a:p>
            <a:pPr lvl="1" algn="l" eaLnBrk="1" latinLnBrk="0" hangingPunct="1">
              <a:buFontTx/>
              <a:buChar char="•"/>
            </a:pPr>
            <a:r>
              <a:rPr kumimoji="0" lang="en-US" altLang="ko-KR" sz="2000">
                <a:cs typeface="Arial" charset="0"/>
              </a:rPr>
              <a:t>Derive the </a:t>
            </a:r>
            <a:r>
              <a:rPr kumimoji="0" lang="en-US" altLang="ko-KR" sz="2000" i="1">
                <a:solidFill>
                  <a:srgbClr val="3333FF"/>
                </a:solidFill>
                <a:cs typeface="Arial" charset="0"/>
              </a:rPr>
              <a:t>state  graph</a:t>
            </a:r>
            <a:r>
              <a:rPr kumimoji="0" lang="en-US" altLang="ko-KR" sz="2000">
                <a:cs typeface="Arial" charset="0"/>
              </a:rPr>
              <a:t> or </a:t>
            </a:r>
            <a:r>
              <a:rPr kumimoji="0" lang="en-US" altLang="ko-KR" sz="2000" i="1">
                <a:solidFill>
                  <a:srgbClr val="3333FF"/>
                </a:solidFill>
                <a:cs typeface="Arial" charset="0"/>
              </a:rPr>
              <a:t>state table</a:t>
            </a:r>
            <a:r>
              <a:rPr kumimoji="0" lang="en-US" altLang="ko-KR" sz="2000">
                <a:cs typeface="Arial" charset="0"/>
              </a:rPr>
              <a:t>. </a:t>
            </a:r>
          </a:p>
          <a:p>
            <a:pPr lvl="1" algn="l" eaLnBrk="1" latinLnBrk="0" hangingPunct="1">
              <a:buFontTx/>
              <a:buChar char="•"/>
            </a:pPr>
            <a:r>
              <a:rPr kumimoji="0" lang="en-US" altLang="ko-KR" sz="2000">
                <a:cs typeface="Arial" charset="0"/>
              </a:rPr>
              <a:t>Using the state graph, determine </a:t>
            </a:r>
          </a:p>
          <a:p>
            <a:pPr lvl="2" algn="l" eaLnBrk="1" latinLnBrk="0" hangingPunct="1">
              <a:buSzPct val="80000"/>
              <a:buFont typeface="Wingdings" pitchFamily="2" charset="2"/>
              <a:buChar char="ü"/>
            </a:pPr>
            <a:r>
              <a:rPr kumimoji="0" lang="en-US" altLang="ko-KR" sz="2000">
                <a:cs typeface="Arial" charset="0"/>
              </a:rPr>
              <a:t>The state sequence</a:t>
            </a:r>
          </a:p>
          <a:p>
            <a:pPr lvl="2" algn="l" eaLnBrk="1" latinLnBrk="0" hangingPunct="1">
              <a:buSzPct val="80000"/>
              <a:buFont typeface="Wingdings" pitchFamily="2" charset="2"/>
              <a:buChar char="ü"/>
            </a:pPr>
            <a:r>
              <a:rPr kumimoji="0" lang="en-US" altLang="ko-KR" sz="2000">
                <a:cs typeface="Arial" charset="0"/>
              </a:rPr>
              <a:t>Output sequence</a:t>
            </a:r>
          </a:p>
          <a:p>
            <a:pPr algn="l" eaLnBrk="1" latinLnBrk="0" hangingPunct="1">
              <a:buFontTx/>
              <a:buAutoNum type="arabicPeriod"/>
            </a:pPr>
            <a:r>
              <a:rPr kumimoji="0" lang="en-US" altLang="ko-KR" sz="2000" i="1">
                <a:solidFill>
                  <a:srgbClr val="3333FF"/>
                </a:solidFill>
              </a:rPr>
              <a:t>Mealy</a:t>
            </a:r>
            <a:r>
              <a:rPr kumimoji="0" lang="en-US" altLang="ko-KR" sz="2000"/>
              <a:t> machine and </a:t>
            </a:r>
            <a:r>
              <a:rPr kumimoji="0" lang="en-US" altLang="ko-KR" sz="2000" i="1">
                <a:solidFill>
                  <a:srgbClr val="3333FF"/>
                </a:solidFill>
              </a:rPr>
              <a:t>Moore</a:t>
            </a:r>
            <a:r>
              <a:rPr kumimoji="0" lang="en-US" altLang="ko-KR" sz="2000"/>
              <a:t> machine</a:t>
            </a:r>
          </a:p>
          <a:p>
            <a:pPr algn="l" eaLnBrk="1" latinLnBrk="0" hangingPunct="1">
              <a:buFontTx/>
              <a:buAutoNum type="arabicPeriod"/>
            </a:pPr>
            <a:r>
              <a:rPr kumimoji="0" lang="en-US" altLang="ko-KR" sz="2000">
                <a:cs typeface="Arial" charset="0"/>
              </a:rPr>
              <a:t>Given a state table, </a:t>
            </a:r>
          </a:p>
          <a:p>
            <a:pPr lvl="1" algn="l" eaLnBrk="1" latinLnBrk="0" hangingPunct="1"/>
            <a:r>
              <a:rPr kumimoji="0" lang="en-US" altLang="ko-KR" sz="2000">
                <a:cs typeface="Arial" charset="0"/>
              </a:rPr>
              <a:t>Construct the corresponding state graph</a:t>
            </a:r>
          </a:p>
          <a:p>
            <a:pPr algn="l" eaLnBrk="1" latinLnBrk="0" hangingPunct="1">
              <a:buFontTx/>
              <a:buAutoNum type="arabicPeriod"/>
            </a:pPr>
            <a:r>
              <a:rPr kumimoji="0" lang="en-US" altLang="ko-KR" sz="2000">
                <a:cs typeface="Arial" charset="0"/>
              </a:rPr>
              <a:t>Given a sequential circuit or a state table and an input sequence, </a:t>
            </a:r>
          </a:p>
          <a:p>
            <a:pPr lvl="1" algn="l" eaLnBrk="1" latinLnBrk="0" hangingPunct="1">
              <a:buFontTx/>
              <a:buChar char="•"/>
            </a:pPr>
            <a:r>
              <a:rPr kumimoji="0" lang="en-US" altLang="ko-KR" sz="2000">
                <a:cs typeface="Arial" charset="0"/>
              </a:rPr>
              <a:t>Draw a timing chart for the circuit. </a:t>
            </a:r>
          </a:p>
          <a:p>
            <a:pPr lvl="1" algn="l" eaLnBrk="1" latinLnBrk="0" hangingPunct="1">
              <a:buFontTx/>
              <a:buChar char="•"/>
            </a:pPr>
            <a:r>
              <a:rPr kumimoji="0" lang="en-US" altLang="ko-KR" sz="2000">
                <a:cs typeface="Arial" charset="0"/>
              </a:rPr>
              <a:t>Determine the output sequence from the timing chart</a:t>
            </a:r>
          </a:p>
          <a:p>
            <a:pPr algn="l" eaLnBrk="1" latinLnBrk="0" hangingPunct="1">
              <a:buFontTx/>
              <a:buAutoNum type="arabicPeriod"/>
            </a:pPr>
            <a:r>
              <a:rPr kumimoji="0" lang="en-US" altLang="ko-KR" sz="2000">
                <a:cs typeface="Arial" charset="0"/>
              </a:rPr>
              <a:t>Draw a general model for a clocked Mealy or Moore sequential circuit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13.3  State Table and Graphs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395288" y="1412875"/>
            <a:ext cx="496887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2000"/>
              <a:t> Example: To derive the </a:t>
            </a:r>
            <a:r>
              <a:rPr lang="en-US" altLang="ko-KR" sz="2000" i="1">
                <a:solidFill>
                  <a:srgbClr val="3333FF"/>
                </a:solidFill>
              </a:rPr>
              <a:t>State Table</a:t>
            </a: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395288" y="2006600"/>
            <a:ext cx="4608512" cy="701675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2000"/>
              <a:t> 2. The </a:t>
            </a:r>
            <a:r>
              <a:rPr lang="en-US" altLang="ko-KR" sz="2000" i="1">
                <a:solidFill>
                  <a:srgbClr val="3333FF"/>
                </a:solidFill>
              </a:rPr>
              <a:t>next-state</a:t>
            </a:r>
            <a:endParaRPr lang="en-US" altLang="ko-KR" sz="2000" i="1"/>
          </a:p>
          <a:p>
            <a:pPr algn="l" eaLnBrk="1" hangingPunct="1"/>
            <a:r>
              <a:rPr lang="en-US" altLang="ko-KR" sz="2000"/>
              <a:t>	</a:t>
            </a:r>
            <a:endParaRPr lang="en-US" altLang="ko-KR" sz="2000" i="1">
              <a:solidFill>
                <a:srgbClr val="3333FF"/>
              </a:solidFill>
            </a:endParaRPr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1403350" y="2366963"/>
          <a:ext cx="3348038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3" imgW="2133360" imgH="203040" progId="Equation.3">
                  <p:embed/>
                </p:oleObj>
              </mc:Choice>
              <mc:Fallback>
                <p:oleObj name="Equation" r:id="rId3" imgW="2133360" imgH="203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366963"/>
                        <a:ext cx="3348038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3" name="Picture 11" descr="roth+u13-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068638"/>
            <a:ext cx="3671888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395288" y="2852738"/>
            <a:ext cx="2447925" cy="396875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2000"/>
              <a:t> 3. Karnaugh Maps</a:t>
            </a:r>
            <a:endParaRPr lang="en-US" altLang="ko-KR" sz="2000" i="1">
              <a:solidFill>
                <a:srgbClr val="3333FF"/>
              </a:solidFill>
            </a:endParaRPr>
          </a:p>
        </p:txBody>
      </p:sp>
      <p:graphicFrame>
        <p:nvGraphicFramePr>
          <p:cNvPr id="4099" name="Object 13"/>
          <p:cNvGraphicFramePr>
            <a:graphicFrameLocks noGrp="1" noChangeAspect="1"/>
          </p:cNvGraphicFramePr>
          <p:nvPr>
            <p:ph idx="1"/>
          </p:nvPr>
        </p:nvGraphicFramePr>
        <p:xfrm>
          <a:off x="395288" y="3357563"/>
          <a:ext cx="4681537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6" imgW="3911400" imgH="1828800" progId="Equation.3">
                  <p:embed/>
                </p:oleObj>
              </mc:Choice>
              <mc:Fallback>
                <p:oleObj name="Equation" r:id="rId6" imgW="3911400" imgH="1828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357563"/>
                        <a:ext cx="4681537" cy="2184400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0" descr="roth+u13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412875"/>
            <a:ext cx="3311525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13.3  State Table and Graphs</a:t>
            </a:r>
          </a:p>
        </p:txBody>
      </p:sp>
      <p:graphicFrame>
        <p:nvGraphicFramePr>
          <p:cNvPr id="139378" name="Group 114"/>
          <p:cNvGraphicFramePr>
            <a:graphicFrameLocks noGrp="1"/>
          </p:cNvGraphicFramePr>
          <p:nvPr>
            <p:ph sz="half" idx="1"/>
          </p:nvPr>
        </p:nvGraphicFramePr>
        <p:xfrm>
          <a:off x="468313" y="4486275"/>
          <a:ext cx="3024187" cy="1743456"/>
        </p:xfrm>
        <a:graphic>
          <a:graphicData uri="http://schemas.openxmlformats.org/drawingml/2006/table">
            <a:tbl>
              <a:tblPr/>
              <a:tblGrid>
                <a:gridCol w="647700"/>
                <a:gridCol w="1800225"/>
                <a:gridCol w="576262"/>
              </a:tblGrid>
              <a:tr h="4540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</a:t>
                      </a:r>
                      <a:r>
                        <a:rPr kumimoji="1" lang="en-US" altLang="ko-KR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+</a:t>
                      </a: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</a:t>
                      </a:r>
                      <a:r>
                        <a:rPr kumimoji="1" lang="en-US" altLang="ko-KR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0      </a:t>
                      </a: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10          01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00         11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01         11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11         01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6" name="Text Box 13"/>
          <p:cNvSpPr txBox="1">
            <a:spLocks noChangeArrowheads="1"/>
          </p:cNvSpPr>
          <p:nvPr/>
        </p:nvSpPr>
        <p:spPr bwMode="auto">
          <a:xfrm>
            <a:off x="395288" y="3644900"/>
            <a:ext cx="4105275" cy="396875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2000"/>
              <a:t> 4. To Derive a </a:t>
            </a:r>
            <a:r>
              <a:rPr lang="en-US" altLang="ko-KR" sz="2000" i="1">
                <a:solidFill>
                  <a:srgbClr val="3333FF"/>
                </a:solidFill>
                <a:latin typeface="Times New Roman" pitchFamily="18" charset="0"/>
              </a:rPr>
              <a:t>Transition Table</a:t>
            </a:r>
          </a:p>
        </p:txBody>
      </p:sp>
      <p:graphicFrame>
        <p:nvGraphicFramePr>
          <p:cNvPr id="139377" name="Group 113"/>
          <p:cNvGraphicFramePr>
            <a:graphicFrameLocks noGrp="1"/>
          </p:cNvGraphicFramePr>
          <p:nvPr>
            <p:ph sz="half" idx="2"/>
          </p:nvPr>
        </p:nvGraphicFramePr>
        <p:xfrm>
          <a:off x="4067175" y="4491038"/>
          <a:ext cx="4465638" cy="1743456"/>
        </p:xfrm>
        <a:graphic>
          <a:graphicData uri="http://schemas.openxmlformats.org/drawingml/2006/table">
            <a:tbl>
              <a:tblPr/>
              <a:tblGrid>
                <a:gridCol w="1150938"/>
                <a:gridCol w="1946275"/>
                <a:gridCol w="1368425"/>
              </a:tblGrid>
              <a:tr h="5191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Present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State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Next State</a:t>
                      </a:r>
                      <a:endParaRPr kumimoji="1" lang="en-US" altLang="ko-KR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0      </a:t>
                      </a: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Present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Output (</a:t>
                      </a: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80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3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      </a:t>
                      </a: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              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      </a:t>
                      </a: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      </a:t>
                      </a: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1" name="AutoShape 115"/>
          <p:cNvSpPr>
            <a:spLocks noChangeArrowheads="1"/>
          </p:cNvSpPr>
          <p:nvPr/>
        </p:nvSpPr>
        <p:spPr bwMode="auto">
          <a:xfrm>
            <a:off x="3635375" y="5229225"/>
            <a:ext cx="288925" cy="3603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539750" y="1557338"/>
            <a:ext cx="388778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 b="1" i="1">
                <a:solidFill>
                  <a:srgbClr val="3333FF"/>
                </a:solidFill>
                <a:latin typeface="Times New Roman" pitchFamily="18" charset="0"/>
              </a:rPr>
              <a:t>State Graph</a:t>
            </a:r>
            <a:r>
              <a:rPr kumimoji="0" lang="en-US" altLang="ko-KR" sz="2000" i="1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kumimoji="0" lang="en-US" altLang="ko-KR" sz="2000"/>
              <a:t>for</a:t>
            </a:r>
            <a:r>
              <a:rPr kumimoji="0" lang="en-US" altLang="ko-KR" sz="2000" i="1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kumimoji="0" lang="en-US" altLang="ko-KR" sz="2000" i="1">
                <a:solidFill>
                  <a:srgbClr val="3333FF"/>
                </a:solidFill>
              </a:rPr>
              <a:t>Moore Machine</a:t>
            </a:r>
          </a:p>
        </p:txBody>
      </p:sp>
      <p:sp>
        <p:nvSpPr>
          <p:cNvPr id="28675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13.3  State Table and Graphs</a:t>
            </a:r>
          </a:p>
        </p:txBody>
      </p:sp>
      <p:pic>
        <p:nvPicPr>
          <p:cNvPr id="28676" name="Picture 10" descr="roth+f13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913" y="2133600"/>
            <a:ext cx="3835400" cy="423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3457" name="Group 33"/>
          <p:cNvGraphicFramePr>
            <a:graphicFrameLocks noGrp="1"/>
          </p:cNvGraphicFramePr>
          <p:nvPr>
            <p:ph idx="1"/>
          </p:nvPr>
        </p:nvGraphicFramePr>
        <p:xfrm>
          <a:off x="611188" y="2276475"/>
          <a:ext cx="3167062" cy="1577721"/>
        </p:xfrm>
        <a:graphic>
          <a:graphicData uri="http://schemas.openxmlformats.org/drawingml/2006/table">
            <a:tbl>
              <a:tblPr/>
              <a:tblGrid>
                <a:gridCol w="798512"/>
                <a:gridCol w="1349375"/>
                <a:gridCol w="1019175"/>
              </a:tblGrid>
              <a:tr h="504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Present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State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Next State</a:t>
                      </a:r>
                      <a:endParaRPr kumimoji="1" lang="en-US" altLang="ko-KR" sz="1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0      </a:t>
                      </a: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Present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Output (</a:t>
                      </a: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3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      </a:t>
                      </a: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             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      </a:t>
                      </a: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      </a:t>
                      </a: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1" name="Text Box 35"/>
          <p:cNvSpPr txBox="1">
            <a:spLocks noChangeArrowheads="1"/>
          </p:cNvSpPr>
          <p:nvPr/>
        </p:nvSpPr>
        <p:spPr bwMode="auto">
          <a:xfrm>
            <a:off x="4932363" y="1628775"/>
            <a:ext cx="8636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ko-KR" sz="2000"/>
              <a:t>state</a:t>
            </a:r>
            <a:endParaRPr kumimoji="0" lang="en-US" altLang="ko-KR" sz="2000" i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692" name="Text Box 36"/>
          <p:cNvSpPr txBox="1">
            <a:spLocks noChangeArrowheads="1"/>
          </p:cNvSpPr>
          <p:nvPr/>
        </p:nvSpPr>
        <p:spPr bwMode="auto">
          <a:xfrm>
            <a:off x="3203575" y="4365625"/>
            <a:ext cx="93503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ko-KR" sz="2000"/>
              <a:t>output</a:t>
            </a:r>
            <a:endParaRPr kumimoji="0" lang="en-US" altLang="ko-KR" sz="2000" i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693" name="Text Box 37"/>
          <p:cNvSpPr txBox="1">
            <a:spLocks noChangeArrowheads="1"/>
          </p:cNvSpPr>
          <p:nvPr/>
        </p:nvSpPr>
        <p:spPr bwMode="auto">
          <a:xfrm>
            <a:off x="7956550" y="2565400"/>
            <a:ext cx="79216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ko-KR" sz="2000"/>
              <a:t>input</a:t>
            </a:r>
            <a:endParaRPr kumimoji="0" lang="en-US" altLang="ko-KR" sz="2000" i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694" name="Line 38"/>
          <p:cNvSpPr>
            <a:spLocks noChangeShapeType="1"/>
          </p:cNvSpPr>
          <p:nvPr/>
        </p:nvSpPr>
        <p:spPr bwMode="auto">
          <a:xfrm flipV="1">
            <a:off x="4140200" y="4221163"/>
            <a:ext cx="503238" cy="3603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8695" name="Line 39"/>
          <p:cNvSpPr>
            <a:spLocks noChangeShapeType="1"/>
          </p:cNvSpPr>
          <p:nvPr/>
        </p:nvSpPr>
        <p:spPr bwMode="auto">
          <a:xfrm>
            <a:off x="5724525" y="1989138"/>
            <a:ext cx="431800" cy="2873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8696" name="Line 40"/>
          <p:cNvSpPr>
            <a:spLocks noChangeShapeType="1"/>
          </p:cNvSpPr>
          <p:nvPr/>
        </p:nvSpPr>
        <p:spPr bwMode="auto">
          <a:xfrm flipH="1">
            <a:off x="7667625" y="2781300"/>
            <a:ext cx="2873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151813" cy="1143000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13.3  State Table and Graphs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539750" y="4941888"/>
            <a:ext cx="725805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2000"/>
              <a:t>The </a:t>
            </a:r>
            <a:r>
              <a:rPr lang="en-US" altLang="ko-KR" sz="2000" i="1">
                <a:solidFill>
                  <a:srgbClr val="3333FF"/>
                </a:solidFill>
              </a:rPr>
              <a:t>next-state</a:t>
            </a:r>
            <a:r>
              <a:rPr lang="en-US" altLang="ko-KR" sz="2000"/>
              <a:t> and </a:t>
            </a:r>
            <a:r>
              <a:rPr lang="en-US" altLang="ko-KR" sz="2000" i="1">
                <a:solidFill>
                  <a:srgbClr val="3333FF"/>
                </a:solidFill>
              </a:rPr>
              <a:t>output equations</a:t>
            </a:r>
            <a:r>
              <a:rPr lang="en-US" altLang="ko-KR" sz="2000"/>
              <a:t> are</a:t>
            </a:r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900113" y="5445125"/>
          <a:ext cx="540067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3238200" imgH="672840" progId="Equation.3">
                  <p:embed/>
                </p:oleObj>
              </mc:Choice>
              <mc:Fallback>
                <p:oleObj name="Equation" r:id="rId3" imgW="3238200" imgH="6728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445125"/>
                        <a:ext cx="5400675" cy="1122363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395288" y="1412875"/>
            <a:ext cx="65532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2000"/>
              <a:t> Example: To derive the </a:t>
            </a:r>
            <a:r>
              <a:rPr lang="en-US" altLang="ko-KR" sz="2000" i="1">
                <a:solidFill>
                  <a:srgbClr val="3333FF"/>
                </a:solidFill>
              </a:rPr>
              <a:t>State Table </a:t>
            </a:r>
            <a:r>
              <a:rPr lang="en-US" altLang="ko-KR" sz="2000"/>
              <a:t>(Mealy Machine)</a:t>
            </a:r>
          </a:p>
        </p:txBody>
      </p:sp>
      <p:pic>
        <p:nvPicPr>
          <p:cNvPr id="5126" name="Picture 12" descr="roth+f13-0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989138"/>
            <a:ext cx="7272338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3333FF"/>
                </a:solidFill>
                <a:latin typeface="Arial" panose="020B0604020202020204" pitchFamily="34" charset="0"/>
              </a:rPr>
              <a:t>11.6  J-K Flip-Flop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251767" y="1268760"/>
            <a:ext cx="504031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J-K Flip-Flop (Rising Edge Trigger Type)</a:t>
            </a:r>
          </a:p>
        </p:txBody>
      </p:sp>
      <p:pic>
        <p:nvPicPr>
          <p:cNvPr id="102411" name="Picture 11" descr="roth+f11-20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126841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2498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98701"/>
              </p:ext>
            </p:extLst>
          </p:nvPr>
        </p:nvGraphicFramePr>
        <p:xfrm>
          <a:off x="2627560" y="1863874"/>
          <a:ext cx="2376488" cy="3352800"/>
        </p:xfrm>
        <a:graphic>
          <a:graphicData uri="http://schemas.openxmlformats.org/drawingml/2006/table">
            <a:tbl>
              <a:tblPr/>
              <a:tblGrid>
                <a:gridCol w="1684338"/>
                <a:gridCol w="692150"/>
              </a:tblGrid>
              <a:tr h="37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J     K     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</a:rPr>
                        <a:t>Q</a:t>
                      </a:r>
                      <a:r>
                        <a:rPr kumimoji="1" lang="en-US" altLang="ko-KR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66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0     0     0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0     0     1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0     1     0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0     1     1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1     0     0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1     0     1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1     1     0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1     1     1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88" name="Text Box 88"/>
          <p:cNvSpPr txBox="1">
            <a:spLocks noChangeArrowheads="1"/>
          </p:cNvSpPr>
          <p:nvPr/>
        </p:nvSpPr>
        <p:spPr bwMode="auto">
          <a:xfrm>
            <a:off x="2627784" y="5373216"/>
            <a:ext cx="5049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>
                <a:latin typeface="Arial" panose="020B0604020202020204" pitchFamily="34" charset="0"/>
              </a:rPr>
              <a:t>Next state table and characteristic equation</a:t>
            </a:r>
          </a:p>
        </p:txBody>
      </p:sp>
      <p:graphicFrame>
        <p:nvGraphicFramePr>
          <p:cNvPr id="102489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363426"/>
              </p:ext>
            </p:extLst>
          </p:nvPr>
        </p:nvGraphicFramePr>
        <p:xfrm>
          <a:off x="6660232" y="4149080"/>
          <a:ext cx="18669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4" imgW="990360" imgH="228600" progId="Equation.3">
                  <p:embed/>
                </p:oleObj>
              </mc:Choice>
              <mc:Fallback>
                <p:oleObj name="Equation" r:id="rId4" imgW="990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4149080"/>
                        <a:ext cx="1866900" cy="430212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9" name="Rectangle 99"/>
          <p:cNvSpPr>
            <a:spLocks noChangeArrowheads="1"/>
          </p:cNvSpPr>
          <p:nvPr/>
        </p:nvSpPr>
        <p:spPr bwMode="auto">
          <a:xfrm>
            <a:off x="2627560" y="3014811"/>
            <a:ext cx="2376488" cy="719138"/>
          </a:xfrm>
          <a:prstGeom prst="rect">
            <a:avLst/>
          </a:prstGeom>
          <a:solidFill>
            <a:srgbClr val="00FF00">
              <a:alpha val="2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500" name="Rectangle 100"/>
          <p:cNvSpPr>
            <a:spLocks noChangeArrowheads="1"/>
          </p:cNvSpPr>
          <p:nvPr/>
        </p:nvSpPr>
        <p:spPr bwMode="auto">
          <a:xfrm>
            <a:off x="2627560" y="4475311"/>
            <a:ext cx="2376488" cy="719138"/>
          </a:xfrm>
          <a:prstGeom prst="rect">
            <a:avLst/>
          </a:prstGeom>
          <a:solidFill>
            <a:srgbClr val="00FF00">
              <a:alpha val="2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501" name="Rectangle 101"/>
          <p:cNvSpPr>
            <a:spLocks noChangeArrowheads="1"/>
          </p:cNvSpPr>
          <p:nvPr/>
        </p:nvSpPr>
        <p:spPr bwMode="auto">
          <a:xfrm>
            <a:off x="2627560" y="1844824"/>
            <a:ext cx="2376488" cy="431800"/>
          </a:xfrm>
          <a:prstGeom prst="rect">
            <a:avLst/>
          </a:prstGeom>
          <a:solidFill>
            <a:srgbClr val="FF9900">
              <a:alpha val="2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371938"/>
              </p:ext>
            </p:extLst>
          </p:nvPr>
        </p:nvGraphicFramePr>
        <p:xfrm>
          <a:off x="6660233" y="1895376"/>
          <a:ext cx="1872207" cy="18542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80085"/>
                <a:gridCol w="546061"/>
                <a:gridCol w="546061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Q=0</a:t>
                      </a:r>
                      <a:endParaRPr lang="ko-KR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Q=1</a:t>
                      </a:r>
                      <a:endParaRPr lang="ko-KR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JK=00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JK=01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JK=11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JK=10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333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11188" y="1341438"/>
            <a:ext cx="43815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The </a:t>
            </a:r>
            <a:r>
              <a:rPr kumimoji="0" lang="en-US" altLang="ko-KR" sz="2000" i="1">
                <a:solidFill>
                  <a:srgbClr val="3333FF"/>
                </a:solidFill>
              </a:rPr>
              <a:t>next-state</a:t>
            </a:r>
            <a:r>
              <a:rPr kumimoji="0" lang="en-US" altLang="ko-KR" sz="2000">
                <a:solidFill>
                  <a:schemeClr val="tx2"/>
                </a:solidFill>
              </a:rPr>
              <a:t> and </a:t>
            </a:r>
            <a:r>
              <a:rPr kumimoji="0" lang="en-US" altLang="ko-KR" sz="2000" i="1">
                <a:solidFill>
                  <a:srgbClr val="3333FF"/>
                </a:solidFill>
              </a:rPr>
              <a:t>output maps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13.3  State Table and Graphs</a:t>
            </a:r>
          </a:p>
        </p:txBody>
      </p:sp>
      <p:pic>
        <p:nvPicPr>
          <p:cNvPr id="6149" name="Picture 8" descr="roth+f13-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068638"/>
            <a:ext cx="626427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6" name="Object 0"/>
          <p:cNvGraphicFramePr>
            <a:graphicFrameLocks noGrp="1" noChangeAspect="1"/>
          </p:cNvGraphicFramePr>
          <p:nvPr>
            <p:ph idx="1"/>
          </p:nvPr>
        </p:nvGraphicFramePr>
        <p:xfrm>
          <a:off x="971550" y="1773238"/>
          <a:ext cx="525621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4" imgW="3238200" imgH="672840" progId="Equation.3">
                  <p:embed/>
                </p:oleObj>
              </mc:Choice>
              <mc:Fallback>
                <p:oleObj name="Equation" r:id="rId4" imgW="3238200" imgH="6728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773238"/>
                        <a:ext cx="5256213" cy="1092200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13.3  State Table and Graphs</a:t>
            </a:r>
          </a:p>
        </p:txBody>
      </p:sp>
      <p:graphicFrame>
        <p:nvGraphicFramePr>
          <p:cNvPr id="149548" name="Group 44"/>
          <p:cNvGraphicFramePr>
            <a:graphicFrameLocks noGrp="1"/>
          </p:cNvGraphicFramePr>
          <p:nvPr>
            <p:ph sz="half" idx="1"/>
          </p:nvPr>
        </p:nvGraphicFramePr>
        <p:xfrm>
          <a:off x="468313" y="4486275"/>
          <a:ext cx="2879725" cy="1743456"/>
        </p:xfrm>
        <a:graphic>
          <a:graphicData uri="http://schemas.openxmlformats.org/drawingml/2006/table">
            <a:tbl>
              <a:tblPr/>
              <a:tblGrid>
                <a:gridCol w="647700"/>
                <a:gridCol w="1152525"/>
                <a:gridCol w="1079500"/>
              </a:tblGrid>
              <a:tr h="4540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A</a:t>
                      </a:r>
                      <a:r>
                        <a:rPr kumimoji="1" lang="en-US" altLang="ko-KR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+</a:t>
                      </a: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B</a:t>
                      </a:r>
                      <a:r>
                        <a:rPr kumimoji="1" lang="en-US" altLang="ko-KR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+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0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 = 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00    01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01   11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11   00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10   01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0    1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1    0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0    1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0    1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395288" y="3644900"/>
            <a:ext cx="2089150" cy="396875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2000" i="1">
                <a:solidFill>
                  <a:srgbClr val="3333FF"/>
                </a:solidFill>
              </a:rPr>
              <a:t>Transition Table</a:t>
            </a:r>
          </a:p>
        </p:txBody>
      </p:sp>
      <p:graphicFrame>
        <p:nvGraphicFramePr>
          <p:cNvPr id="149550" name="Group 46"/>
          <p:cNvGraphicFramePr>
            <a:graphicFrameLocks noGrp="1"/>
          </p:cNvGraphicFramePr>
          <p:nvPr>
            <p:ph sz="half" idx="2"/>
          </p:nvPr>
        </p:nvGraphicFramePr>
        <p:xfrm>
          <a:off x="4067175" y="4491038"/>
          <a:ext cx="4465638" cy="1743416"/>
        </p:xfrm>
        <a:graphic>
          <a:graphicData uri="http://schemas.openxmlformats.org/drawingml/2006/table">
            <a:tbl>
              <a:tblPr/>
              <a:tblGrid>
                <a:gridCol w="1150938"/>
                <a:gridCol w="1514475"/>
                <a:gridCol w="1800225"/>
              </a:tblGrid>
              <a:tr h="5302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Present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State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Next State</a:t>
                      </a:r>
                      <a:endParaRPr kumimoji="1" lang="en-US" altLang="ko-KR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0      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Present Output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X = 0     1</a:t>
                      </a:r>
                      <a:endParaRPr kumimoji="1" lang="en-US" altLang="ko-KR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</a:t>
                      </a: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</a:t>
                      </a: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     </a:t>
                      </a: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3</a:t>
                      </a: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</a:t>
                      </a:r>
                      <a:r>
                        <a:rPr kumimoji="1" lang="en-US" altLang="ko-K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1    0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0    1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8" name="AutoShape 33"/>
          <p:cNvSpPr>
            <a:spLocks noChangeArrowheads="1"/>
          </p:cNvSpPr>
          <p:nvPr/>
        </p:nvSpPr>
        <p:spPr bwMode="auto">
          <a:xfrm>
            <a:off x="3492500" y="5229225"/>
            <a:ext cx="288925" cy="3603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pic>
        <p:nvPicPr>
          <p:cNvPr id="29729" name="Picture 34" descr="roth+f13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412875"/>
            <a:ext cx="5110163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8" descr="roth+f13-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914650"/>
            <a:ext cx="626586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13.3  State Table and Graphs</a:t>
            </a:r>
          </a:p>
        </p:txBody>
      </p:sp>
      <p:sp>
        <p:nvSpPr>
          <p:cNvPr id="30724" name="Text Box 10"/>
          <p:cNvSpPr txBox="1">
            <a:spLocks noChangeArrowheads="1"/>
          </p:cNvSpPr>
          <p:nvPr/>
        </p:nvSpPr>
        <p:spPr bwMode="auto">
          <a:xfrm>
            <a:off x="323850" y="1557338"/>
            <a:ext cx="388778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 b="1" i="1">
                <a:solidFill>
                  <a:srgbClr val="3333FF"/>
                </a:solidFill>
                <a:latin typeface="Times New Roman" pitchFamily="18" charset="0"/>
              </a:rPr>
              <a:t>State Graph</a:t>
            </a:r>
            <a:r>
              <a:rPr kumimoji="0" lang="en-US" altLang="ko-KR" sz="2000" i="1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kumimoji="0" lang="en-US" altLang="ko-KR" sz="2000"/>
              <a:t>for</a:t>
            </a:r>
            <a:r>
              <a:rPr kumimoji="0" lang="en-US" altLang="ko-KR" sz="2000" i="1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kumimoji="0" lang="en-US" altLang="ko-KR" sz="2000" i="1">
                <a:solidFill>
                  <a:srgbClr val="3333FF"/>
                </a:solidFill>
              </a:rPr>
              <a:t>Mealy Machine</a:t>
            </a:r>
          </a:p>
        </p:txBody>
      </p:sp>
      <p:graphicFrame>
        <p:nvGraphicFramePr>
          <p:cNvPr id="106507" name="Group 11"/>
          <p:cNvGraphicFramePr>
            <a:graphicFrameLocks noGrp="1"/>
          </p:cNvGraphicFramePr>
          <p:nvPr>
            <p:ph idx="1"/>
          </p:nvPr>
        </p:nvGraphicFramePr>
        <p:xfrm>
          <a:off x="395288" y="2133600"/>
          <a:ext cx="3671887" cy="1582738"/>
        </p:xfrm>
        <a:graphic>
          <a:graphicData uri="http://schemas.openxmlformats.org/drawingml/2006/table">
            <a:tbl>
              <a:tblPr/>
              <a:tblGrid>
                <a:gridCol w="946150"/>
                <a:gridCol w="1246187"/>
                <a:gridCol w="1479550"/>
              </a:tblGrid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Present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State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Next State</a:t>
                      </a:r>
                      <a:endParaRPr kumimoji="1" lang="en-US" altLang="ko-KR" sz="1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0  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Present Output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X = 0     1</a:t>
                      </a:r>
                      <a:endParaRPr kumimoji="1" lang="en-US" altLang="ko-KR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</a:t>
                      </a: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</a:t>
                      </a: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     </a:t>
                      </a: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3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</a:t>
                      </a:r>
                      <a:r>
                        <a:rPr kumimoji="1" lang="en-US" altLang="ko-K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1    0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39" name="Text Box 26"/>
          <p:cNvSpPr txBox="1">
            <a:spLocks noChangeArrowheads="1"/>
          </p:cNvSpPr>
          <p:nvPr/>
        </p:nvSpPr>
        <p:spPr bwMode="auto">
          <a:xfrm>
            <a:off x="1979613" y="4724400"/>
            <a:ext cx="8636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ko-KR" sz="2000"/>
              <a:t>state</a:t>
            </a:r>
            <a:endParaRPr kumimoji="0" lang="en-US" altLang="ko-KR" sz="2000" i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30740" name="Text Box 27"/>
          <p:cNvSpPr txBox="1">
            <a:spLocks noChangeArrowheads="1"/>
          </p:cNvSpPr>
          <p:nvPr/>
        </p:nvSpPr>
        <p:spPr bwMode="auto">
          <a:xfrm>
            <a:off x="6227763" y="3141663"/>
            <a:ext cx="935037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ko-KR" sz="2000"/>
              <a:t>output</a:t>
            </a:r>
            <a:endParaRPr kumimoji="0" lang="en-US" altLang="ko-KR" sz="2000" i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30741" name="Text Box 28"/>
          <p:cNvSpPr txBox="1">
            <a:spLocks noChangeArrowheads="1"/>
          </p:cNvSpPr>
          <p:nvPr/>
        </p:nvSpPr>
        <p:spPr bwMode="auto">
          <a:xfrm>
            <a:off x="4500563" y="2276475"/>
            <a:ext cx="792162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ko-KR" sz="2000"/>
              <a:t>input</a:t>
            </a:r>
            <a:endParaRPr kumimoji="0" lang="en-US" altLang="ko-KR" sz="2000" i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30742" name="Line 29"/>
          <p:cNvSpPr>
            <a:spLocks noChangeShapeType="1"/>
          </p:cNvSpPr>
          <p:nvPr/>
        </p:nvSpPr>
        <p:spPr bwMode="auto">
          <a:xfrm>
            <a:off x="5292725" y="2708275"/>
            <a:ext cx="142875" cy="2159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30743" name="Line 30"/>
          <p:cNvSpPr>
            <a:spLocks noChangeShapeType="1"/>
          </p:cNvSpPr>
          <p:nvPr/>
        </p:nvSpPr>
        <p:spPr bwMode="auto">
          <a:xfrm flipH="1">
            <a:off x="5795963" y="3357563"/>
            <a:ext cx="431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30744" name="Line 31"/>
          <p:cNvSpPr>
            <a:spLocks noChangeShapeType="1"/>
          </p:cNvSpPr>
          <p:nvPr/>
        </p:nvSpPr>
        <p:spPr bwMode="auto">
          <a:xfrm>
            <a:off x="2843213" y="5013325"/>
            <a:ext cx="504825" cy="2873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20574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Serial Adder</a:t>
            </a:r>
          </a:p>
        </p:txBody>
      </p:sp>
      <p:sp>
        <p:nvSpPr>
          <p:cNvPr id="31747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13.3  State Table and Graphs</a:t>
            </a:r>
          </a:p>
        </p:txBody>
      </p:sp>
      <p:pic>
        <p:nvPicPr>
          <p:cNvPr id="31748" name="Picture 10" descr="roth+f13-1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3402013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 Box 61"/>
          <p:cNvSpPr txBox="1">
            <a:spLocks noChangeArrowheads="1"/>
          </p:cNvSpPr>
          <p:nvPr/>
        </p:nvSpPr>
        <p:spPr bwMode="auto">
          <a:xfrm>
            <a:off x="5699125" y="5726113"/>
            <a:ext cx="1776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2000"/>
              <a:t>(b) Truth table</a:t>
            </a:r>
          </a:p>
        </p:txBody>
      </p:sp>
      <p:graphicFrame>
        <p:nvGraphicFramePr>
          <p:cNvPr id="107612" name="Group 92"/>
          <p:cNvGraphicFramePr>
            <a:graphicFrameLocks noGrp="1"/>
          </p:cNvGraphicFramePr>
          <p:nvPr>
            <p:ph idx="1"/>
          </p:nvPr>
        </p:nvGraphicFramePr>
        <p:xfrm>
          <a:off x="4932363" y="2133600"/>
          <a:ext cx="3394075" cy="3388261"/>
        </p:xfrm>
        <a:graphic>
          <a:graphicData uri="http://schemas.openxmlformats.org/drawingml/2006/table">
            <a:tbl>
              <a:tblPr/>
              <a:tblGrid>
                <a:gridCol w="1697037"/>
                <a:gridCol w="1697038"/>
              </a:tblGrid>
              <a:tr h="431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 y</a:t>
                      </a:r>
                      <a:r>
                        <a:rPr kumimoji="1" lang="en-US" altLang="ko-KR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</a:t>
                      </a: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 c</a:t>
                      </a:r>
                      <a:r>
                        <a:rPr kumimoji="1" lang="en-US" altLang="ko-KR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c</a:t>
                      </a:r>
                      <a:r>
                        <a:rPr kumimoji="1" lang="en-US" altLang="ko-KR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i+1</a:t>
                      </a: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    s</a:t>
                      </a:r>
                      <a:r>
                        <a:rPr kumimoji="1" lang="en-US" altLang="ko-KR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i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60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굴림" pitchFamily="50" charset="-127"/>
                        </a:rPr>
                        <a:t>0  0  0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굴림" pitchFamily="50" charset="-127"/>
                        </a:rPr>
                        <a:t>0  0  1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굴림" pitchFamily="50" charset="-127"/>
                        </a:rPr>
                        <a:t>0  1  0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굴림" pitchFamily="50" charset="-127"/>
                        </a:rPr>
                        <a:t>0  1  1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굴림" pitchFamily="50" charset="-127"/>
                        </a:rPr>
                        <a:t>1  0  0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굴림" pitchFamily="50" charset="-127"/>
                        </a:rPr>
                        <a:t>1  0  1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굴림" pitchFamily="50" charset="-127"/>
                        </a:rPr>
                        <a:t>1  1  0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굴림" pitchFamily="50" charset="-127"/>
                        </a:rPr>
                        <a:t>1  1  1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굴림" pitchFamily="50" charset="-127"/>
                        </a:rPr>
                        <a:t>0   0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굴림" pitchFamily="50" charset="-127"/>
                        </a:rPr>
                        <a:t>0   1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굴림" pitchFamily="50" charset="-127"/>
                        </a:rPr>
                        <a:t>0   1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굴림" pitchFamily="50" charset="-127"/>
                        </a:rPr>
                        <a:t>1   0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굴림" pitchFamily="50" charset="-127"/>
                        </a:rPr>
                        <a:t>0   1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굴림" pitchFamily="50" charset="-127"/>
                        </a:rPr>
                        <a:t>1   0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굴림" pitchFamily="50" charset="-127"/>
                        </a:rPr>
                        <a:t>1   0</a:t>
                      </a:r>
                    </a:p>
                    <a:p>
                      <a:pPr marL="533400" marR="0" lvl="0" indent="-53340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굴림" pitchFamily="50" charset="-127"/>
                        </a:rPr>
                        <a:t>1   1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433546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Timing Diagram for Serial Adder</a:t>
            </a:r>
          </a:p>
        </p:txBody>
      </p:sp>
      <p:sp>
        <p:nvSpPr>
          <p:cNvPr id="32771" name="Rectangle 20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67713" cy="1143000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13.3  State Table and Graphs</a:t>
            </a:r>
          </a:p>
        </p:txBody>
      </p:sp>
      <p:pic>
        <p:nvPicPr>
          <p:cNvPr id="32772" name="Picture 21" descr="roth+f13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276475"/>
            <a:ext cx="5219700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22" descr="roth+f13-12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36838"/>
            <a:ext cx="2620962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228600"/>
            <a:ext cx="8686800" cy="1189038"/>
          </a:xfrm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13.1  A Sequential Parity Checker</a:t>
            </a:r>
          </a:p>
        </p:txBody>
      </p:sp>
      <p:sp>
        <p:nvSpPr>
          <p:cNvPr id="12291" name="Text Box 11"/>
          <p:cNvSpPr txBox="1">
            <a:spLocks noChangeArrowheads="1"/>
          </p:cNvSpPr>
          <p:nvPr/>
        </p:nvSpPr>
        <p:spPr bwMode="auto">
          <a:xfrm>
            <a:off x="971550" y="1412875"/>
            <a:ext cx="320833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2000"/>
              <a:t>8-bit Words with </a:t>
            </a:r>
            <a:r>
              <a:rPr lang="en-US" altLang="ko-KR" sz="2000" i="1">
                <a:solidFill>
                  <a:srgbClr val="3333FF"/>
                </a:solidFill>
                <a:latin typeface="Times New Roman" pitchFamily="18" charset="0"/>
              </a:rPr>
              <a:t>Odd Parity</a:t>
            </a:r>
          </a:p>
        </p:txBody>
      </p:sp>
      <p:grpSp>
        <p:nvGrpSpPr>
          <p:cNvPr id="12292" name="Group 16"/>
          <p:cNvGrpSpPr>
            <a:grpSpLocks/>
          </p:cNvGrpSpPr>
          <p:nvPr/>
        </p:nvGrpSpPr>
        <p:grpSpPr bwMode="auto">
          <a:xfrm>
            <a:off x="1619250" y="2205038"/>
            <a:ext cx="5761038" cy="4176712"/>
            <a:chOff x="1020" y="1389"/>
            <a:chExt cx="3629" cy="2631"/>
          </a:xfrm>
        </p:grpSpPr>
        <p:pic>
          <p:nvPicPr>
            <p:cNvPr id="12293" name="Picture 9" descr="roth+u13-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1389"/>
              <a:ext cx="3583" cy="2631"/>
            </a:xfrm>
            <a:prstGeom prst="rect">
              <a:avLst/>
            </a:prstGeom>
            <a:solidFill>
              <a:srgbClr val="EDF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4" name="Rectangle 13"/>
            <p:cNvSpPr>
              <a:spLocks noChangeArrowheads="1"/>
            </p:cNvSpPr>
            <p:nvPr/>
          </p:nvSpPr>
          <p:spPr bwMode="auto">
            <a:xfrm>
              <a:off x="1020" y="1888"/>
              <a:ext cx="1860" cy="317"/>
            </a:xfrm>
            <a:prstGeom prst="rect">
              <a:avLst/>
            </a:prstGeom>
            <a:solidFill>
              <a:srgbClr val="00FF00">
                <a:alpha val="2784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2295" name="Rectangle 14"/>
            <p:cNvSpPr>
              <a:spLocks noChangeArrowheads="1"/>
            </p:cNvSpPr>
            <p:nvPr/>
          </p:nvSpPr>
          <p:spPr bwMode="auto">
            <a:xfrm>
              <a:off x="1020" y="2523"/>
              <a:ext cx="1860" cy="317"/>
            </a:xfrm>
            <a:prstGeom prst="rect">
              <a:avLst/>
            </a:prstGeom>
            <a:solidFill>
              <a:srgbClr val="00FF00">
                <a:alpha val="2784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2296" name="Rectangle 15"/>
            <p:cNvSpPr>
              <a:spLocks noChangeArrowheads="1"/>
            </p:cNvSpPr>
            <p:nvPr/>
          </p:nvSpPr>
          <p:spPr bwMode="auto">
            <a:xfrm>
              <a:off x="1020" y="3173"/>
              <a:ext cx="1860" cy="317"/>
            </a:xfrm>
            <a:prstGeom prst="rect">
              <a:avLst/>
            </a:prstGeom>
            <a:solidFill>
              <a:srgbClr val="00FF00">
                <a:alpha val="2784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827088" y="3068638"/>
            <a:ext cx="4094162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State Graph for Serial Adder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67713" cy="1143000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13.3  State Table and Graphs</a:t>
            </a:r>
          </a:p>
        </p:txBody>
      </p:sp>
      <p:pic>
        <p:nvPicPr>
          <p:cNvPr id="33796" name="Picture 8" descr="roth+f13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21163"/>
            <a:ext cx="6119812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9" descr="roth+f13-12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557338"/>
            <a:ext cx="212407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Rectangle 10"/>
          <p:cNvSpPr>
            <a:spLocks noChangeArrowheads="1"/>
          </p:cNvSpPr>
          <p:nvPr/>
        </p:nvSpPr>
        <p:spPr bwMode="auto">
          <a:xfrm>
            <a:off x="1116013" y="4221163"/>
            <a:ext cx="863600" cy="647700"/>
          </a:xfrm>
          <a:prstGeom prst="rect">
            <a:avLst/>
          </a:prstGeom>
          <a:solidFill>
            <a:srgbClr val="00FF00">
              <a:alpha val="1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28600" y="1462088"/>
            <a:ext cx="59277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Construction and Interpretation of Timing Chart</a:t>
            </a:r>
          </a:p>
        </p:txBody>
      </p:sp>
      <p:sp>
        <p:nvSpPr>
          <p:cNvPr id="34819" name="Text Box 9"/>
          <p:cNvSpPr txBox="1">
            <a:spLocks noChangeArrowheads="1"/>
          </p:cNvSpPr>
          <p:nvPr/>
        </p:nvSpPr>
        <p:spPr bwMode="auto">
          <a:xfrm>
            <a:off x="228600" y="1905000"/>
            <a:ext cx="8610600" cy="4492625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/>
              <a:t>1. </a:t>
            </a:r>
            <a:r>
              <a:rPr lang="en-US" altLang="ko-KR" u="sng"/>
              <a:t>When constructing timing charts,</a:t>
            </a:r>
            <a:r>
              <a:rPr lang="en-US" altLang="ko-KR"/>
              <a:t> note that a state change can only occur after the</a:t>
            </a:r>
          </a:p>
          <a:p>
            <a:pPr algn="l" eaLnBrk="1" hangingPunct="1"/>
            <a:r>
              <a:rPr lang="en-US" altLang="ko-KR"/>
              <a:t>    rising (or falling) edge of the clock, depending on the type of flip-flop used.</a:t>
            </a:r>
          </a:p>
          <a:p>
            <a:pPr algn="l" eaLnBrk="1" hangingPunct="1"/>
            <a:r>
              <a:rPr lang="en-US" altLang="ko-KR"/>
              <a:t>2. The input will normally be stable immediately before and after the active clock edge.</a:t>
            </a:r>
          </a:p>
          <a:p>
            <a:pPr algn="l" eaLnBrk="1" hangingPunct="1"/>
            <a:r>
              <a:rPr lang="en-US" altLang="ko-KR"/>
              <a:t>3. For a Moore circuit, the output can change when the input changes as well as when</a:t>
            </a:r>
          </a:p>
          <a:p>
            <a:pPr algn="l" eaLnBrk="1" hangingPunct="1"/>
            <a:r>
              <a:rPr lang="en-US" altLang="ko-KR"/>
              <a:t>    the state changes. A false may occur between the state changes and the time the input</a:t>
            </a:r>
          </a:p>
          <a:p>
            <a:pPr algn="l" eaLnBrk="1" hangingPunct="1"/>
            <a:r>
              <a:rPr lang="en-US" altLang="ko-KR"/>
              <a:t>    is changed to its new value. ( In other words, if the state has changed to its next value,</a:t>
            </a:r>
          </a:p>
          <a:p>
            <a:pPr algn="l" eaLnBrk="1" hangingPunct="1"/>
            <a:r>
              <a:rPr lang="en-US" altLang="ko-KR"/>
              <a:t>    but the old input is still present, the output may be temporally incorrect.)</a:t>
            </a:r>
          </a:p>
          <a:p>
            <a:pPr algn="l" eaLnBrk="1" hangingPunct="1"/>
            <a:r>
              <a:rPr lang="en-US" altLang="ko-KR"/>
              <a:t>4. False outputs are difficult to determine from the state graph, so use either signal tracing</a:t>
            </a:r>
          </a:p>
          <a:p>
            <a:pPr algn="l" eaLnBrk="1" hangingPunct="1"/>
            <a:r>
              <a:rPr lang="en-US" altLang="ko-KR"/>
              <a:t>    through the circuit or use the state table when constructing timing charts for Mealy circuit.</a:t>
            </a:r>
          </a:p>
          <a:p>
            <a:pPr algn="l" eaLnBrk="1" hangingPunct="1"/>
            <a:r>
              <a:rPr lang="en-US" altLang="ko-KR"/>
              <a:t>5. When using a Mealy state table for constructing timing charts, the procedure is as </a:t>
            </a:r>
          </a:p>
          <a:p>
            <a:pPr algn="l" eaLnBrk="1" hangingPunct="1"/>
            <a:r>
              <a:rPr lang="en-US" altLang="ko-KR"/>
              <a:t>    follows:</a:t>
            </a:r>
          </a:p>
          <a:p>
            <a:pPr algn="l" eaLnBrk="1" hangingPunct="1"/>
            <a:r>
              <a:rPr lang="en-US" altLang="ko-KR"/>
              <a:t>  a) for the first input, read the present output and plot it.</a:t>
            </a:r>
          </a:p>
          <a:p>
            <a:pPr algn="l" eaLnBrk="1" hangingPunct="1"/>
            <a:r>
              <a:rPr lang="en-US" altLang="ko-KR"/>
              <a:t>  b) Read the next state and plot it (following the active edge of the clock pulse).</a:t>
            </a:r>
          </a:p>
          <a:p>
            <a:pPr algn="l" eaLnBrk="1" hangingPunct="1"/>
            <a:r>
              <a:rPr lang="en-US" altLang="ko-KR"/>
              <a:t>  c) Go to the row in the table which corresponds to the next state and read the output</a:t>
            </a:r>
          </a:p>
          <a:p>
            <a:pPr algn="l" eaLnBrk="1" hangingPunct="1"/>
            <a:r>
              <a:rPr lang="en-US" altLang="ko-KR"/>
              <a:t>       under the old input column and plot it</a:t>
            </a:r>
          </a:p>
          <a:p>
            <a:pPr algn="l" eaLnBrk="1" hangingPunct="1"/>
            <a:r>
              <a:rPr lang="en-US" altLang="ko-KR"/>
              <a:t>  d) Change to the next input and repeat step (a) (b) and ( c).</a:t>
            </a:r>
          </a:p>
          <a:p>
            <a:pPr algn="l" eaLnBrk="1" hangingPunct="1"/>
            <a:r>
              <a:rPr lang="en-US" altLang="ko-KR"/>
              <a:t>6. For Mealy circuits, the best time to read the output is just before the active edge of the</a:t>
            </a:r>
          </a:p>
          <a:p>
            <a:pPr algn="l" eaLnBrk="1" hangingPunct="1"/>
            <a:r>
              <a:rPr lang="en-US" altLang="ko-KR"/>
              <a:t>    clock, because the output should always be correct at that time.0</a:t>
            </a:r>
          </a:p>
        </p:txBody>
      </p:sp>
      <p:sp>
        <p:nvSpPr>
          <p:cNvPr id="34820" name="Rectangle 10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94688" cy="1143000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13.3  State Table and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151813" cy="1143000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13.3  State Table and Graphs</a:t>
            </a:r>
          </a:p>
        </p:txBody>
      </p:sp>
      <p:pic>
        <p:nvPicPr>
          <p:cNvPr id="35843" name="Picture 7" descr="roth+f13-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63675"/>
            <a:ext cx="5259388" cy="539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 Narrow" pitchFamily="34" charset="0"/>
              </a:rPr>
              <a:t>13.4 General Models for Sequential Circuit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729138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General Model for Mealy Circuit Using Clocked D Flip-Flops</a:t>
            </a:r>
          </a:p>
        </p:txBody>
      </p:sp>
      <p:pic>
        <p:nvPicPr>
          <p:cNvPr id="36868" name="Picture 6" descr="roth+f13-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0"/>
            <a:ext cx="3232150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 Narrow" pitchFamily="34" charset="0"/>
              </a:rPr>
              <a:t>13.4 General Models for Sequential Circuit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457200" y="1431925"/>
            <a:ext cx="8245475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1800"/>
              <a:t>The combinational subcircuit realizes the n output functions and the k next-state function, which serve as inputs to the D flip-flop.</a:t>
            </a:r>
          </a:p>
        </p:txBody>
      </p:sp>
      <p:grpSp>
        <p:nvGrpSpPr>
          <p:cNvPr id="7176" name="Group 22"/>
          <p:cNvGrpSpPr>
            <a:grpSpLocks/>
          </p:cNvGrpSpPr>
          <p:nvPr/>
        </p:nvGrpSpPr>
        <p:grpSpPr bwMode="auto">
          <a:xfrm>
            <a:off x="1219200" y="2409825"/>
            <a:ext cx="5792788" cy="1400175"/>
            <a:chOff x="768" y="1296"/>
            <a:chExt cx="3649" cy="882"/>
          </a:xfrm>
        </p:grpSpPr>
        <p:graphicFrame>
          <p:nvGraphicFramePr>
            <p:cNvPr id="7172" name="Object 8"/>
            <p:cNvGraphicFramePr>
              <a:graphicFrameLocks noChangeAspect="1"/>
            </p:cNvGraphicFramePr>
            <p:nvPr/>
          </p:nvGraphicFramePr>
          <p:xfrm>
            <a:off x="768" y="1296"/>
            <a:ext cx="2352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3" name="MathType Equation" r:id="rId3" imgW="2222280" imgH="444240" progId="Equation">
                    <p:embed/>
                  </p:oleObj>
                </mc:Choice>
                <mc:Fallback>
                  <p:oleObj name="MathType Equation" r:id="rId3" imgW="2222280" imgH="444240" progId="Equation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296"/>
                          <a:ext cx="2352" cy="4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1" name="Text Box 10"/>
            <p:cNvSpPr txBox="1">
              <a:spLocks noChangeArrowheads="1"/>
            </p:cNvSpPr>
            <p:nvPr/>
          </p:nvSpPr>
          <p:spPr bwMode="auto">
            <a:xfrm>
              <a:off x="3062" y="1519"/>
              <a:ext cx="11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algn="l" eaLnBrk="1" hangingPunct="1"/>
              <a:endParaRPr lang="en-US" altLang="ko-KR"/>
            </a:p>
            <a:p>
              <a:pPr algn="l" eaLnBrk="1" hangingPunct="1"/>
              <a:endParaRPr lang="en-US" altLang="ko-KR"/>
            </a:p>
          </p:txBody>
        </p:sp>
        <p:sp>
          <p:nvSpPr>
            <p:cNvPr id="7182" name="Text Box 11"/>
            <p:cNvSpPr txBox="1">
              <a:spLocks noChangeArrowheads="1"/>
            </p:cNvSpPr>
            <p:nvPr/>
          </p:nvSpPr>
          <p:spPr bwMode="auto">
            <a:xfrm>
              <a:off x="960" y="1632"/>
              <a:ext cx="14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algn="l" eaLnBrk="1" hangingPunct="1"/>
              <a:r>
                <a:rPr lang="en-US" altLang="ko-KR" sz="1000" b="1"/>
                <a:t>.</a:t>
              </a:r>
            </a:p>
            <a:p>
              <a:pPr algn="l" eaLnBrk="1" hangingPunct="1"/>
              <a:r>
                <a:rPr lang="en-US" altLang="ko-KR" sz="1000" b="1"/>
                <a:t>.</a:t>
              </a:r>
            </a:p>
            <a:p>
              <a:pPr algn="l" eaLnBrk="1" hangingPunct="1"/>
              <a:r>
                <a:rPr lang="en-US" altLang="ko-KR" sz="1000" b="1"/>
                <a:t>.</a:t>
              </a:r>
            </a:p>
          </p:txBody>
        </p:sp>
        <p:graphicFrame>
          <p:nvGraphicFramePr>
            <p:cNvPr id="7173" name="Object 12"/>
            <p:cNvGraphicFramePr>
              <a:graphicFrameLocks noChangeAspect="1"/>
            </p:cNvGraphicFramePr>
            <p:nvPr/>
          </p:nvGraphicFramePr>
          <p:xfrm>
            <a:off x="768" y="1964"/>
            <a:ext cx="2352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4" name="MathType Equation" r:id="rId5" imgW="2222280" imgH="203040" progId="Equation">
                    <p:embed/>
                  </p:oleObj>
                </mc:Choice>
                <mc:Fallback>
                  <p:oleObj name="MathType Equation" r:id="rId5" imgW="2222280" imgH="203040" progId="Equation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964"/>
                          <a:ext cx="2352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3" name="AutoShape 17"/>
            <p:cNvSpPr>
              <a:spLocks/>
            </p:cNvSpPr>
            <p:nvPr/>
          </p:nvSpPr>
          <p:spPr bwMode="auto">
            <a:xfrm>
              <a:off x="3216" y="1296"/>
              <a:ext cx="96" cy="864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7184" name="Text Box 18"/>
            <p:cNvSpPr txBox="1">
              <a:spLocks noChangeArrowheads="1"/>
            </p:cNvSpPr>
            <p:nvPr/>
          </p:nvSpPr>
          <p:spPr bwMode="auto">
            <a:xfrm>
              <a:off x="3254" y="1622"/>
              <a:ext cx="11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algn="l" eaLnBrk="1" hangingPunct="1"/>
              <a:r>
                <a:rPr lang="en-US" altLang="ko-KR"/>
                <a:t> n output functions</a:t>
              </a:r>
            </a:p>
          </p:txBody>
        </p:sp>
      </p:grpSp>
      <p:grpSp>
        <p:nvGrpSpPr>
          <p:cNvPr id="7177" name="Group 23"/>
          <p:cNvGrpSpPr>
            <a:grpSpLocks/>
          </p:cNvGrpSpPr>
          <p:nvPr/>
        </p:nvGrpSpPr>
        <p:grpSpPr bwMode="auto">
          <a:xfrm>
            <a:off x="1219200" y="4114800"/>
            <a:ext cx="6126163" cy="1485900"/>
            <a:chOff x="768" y="2592"/>
            <a:chExt cx="3859" cy="936"/>
          </a:xfrm>
        </p:grpSpPr>
        <p:graphicFrame>
          <p:nvGraphicFramePr>
            <p:cNvPr id="7170" name="Object 13"/>
            <p:cNvGraphicFramePr>
              <a:graphicFrameLocks noChangeAspect="1"/>
            </p:cNvGraphicFramePr>
            <p:nvPr/>
          </p:nvGraphicFramePr>
          <p:xfrm>
            <a:off x="768" y="2592"/>
            <a:ext cx="2400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5" name="MathType Equation" r:id="rId7" imgW="2577960" imgH="482400" progId="Equation">
                    <p:embed/>
                  </p:oleObj>
                </mc:Choice>
                <mc:Fallback>
                  <p:oleObj name="MathType Equation" r:id="rId7" imgW="2577960" imgH="482400" progId="Equation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2592"/>
                          <a:ext cx="2400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8" name="Text Box 15"/>
            <p:cNvSpPr txBox="1">
              <a:spLocks noChangeArrowheads="1"/>
            </p:cNvSpPr>
            <p:nvPr/>
          </p:nvSpPr>
          <p:spPr bwMode="auto">
            <a:xfrm>
              <a:off x="961" y="2976"/>
              <a:ext cx="14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algn="l" eaLnBrk="1" hangingPunct="1"/>
              <a:r>
                <a:rPr lang="en-US" altLang="ko-KR" sz="1000" b="1"/>
                <a:t>.</a:t>
              </a:r>
            </a:p>
            <a:p>
              <a:pPr algn="l" eaLnBrk="1" hangingPunct="1"/>
              <a:r>
                <a:rPr lang="en-US" altLang="ko-KR" sz="1000" b="1"/>
                <a:t>.</a:t>
              </a:r>
            </a:p>
            <a:p>
              <a:pPr algn="l" eaLnBrk="1" hangingPunct="1"/>
              <a:r>
                <a:rPr lang="en-US" altLang="ko-KR" sz="1000" b="1"/>
                <a:t>.</a:t>
              </a:r>
            </a:p>
          </p:txBody>
        </p:sp>
        <p:graphicFrame>
          <p:nvGraphicFramePr>
            <p:cNvPr id="7171" name="Object 16"/>
            <p:cNvGraphicFramePr>
              <a:graphicFrameLocks noChangeAspect="1"/>
            </p:cNvGraphicFramePr>
            <p:nvPr/>
          </p:nvGraphicFramePr>
          <p:xfrm>
            <a:off x="768" y="3312"/>
            <a:ext cx="2448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6" name="MathType Equation" r:id="rId9" imgW="2590560" imgH="228600" progId="Equation">
                    <p:embed/>
                  </p:oleObj>
                </mc:Choice>
                <mc:Fallback>
                  <p:oleObj name="MathType Equation" r:id="rId9" imgW="2590560" imgH="228600" progId="Equation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3312"/>
                          <a:ext cx="2448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9" name="AutoShape 20"/>
            <p:cNvSpPr>
              <a:spLocks/>
            </p:cNvSpPr>
            <p:nvPr/>
          </p:nvSpPr>
          <p:spPr bwMode="auto">
            <a:xfrm>
              <a:off x="3216" y="2640"/>
              <a:ext cx="96" cy="864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7180" name="Text Box 21"/>
            <p:cNvSpPr txBox="1">
              <a:spLocks noChangeArrowheads="1"/>
            </p:cNvSpPr>
            <p:nvPr/>
          </p:nvSpPr>
          <p:spPr bwMode="auto">
            <a:xfrm>
              <a:off x="3264" y="2963"/>
              <a:ext cx="13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algn="l" eaLnBrk="1" hangingPunct="1"/>
              <a:r>
                <a:rPr lang="en-US" altLang="ko-KR"/>
                <a:t> k next-state functions</a:t>
              </a:r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57753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Minimum Clock Period for a Sequential Circuit</a:t>
            </a:r>
          </a:p>
        </p:txBody>
      </p:sp>
      <p:sp>
        <p:nvSpPr>
          <p:cNvPr id="8197" name="Rectangle 1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 Narrow" pitchFamily="34" charset="0"/>
              </a:rPr>
              <a:t>13.4 General Models for Sequential Circuit</a:t>
            </a:r>
          </a:p>
        </p:txBody>
      </p:sp>
      <p:pic>
        <p:nvPicPr>
          <p:cNvPr id="8198" name="Picture 13" descr="roth+f13-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438400"/>
            <a:ext cx="6043613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4" name="Object 14"/>
          <p:cNvGraphicFramePr>
            <a:graphicFrameLocks noChangeAspect="1"/>
          </p:cNvGraphicFramePr>
          <p:nvPr/>
        </p:nvGraphicFramePr>
        <p:xfrm>
          <a:off x="1905000" y="4814888"/>
          <a:ext cx="26670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MathType Equation" r:id="rId4" imgW="1346040" imgH="228600" progId="Equation">
                  <p:embed/>
                </p:oleObj>
              </mc:Choice>
              <mc:Fallback>
                <p:oleObj name="MathType Equation" r:id="rId4" imgW="1346040" imgH="228600" progId="Equation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14888"/>
                        <a:ext cx="266700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5"/>
          <p:cNvGraphicFramePr>
            <a:graphicFrameLocks noChangeAspect="1"/>
          </p:cNvGraphicFramePr>
          <p:nvPr/>
        </p:nvGraphicFramePr>
        <p:xfrm>
          <a:off x="1905000" y="5410200"/>
          <a:ext cx="26670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MathType Equation" r:id="rId6" imgW="1333440" imgH="203040" progId="Equation">
                  <p:embed/>
                </p:oleObj>
              </mc:Choice>
              <mc:Fallback>
                <p:oleObj name="MathType Equation" r:id="rId6" imgW="1333440" imgH="203040" progId="Equation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410200"/>
                        <a:ext cx="26670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1066800" y="1614488"/>
            <a:ext cx="725011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General Model for Moore Circuit Using Clocked D Flip-Flops</a:t>
            </a:r>
          </a:p>
        </p:txBody>
      </p:sp>
      <p:sp>
        <p:nvSpPr>
          <p:cNvPr id="37891" name="Rectangle 1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 Narrow" pitchFamily="34" charset="0"/>
              </a:rPr>
              <a:t>13.4 General Models for Sequential Circuit</a:t>
            </a:r>
          </a:p>
        </p:txBody>
      </p:sp>
      <p:pic>
        <p:nvPicPr>
          <p:cNvPr id="37892" name="Picture 11" descr="roth+f13-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5432425" cy="332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6" name="Text Box 4"/>
          <p:cNvSpPr txBox="1">
            <a:spLocks noChangeArrowheads="1"/>
          </p:cNvSpPr>
          <p:nvPr/>
        </p:nvSpPr>
        <p:spPr bwMode="auto">
          <a:xfrm>
            <a:off x="457200" y="1538288"/>
            <a:ext cx="562768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State Table with Multiple inputs and Outputs</a:t>
            </a:r>
          </a:p>
        </p:txBody>
      </p:sp>
      <p:sp>
        <p:nvSpPr>
          <p:cNvPr id="9267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 Narrow" pitchFamily="34" charset="0"/>
              </a:rPr>
              <a:t>13.4 General Models for Sequential Circuit</a:t>
            </a:r>
          </a:p>
        </p:txBody>
      </p:sp>
      <p:sp>
        <p:nvSpPr>
          <p:cNvPr id="9268" name="Line 20"/>
          <p:cNvSpPr>
            <a:spLocks noChangeShapeType="1"/>
          </p:cNvSpPr>
          <p:nvPr/>
        </p:nvSpPr>
        <p:spPr bwMode="auto">
          <a:xfrm>
            <a:off x="381000" y="2133600"/>
            <a:ext cx="8382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269" name="Line 22"/>
          <p:cNvSpPr>
            <a:spLocks noChangeShapeType="1"/>
          </p:cNvSpPr>
          <p:nvPr/>
        </p:nvSpPr>
        <p:spPr bwMode="auto">
          <a:xfrm>
            <a:off x="381000" y="4884738"/>
            <a:ext cx="8382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270" name="Line 23"/>
          <p:cNvSpPr>
            <a:spLocks noChangeShapeType="1"/>
          </p:cNvSpPr>
          <p:nvPr/>
        </p:nvSpPr>
        <p:spPr bwMode="auto">
          <a:xfrm>
            <a:off x="381000" y="2133600"/>
            <a:ext cx="0" cy="8143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271" name="Line 26"/>
          <p:cNvSpPr>
            <a:spLocks noChangeShapeType="1"/>
          </p:cNvSpPr>
          <p:nvPr/>
        </p:nvSpPr>
        <p:spPr bwMode="auto">
          <a:xfrm>
            <a:off x="6477000" y="2133600"/>
            <a:ext cx="0" cy="8143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272" name="Line 27"/>
          <p:cNvSpPr>
            <a:spLocks noChangeShapeType="1"/>
          </p:cNvSpPr>
          <p:nvPr/>
        </p:nvSpPr>
        <p:spPr bwMode="auto">
          <a:xfrm>
            <a:off x="1219200" y="2133600"/>
            <a:ext cx="23622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273" name="Line 28"/>
          <p:cNvSpPr>
            <a:spLocks noChangeShapeType="1"/>
          </p:cNvSpPr>
          <p:nvPr/>
        </p:nvSpPr>
        <p:spPr bwMode="auto">
          <a:xfrm>
            <a:off x="381000" y="2947988"/>
            <a:ext cx="0" cy="19367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274" name="Line 29"/>
          <p:cNvSpPr>
            <a:spLocks noChangeShapeType="1"/>
          </p:cNvSpPr>
          <p:nvPr/>
        </p:nvSpPr>
        <p:spPr bwMode="auto">
          <a:xfrm>
            <a:off x="3581400" y="2133600"/>
            <a:ext cx="28956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275" name="Line 30"/>
          <p:cNvSpPr>
            <a:spLocks noChangeShapeType="1"/>
          </p:cNvSpPr>
          <p:nvPr/>
        </p:nvSpPr>
        <p:spPr bwMode="auto">
          <a:xfrm>
            <a:off x="6477000" y="2947988"/>
            <a:ext cx="0" cy="19367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276" name="Line 31"/>
          <p:cNvSpPr>
            <a:spLocks noChangeShapeType="1"/>
          </p:cNvSpPr>
          <p:nvPr/>
        </p:nvSpPr>
        <p:spPr bwMode="auto">
          <a:xfrm>
            <a:off x="1219200" y="4884738"/>
            <a:ext cx="23622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277" name="Line 32"/>
          <p:cNvSpPr>
            <a:spLocks noChangeShapeType="1"/>
          </p:cNvSpPr>
          <p:nvPr/>
        </p:nvSpPr>
        <p:spPr bwMode="auto">
          <a:xfrm>
            <a:off x="3581400" y="4884738"/>
            <a:ext cx="28956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grpSp>
        <p:nvGrpSpPr>
          <p:cNvPr id="9278" name="Group 97"/>
          <p:cNvGrpSpPr>
            <a:grpSpLocks/>
          </p:cNvGrpSpPr>
          <p:nvPr/>
        </p:nvGrpSpPr>
        <p:grpSpPr bwMode="auto">
          <a:xfrm>
            <a:off x="381000" y="2133600"/>
            <a:ext cx="6096000" cy="2751138"/>
            <a:chOff x="240" y="1344"/>
            <a:chExt cx="3840" cy="1733"/>
          </a:xfrm>
        </p:grpSpPr>
        <p:sp>
          <p:nvSpPr>
            <p:cNvPr id="9279" name="Rectangle 14"/>
            <p:cNvSpPr>
              <a:spLocks noChangeArrowheads="1"/>
            </p:cNvSpPr>
            <p:nvPr/>
          </p:nvSpPr>
          <p:spPr bwMode="auto">
            <a:xfrm>
              <a:off x="2256" y="1857"/>
              <a:ext cx="1824" cy="1220"/>
            </a:xfrm>
            <a:prstGeom prst="rect">
              <a:avLst/>
            </a:prstGeom>
            <a:solidFill>
              <a:srgbClr val="EDF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533400" indent="-5334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algn="l" eaLnBrk="1" hangingPunct="1">
                <a:spcBef>
                  <a:spcPct val="20000"/>
                </a:spcBef>
              </a:pPr>
              <a:endParaRPr lang="ko-KR" altLang="ko-KR"/>
            </a:p>
          </p:txBody>
        </p:sp>
        <p:sp>
          <p:nvSpPr>
            <p:cNvPr id="9280" name="Rectangle 15"/>
            <p:cNvSpPr>
              <a:spLocks noChangeArrowheads="1"/>
            </p:cNvSpPr>
            <p:nvPr/>
          </p:nvSpPr>
          <p:spPr bwMode="auto">
            <a:xfrm>
              <a:off x="768" y="1857"/>
              <a:ext cx="1488" cy="1220"/>
            </a:xfrm>
            <a:prstGeom prst="rect">
              <a:avLst/>
            </a:prstGeom>
            <a:solidFill>
              <a:srgbClr val="EDF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algn="l" eaLnBrk="1" hangingPunct="1">
                <a:spcBef>
                  <a:spcPct val="20000"/>
                </a:spcBef>
              </a:pPr>
              <a:endParaRPr lang="ko-KR" altLang="ko-KR" sz="2800"/>
            </a:p>
          </p:txBody>
        </p:sp>
        <p:sp>
          <p:nvSpPr>
            <p:cNvPr id="9281" name="Rectangle 16"/>
            <p:cNvSpPr>
              <a:spLocks noChangeArrowheads="1"/>
            </p:cNvSpPr>
            <p:nvPr/>
          </p:nvSpPr>
          <p:spPr bwMode="auto">
            <a:xfrm>
              <a:off x="240" y="1857"/>
              <a:ext cx="528" cy="1220"/>
            </a:xfrm>
            <a:prstGeom prst="rect">
              <a:avLst/>
            </a:prstGeom>
            <a:solidFill>
              <a:srgbClr val="EDF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algn="l" eaLnBrk="1" hangingPunct="1">
                <a:spcBef>
                  <a:spcPct val="20000"/>
                </a:spcBef>
              </a:pPr>
              <a:endParaRPr lang="ko-KR" altLang="ko-KR" sz="2800"/>
            </a:p>
          </p:txBody>
        </p:sp>
        <p:sp>
          <p:nvSpPr>
            <p:cNvPr id="9282" name="Rectangle 17"/>
            <p:cNvSpPr>
              <a:spLocks noChangeArrowheads="1"/>
            </p:cNvSpPr>
            <p:nvPr/>
          </p:nvSpPr>
          <p:spPr bwMode="auto">
            <a:xfrm>
              <a:off x="2256" y="1344"/>
              <a:ext cx="1824" cy="528"/>
            </a:xfrm>
            <a:prstGeom prst="rect">
              <a:avLst/>
            </a:prstGeom>
            <a:solidFill>
              <a:srgbClr val="EDF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algn="l" eaLnBrk="1" hangingPunct="1">
                <a:spcBef>
                  <a:spcPct val="20000"/>
                </a:spcBef>
              </a:pPr>
              <a:r>
                <a:rPr lang="en-US" altLang="ko-KR" sz="1400"/>
                <a:t>      Present Output(z)</a:t>
              </a:r>
            </a:p>
          </p:txBody>
        </p:sp>
        <p:sp>
          <p:nvSpPr>
            <p:cNvPr id="9283" name="Rectangle 18"/>
            <p:cNvSpPr>
              <a:spLocks noChangeArrowheads="1"/>
            </p:cNvSpPr>
            <p:nvPr/>
          </p:nvSpPr>
          <p:spPr bwMode="auto">
            <a:xfrm>
              <a:off x="768" y="1344"/>
              <a:ext cx="1488" cy="513"/>
            </a:xfrm>
            <a:prstGeom prst="rect">
              <a:avLst/>
            </a:prstGeom>
            <a:solidFill>
              <a:srgbClr val="EDF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algn="l" eaLnBrk="1" hangingPunct="1">
                <a:spcBef>
                  <a:spcPct val="20000"/>
                </a:spcBef>
              </a:pPr>
              <a:r>
                <a:rPr lang="en-US" altLang="ko-KR" sz="1800"/>
                <a:t>        </a:t>
              </a:r>
              <a:r>
                <a:rPr lang="en-US" altLang="ko-KR" sz="1400"/>
                <a:t>Next state</a:t>
              </a:r>
            </a:p>
            <a:p>
              <a:pPr algn="l" eaLnBrk="1" hangingPunct="1">
                <a:spcBef>
                  <a:spcPct val="20000"/>
                </a:spcBef>
              </a:pPr>
              <a:endParaRPr lang="en-US" altLang="ko-KR" sz="1800"/>
            </a:p>
          </p:txBody>
        </p:sp>
        <p:sp>
          <p:nvSpPr>
            <p:cNvPr id="9284" name="Rectangle 19"/>
            <p:cNvSpPr>
              <a:spLocks noChangeArrowheads="1"/>
            </p:cNvSpPr>
            <p:nvPr/>
          </p:nvSpPr>
          <p:spPr bwMode="auto">
            <a:xfrm>
              <a:off x="240" y="1344"/>
              <a:ext cx="528" cy="513"/>
            </a:xfrm>
            <a:prstGeom prst="rect">
              <a:avLst/>
            </a:prstGeom>
            <a:solidFill>
              <a:srgbClr val="EDF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algn="l" eaLnBrk="1" hangingPunct="1">
                <a:spcBef>
                  <a:spcPct val="20000"/>
                </a:spcBef>
              </a:pPr>
              <a:r>
                <a:rPr lang="en-US" altLang="ko-KR" sz="1400"/>
                <a:t>Present</a:t>
              </a:r>
            </a:p>
            <a:p>
              <a:pPr algn="l" eaLnBrk="1" hangingPunct="1">
                <a:spcBef>
                  <a:spcPct val="20000"/>
                </a:spcBef>
              </a:pPr>
              <a:r>
                <a:rPr lang="en-US" altLang="ko-KR" sz="1400"/>
                <a:t>State</a:t>
              </a:r>
            </a:p>
          </p:txBody>
        </p:sp>
        <p:sp>
          <p:nvSpPr>
            <p:cNvPr id="9285" name="Line 21"/>
            <p:cNvSpPr>
              <a:spLocks noChangeShapeType="1"/>
            </p:cNvSpPr>
            <p:nvPr/>
          </p:nvSpPr>
          <p:spPr bwMode="auto">
            <a:xfrm>
              <a:off x="240" y="1857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286" name="Line 24"/>
            <p:cNvSpPr>
              <a:spLocks noChangeShapeType="1"/>
            </p:cNvSpPr>
            <p:nvPr/>
          </p:nvSpPr>
          <p:spPr bwMode="auto">
            <a:xfrm>
              <a:off x="768" y="1344"/>
              <a:ext cx="0" cy="17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287" name="Line 25"/>
            <p:cNvSpPr>
              <a:spLocks noChangeShapeType="1"/>
            </p:cNvSpPr>
            <p:nvPr/>
          </p:nvSpPr>
          <p:spPr bwMode="auto">
            <a:xfrm>
              <a:off x="2256" y="1344"/>
              <a:ext cx="0" cy="17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graphicFrame>
          <p:nvGraphicFramePr>
            <p:cNvPr id="9222" name="Object 33"/>
            <p:cNvGraphicFramePr>
              <a:graphicFrameLocks noChangeAspect="1"/>
            </p:cNvGraphicFramePr>
            <p:nvPr/>
          </p:nvGraphicFramePr>
          <p:xfrm>
            <a:off x="1542" y="2214"/>
            <a:ext cx="195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84" name="MathType Equation" r:id="rId3" imgW="164880" imgH="203040" progId="Equation">
                    <p:embed/>
                  </p:oleObj>
                </mc:Choice>
                <mc:Fallback>
                  <p:oleObj name="MathType Equation" r:id="rId3" imgW="164880" imgH="203040" progId="Equation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2" y="2214"/>
                          <a:ext cx="195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3" name="Object 34"/>
            <p:cNvGraphicFramePr>
              <a:graphicFrameLocks noChangeAspect="1"/>
            </p:cNvGraphicFramePr>
            <p:nvPr/>
          </p:nvGraphicFramePr>
          <p:xfrm>
            <a:off x="384" y="2400"/>
            <a:ext cx="198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85" name="Equation" r:id="rId5" imgW="177480" imgH="215640" progId="Equation.3">
                    <p:embed/>
                  </p:oleObj>
                </mc:Choice>
                <mc:Fallback>
                  <p:oleObj name="Equation" r:id="rId5" imgW="177480" imgH="21564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400"/>
                          <a:ext cx="198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4" name="Object 35"/>
            <p:cNvGraphicFramePr>
              <a:graphicFrameLocks noChangeAspect="1"/>
            </p:cNvGraphicFramePr>
            <p:nvPr/>
          </p:nvGraphicFramePr>
          <p:xfrm>
            <a:off x="384" y="2160"/>
            <a:ext cx="195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86" name="MathType Equation" r:id="rId7" imgW="164880" imgH="203040" progId="Equation">
                    <p:embed/>
                  </p:oleObj>
                </mc:Choice>
                <mc:Fallback>
                  <p:oleObj name="MathType Equation" r:id="rId7" imgW="164880" imgH="203040" progId="Equation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160"/>
                          <a:ext cx="195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5" name="Object 36"/>
            <p:cNvGraphicFramePr>
              <a:graphicFrameLocks noChangeAspect="1"/>
            </p:cNvGraphicFramePr>
            <p:nvPr/>
          </p:nvGraphicFramePr>
          <p:xfrm>
            <a:off x="394" y="1968"/>
            <a:ext cx="182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87" name="MathType Equation" r:id="rId9" imgW="177480" imgH="203040" progId="Equation">
                    <p:embed/>
                  </p:oleObj>
                </mc:Choice>
                <mc:Fallback>
                  <p:oleObj name="MathType Equation" r:id="rId9" imgW="177480" imgH="203040" progId="Equation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" y="1968"/>
                          <a:ext cx="182" cy="1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6" name="Object 37"/>
            <p:cNvGraphicFramePr>
              <a:graphicFrameLocks noChangeAspect="1"/>
            </p:cNvGraphicFramePr>
            <p:nvPr/>
          </p:nvGraphicFramePr>
          <p:xfrm>
            <a:off x="384" y="2640"/>
            <a:ext cx="195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88" name="MathType Equation" r:id="rId11" imgW="164880" imgH="203040" progId="Equation">
                    <p:embed/>
                  </p:oleObj>
                </mc:Choice>
                <mc:Fallback>
                  <p:oleObj name="MathType Equation" r:id="rId11" imgW="164880" imgH="203040" progId="Equation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640"/>
                          <a:ext cx="195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7" name="Object 38"/>
            <p:cNvGraphicFramePr>
              <a:graphicFrameLocks noChangeAspect="1"/>
            </p:cNvGraphicFramePr>
            <p:nvPr/>
          </p:nvGraphicFramePr>
          <p:xfrm>
            <a:off x="1296" y="1968"/>
            <a:ext cx="195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89" name="MathType Equation" r:id="rId13" imgW="164880" imgH="203040" progId="Equation">
                    <p:embed/>
                  </p:oleObj>
                </mc:Choice>
                <mc:Fallback>
                  <p:oleObj name="MathType Equation" r:id="rId13" imgW="164880" imgH="203040" progId="Equation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968"/>
                          <a:ext cx="195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8" name="Object 39"/>
            <p:cNvGraphicFramePr>
              <a:graphicFrameLocks noChangeAspect="1"/>
            </p:cNvGraphicFramePr>
            <p:nvPr/>
          </p:nvGraphicFramePr>
          <p:xfrm>
            <a:off x="1296" y="2208"/>
            <a:ext cx="182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0" name="MathType Equation" r:id="rId14" imgW="177480" imgH="203040" progId="Equation">
                    <p:embed/>
                  </p:oleObj>
                </mc:Choice>
                <mc:Fallback>
                  <p:oleObj name="MathType Equation" r:id="rId14" imgW="177480" imgH="203040" progId="Equation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2208"/>
                          <a:ext cx="182" cy="1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9" name="Object 40"/>
            <p:cNvGraphicFramePr>
              <a:graphicFrameLocks noChangeAspect="1"/>
            </p:cNvGraphicFramePr>
            <p:nvPr/>
          </p:nvGraphicFramePr>
          <p:xfrm>
            <a:off x="1542" y="1968"/>
            <a:ext cx="198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1" name="Equation" r:id="rId15" imgW="177480" imgH="215640" progId="Equation.3">
                    <p:embed/>
                  </p:oleObj>
                </mc:Choice>
                <mc:Fallback>
                  <p:oleObj name="Equation" r:id="rId15" imgW="177480" imgH="215640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2" y="1968"/>
                          <a:ext cx="198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0" name="Object 41"/>
            <p:cNvGraphicFramePr>
              <a:graphicFrameLocks noChangeAspect="1"/>
            </p:cNvGraphicFramePr>
            <p:nvPr/>
          </p:nvGraphicFramePr>
          <p:xfrm>
            <a:off x="1296" y="2688"/>
            <a:ext cx="198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2" name="Equation" r:id="rId16" imgW="177480" imgH="215640" progId="Equation.3">
                    <p:embed/>
                  </p:oleObj>
                </mc:Choice>
                <mc:Fallback>
                  <p:oleObj name="Equation" r:id="rId16" imgW="177480" imgH="21564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2688"/>
                          <a:ext cx="198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1" name="Object 42"/>
            <p:cNvGraphicFramePr>
              <a:graphicFrameLocks noChangeAspect="1"/>
            </p:cNvGraphicFramePr>
            <p:nvPr/>
          </p:nvGraphicFramePr>
          <p:xfrm>
            <a:off x="1536" y="2448"/>
            <a:ext cx="22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3" name="MathType Equation" r:id="rId17" imgW="177480" imgH="203040" progId="Equation">
                    <p:embed/>
                  </p:oleObj>
                </mc:Choice>
                <mc:Fallback>
                  <p:oleObj name="MathType Equation" r:id="rId17" imgW="177480" imgH="203040" progId="Equation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2448"/>
                          <a:ext cx="226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2" name="Object 43"/>
            <p:cNvGraphicFramePr>
              <a:graphicFrameLocks noChangeAspect="1"/>
            </p:cNvGraphicFramePr>
            <p:nvPr/>
          </p:nvGraphicFramePr>
          <p:xfrm>
            <a:off x="864" y="1680"/>
            <a:ext cx="624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4" name="MathType Equation" r:id="rId18" imgW="698400" imgH="203040" progId="Equation">
                    <p:embed/>
                  </p:oleObj>
                </mc:Choice>
                <mc:Fallback>
                  <p:oleObj name="MathType Equation" r:id="rId18" imgW="698400" imgH="203040" progId="Equation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680"/>
                          <a:ext cx="624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3" name="Object 44"/>
            <p:cNvGraphicFramePr>
              <a:graphicFrameLocks noChangeAspect="1"/>
            </p:cNvGraphicFramePr>
            <p:nvPr/>
          </p:nvGraphicFramePr>
          <p:xfrm>
            <a:off x="1542" y="1699"/>
            <a:ext cx="156" cy="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5" name="MathType Equation" r:id="rId20" imgW="190440" imgH="152280" progId="Equation">
                    <p:embed/>
                  </p:oleObj>
                </mc:Choice>
                <mc:Fallback>
                  <p:oleObj name="MathType Equation" r:id="rId20" imgW="190440" imgH="152280" progId="Equation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2" y="1699"/>
                          <a:ext cx="156" cy="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4" name="Object 45"/>
            <p:cNvGraphicFramePr>
              <a:graphicFrameLocks noChangeAspect="1"/>
            </p:cNvGraphicFramePr>
            <p:nvPr/>
          </p:nvGraphicFramePr>
          <p:xfrm>
            <a:off x="1782" y="1699"/>
            <a:ext cx="156" cy="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6" name="MathType Equation" r:id="rId22" imgW="190440" imgH="152280" progId="Equation">
                    <p:embed/>
                  </p:oleObj>
                </mc:Choice>
                <mc:Fallback>
                  <p:oleObj name="MathType Equation" r:id="rId22" imgW="190440" imgH="152280" progId="Equation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2" y="1699"/>
                          <a:ext cx="156" cy="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5" name="Object 46"/>
            <p:cNvGraphicFramePr>
              <a:graphicFrameLocks noChangeAspect="1"/>
            </p:cNvGraphicFramePr>
            <p:nvPr/>
          </p:nvGraphicFramePr>
          <p:xfrm>
            <a:off x="1776" y="1968"/>
            <a:ext cx="195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7" name="MathType Equation" r:id="rId24" imgW="164880" imgH="203040" progId="Equation">
                    <p:embed/>
                  </p:oleObj>
                </mc:Choice>
                <mc:Fallback>
                  <p:oleObj name="MathType Equation" r:id="rId24" imgW="164880" imgH="203040" progId="Equation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1968"/>
                          <a:ext cx="195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6" name="Object 47"/>
            <p:cNvGraphicFramePr>
              <a:graphicFrameLocks noChangeAspect="1"/>
            </p:cNvGraphicFramePr>
            <p:nvPr/>
          </p:nvGraphicFramePr>
          <p:xfrm>
            <a:off x="1776" y="2214"/>
            <a:ext cx="198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8" name="Equation" r:id="rId25" imgW="177480" imgH="215640" progId="Equation.3">
                    <p:embed/>
                  </p:oleObj>
                </mc:Choice>
                <mc:Fallback>
                  <p:oleObj name="Equation" r:id="rId25" imgW="177480" imgH="215640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2214"/>
                          <a:ext cx="198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7" name="Object 48"/>
            <p:cNvGraphicFramePr>
              <a:graphicFrameLocks noChangeAspect="1"/>
            </p:cNvGraphicFramePr>
            <p:nvPr/>
          </p:nvGraphicFramePr>
          <p:xfrm>
            <a:off x="1776" y="2688"/>
            <a:ext cx="195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9" name="MathType Equation" r:id="rId26" imgW="164880" imgH="203040" progId="Equation">
                    <p:embed/>
                  </p:oleObj>
                </mc:Choice>
                <mc:Fallback>
                  <p:oleObj name="MathType Equation" r:id="rId26" imgW="164880" imgH="203040" progId="Equation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2688"/>
                          <a:ext cx="195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8" name="Object 49"/>
            <p:cNvGraphicFramePr>
              <a:graphicFrameLocks noChangeAspect="1"/>
            </p:cNvGraphicFramePr>
            <p:nvPr/>
          </p:nvGraphicFramePr>
          <p:xfrm>
            <a:off x="2016" y="2688"/>
            <a:ext cx="221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0" name="MathType Equation" r:id="rId27" imgW="177480" imgH="203040" progId="Equation">
                    <p:embed/>
                  </p:oleObj>
                </mc:Choice>
                <mc:Fallback>
                  <p:oleObj name="MathType Equation" r:id="rId27" imgW="177480" imgH="203040" progId="Equation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2688"/>
                          <a:ext cx="221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9" name="Object 50"/>
            <p:cNvGraphicFramePr>
              <a:graphicFrameLocks noChangeAspect="1"/>
            </p:cNvGraphicFramePr>
            <p:nvPr/>
          </p:nvGraphicFramePr>
          <p:xfrm>
            <a:off x="1779" y="2448"/>
            <a:ext cx="195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1" name="MathType Equation" r:id="rId28" imgW="164880" imgH="203040" progId="Equation">
                    <p:embed/>
                  </p:oleObj>
                </mc:Choice>
                <mc:Fallback>
                  <p:oleObj name="MathType Equation" r:id="rId28" imgW="164880" imgH="203040" progId="Equation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9" y="2448"/>
                          <a:ext cx="195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0" name="Object 51"/>
            <p:cNvGraphicFramePr>
              <a:graphicFrameLocks noChangeAspect="1"/>
            </p:cNvGraphicFramePr>
            <p:nvPr/>
          </p:nvGraphicFramePr>
          <p:xfrm>
            <a:off x="2022" y="1694"/>
            <a:ext cx="152" cy="1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2" name="MathType Equation" r:id="rId29" imgW="177480" imgH="152280" progId="Equation">
                    <p:embed/>
                  </p:oleObj>
                </mc:Choice>
                <mc:Fallback>
                  <p:oleObj name="MathType Equation" r:id="rId29" imgW="177480" imgH="152280" progId="Equation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2" y="1694"/>
                          <a:ext cx="152" cy="1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1" name="Object 52"/>
            <p:cNvGraphicFramePr>
              <a:graphicFrameLocks noChangeAspect="1"/>
            </p:cNvGraphicFramePr>
            <p:nvPr/>
          </p:nvGraphicFramePr>
          <p:xfrm>
            <a:off x="2022" y="2448"/>
            <a:ext cx="195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3" name="MathType Equation" r:id="rId31" imgW="164880" imgH="203040" progId="Equation">
                    <p:embed/>
                  </p:oleObj>
                </mc:Choice>
                <mc:Fallback>
                  <p:oleObj name="MathType Equation" r:id="rId31" imgW="164880" imgH="203040" progId="Equation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2" y="2448"/>
                          <a:ext cx="195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2" name="Object 53"/>
            <p:cNvGraphicFramePr>
              <a:graphicFrameLocks noChangeAspect="1"/>
            </p:cNvGraphicFramePr>
            <p:nvPr/>
          </p:nvGraphicFramePr>
          <p:xfrm>
            <a:off x="2013" y="2214"/>
            <a:ext cx="195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4" name="MathType Equation" r:id="rId32" imgW="164880" imgH="203040" progId="Equation">
                    <p:embed/>
                  </p:oleObj>
                </mc:Choice>
                <mc:Fallback>
                  <p:oleObj name="MathType Equation" r:id="rId32" imgW="164880" imgH="203040" progId="Equation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3" y="2214"/>
                          <a:ext cx="195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3" name="Object 54"/>
            <p:cNvGraphicFramePr>
              <a:graphicFrameLocks noChangeAspect="1"/>
            </p:cNvGraphicFramePr>
            <p:nvPr/>
          </p:nvGraphicFramePr>
          <p:xfrm>
            <a:off x="1977" y="1968"/>
            <a:ext cx="221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5" name="MathType Equation" r:id="rId33" imgW="177480" imgH="203040" progId="Equation">
                    <p:embed/>
                  </p:oleObj>
                </mc:Choice>
                <mc:Fallback>
                  <p:oleObj name="MathType Equation" r:id="rId33" imgW="177480" imgH="203040" progId="Equation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7" y="1968"/>
                          <a:ext cx="221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4" name="Object 55"/>
            <p:cNvGraphicFramePr>
              <a:graphicFrameLocks noChangeAspect="1"/>
            </p:cNvGraphicFramePr>
            <p:nvPr/>
          </p:nvGraphicFramePr>
          <p:xfrm>
            <a:off x="1542" y="2688"/>
            <a:ext cx="198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6" name="Equation" r:id="rId34" imgW="177480" imgH="215640" progId="Equation.3">
                    <p:embed/>
                  </p:oleObj>
                </mc:Choice>
                <mc:Fallback>
                  <p:oleObj name="Equation" r:id="rId34" imgW="177480" imgH="215640" progId="Equation.3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2" y="2688"/>
                          <a:ext cx="198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5" name="Object 56"/>
            <p:cNvGraphicFramePr>
              <a:graphicFrameLocks noChangeAspect="1"/>
            </p:cNvGraphicFramePr>
            <p:nvPr/>
          </p:nvGraphicFramePr>
          <p:xfrm>
            <a:off x="1296" y="2460"/>
            <a:ext cx="195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7" name="MathType Equation" r:id="rId35" imgW="164880" imgH="203040" progId="Equation">
                    <p:embed/>
                  </p:oleObj>
                </mc:Choice>
                <mc:Fallback>
                  <p:oleObj name="MathType Equation" r:id="rId35" imgW="164880" imgH="203040" progId="Equation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2460"/>
                          <a:ext cx="195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6" name="Object 73"/>
            <p:cNvGraphicFramePr>
              <a:graphicFrameLocks noChangeAspect="1"/>
            </p:cNvGraphicFramePr>
            <p:nvPr/>
          </p:nvGraphicFramePr>
          <p:xfrm>
            <a:off x="2352" y="1680"/>
            <a:ext cx="624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8" name="MathType Equation" r:id="rId36" imgW="698400" imgH="203040" progId="Equation">
                    <p:embed/>
                  </p:oleObj>
                </mc:Choice>
                <mc:Fallback>
                  <p:oleObj name="MathType Equation" r:id="rId36" imgW="698400" imgH="203040" progId="Equation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1680"/>
                          <a:ext cx="624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7" name="Object 74"/>
            <p:cNvGraphicFramePr>
              <a:graphicFrameLocks noChangeAspect="1"/>
            </p:cNvGraphicFramePr>
            <p:nvPr/>
          </p:nvGraphicFramePr>
          <p:xfrm>
            <a:off x="3024" y="1680"/>
            <a:ext cx="156" cy="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9" name="MathType Equation" r:id="rId37" imgW="190440" imgH="152280" progId="Equation">
                    <p:embed/>
                  </p:oleObj>
                </mc:Choice>
                <mc:Fallback>
                  <p:oleObj name="MathType Equation" r:id="rId37" imgW="190440" imgH="152280" progId="Equation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1680"/>
                          <a:ext cx="156" cy="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8" name="Object 75"/>
            <p:cNvGraphicFramePr>
              <a:graphicFrameLocks noChangeAspect="1"/>
            </p:cNvGraphicFramePr>
            <p:nvPr/>
          </p:nvGraphicFramePr>
          <p:xfrm>
            <a:off x="3216" y="1685"/>
            <a:ext cx="156" cy="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10" name="MathType Equation" r:id="rId38" imgW="190440" imgH="152280" progId="Equation">
                    <p:embed/>
                  </p:oleObj>
                </mc:Choice>
                <mc:Fallback>
                  <p:oleObj name="MathType Equation" r:id="rId38" imgW="190440" imgH="152280" progId="Equation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1685"/>
                          <a:ext cx="156" cy="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9" name="Object 76"/>
            <p:cNvGraphicFramePr>
              <a:graphicFrameLocks noChangeAspect="1"/>
            </p:cNvGraphicFramePr>
            <p:nvPr/>
          </p:nvGraphicFramePr>
          <p:xfrm>
            <a:off x="3432" y="1680"/>
            <a:ext cx="152" cy="1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11" name="MathType Equation" r:id="rId39" imgW="177480" imgH="152280" progId="Equation">
                    <p:embed/>
                  </p:oleObj>
                </mc:Choice>
                <mc:Fallback>
                  <p:oleObj name="MathType Equation" r:id="rId39" imgW="177480" imgH="152280" progId="Equation">
                    <p:embed/>
                    <p:pic>
                      <p:nvPicPr>
                        <p:cNvPr id="0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2" y="1680"/>
                          <a:ext cx="152" cy="1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0" name="Object 77"/>
            <p:cNvGraphicFramePr>
              <a:graphicFrameLocks noChangeAspect="1"/>
            </p:cNvGraphicFramePr>
            <p:nvPr/>
          </p:nvGraphicFramePr>
          <p:xfrm>
            <a:off x="2832" y="2016"/>
            <a:ext cx="14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12" name="MathType Equation" r:id="rId40" imgW="114120" imgH="152280" progId="Equation">
                    <p:embed/>
                  </p:oleObj>
                </mc:Choice>
                <mc:Fallback>
                  <p:oleObj name="MathType Equation" r:id="rId40" imgW="114120" imgH="152280" progId="Equation">
                    <p:embed/>
                    <p:pic>
                      <p:nvPicPr>
                        <p:cNvPr id="0" name="Object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2016"/>
                          <a:ext cx="14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1" name="Object 78"/>
            <p:cNvGraphicFramePr>
              <a:graphicFrameLocks noChangeAspect="1"/>
            </p:cNvGraphicFramePr>
            <p:nvPr/>
          </p:nvGraphicFramePr>
          <p:xfrm>
            <a:off x="3456" y="2016"/>
            <a:ext cx="12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13" name="MathType Equation" r:id="rId42" imgW="101520" imgH="152280" progId="Equation">
                    <p:embed/>
                  </p:oleObj>
                </mc:Choice>
                <mc:Fallback>
                  <p:oleObj name="MathType Equation" r:id="rId42" imgW="101520" imgH="152280" progId="Equation">
                    <p:embed/>
                    <p:pic>
                      <p:nvPicPr>
                        <p:cNvPr id="0" name="Object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016"/>
                          <a:ext cx="12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2" name="Object 79"/>
            <p:cNvGraphicFramePr>
              <a:graphicFrameLocks noChangeAspect="1"/>
            </p:cNvGraphicFramePr>
            <p:nvPr/>
          </p:nvGraphicFramePr>
          <p:xfrm>
            <a:off x="3024" y="2016"/>
            <a:ext cx="16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14" name="MathType Equation" r:id="rId44" imgW="126720" imgH="152280" progId="Equation">
                    <p:embed/>
                  </p:oleObj>
                </mc:Choice>
                <mc:Fallback>
                  <p:oleObj name="MathType Equation" r:id="rId44" imgW="126720" imgH="152280" progId="Equation">
                    <p:embed/>
                    <p:pic>
                      <p:nvPicPr>
                        <p:cNvPr id="0" name="Object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2016"/>
                          <a:ext cx="160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3" name="Object 80"/>
            <p:cNvGraphicFramePr>
              <a:graphicFrameLocks noChangeAspect="1"/>
            </p:cNvGraphicFramePr>
            <p:nvPr/>
          </p:nvGraphicFramePr>
          <p:xfrm>
            <a:off x="3216" y="2016"/>
            <a:ext cx="14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15" name="MathType Equation" r:id="rId46" imgW="114120" imgH="152280" progId="Equation">
                    <p:embed/>
                  </p:oleObj>
                </mc:Choice>
                <mc:Fallback>
                  <p:oleObj name="MathType Equation" r:id="rId46" imgW="114120" imgH="152280" progId="Equation">
                    <p:embed/>
                    <p:pic>
                      <p:nvPicPr>
                        <p:cNvPr id="0" name="Object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016"/>
                          <a:ext cx="14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4" name="Object 81"/>
            <p:cNvGraphicFramePr>
              <a:graphicFrameLocks noChangeAspect="1"/>
            </p:cNvGraphicFramePr>
            <p:nvPr/>
          </p:nvGraphicFramePr>
          <p:xfrm>
            <a:off x="2816" y="2208"/>
            <a:ext cx="16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16" name="MathType Equation" r:id="rId48" imgW="126720" imgH="152280" progId="Equation">
                    <p:embed/>
                  </p:oleObj>
                </mc:Choice>
                <mc:Fallback>
                  <p:oleObj name="MathType Equation" r:id="rId48" imgW="126720" imgH="152280" progId="Equation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6" y="2208"/>
                          <a:ext cx="160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5" name="Object 82"/>
            <p:cNvGraphicFramePr>
              <a:graphicFrameLocks noChangeAspect="1"/>
            </p:cNvGraphicFramePr>
            <p:nvPr/>
          </p:nvGraphicFramePr>
          <p:xfrm>
            <a:off x="3024" y="2208"/>
            <a:ext cx="16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17" name="MathType Equation" r:id="rId49" imgW="126720" imgH="152280" progId="Equation">
                    <p:embed/>
                  </p:oleObj>
                </mc:Choice>
                <mc:Fallback>
                  <p:oleObj name="MathType Equation" r:id="rId49" imgW="126720" imgH="152280" progId="Equation">
                    <p:embed/>
                    <p:pic>
                      <p:nvPicPr>
                        <p:cNvPr id="0" name="Object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2208"/>
                          <a:ext cx="160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6" name="Object 83"/>
            <p:cNvGraphicFramePr>
              <a:graphicFrameLocks noChangeAspect="1"/>
            </p:cNvGraphicFramePr>
            <p:nvPr/>
          </p:nvGraphicFramePr>
          <p:xfrm>
            <a:off x="3216" y="2208"/>
            <a:ext cx="14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18" name="MathType Equation" r:id="rId50" imgW="114120" imgH="152280" progId="Equation">
                    <p:embed/>
                  </p:oleObj>
                </mc:Choice>
                <mc:Fallback>
                  <p:oleObj name="MathType Equation" r:id="rId50" imgW="114120" imgH="152280" progId="Equation">
                    <p:embed/>
                    <p:pic>
                      <p:nvPicPr>
                        <p:cNvPr id="0" name="Object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208"/>
                          <a:ext cx="14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7" name="Object 84"/>
            <p:cNvGraphicFramePr>
              <a:graphicFrameLocks noChangeAspect="1"/>
            </p:cNvGraphicFramePr>
            <p:nvPr/>
          </p:nvGraphicFramePr>
          <p:xfrm>
            <a:off x="3456" y="2208"/>
            <a:ext cx="14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19" name="MathType Equation" r:id="rId51" imgW="114120" imgH="152280" progId="Equation">
                    <p:embed/>
                  </p:oleObj>
                </mc:Choice>
                <mc:Fallback>
                  <p:oleObj name="MathType Equation" r:id="rId51" imgW="114120" imgH="152280" progId="Equation">
                    <p:embed/>
                    <p:pic>
                      <p:nvPicPr>
                        <p:cNvPr id="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208"/>
                          <a:ext cx="14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8" name="Object 85"/>
            <p:cNvGraphicFramePr>
              <a:graphicFrameLocks noChangeAspect="1"/>
            </p:cNvGraphicFramePr>
            <p:nvPr/>
          </p:nvGraphicFramePr>
          <p:xfrm>
            <a:off x="2832" y="2448"/>
            <a:ext cx="14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0" name="MathType Equation" r:id="rId52" imgW="114120" imgH="152280" progId="Equation">
                    <p:embed/>
                  </p:oleObj>
                </mc:Choice>
                <mc:Fallback>
                  <p:oleObj name="MathType Equation" r:id="rId52" imgW="114120" imgH="152280" progId="Equation">
                    <p:embed/>
                    <p:pic>
                      <p:nvPicPr>
                        <p:cNvPr id="0" name="Object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2448"/>
                          <a:ext cx="14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9" name="Object 86"/>
            <p:cNvGraphicFramePr>
              <a:graphicFrameLocks noChangeAspect="1"/>
            </p:cNvGraphicFramePr>
            <p:nvPr/>
          </p:nvGraphicFramePr>
          <p:xfrm>
            <a:off x="3024" y="2448"/>
            <a:ext cx="16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1" name="MathType Equation" r:id="rId53" imgW="126720" imgH="152280" progId="Equation">
                    <p:embed/>
                  </p:oleObj>
                </mc:Choice>
                <mc:Fallback>
                  <p:oleObj name="MathType Equation" r:id="rId53" imgW="126720" imgH="152280" progId="Equation">
                    <p:embed/>
                    <p:pic>
                      <p:nvPicPr>
                        <p:cNvPr id="0" name="Object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2448"/>
                          <a:ext cx="160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60" name="Object 87"/>
            <p:cNvGraphicFramePr>
              <a:graphicFrameLocks noChangeAspect="1"/>
            </p:cNvGraphicFramePr>
            <p:nvPr/>
          </p:nvGraphicFramePr>
          <p:xfrm>
            <a:off x="3216" y="2448"/>
            <a:ext cx="14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2" name="MathType Equation" r:id="rId54" imgW="114120" imgH="152280" progId="Equation">
                    <p:embed/>
                  </p:oleObj>
                </mc:Choice>
                <mc:Fallback>
                  <p:oleObj name="MathType Equation" r:id="rId54" imgW="114120" imgH="152280" progId="Equation">
                    <p:embed/>
                    <p:pic>
                      <p:nvPicPr>
                        <p:cNvPr id="0" name="Object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448"/>
                          <a:ext cx="14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61" name="Object 88"/>
            <p:cNvGraphicFramePr>
              <a:graphicFrameLocks noChangeAspect="1"/>
            </p:cNvGraphicFramePr>
            <p:nvPr/>
          </p:nvGraphicFramePr>
          <p:xfrm>
            <a:off x="3456" y="2448"/>
            <a:ext cx="12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3" name="MathType Equation" r:id="rId55" imgW="101520" imgH="152280" progId="Equation">
                    <p:embed/>
                  </p:oleObj>
                </mc:Choice>
                <mc:Fallback>
                  <p:oleObj name="MathType Equation" r:id="rId55" imgW="101520" imgH="152280" progId="Equation">
                    <p:embed/>
                    <p:pic>
                      <p:nvPicPr>
                        <p:cNvPr id="0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448"/>
                          <a:ext cx="12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62" name="Object 89"/>
            <p:cNvGraphicFramePr>
              <a:graphicFrameLocks noChangeAspect="1"/>
            </p:cNvGraphicFramePr>
            <p:nvPr/>
          </p:nvGraphicFramePr>
          <p:xfrm>
            <a:off x="2832" y="2688"/>
            <a:ext cx="14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4" name="MathType Equation" r:id="rId56" imgW="114120" imgH="152280" progId="Equation">
                    <p:embed/>
                  </p:oleObj>
                </mc:Choice>
                <mc:Fallback>
                  <p:oleObj name="MathType Equation" r:id="rId56" imgW="114120" imgH="152280" progId="Equation">
                    <p:embed/>
                    <p:pic>
                      <p:nvPicPr>
                        <p:cNvPr id="0" name="Object 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2688"/>
                          <a:ext cx="14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63" name="Object 90"/>
            <p:cNvGraphicFramePr>
              <a:graphicFrameLocks noChangeAspect="1"/>
            </p:cNvGraphicFramePr>
            <p:nvPr/>
          </p:nvGraphicFramePr>
          <p:xfrm>
            <a:off x="3024" y="2688"/>
            <a:ext cx="14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5" name="MathType Equation" r:id="rId57" imgW="114120" imgH="152280" progId="Equation">
                    <p:embed/>
                  </p:oleObj>
                </mc:Choice>
                <mc:Fallback>
                  <p:oleObj name="MathType Equation" r:id="rId57" imgW="114120" imgH="152280" progId="Equation">
                    <p:embed/>
                    <p:pic>
                      <p:nvPicPr>
                        <p:cNvPr id="0" name="Object 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2688"/>
                          <a:ext cx="14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64" name="Object 91"/>
            <p:cNvGraphicFramePr>
              <a:graphicFrameLocks noChangeAspect="1"/>
            </p:cNvGraphicFramePr>
            <p:nvPr/>
          </p:nvGraphicFramePr>
          <p:xfrm>
            <a:off x="3216" y="2688"/>
            <a:ext cx="12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6" name="MathType Equation" r:id="rId58" imgW="101520" imgH="152280" progId="Equation">
                    <p:embed/>
                  </p:oleObj>
                </mc:Choice>
                <mc:Fallback>
                  <p:oleObj name="MathType Equation" r:id="rId58" imgW="101520" imgH="152280" progId="Equation">
                    <p:embed/>
                    <p:pic>
                      <p:nvPicPr>
                        <p:cNvPr id="0" name="Object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688"/>
                          <a:ext cx="12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65" name="Object 92"/>
            <p:cNvGraphicFramePr>
              <a:graphicFrameLocks noChangeAspect="1"/>
            </p:cNvGraphicFramePr>
            <p:nvPr/>
          </p:nvGraphicFramePr>
          <p:xfrm>
            <a:off x="3472" y="2688"/>
            <a:ext cx="12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7" name="MathType Equation" r:id="rId59" imgW="101520" imgH="152280" progId="Equation">
                    <p:embed/>
                  </p:oleObj>
                </mc:Choice>
                <mc:Fallback>
                  <p:oleObj name="MathType Equation" r:id="rId59" imgW="101520" imgH="152280" progId="Equation">
                    <p:embed/>
                    <p:pic>
                      <p:nvPicPr>
                        <p:cNvPr id="0" name="Object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2" y="2688"/>
                          <a:ext cx="12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18" name="Object 93"/>
          <p:cNvGraphicFramePr>
            <a:graphicFrameLocks noChangeAspect="1"/>
          </p:cNvGraphicFramePr>
          <p:nvPr/>
        </p:nvGraphicFramePr>
        <p:xfrm>
          <a:off x="1600200" y="5029200"/>
          <a:ext cx="12192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" name="MathType Equation" r:id="rId60" imgW="850680" imgH="228600" progId="Equation">
                  <p:embed/>
                </p:oleObj>
              </mc:Choice>
              <mc:Fallback>
                <p:oleObj name="MathType Equation" r:id="rId60" imgW="850680" imgH="228600" progId="Equation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029200"/>
                        <a:ext cx="1219200" cy="327025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94"/>
          <p:cNvGraphicFramePr>
            <a:graphicFrameLocks noChangeAspect="1"/>
          </p:cNvGraphicFramePr>
          <p:nvPr/>
        </p:nvGraphicFramePr>
        <p:xfrm>
          <a:off x="1600200" y="5486400"/>
          <a:ext cx="12192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9" name="MathType Equation" r:id="rId62" imgW="787320" imgH="203040" progId="Equation">
                  <p:embed/>
                </p:oleObj>
              </mc:Choice>
              <mc:Fallback>
                <p:oleObj name="MathType Equation" r:id="rId62" imgW="787320" imgH="203040" progId="Equation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486400"/>
                        <a:ext cx="1219200" cy="314325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95"/>
          <p:cNvGraphicFramePr>
            <a:graphicFrameLocks noChangeAspect="1"/>
          </p:cNvGraphicFramePr>
          <p:nvPr/>
        </p:nvGraphicFramePr>
        <p:xfrm>
          <a:off x="1600200" y="5943600"/>
          <a:ext cx="1219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" name="MathType Equation" r:id="rId64" imgW="761760" imgH="444240" progId="Equation">
                  <p:embed/>
                </p:oleObj>
              </mc:Choice>
              <mc:Fallback>
                <p:oleObj name="MathType Equation" r:id="rId64" imgW="761760" imgH="444240" progId="Equation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943600"/>
                        <a:ext cx="1219200" cy="711200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96"/>
          <p:cNvGraphicFramePr>
            <a:graphicFrameLocks noChangeAspect="1"/>
          </p:cNvGraphicFramePr>
          <p:nvPr/>
        </p:nvGraphicFramePr>
        <p:xfrm>
          <a:off x="2971800" y="5943600"/>
          <a:ext cx="11430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1" name="MathType Equation" r:id="rId66" imgW="761760" imgH="444240" progId="Equation">
                  <p:embed/>
                </p:oleObj>
              </mc:Choice>
              <mc:Fallback>
                <p:oleObj name="MathType Equation" r:id="rId66" imgW="761760" imgH="444240" progId="Equation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943600"/>
                        <a:ext cx="1143000" cy="665163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 descr="P0003243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42"/>
          <p:cNvSpPr txBox="1">
            <a:spLocks noChangeArrowheads="1"/>
          </p:cNvSpPr>
          <p:nvPr/>
        </p:nvSpPr>
        <p:spPr bwMode="auto">
          <a:xfrm>
            <a:off x="684213" y="1557338"/>
            <a:ext cx="540067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ko-KR" sz="2000"/>
              <a:t>Block Diagram for </a:t>
            </a:r>
            <a:r>
              <a:rPr lang="en-US" altLang="ko-KR" sz="2000" i="1">
                <a:solidFill>
                  <a:srgbClr val="3333FF"/>
                </a:solidFill>
                <a:latin typeface="Times New Roman" pitchFamily="18" charset="0"/>
              </a:rPr>
              <a:t>8-Bit </a:t>
            </a:r>
            <a:r>
              <a:rPr lang="en-US" altLang="ko-KR" sz="2000" i="1" u="sng">
                <a:solidFill>
                  <a:srgbClr val="3333FF"/>
                </a:solidFill>
                <a:latin typeface="Times New Roman" pitchFamily="18" charset="0"/>
              </a:rPr>
              <a:t>Odd</a:t>
            </a:r>
            <a:r>
              <a:rPr lang="en-US" altLang="ko-KR" sz="2000"/>
              <a:t> </a:t>
            </a:r>
            <a:r>
              <a:rPr lang="en-US" altLang="ko-KR" sz="2000" i="1">
                <a:solidFill>
                  <a:srgbClr val="3333FF"/>
                </a:solidFill>
                <a:latin typeface="Times New Roman" pitchFamily="18" charset="0"/>
              </a:rPr>
              <a:t>Parity Checker</a:t>
            </a:r>
          </a:p>
        </p:txBody>
      </p:sp>
      <p:pic>
        <p:nvPicPr>
          <p:cNvPr id="13315" name="Picture 1054" descr="roth+f13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4078288" cy="259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1057"/>
          <p:cNvSpPr>
            <a:spLocks noGrp="1" noChangeArrowheads="1"/>
          </p:cNvSpPr>
          <p:nvPr>
            <p:ph type="title"/>
          </p:nvPr>
        </p:nvSpPr>
        <p:spPr>
          <a:xfrm>
            <a:off x="277813" y="228600"/>
            <a:ext cx="8686800" cy="1189038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13.1  A Sequential Parity Checker</a:t>
            </a:r>
          </a:p>
        </p:txBody>
      </p:sp>
      <p:sp>
        <p:nvSpPr>
          <p:cNvPr id="13317" name="Text Box 1058"/>
          <p:cNvSpPr txBox="1">
            <a:spLocks noChangeArrowheads="1"/>
          </p:cNvSpPr>
          <p:nvPr/>
        </p:nvSpPr>
        <p:spPr bwMode="auto">
          <a:xfrm>
            <a:off x="5292725" y="2852738"/>
            <a:ext cx="295116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ko-KR" sz="2000" i="1">
                <a:latin typeface="Times New Roman" pitchFamily="18" charset="0"/>
              </a:rPr>
              <a:t>Z=</a:t>
            </a:r>
            <a:r>
              <a:rPr lang="en-US" altLang="ko-KR" sz="2000">
                <a:latin typeface="Times New Roman" pitchFamily="18" charset="0"/>
              </a:rPr>
              <a:t>1</a:t>
            </a:r>
            <a:r>
              <a:rPr lang="en-US" altLang="ko-KR" sz="2000"/>
              <a:t> if input parity is </a:t>
            </a:r>
            <a:r>
              <a:rPr lang="en-US" altLang="ko-KR" sz="2000" i="1">
                <a:solidFill>
                  <a:srgbClr val="3333FF"/>
                </a:solidFill>
              </a:rPr>
              <a:t>odd</a:t>
            </a:r>
            <a:endParaRPr lang="en-US" altLang="ko-KR" sz="2000" i="1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6"/>
          <p:cNvSpPr txBox="1">
            <a:spLocks noChangeArrowheads="1"/>
          </p:cNvSpPr>
          <p:nvPr/>
        </p:nvSpPr>
        <p:spPr bwMode="auto">
          <a:xfrm>
            <a:off x="827088" y="1773238"/>
            <a:ext cx="5040312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Sample Waveforms for Parity Checker</a:t>
            </a:r>
          </a:p>
        </p:txBody>
      </p:sp>
      <p:sp>
        <p:nvSpPr>
          <p:cNvPr id="14339" name="Rectangle 49"/>
          <p:cNvSpPr>
            <a:spLocks noGrp="1" noChangeArrowheads="1"/>
          </p:cNvSpPr>
          <p:nvPr>
            <p:ph type="title"/>
          </p:nvPr>
        </p:nvSpPr>
        <p:spPr>
          <a:xfrm>
            <a:off x="277813" y="228600"/>
            <a:ext cx="8686800" cy="1189038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13.1  A Sequential Parity Checker</a:t>
            </a:r>
          </a:p>
        </p:txBody>
      </p:sp>
      <p:grpSp>
        <p:nvGrpSpPr>
          <p:cNvPr id="14340" name="Group 58"/>
          <p:cNvGrpSpPr>
            <a:grpSpLocks/>
          </p:cNvGrpSpPr>
          <p:nvPr/>
        </p:nvGrpSpPr>
        <p:grpSpPr bwMode="auto">
          <a:xfrm>
            <a:off x="990600" y="3048000"/>
            <a:ext cx="7262813" cy="1633538"/>
            <a:chOff x="624" y="1920"/>
            <a:chExt cx="4575" cy="1029"/>
          </a:xfrm>
        </p:grpSpPr>
        <p:pic>
          <p:nvPicPr>
            <p:cNvPr id="14341" name="Picture 46" descr="roth+f13-0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920"/>
              <a:ext cx="4575" cy="1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2" name="Line 50"/>
            <p:cNvSpPr>
              <a:spLocks noChangeShapeType="1"/>
            </p:cNvSpPr>
            <p:nvPr/>
          </p:nvSpPr>
          <p:spPr bwMode="auto">
            <a:xfrm>
              <a:off x="1494" y="2341"/>
              <a:ext cx="0" cy="1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14343" name="Line 51"/>
            <p:cNvSpPr>
              <a:spLocks noChangeShapeType="1"/>
            </p:cNvSpPr>
            <p:nvPr/>
          </p:nvSpPr>
          <p:spPr bwMode="auto">
            <a:xfrm>
              <a:off x="3036" y="2341"/>
              <a:ext cx="0" cy="1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14344" name="Line 52"/>
            <p:cNvSpPr>
              <a:spLocks noChangeShapeType="1"/>
            </p:cNvSpPr>
            <p:nvPr/>
          </p:nvSpPr>
          <p:spPr bwMode="auto">
            <a:xfrm>
              <a:off x="2013" y="2341"/>
              <a:ext cx="0" cy="18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14345" name="Line 53"/>
            <p:cNvSpPr>
              <a:spLocks noChangeShapeType="1"/>
            </p:cNvSpPr>
            <p:nvPr/>
          </p:nvSpPr>
          <p:spPr bwMode="auto">
            <a:xfrm>
              <a:off x="2527" y="2341"/>
              <a:ext cx="0" cy="18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14346" name="Line 54"/>
            <p:cNvSpPr>
              <a:spLocks noChangeShapeType="1"/>
            </p:cNvSpPr>
            <p:nvPr/>
          </p:nvSpPr>
          <p:spPr bwMode="auto">
            <a:xfrm>
              <a:off x="5098" y="2341"/>
              <a:ext cx="0" cy="18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14347" name="Line 55"/>
            <p:cNvSpPr>
              <a:spLocks noChangeShapeType="1"/>
            </p:cNvSpPr>
            <p:nvPr/>
          </p:nvSpPr>
          <p:spPr bwMode="auto">
            <a:xfrm>
              <a:off x="4583" y="2341"/>
              <a:ext cx="0" cy="1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14348" name="Line 56"/>
            <p:cNvSpPr>
              <a:spLocks noChangeShapeType="1"/>
            </p:cNvSpPr>
            <p:nvPr/>
          </p:nvSpPr>
          <p:spPr bwMode="auto">
            <a:xfrm>
              <a:off x="4069" y="2341"/>
              <a:ext cx="0" cy="18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14349" name="Line 57"/>
            <p:cNvSpPr>
              <a:spLocks noChangeShapeType="1"/>
            </p:cNvSpPr>
            <p:nvPr/>
          </p:nvSpPr>
          <p:spPr bwMode="auto">
            <a:xfrm>
              <a:off x="3555" y="2341"/>
              <a:ext cx="0" cy="1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611188" y="1340768"/>
            <a:ext cx="3744912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 i="1">
                <a:solidFill>
                  <a:srgbClr val="3333FF"/>
                </a:solidFill>
                <a:latin typeface="Times New Roman" pitchFamily="18" charset="0"/>
              </a:rPr>
              <a:t>State Graph</a:t>
            </a:r>
            <a:r>
              <a:rPr kumimoji="0" lang="en-US" altLang="ko-KR" sz="2000">
                <a:solidFill>
                  <a:schemeClr val="tx2"/>
                </a:solidFill>
              </a:rPr>
              <a:t> for Parity Checker</a:t>
            </a:r>
          </a:p>
        </p:txBody>
      </p:sp>
      <p:sp>
        <p:nvSpPr>
          <p:cNvPr id="15363" name="Rectangle 10"/>
          <p:cNvSpPr>
            <a:spLocks noGrp="1" noChangeArrowheads="1"/>
          </p:cNvSpPr>
          <p:nvPr>
            <p:ph type="title"/>
          </p:nvPr>
        </p:nvSpPr>
        <p:spPr>
          <a:xfrm>
            <a:off x="277813" y="228600"/>
            <a:ext cx="8686800" cy="1189038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13.1  A Sequential Parity Checker</a:t>
            </a:r>
          </a:p>
        </p:txBody>
      </p:sp>
      <p:grpSp>
        <p:nvGrpSpPr>
          <p:cNvPr id="15364" name="Group 16"/>
          <p:cNvGrpSpPr>
            <a:grpSpLocks/>
          </p:cNvGrpSpPr>
          <p:nvPr/>
        </p:nvGrpSpPr>
        <p:grpSpPr bwMode="auto">
          <a:xfrm>
            <a:off x="1371600" y="1917427"/>
            <a:ext cx="6369050" cy="1751012"/>
            <a:chOff x="864" y="2061"/>
            <a:chExt cx="4012" cy="1103"/>
          </a:xfrm>
        </p:grpSpPr>
        <p:pic>
          <p:nvPicPr>
            <p:cNvPr id="15367" name="Picture 8" descr="roth+f13-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2061"/>
              <a:ext cx="4012" cy="1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8" name="Oval 12"/>
            <p:cNvSpPr>
              <a:spLocks noChangeArrowheads="1"/>
            </p:cNvSpPr>
            <p:nvPr/>
          </p:nvSpPr>
          <p:spPr bwMode="auto">
            <a:xfrm>
              <a:off x="1710" y="2250"/>
              <a:ext cx="726" cy="726"/>
            </a:xfrm>
            <a:prstGeom prst="ellipse">
              <a:avLst/>
            </a:prstGeom>
            <a:solidFill>
              <a:srgbClr val="00FF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5369" name="Oval 13"/>
            <p:cNvSpPr>
              <a:spLocks noChangeArrowheads="1"/>
            </p:cNvSpPr>
            <p:nvPr/>
          </p:nvSpPr>
          <p:spPr bwMode="auto">
            <a:xfrm>
              <a:off x="3278" y="2246"/>
              <a:ext cx="726" cy="726"/>
            </a:xfrm>
            <a:prstGeom prst="ellipse">
              <a:avLst/>
            </a:prstGeom>
            <a:solidFill>
              <a:srgbClr val="FF0000">
                <a:alpha val="1882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</p:grpSp>
      <p:sp>
        <p:nvSpPr>
          <p:cNvPr id="15365" name="Text Box 14"/>
          <p:cNvSpPr txBox="1">
            <a:spLocks noChangeArrowheads="1"/>
          </p:cNvSpPr>
          <p:nvPr/>
        </p:nvSpPr>
        <p:spPr bwMode="auto">
          <a:xfrm>
            <a:off x="2339975" y="3803377"/>
            <a:ext cx="1800225" cy="701675"/>
          </a:xfrm>
          <a:prstGeom prst="rect">
            <a:avLst/>
          </a:prstGeom>
          <a:solidFill>
            <a:srgbClr val="00FF00">
              <a:alpha val="2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ko-KR" sz="2000" i="1">
                <a:solidFill>
                  <a:srgbClr val="3333FF"/>
                </a:solidFill>
              </a:rPr>
              <a:t>Even</a:t>
            </a:r>
            <a:r>
              <a:rPr lang="en-US" altLang="ko-KR" sz="2000"/>
              <a:t> number of 1 received</a:t>
            </a:r>
            <a:endParaRPr lang="en-US" altLang="ko-KR" sz="2000" i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15366" name="Text Box 15"/>
          <p:cNvSpPr txBox="1">
            <a:spLocks noChangeArrowheads="1"/>
          </p:cNvSpPr>
          <p:nvPr/>
        </p:nvSpPr>
        <p:spPr bwMode="auto">
          <a:xfrm>
            <a:off x="5148263" y="3803377"/>
            <a:ext cx="1800225" cy="701675"/>
          </a:xfrm>
          <a:prstGeom prst="rect">
            <a:avLst/>
          </a:prstGeom>
          <a:solidFill>
            <a:srgbClr val="FF00FF">
              <a:alpha val="2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ko-KR" sz="2000" i="1">
                <a:solidFill>
                  <a:srgbClr val="3333FF"/>
                </a:solidFill>
              </a:rPr>
              <a:t>Odd</a:t>
            </a:r>
            <a:r>
              <a:rPr lang="en-US" altLang="ko-KR" sz="2000"/>
              <a:t> number of 1 received</a:t>
            </a:r>
            <a:endParaRPr lang="en-US" altLang="ko-KR" sz="2000" i="1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051"/>
          <p:cNvSpPr txBox="1">
            <a:spLocks noChangeArrowheads="1"/>
          </p:cNvSpPr>
          <p:nvPr/>
        </p:nvSpPr>
        <p:spPr bwMode="auto">
          <a:xfrm>
            <a:off x="2700338" y="2780928"/>
            <a:ext cx="354647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ko-KR" sz="2000" i="1">
                <a:solidFill>
                  <a:srgbClr val="3333FF"/>
                </a:solidFill>
                <a:latin typeface="Times New Roman" pitchFamily="18" charset="0"/>
              </a:rPr>
              <a:t>State Table</a:t>
            </a:r>
            <a:r>
              <a:rPr lang="en-US" altLang="ko-KR" sz="2000"/>
              <a:t> for Parity Checker</a:t>
            </a:r>
          </a:p>
        </p:txBody>
      </p:sp>
      <p:graphicFrame>
        <p:nvGraphicFramePr>
          <p:cNvPr id="95494" name="Group 12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87160"/>
              </p:ext>
            </p:extLst>
          </p:nvPr>
        </p:nvGraphicFramePr>
        <p:xfrm>
          <a:off x="2771775" y="3428628"/>
          <a:ext cx="5761038" cy="2305051"/>
        </p:xfrm>
        <a:graphic>
          <a:graphicData uri="http://schemas.openxmlformats.org/drawingml/2006/table">
            <a:tbl>
              <a:tblPr/>
              <a:tblGrid>
                <a:gridCol w="1525588"/>
                <a:gridCol w="2722562"/>
                <a:gridCol w="1512888"/>
              </a:tblGrid>
              <a:tr h="11064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Present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Next State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0       </a:t>
                      </a:r>
                      <a:r>
                        <a:rPr kumimoji="1" lang="en-US" altLang="ko-K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Present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85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 S</a:t>
                      </a:r>
                      <a:r>
                        <a:rPr kumimoji="1" lang="en-US" altLang="ko-KR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0                    </a:t>
                      </a:r>
                      <a:r>
                        <a:rPr kumimoji="1" lang="en-US" altLang="ko-K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 S</a:t>
                      </a:r>
                      <a:r>
                        <a:rPr kumimoji="1" lang="en-US" altLang="ko-KR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1                    </a:t>
                      </a:r>
                      <a:r>
                        <a:rPr kumimoji="1" lang="en-US" altLang="ko-K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1" name="Rectangle 1264"/>
          <p:cNvSpPr>
            <a:spLocks noGrp="1" noChangeArrowheads="1"/>
          </p:cNvSpPr>
          <p:nvPr>
            <p:ph type="title"/>
          </p:nvPr>
        </p:nvSpPr>
        <p:spPr>
          <a:xfrm>
            <a:off x="277813" y="228600"/>
            <a:ext cx="8686800" cy="1189038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13.1  A Sequential Parity Checker</a:t>
            </a:r>
          </a:p>
        </p:txBody>
      </p:sp>
      <p:grpSp>
        <p:nvGrpSpPr>
          <p:cNvPr id="16402" name="Group 1287"/>
          <p:cNvGrpSpPr>
            <a:grpSpLocks/>
          </p:cNvGrpSpPr>
          <p:nvPr/>
        </p:nvGrpSpPr>
        <p:grpSpPr bwMode="auto">
          <a:xfrm>
            <a:off x="323850" y="1340768"/>
            <a:ext cx="4465638" cy="1223962"/>
            <a:chOff x="864" y="2061"/>
            <a:chExt cx="4012" cy="1103"/>
          </a:xfrm>
        </p:grpSpPr>
        <p:pic>
          <p:nvPicPr>
            <p:cNvPr id="16403" name="Picture 1288" descr="roth+f13-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2061"/>
              <a:ext cx="4012" cy="1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4" name="Oval 1289"/>
            <p:cNvSpPr>
              <a:spLocks noChangeArrowheads="1"/>
            </p:cNvSpPr>
            <p:nvPr/>
          </p:nvSpPr>
          <p:spPr bwMode="auto">
            <a:xfrm>
              <a:off x="1710" y="2250"/>
              <a:ext cx="726" cy="726"/>
            </a:xfrm>
            <a:prstGeom prst="ellipse">
              <a:avLst/>
            </a:prstGeom>
            <a:solidFill>
              <a:srgbClr val="00FF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6405" name="Oval 1290"/>
            <p:cNvSpPr>
              <a:spLocks noChangeArrowheads="1"/>
            </p:cNvSpPr>
            <p:nvPr/>
          </p:nvSpPr>
          <p:spPr bwMode="auto">
            <a:xfrm>
              <a:off x="3278" y="2246"/>
              <a:ext cx="726" cy="726"/>
            </a:xfrm>
            <a:prstGeom prst="ellipse">
              <a:avLst/>
            </a:prstGeom>
            <a:solidFill>
              <a:srgbClr val="FF0000">
                <a:alpha val="1882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굴림" pitchFamily="50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3850" y="1412875"/>
            <a:ext cx="576103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ko-KR" sz="2000" i="1">
                <a:solidFill>
                  <a:srgbClr val="3333FF"/>
                </a:solidFill>
                <a:latin typeface="Times New Roman" pitchFamily="18" charset="0"/>
              </a:rPr>
              <a:t>Next-State Table</a:t>
            </a:r>
            <a:r>
              <a:rPr lang="en-US" altLang="ko-KR" sz="2000"/>
              <a:t> for Parity Checker Using T F/F</a:t>
            </a:r>
          </a:p>
        </p:txBody>
      </p:sp>
      <p:graphicFrame>
        <p:nvGraphicFramePr>
          <p:cNvPr id="133203" name="Group 83"/>
          <p:cNvGraphicFramePr>
            <a:graphicFrameLocks noGrp="1"/>
          </p:cNvGraphicFramePr>
          <p:nvPr/>
        </p:nvGraphicFramePr>
        <p:xfrm>
          <a:off x="304800" y="2655888"/>
          <a:ext cx="3835400" cy="1566228"/>
        </p:xfrm>
        <a:graphic>
          <a:graphicData uri="http://schemas.openxmlformats.org/drawingml/2006/table">
            <a:tbl>
              <a:tblPr/>
              <a:tblGrid>
                <a:gridCol w="1016000"/>
                <a:gridCol w="1811338"/>
                <a:gridCol w="1008062"/>
              </a:tblGrid>
              <a:tr h="7127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Present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Next State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0       </a:t>
                      </a:r>
                      <a:r>
                        <a:rPr kumimoji="1" lang="en-US" altLang="ko-K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Present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 S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0                    </a:t>
                      </a: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 S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1                    </a:t>
                      </a:r>
                      <a:r>
                        <a:rPr kumimoji="1" lang="en-US" altLang="ko-K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S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3220" name="Group 100"/>
          <p:cNvGraphicFramePr>
            <a:graphicFrameLocks noGrp="1"/>
          </p:cNvGraphicFramePr>
          <p:nvPr/>
        </p:nvGraphicFramePr>
        <p:xfrm>
          <a:off x="4419600" y="2655888"/>
          <a:ext cx="4329113" cy="1563688"/>
        </p:xfrm>
        <a:graphic>
          <a:graphicData uri="http://schemas.openxmlformats.org/drawingml/2006/table">
            <a:tbl>
              <a:tblPr/>
              <a:tblGrid>
                <a:gridCol w="439738"/>
                <a:gridCol w="1657350"/>
                <a:gridCol w="1727200"/>
                <a:gridCol w="504825"/>
              </a:tblGrid>
              <a:tr h="6985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Q</a:t>
                      </a:r>
                      <a:r>
                        <a:rPr kumimoji="1" lang="en-US" altLang="ko-KR" sz="1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+</a:t>
                      </a:r>
                      <a:endParaRPr kumimoji="1" lang="en-US" altLang="ko-KR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0     </a:t>
                      </a:r>
                      <a:r>
                        <a:rPr kumimoji="1" lang="en-US" altLang="ko-K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1</a:t>
                      </a:r>
                      <a:endParaRPr kumimoji="1" lang="en-US" altLang="ko-KR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0     </a:t>
                      </a:r>
                      <a:r>
                        <a:rPr kumimoji="1" lang="en-US" altLang="ko-K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X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0          1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0          1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0          1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2" name="Rectangle 63"/>
          <p:cNvSpPr>
            <a:spLocks noGrp="1" noChangeArrowheads="1"/>
          </p:cNvSpPr>
          <p:nvPr>
            <p:ph type="title"/>
          </p:nvPr>
        </p:nvSpPr>
        <p:spPr>
          <a:xfrm>
            <a:off x="277813" y="228600"/>
            <a:ext cx="8686800" cy="1189038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336600"/>
                </a:solidFill>
                <a:latin typeface="Arial" charset="0"/>
              </a:rPr>
              <a:t>13.1  A Sequential Parity Checker</a:t>
            </a:r>
          </a:p>
        </p:txBody>
      </p:sp>
      <p:sp>
        <p:nvSpPr>
          <p:cNvPr id="17443" name="Text Box 64"/>
          <p:cNvSpPr txBox="1">
            <a:spLocks noChangeArrowheads="1"/>
          </p:cNvSpPr>
          <p:nvPr/>
        </p:nvSpPr>
        <p:spPr bwMode="auto">
          <a:xfrm>
            <a:off x="1905000" y="5105400"/>
            <a:ext cx="20574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ko-KR" sz="2000">
                <a:solidFill>
                  <a:schemeClr val="tx2"/>
                </a:solidFill>
              </a:rPr>
              <a:t>Parity Checker</a:t>
            </a:r>
          </a:p>
        </p:txBody>
      </p:sp>
      <p:pic>
        <p:nvPicPr>
          <p:cNvPr id="17444" name="Picture 65" descr="roth+f13-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72000"/>
            <a:ext cx="19748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45" name="Text Box 98"/>
          <p:cNvSpPr txBox="1">
            <a:spLocks noChangeArrowheads="1"/>
          </p:cNvSpPr>
          <p:nvPr/>
        </p:nvSpPr>
        <p:spPr bwMode="auto">
          <a:xfrm>
            <a:off x="4932363" y="2201863"/>
            <a:ext cx="3095625" cy="396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ko-KR" sz="2000" i="1"/>
              <a:t>Q </a:t>
            </a:r>
            <a:r>
              <a:rPr lang="en-US" altLang="ko-KR" sz="2000"/>
              <a:t>= 0 for </a:t>
            </a:r>
            <a:r>
              <a:rPr lang="en-US" altLang="ko-KR" sz="2000" i="1"/>
              <a:t>S</a:t>
            </a:r>
            <a:r>
              <a:rPr lang="en-US" altLang="ko-KR" sz="2000" baseline="-25000"/>
              <a:t>0</a:t>
            </a:r>
            <a:r>
              <a:rPr lang="en-US" altLang="ko-KR" sz="2000"/>
              <a:t>, </a:t>
            </a:r>
            <a:r>
              <a:rPr lang="en-US" altLang="ko-KR" sz="2000" i="1"/>
              <a:t>Q </a:t>
            </a:r>
            <a:r>
              <a:rPr lang="en-US" altLang="ko-KR" sz="2000"/>
              <a:t>= 1 for </a:t>
            </a:r>
            <a:r>
              <a:rPr lang="en-US" altLang="ko-KR" sz="2000" i="1"/>
              <a:t>S</a:t>
            </a:r>
            <a:r>
              <a:rPr lang="en-US" altLang="ko-KR" sz="2000" baseline="-25000"/>
              <a:t>1</a:t>
            </a:r>
          </a:p>
        </p:txBody>
      </p:sp>
      <p:sp>
        <p:nvSpPr>
          <p:cNvPr id="17446" name="Rectangle 101"/>
          <p:cNvSpPr>
            <a:spLocks noChangeArrowheads="1"/>
          </p:cNvSpPr>
          <p:nvPr/>
        </p:nvSpPr>
        <p:spPr bwMode="auto">
          <a:xfrm>
            <a:off x="6516688" y="2635250"/>
            <a:ext cx="1727200" cy="1584325"/>
          </a:xfrm>
          <a:prstGeom prst="rect">
            <a:avLst/>
          </a:prstGeom>
          <a:solidFill>
            <a:srgbClr val="00FF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43000"/>
          </a:xfrm>
        </p:spPr>
        <p:txBody>
          <a:bodyPr/>
          <a:lstStyle/>
          <a:p>
            <a:pPr eaLnBrk="1" hangingPunct="1"/>
            <a:r>
              <a:rPr kumimoji="0" lang="en-US" altLang="ko-KR" sz="3600" smtClean="0">
                <a:solidFill>
                  <a:srgbClr val="336600"/>
                </a:solidFill>
                <a:latin typeface="Arial Narrow" pitchFamily="34" charset="0"/>
              </a:rPr>
              <a:t>13.2  </a:t>
            </a:r>
            <a:r>
              <a:rPr kumimoji="0" lang="en-US" altLang="ko-KR" sz="3600" smtClean="0">
                <a:solidFill>
                  <a:srgbClr val="336600"/>
                </a:solidFill>
                <a:latin typeface="Arial Narrow" pitchFamily="34" charset="0"/>
                <a:cs typeface="Arial" charset="0"/>
              </a:rPr>
              <a:t>Analysis by Signal Tracing and Timing Charts</a:t>
            </a:r>
            <a:r>
              <a:rPr kumimoji="0" lang="en-US" altLang="ko-KR" sz="1600" smtClean="0">
                <a:solidFill>
                  <a:srgbClr val="336600"/>
                </a:solidFill>
                <a:latin typeface="Arial Narrow" pitchFamily="34" charset="0"/>
                <a:cs typeface="Arial" charset="0"/>
              </a:rPr>
              <a:t> </a:t>
            </a:r>
          </a:p>
        </p:txBody>
      </p:sp>
      <p:sp>
        <p:nvSpPr>
          <p:cNvPr id="18435" name="Text Box 23"/>
          <p:cNvSpPr txBox="1">
            <a:spLocks noChangeArrowheads="1"/>
          </p:cNvSpPr>
          <p:nvPr/>
        </p:nvSpPr>
        <p:spPr bwMode="auto">
          <a:xfrm>
            <a:off x="755650" y="1844675"/>
            <a:ext cx="7705725" cy="2987675"/>
          </a:xfrm>
          <a:prstGeom prst="rect">
            <a:avLst/>
          </a:prstGeom>
          <a:solidFill>
            <a:srgbClr val="EDF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ko-KR" sz="2000" u="sng"/>
              <a:t>Output tracing</a:t>
            </a:r>
          </a:p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ko-KR" sz="2000"/>
              <a:t>Assume an initial state of F/F (All flip-flops reset to 0)</a:t>
            </a:r>
          </a:p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ko-KR" sz="2000"/>
              <a:t>For the first input in the give sequence, determine the output and F/F inputs</a:t>
            </a:r>
          </a:p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ko-KR" sz="2000"/>
              <a:t>Determine the new sets of F/F states after the next clock edge</a:t>
            </a:r>
          </a:p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ko-KR" sz="2000"/>
              <a:t>Determine the output that corresponds to the new states</a:t>
            </a:r>
          </a:p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ko-KR" sz="2000"/>
              <a:t>Repeat 2,3,4 for each in the given sequence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</TotalTime>
  <Words>1583</Words>
  <Application>Microsoft Office PowerPoint</Application>
  <PresentationFormat>화면 슬라이드 쇼(4:3)</PresentationFormat>
  <Paragraphs>383</Paragraphs>
  <Slides>38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38</vt:i4>
      </vt:variant>
    </vt:vector>
  </HeadingPairs>
  <TitlesOfParts>
    <vt:vector size="48" baseType="lpstr">
      <vt:lpstr>굴림</vt:lpstr>
      <vt:lpstr>Arial</vt:lpstr>
      <vt:lpstr>Arial Narrow</vt:lpstr>
      <vt:lpstr>Courier New</vt:lpstr>
      <vt:lpstr>Times New Roman</vt:lpstr>
      <vt:lpstr>Wingdings</vt:lpstr>
      <vt:lpstr>기본 디자인</vt:lpstr>
      <vt:lpstr>Equation</vt:lpstr>
      <vt:lpstr>MathType Equation</vt:lpstr>
      <vt:lpstr>Microsoft Equation 3.0</vt:lpstr>
      <vt:lpstr>PowerPoint 프레젠테이션</vt:lpstr>
      <vt:lpstr>Objectives</vt:lpstr>
      <vt:lpstr>13.1  A Sequential Parity Checker</vt:lpstr>
      <vt:lpstr>13.1  A Sequential Parity Checker</vt:lpstr>
      <vt:lpstr>13.1  A Sequential Parity Checker</vt:lpstr>
      <vt:lpstr>13.1  A Sequential Parity Checker</vt:lpstr>
      <vt:lpstr>13.1  A Sequential Parity Checker</vt:lpstr>
      <vt:lpstr>13.1  A Sequential Parity Checker</vt:lpstr>
      <vt:lpstr>13.2  Analysis by Signal Tracing and Timing Charts </vt:lpstr>
      <vt:lpstr>13.2  Analysis by Signal Tracing and Timing Charts </vt:lpstr>
      <vt:lpstr>13.2  Analysis by Signal Tracing and Timing Charts </vt:lpstr>
      <vt:lpstr>13.2  Analysis by Signal Tracing and Timing Charts </vt:lpstr>
      <vt:lpstr>13.2  Analysis by Signal Tracing and Timing Charts</vt:lpstr>
      <vt:lpstr>13.2  Analysis by Signal Tracing and Timing Charts</vt:lpstr>
      <vt:lpstr>13.2  Analysis by Signal Tracing and Timing Charts</vt:lpstr>
      <vt:lpstr>13.2  Analysis by Signal Tracing and Timing Charts</vt:lpstr>
      <vt:lpstr>13.3  State Table and Graphs</vt:lpstr>
      <vt:lpstr>13.3  State Table and Graphs</vt:lpstr>
      <vt:lpstr>13.3  State Table and Graphs</vt:lpstr>
      <vt:lpstr>13.3  State Table and Graphs</vt:lpstr>
      <vt:lpstr>13.3  State Table and Graphs</vt:lpstr>
      <vt:lpstr>13.3  State Table and Graphs</vt:lpstr>
      <vt:lpstr>13.3  State Table and Graphs</vt:lpstr>
      <vt:lpstr>11.6  J-K Flip-Flop</vt:lpstr>
      <vt:lpstr>13.3  State Table and Graphs</vt:lpstr>
      <vt:lpstr>13.3  State Table and Graphs</vt:lpstr>
      <vt:lpstr>13.3  State Table and Graphs</vt:lpstr>
      <vt:lpstr>13.3  State Table and Graphs</vt:lpstr>
      <vt:lpstr>13.3  State Table and Graphs</vt:lpstr>
      <vt:lpstr>13.3  State Table and Graphs</vt:lpstr>
      <vt:lpstr>13.3  State Table and Graphs</vt:lpstr>
      <vt:lpstr>13.3  State Table and Graphs</vt:lpstr>
      <vt:lpstr>13.4 General Models for Sequential Circuit</vt:lpstr>
      <vt:lpstr>13.4 General Models for Sequential Circuit</vt:lpstr>
      <vt:lpstr>13.4 General Models for Sequential Circuit</vt:lpstr>
      <vt:lpstr>13.4 General Models for Sequential Circuit</vt:lpstr>
      <vt:lpstr>13.4 General Models for Sequential Circuit</vt:lpstr>
      <vt:lpstr>PowerPoint 프레젠테이션</vt:lpstr>
    </vt:vector>
  </TitlesOfParts>
  <Company>Inje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13</dc:title>
  <dc:creator>Jongman Cho</dc:creator>
  <cp:lastModifiedBy>admin</cp:lastModifiedBy>
  <cp:revision>206</cp:revision>
  <dcterms:created xsi:type="dcterms:W3CDTF">2003-08-14T08:31:30Z</dcterms:created>
  <dcterms:modified xsi:type="dcterms:W3CDTF">2015-05-11T04:10:27Z</dcterms:modified>
</cp:coreProperties>
</file>